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s/slide7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handoutMasterIdLst>
    <p:handoutMasterId r:id="rId94"/>
  </p:handoutMasterIdLst>
  <p:sldIdLst>
    <p:sldId id="315" r:id="rId2"/>
    <p:sldId id="318" r:id="rId3"/>
    <p:sldId id="319" r:id="rId4"/>
    <p:sldId id="320" r:id="rId5"/>
    <p:sldId id="321" r:id="rId6"/>
    <p:sldId id="322" r:id="rId7"/>
    <p:sldId id="454" r:id="rId8"/>
    <p:sldId id="455" r:id="rId9"/>
    <p:sldId id="456" r:id="rId10"/>
    <p:sldId id="457" r:id="rId11"/>
    <p:sldId id="340" r:id="rId12"/>
    <p:sldId id="341" r:id="rId13"/>
    <p:sldId id="478" r:id="rId14"/>
    <p:sldId id="422" r:id="rId15"/>
    <p:sldId id="423" r:id="rId16"/>
    <p:sldId id="323" r:id="rId17"/>
    <p:sldId id="324" r:id="rId18"/>
    <p:sldId id="346" r:id="rId19"/>
    <p:sldId id="347" r:id="rId20"/>
    <p:sldId id="348" r:id="rId21"/>
    <p:sldId id="349" r:id="rId22"/>
    <p:sldId id="350" r:id="rId23"/>
    <p:sldId id="352" r:id="rId24"/>
    <p:sldId id="351" r:id="rId25"/>
    <p:sldId id="375" r:id="rId26"/>
    <p:sldId id="376" r:id="rId27"/>
    <p:sldId id="377" r:id="rId28"/>
    <p:sldId id="369" r:id="rId29"/>
    <p:sldId id="370" r:id="rId30"/>
    <p:sldId id="325" r:id="rId31"/>
    <p:sldId id="458" r:id="rId32"/>
    <p:sldId id="459" r:id="rId33"/>
    <p:sldId id="460" r:id="rId34"/>
    <p:sldId id="441" r:id="rId35"/>
    <p:sldId id="442" r:id="rId36"/>
    <p:sldId id="443" r:id="rId37"/>
    <p:sldId id="344" r:id="rId38"/>
    <p:sldId id="345" r:id="rId39"/>
    <p:sldId id="327" r:id="rId40"/>
    <p:sldId id="413" r:id="rId41"/>
    <p:sldId id="415" r:id="rId42"/>
    <p:sldId id="414" r:id="rId43"/>
    <p:sldId id="328" r:id="rId44"/>
    <p:sldId id="471" r:id="rId45"/>
    <p:sldId id="472" r:id="rId46"/>
    <p:sldId id="473" r:id="rId47"/>
    <p:sldId id="474" r:id="rId48"/>
    <p:sldId id="444" r:id="rId49"/>
    <p:sldId id="445" r:id="rId50"/>
    <p:sldId id="446" r:id="rId51"/>
    <p:sldId id="447" r:id="rId52"/>
    <p:sldId id="448" r:id="rId53"/>
    <p:sldId id="449" r:id="rId54"/>
    <p:sldId id="450" r:id="rId55"/>
    <p:sldId id="461" r:id="rId56"/>
    <p:sldId id="462" r:id="rId57"/>
    <p:sldId id="463" r:id="rId58"/>
    <p:sldId id="464" r:id="rId59"/>
    <p:sldId id="465" r:id="rId60"/>
    <p:sldId id="466" r:id="rId61"/>
    <p:sldId id="467" r:id="rId62"/>
    <p:sldId id="468" r:id="rId63"/>
    <p:sldId id="469" r:id="rId64"/>
    <p:sldId id="470" r:id="rId65"/>
    <p:sldId id="356" r:id="rId66"/>
    <p:sldId id="358" r:id="rId67"/>
    <p:sldId id="359" r:id="rId68"/>
    <p:sldId id="360" r:id="rId69"/>
    <p:sldId id="361" r:id="rId70"/>
    <p:sldId id="386" r:id="rId71"/>
    <p:sldId id="385" r:id="rId72"/>
    <p:sldId id="387" r:id="rId73"/>
    <p:sldId id="389" r:id="rId74"/>
    <p:sldId id="390" r:id="rId75"/>
    <p:sldId id="391" r:id="rId76"/>
    <p:sldId id="388" r:id="rId77"/>
    <p:sldId id="435" r:id="rId78"/>
    <p:sldId id="436" r:id="rId79"/>
    <p:sldId id="437" r:id="rId80"/>
    <p:sldId id="438" r:id="rId81"/>
    <p:sldId id="439" r:id="rId82"/>
    <p:sldId id="440" r:id="rId83"/>
    <p:sldId id="475" r:id="rId84"/>
    <p:sldId id="476" r:id="rId85"/>
    <p:sldId id="477" r:id="rId86"/>
    <p:sldId id="424" r:id="rId87"/>
    <p:sldId id="425" r:id="rId88"/>
    <p:sldId id="427" r:id="rId89"/>
    <p:sldId id="428" r:id="rId90"/>
    <p:sldId id="429" r:id="rId91"/>
    <p:sldId id="430" r:id="rId92"/>
  </p:sldIdLst>
  <p:sldSz cx="9144000" cy="6858000" type="screen4x3"/>
  <p:notesSz cx="6858000" cy="9144000"/>
  <p:custDataLst>
    <p:tags r:id="rId95"/>
  </p:custDataLst>
  <p:defaultTextStyle>
    <a:defPPr>
      <a:defRPr lang="en-GB"/>
    </a:defPPr>
    <a:lvl1pPr algn="l" rtl="0" fontAlgn="base">
      <a:spcBef>
        <a:spcPct val="0"/>
      </a:spcBef>
      <a:spcAft>
        <a:spcPct val="0"/>
      </a:spcAft>
      <a:defRPr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p:defaultTextStyle>
  <p:extLst>
    <p:ext uri="{EFAFB233-063F-42B5-8137-9DF3F51BA10A}">
      <p15:sldGuideLst xmlns:p15="http://schemas.microsoft.com/office/powerpoint/2012/main" xmlns="">
        <p15:guide id="1" orient="horz" pos="4148" userDrawn="1">
          <p15:clr>
            <a:srgbClr val="A4A3A4"/>
          </p15:clr>
        </p15:guide>
        <p15:guide id="2" orient="horz" pos="102" userDrawn="1">
          <p15:clr>
            <a:srgbClr val="A4A3A4"/>
          </p15:clr>
        </p15:guide>
        <p15:guide id="3" orient="horz" pos="2160" userDrawn="1">
          <p15:clr>
            <a:srgbClr val="A4A3A4"/>
          </p15:clr>
        </p15:guide>
        <p15:guide id="5" pos="2880">
          <p15:clr>
            <a:srgbClr val="A4A3A4"/>
          </p15:clr>
        </p15:guide>
        <p15:guide id="6" pos="228" userDrawn="1">
          <p15:clr>
            <a:srgbClr val="A4A3A4"/>
          </p15:clr>
        </p15:guide>
        <p15:guide id="7" pos="5532" userDrawn="1">
          <p15:clr>
            <a:srgbClr val="A4A3A4"/>
          </p15:clr>
        </p15:guide>
        <p15:guide id="8" orient="horz" pos="731" userDrawn="1">
          <p15:clr>
            <a:srgbClr val="A4A3A4"/>
          </p15:clr>
        </p15:guide>
        <p15:guide id="9" orient="horz" pos="976">
          <p15:clr>
            <a:srgbClr val="A4A3A4"/>
          </p15:clr>
        </p15:guide>
        <p15:guide id="10" orient="horz" pos="3783">
          <p15:clr>
            <a:srgbClr val="A4A3A4"/>
          </p15:clr>
        </p15:guide>
        <p15:guide id="11">
          <p15:clr>
            <a:srgbClr val="A4A3A4"/>
          </p15:clr>
        </p15:guide>
        <p15:guide id="12" orient="horz" pos="713">
          <p15:clr>
            <a:srgbClr val="A4A3A4"/>
          </p15:clr>
        </p15:guide>
        <p15:guide id="13" orient="horz" pos="3957">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0" clrIdx="0"/>
  <p:cmAuthor id="1" name="Ackroyd, Jonathon, Springer Healthcare UK" initials="AJSHU" lastIdx="0" clrIdx="1"/>
  <p:cmAuthor id="2" name="Constantin" initials="C" lastIdx="3" clrIdx="2"/>
  <p:cmAuthor id="3" name="Trans" initials="A" lastIdx="2" clrIdx="3">
    <p:extLst>
      <p:ext uri="{19B8F6BF-5375-455C-9EA6-DF929625EA0E}">
        <p15:presenceInfo xmlns:p15="http://schemas.microsoft.com/office/powerpoint/2012/main" xmlns="" userId="Tran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A0A0A0"/>
    <a:srgbClr val="E6E6E6"/>
    <a:srgbClr val="DDDDDD"/>
    <a:srgbClr val="FFFFFF"/>
    <a:srgbClr val="FFC000"/>
    <a:srgbClr val="E75C00"/>
    <a:srgbClr val="B60D27"/>
    <a:srgbClr val="043882"/>
    <a:srgbClr val="4D4D4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19" autoAdjust="0"/>
    <p:restoredTop sz="94660" autoAdjust="0"/>
  </p:normalViewPr>
  <p:slideViewPr>
    <p:cSldViewPr snapToGrid="0" showGuides="1">
      <p:cViewPr varScale="1">
        <p:scale>
          <a:sx n="66" d="100"/>
          <a:sy n="66" d="100"/>
        </p:scale>
        <p:origin x="-1172" y="-56"/>
      </p:cViewPr>
      <p:guideLst>
        <p:guide orient="horz" pos="4148"/>
        <p:guide orient="horz" pos="102"/>
        <p:guide orient="horz" pos="2160"/>
        <p:guide orient="horz" pos="731"/>
        <p:guide orient="horz" pos="976"/>
        <p:guide orient="horz" pos="3783"/>
        <p:guide orient="horz" pos="713"/>
        <p:guide orient="horz" pos="3957"/>
        <p:guide pos="2880"/>
        <p:guide pos="228"/>
        <p:guide pos="5532"/>
        <p:guide/>
      </p:guideLst>
    </p:cSldViewPr>
  </p:slideViewPr>
  <p:outlineViewPr>
    <p:cViewPr>
      <p:scale>
        <a:sx n="33" d="100"/>
        <a:sy n="33" d="100"/>
      </p:scale>
      <p:origin x="0" y="45138"/>
    </p:cViewPr>
  </p:outlineViewPr>
  <p:notesTextViewPr>
    <p:cViewPr>
      <p:scale>
        <a:sx n="100" d="100"/>
        <a:sy n="100" d="100"/>
      </p:scale>
      <p:origin x="0" y="0"/>
    </p:cViewPr>
  </p:notesTextViewPr>
  <p:sorterViewPr>
    <p:cViewPr>
      <p:scale>
        <a:sx n="97" d="100"/>
        <a:sy n="97" d="100"/>
      </p:scale>
      <p:origin x="0" y="0"/>
    </p:cViewPr>
  </p:sorterViewPr>
  <p:notesViewPr>
    <p:cSldViewPr snapToGrid="0" showGuides="1">
      <p:cViewPr varScale="1">
        <p:scale>
          <a:sx n="83" d="100"/>
          <a:sy n="83" d="100"/>
        </p:scale>
        <p:origin x="3852" y="96"/>
      </p:cViewPr>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gs" Target="tags/tag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19/11/2018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‹Nr.›</a:t>
            </a:fld>
            <a:endParaRPr lang="en-GB"/>
          </a:p>
        </p:txBody>
      </p:sp>
    </p:spTree>
    <p:extLst>
      <p:ext uri="{BB962C8B-B14F-4D97-AF65-F5344CB8AC3E}">
        <p14:creationId xmlns:p14="http://schemas.microsoft.com/office/powerpoint/2010/main" xmlns=""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pPr/>
              <a:t>11/19/2018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pPr/>
              <a:t>‹Nr.›</a:t>
            </a:fld>
            <a:endParaRPr lang="en-US"/>
          </a:p>
        </p:txBody>
      </p:sp>
    </p:spTree>
    <p:extLst>
      <p:ext uri="{BB962C8B-B14F-4D97-AF65-F5344CB8AC3E}">
        <p14:creationId xmlns:p14="http://schemas.microsoft.com/office/powerpoint/2010/main" xmlns=""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4C07139-6877-4B0A-8490-5C86F34B87D3}"/>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rcRect b="25513"/>
          <a:stretch>
            <a:fillRect/>
          </a:stretch>
        </p:blipFill>
        <p:spPr>
          <a:xfrm>
            <a:off x="0" y="1479065"/>
            <a:ext cx="9144000" cy="4540733"/>
          </a:xfrm>
          <a:prstGeom prst="rect">
            <a:avLst/>
          </a:prstGeom>
        </p:spPr>
      </p:pic>
      <p:sp>
        <p:nvSpPr>
          <p:cNvPr id="14" name="Rectangle 13">
            <a:extLst>
              <a:ext uri="{FF2B5EF4-FFF2-40B4-BE49-F238E27FC236}">
                <a16:creationId xmlns:a16="http://schemas.microsoft.com/office/drawing/2014/main" xmlns="" id="{04B4E729-DE71-45DC-A92A-A6B2D44BFBC8}"/>
              </a:ext>
            </a:extLst>
          </p:cNvPr>
          <p:cNvSpPr/>
          <p:nvPr userDrawn="1"/>
        </p:nvSpPr>
        <p:spPr>
          <a:xfrm>
            <a:off x="1613534" y="1574735"/>
            <a:ext cx="7165340" cy="922942"/>
          </a:xfrm>
          <a:prstGeom prst="rect">
            <a:avLst/>
          </a:prstGeom>
        </p:spPr>
        <p:txBody>
          <a:bodyPr wrap="square">
            <a:spAutoFit/>
          </a:bodyPr>
          <a:lstStyle/>
          <a:p>
            <a:pPr algn="r">
              <a:lnSpc>
                <a:spcPct val="100000"/>
              </a:lnSpc>
              <a:spcAft>
                <a:spcPts val="300"/>
              </a:spcAft>
            </a:pPr>
            <a:r>
              <a:rPr lang="ja-JP" sz="3200" b="1" i="0" u="none" strike="noStrike" cap="none" baseline="0">
                <a:solidFill>
                  <a:srgbClr val="FFFFFF"/>
                </a:solidFill>
                <a:effectLst>
                  <a:outerShdw blurRad="165100" dist="38100" dir="2700000" algn="tl" rotWithShape="0">
                    <a:srgbClr val="000000">
                      <a:alpha val="45882"/>
                    </a:srgbClr>
                  </a:outerShdw>
                </a:effectLst>
                <a:uFillTx/>
                <a:ea typeface="MS UI Gothic"/>
              </a:rPr>
              <a:t>ESMO 2018年会議</a:t>
            </a:r>
          </a:p>
          <a:p>
            <a:pPr algn="r">
              <a:lnSpc>
                <a:spcPct val="100000"/>
              </a:lnSpc>
              <a:spcAft>
                <a:spcPts val="300"/>
              </a:spcAft>
            </a:pPr>
            <a:r>
              <a:rPr lang="ja-JP" sz="2000" b="1" i="0" u="none" strike="noStrike" cap="none" baseline="0">
                <a:solidFill>
                  <a:srgbClr val="FFFFFF"/>
                </a:solidFill>
                <a:effectLst>
                  <a:outerShdw blurRad="165100" dist="38100" dir="2700000" algn="tl" rotWithShape="0">
                    <a:srgbClr val="000000">
                      <a:alpha val="45882"/>
                    </a:srgbClr>
                  </a:outerShdw>
                </a:effectLst>
                <a:uFillTx/>
                <a:ea typeface="MS UI Gothic"/>
              </a:rPr>
              <a:t>2018年10月19～23日 | ドイツ、ミュンヘン</a:t>
            </a:r>
          </a:p>
        </p:txBody>
      </p:sp>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u="none" strike="noStrike" cap="none" baseline="0">
                <a:solidFill>
                  <a:srgbClr val="4D4D4D"/>
                </a:solidFill>
                <a:effectLst/>
                <a:uFillTx/>
                <a:ea typeface="MS UI Gothic"/>
              </a:rPr>
              <a:t>Eli Lilly and Companyが支援を提供。</a:t>
            </a:r>
          </a:p>
          <a:p>
            <a:pPr algn="r">
              <a:spcBef>
                <a:spcPct val="20000"/>
              </a:spcBef>
              <a:buFont typeface="Arial"/>
              <a:buNone/>
              <a:defRPr/>
            </a:pPr>
            <a:r>
              <a:rPr lang="ja-JP" sz="1000" b="0" i="0" u="none" strike="noStrike" cap="none" baseline="0">
                <a:solidFill>
                  <a:srgbClr val="363636"/>
                </a:solidFill>
                <a:effectLst/>
                <a:uFillTx/>
                <a:ea typeface="MS UI Gothic"/>
              </a:rPr>
              <a:t> Eli Lilly and Companyは、この公表物の内容に影響を及ぼしていない。</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xmlns=""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xmlns=""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a:t>GI SLIDE DECK 2017</a:t>
            </a:r>
            <a:br>
              <a:rPr lang="en-US"/>
            </a:br>
            <a:r>
              <a:rPr lang="en-US" sz="2800" b="0"/>
              <a:t>Selected abstracts from:</a:t>
            </a:r>
            <a:endParaRPr lang="en-GB" noProof="0"/>
          </a:p>
        </p:txBody>
      </p:sp>
    </p:spTree>
    <p:extLst>
      <p:ext uri="{BB962C8B-B14F-4D97-AF65-F5344CB8AC3E}">
        <p14:creationId xmlns:p14="http://schemas.microsoft.com/office/powerpoint/2010/main" xmlns="" val="379340455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243022852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325619335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386161050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a:lvl1pPr>
            <a:lvl2pPr>
              <a:spcBef>
                <a:spcPct val="0"/>
              </a:spcBef>
              <a:spcAft>
                <a:spcPts val="400"/>
              </a:spcAft>
              <a:defRPr/>
            </a:lvl2pPr>
            <a:lvl3pPr>
              <a:spcBef>
                <a:spcPct val="0"/>
              </a:spcBef>
              <a:spcAft>
                <a:spcPts val="400"/>
              </a:spcAft>
              <a:defRPr/>
            </a:lvl3pPr>
            <a:lvl4pPr>
              <a:spcBef>
                <a:spcPct val="0"/>
              </a:spcBef>
              <a:spcAft>
                <a:spcPts val="400"/>
              </a:spcAft>
              <a:defRPr/>
            </a:lvl4pPr>
            <a:lvl5pPr>
              <a:spcBef>
                <a:spcPct val="0"/>
              </a:spcBef>
              <a:spcAft>
                <a:spcPts val="4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78172055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74998183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800"/>
            </a:lvl1pPr>
            <a:lvl2pPr>
              <a:spcBef>
                <a:spcPct val="0"/>
              </a:spcBef>
              <a:spcAft>
                <a:spcPts val="400"/>
              </a:spcAft>
              <a:defRPr sz="1800"/>
            </a:lvl2pPr>
            <a:lvl3pPr>
              <a:spcBef>
                <a:spcPct val="0"/>
              </a:spcBef>
              <a:spcAft>
                <a:spcPts val="400"/>
              </a:spcAft>
              <a:defRPr sz="1800"/>
            </a:lvl3pPr>
            <a:lvl4pPr>
              <a:spcBef>
                <a:spcPct val="0"/>
              </a:spcBef>
              <a:spcAft>
                <a:spcPts val="400"/>
              </a:spcAft>
              <a:defRPr sz="1800"/>
            </a:lvl4pPr>
            <a:lvl5pPr>
              <a:spcBef>
                <a:spcPct val="0"/>
              </a:spcBef>
              <a:spcAft>
                <a:spcPts val="400"/>
              </a:spcAf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800"/>
            </a:lvl1pPr>
            <a:lvl2pPr>
              <a:spcBef>
                <a:spcPct val="0"/>
              </a:spcBef>
              <a:spcAft>
                <a:spcPts val="400"/>
              </a:spcAft>
              <a:defRPr sz="1800"/>
            </a:lvl2pPr>
            <a:lvl3pPr>
              <a:spcBef>
                <a:spcPct val="0"/>
              </a:spcBef>
              <a:spcAft>
                <a:spcPts val="400"/>
              </a:spcAft>
              <a:defRPr sz="1800"/>
            </a:lvl3pPr>
            <a:lvl4pPr>
              <a:spcBef>
                <a:spcPct val="0"/>
              </a:spcBef>
              <a:spcAft>
                <a:spcPts val="400"/>
              </a:spcAft>
              <a:defRPr sz="1800"/>
            </a:lvl4pPr>
            <a:lvl5pPr>
              <a:spcBef>
                <a:spcPct val="0"/>
              </a:spcBef>
              <a:spcAft>
                <a:spcPts val="400"/>
              </a:spcAf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150842466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9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u="none" strike="noStrike" cap="none" baseline="0">
                <a:solidFill>
                  <a:srgbClr val="4D4D4D"/>
                </a:solidFill>
                <a:effectLst/>
                <a:uFillTx/>
                <a:ea typeface="MS UI Gothic"/>
              </a:rPr>
              <a:t>Eli Lilly and Companyが支援を提供。</a:t>
            </a:r>
          </a:p>
          <a:p>
            <a:pPr algn="r">
              <a:spcBef>
                <a:spcPct val="20000"/>
              </a:spcBef>
              <a:buFont typeface="Arial"/>
              <a:buNone/>
              <a:defRPr/>
            </a:pPr>
            <a:r>
              <a:rPr lang="ja-JP" sz="1000" b="0" i="0" u="none" strike="noStrike" cap="none" baseline="0">
                <a:solidFill>
                  <a:srgbClr val="363636"/>
                </a:solidFill>
                <a:effectLst/>
                <a:uFillTx/>
                <a:ea typeface="MS UI Gothic"/>
              </a:rPr>
              <a:t> Eli Lilly and Companyは、この公表物の内容に影響を及ぼしていない。</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xmlns=""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xmlns=""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a:t>GI SLIDE DECK 2017</a:t>
            </a:r>
            <a:br>
              <a:rPr lang="en-US"/>
            </a:br>
            <a:r>
              <a:rPr lang="en-US" sz="2800" b="0"/>
              <a:t>Selected abstracts from:</a:t>
            </a:r>
            <a:endParaRPr lang="en-GB" noProof="0"/>
          </a:p>
        </p:txBody>
      </p:sp>
      <p:sp>
        <p:nvSpPr>
          <p:cNvPr id="4" name="Rectangle 3"/>
          <p:cNvSpPr/>
          <p:nvPr userDrawn="1"/>
        </p:nvSpPr>
        <p:spPr>
          <a:xfrm>
            <a:off x="1605767" y="1692096"/>
            <a:ext cx="5908517" cy="762762"/>
          </a:xfrm>
          <a:prstGeom prst="rect">
            <a:avLst/>
          </a:prstGeom>
        </p:spPr>
        <p:txBody>
          <a:bodyPr wrap="square">
            <a:spAutoFit/>
          </a:bodyPr>
          <a:lstStyle/>
          <a:p>
            <a:pPr algn="ctr"/>
            <a:r>
              <a:rPr lang="ja-JP" sz="2400" b="1" i="0" u="none" strike="noStrike" cap="none" baseline="0">
                <a:solidFill>
                  <a:srgbClr val="FFFFFF"/>
                </a:solidFill>
                <a:effectLst/>
                <a:uFillTx/>
                <a:ea typeface="MS UI Gothic"/>
              </a:rPr>
              <a:t>ESMO 2017年会議</a:t>
            </a:r>
          </a:p>
          <a:p>
            <a:pPr marL="0" marR="0" indent="0" algn="ctr" defTabSz="914400" rtl="0" eaLnBrk="1" fontAlgn="base" latinLnBrk="0" hangingPunct="1">
              <a:lnSpc>
                <a:spcPct val="100000"/>
              </a:lnSpc>
              <a:spcBef>
                <a:spcPct val="0"/>
              </a:spcBef>
              <a:spcAft>
                <a:spcPct val="0"/>
              </a:spcAft>
              <a:buClrTx/>
              <a:buSzTx/>
              <a:buFontTx/>
              <a:buNone/>
              <a:defRPr/>
            </a:pPr>
            <a:r>
              <a:rPr lang="ja-JP" sz="2000" b="0" i="0" u="none" strike="noStrike" cap="none" baseline="0">
                <a:solidFill>
                  <a:srgbClr val="FFFFFF"/>
                </a:solidFill>
                <a:effectLst/>
                <a:uFillTx/>
                <a:ea typeface="MS UI Gothic"/>
              </a:rPr>
              <a:t>2017年9月8日～12日　スペイン、マドリード</a:t>
            </a:r>
          </a:p>
        </p:txBody>
      </p:sp>
    </p:spTree>
    <p:extLst>
      <p:ext uri="{BB962C8B-B14F-4D97-AF65-F5344CB8AC3E}">
        <p14:creationId xmlns:p14="http://schemas.microsoft.com/office/powerpoint/2010/main" xmlns="" val="49779833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180505907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115753272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17924312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u="none" strike="noStrike" cap="none" baseline="0">
                <a:solidFill>
                  <a:srgbClr val="4D4D4D"/>
                </a:solidFill>
                <a:effectLst/>
                <a:uFillTx/>
                <a:ea typeface="MS UI Gothic"/>
              </a:rPr>
              <a:t>Eli Lilly and Companyが支援を提供。</a:t>
            </a:r>
          </a:p>
          <a:p>
            <a:pPr algn="r">
              <a:spcBef>
                <a:spcPct val="20000"/>
              </a:spcBef>
              <a:buFont typeface="Arial"/>
              <a:buNone/>
              <a:defRPr/>
            </a:pPr>
            <a:r>
              <a:rPr lang="ja-JP" sz="1000" b="0" i="0" u="none" strike="noStrike" cap="none" baseline="0">
                <a:solidFill>
                  <a:srgbClr val="363636"/>
                </a:solidFill>
                <a:effectLst/>
                <a:uFillTx/>
                <a:ea typeface="MS UI Gothic"/>
              </a:rPr>
              <a:t> Eli Lilly and Companyは、この公表物の内容に影響を及ぼしていない。</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xmlns=""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xmlns=""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a:t>Click to edit Master subtitle style</a:t>
            </a:r>
          </a:p>
        </p:txBody>
      </p:sp>
    </p:spTree>
    <p:extLst>
      <p:ext uri="{BB962C8B-B14F-4D97-AF65-F5344CB8AC3E}">
        <p14:creationId xmlns:p14="http://schemas.microsoft.com/office/powerpoint/2010/main" xmlns="" val="107268312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7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u="none" strike="noStrike" cap="none" baseline="0">
                <a:solidFill>
                  <a:srgbClr val="4D4D4D"/>
                </a:solidFill>
                <a:effectLst/>
                <a:uFillTx/>
                <a:ea typeface="MS UI Gothic"/>
              </a:rPr>
              <a:t>Eli Lilly and Companyが支援を提供。</a:t>
            </a:r>
          </a:p>
          <a:p>
            <a:pPr algn="r">
              <a:spcBef>
                <a:spcPct val="20000"/>
              </a:spcBef>
              <a:buFont typeface="Arial"/>
              <a:buNone/>
              <a:defRPr/>
            </a:pPr>
            <a:r>
              <a:rPr lang="ja-JP" sz="1000" b="0" i="0" u="none" strike="noStrike" cap="none" baseline="0">
                <a:solidFill>
                  <a:srgbClr val="363636"/>
                </a:solidFill>
                <a:effectLst/>
                <a:uFillTx/>
                <a:ea typeface="MS UI Gothic"/>
              </a:rPr>
              <a:t> Eli Lilly and Companyは、この公表物の内容に影響を及ぼしていない。</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xmlns=""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xmlns=""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Tree>
    <p:extLst>
      <p:ext uri="{BB962C8B-B14F-4D97-AF65-F5344CB8AC3E}">
        <p14:creationId xmlns:p14="http://schemas.microsoft.com/office/powerpoint/2010/main" xmlns="" val="420485311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172166943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245704756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69498248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u="none" strike="noStrike" cap="none" baseline="0">
                <a:solidFill>
                  <a:srgbClr val="4D4D4D"/>
                </a:solidFill>
                <a:effectLst/>
                <a:uFillTx/>
                <a:ea typeface="MS UI Gothic"/>
              </a:rPr>
              <a:t>Eli Lilly and Companyが支援を提供。</a:t>
            </a:r>
          </a:p>
          <a:p>
            <a:pPr algn="r">
              <a:spcBef>
                <a:spcPct val="20000"/>
              </a:spcBef>
              <a:buFont typeface="Arial"/>
              <a:buNone/>
              <a:defRPr/>
            </a:pPr>
            <a:r>
              <a:rPr lang="ja-JP" sz="1000" b="0" i="0" u="none" strike="noStrike" cap="none" baseline="0">
                <a:solidFill>
                  <a:srgbClr val="363636"/>
                </a:solidFill>
                <a:effectLst/>
                <a:uFillTx/>
                <a:ea typeface="MS UI Gothic"/>
              </a:rPr>
              <a:t> Eli Lilly and Companyは、この公表物の内容に影響を及ぼしていない。</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xmlns="" val="0"/>
              </a:ext>
            </a:extLst>
          </a:blip>
          <a:srcRect l="21933" r="21933" b="24601"/>
          <a:stretch>
            <a:fillRect/>
          </a:stretch>
        </p:blipFill>
        <p:spPr>
          <a:xfrm>
            <a:off x="313531" y="5803900"/>
            <a:ext cx="520578" cy="654139"/>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xmlns="" val="0"/>
              </a:ext>
            </a:extLst>
          </a:blip>
          <a:srcRect t="84401"/>
          <a:stretch>
            <a:fillRect/>
          </a:stretch>
        </p:blipFill>
        <p:spPr>
          <a:xfrm>
            <a:off x="854373" y="5980433"/>
            <a:ext cx="1500059" cy="218903"/>
          </a:xfrm>
          <a:prstGeom prst="rect">
            <a:avLst/>
          </a:prstGeom>
        </p:spPr>
      </p:pic>
    </p:spTree>
    <p:extLst>
      <p:ext uri="{BB962C8B-B14F-4D97-AF65-F5344CB8AC3E}">
        <p14:creationId xmlns:p14="http://schemas.microsoft.com/office/powerpoint/2010/main" xmlns="" val="281953651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309232777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108058396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xmlns="" val="421084309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122404034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Tree>
    <p:extLst>
      <p:ext uri="{BB962C8B-B14F-4D97-AF65-F5344CB8AC3E}">
        <p14:creationId xmlns:p14="http://schemas.microsoft.com/office/powerpoint/2010/main" xmlns="" val="258080951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9755004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dk2" tx1="lt1" bg2="dk1" tx2="lt2" accent1="accent1" accent2="accent2" accent3="accent3" accent4="accent4" accent5="accent5" accent6="accent6" hlink="hlink" folHlink="folHlink"/>
  <p:sldLayoutIdLst>
    <p:sldLayoutId id="2147483674" r:id="rId1"/>
    <p:sldLayoutId id="2147483667" r:id="rId2"/>
    <p:sldLayoutId id="2147483656" r:id="rId3"/>
    <p:sldLayoutId id="2147483650" r:id="rId4"/>
    <p:sldLayoutId id="2147483664" r:id="rId5"/>
    <p:sldLayoutId id="2147483651" r:id="rId6"/>
    <p:sldLayoutId id="2147483652" r:id="rId7"/>
    <p:sldLayoutId id="2147483654" r:id="rId8"/>
    <p:sldLayoutId id="2147483655" r:id="rId9"/>
    <p:sldLayoutId id="2147483684" r:id="rId10"/>
    <p:sldLayoutId id="2147483685" r:id="rId11"/>
    <p:sldLayoutId id="2147483687"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Lst>
  <p:transition/>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a:cs typeface="Arial"/>
        </a:defRPr>
      </a:lvl2pPr>
      <a:lvl3pPr algn="l" rtl="0" fontAlgn="base">
        <a:spcBef>
          <a:spcPct val="0"/>
        </a:spcBef>
        <a:spcAft>
          <a:spcPct val="0"/>
        </a:spcAft>
        <a:defRPr sz="2800" b="1">
          <a:solidFill>
            <a:schemeClr val="tx2"/>
          </a:solidFill>
          <a:latin typeface="Arial"/>
          <a:cs typeface="Arial"/>
        </a:defRPr>
      </a:lvl3pPr>
      <a:lvl4pPr algn="l" rtl="0" fontAlgn="base">
        <a:spcBef>
          <a:spcPct val="0"/>
        </a:spcBef>
        <a:spcAft>
          <a:spcPct val="0"/>
        </a:spcAft>
        <a:defRPr sz="2800" b="1">
          <a:solidFill>
            <a:schemeClr val="tx2"/>
          </a:solidFill>
          <a:latin typeface="Arial"/>
          <a:cs typeface="Arial"/>
        </a:defRPr>
      </a:lvl4pPr>
      <a:lvl5pPr algn="l" rtl="0" fontAlgn="base">
        <a:spcBef>
          <a:spcPct val="0"/>
        </a:spcBef>
        <a:spcAft>
          <a:spcPct val="0"/>
        </a:spcAft>
        <a:defRPr sz="2800" b="1">
          <a:solidFill>
            <a:schemeClr val="tx2"/>
          </a:solidFill>
          <a:latin typeface="Arial"/>
          <a:cs typeface="Arial"/>
        </a:defRPr>
      </a:lvl5pPr>
      <a:lvl6pPr marL="457200" algn="l" rtl="0" fontAlgn="base">
        <a:spcBef>
          <a:spcPct val="0"/>
        </a:spcBef>
        <a:spcAft>
          <a:spcPct val="0"/>
        </a:spcAft>
        <a:defRPr sz="2800" b="1">
          <a:solidFill>
            <a:schemeClr val="tx2"/>
          </a:solidFill>
          <a:latin typeface="Arial"/>
          <a:cs typeface="Arial"/>
        </a:defRPr>
      </a:lvl6pPr>
      <a:lvl7pPr marL="914400" algn="l" rtl="0" fontAlgn="base">
        <a:spcBef>
          <a:spcPct val="0"/>
        </a:spcBef>
        <a:spcAft>
          <a:spcPct val="0"/>
        </a:spcAft>
        <a:defRPr sz="2800" b="1">
          <a:solidFill>
            <a:schemeClr val="tx2"/>
          </a:solidFill>
          <a:latin typeface="Arial"/>
          <a:cs typeface="Arial"/>
        </a:defRPr>
      </a:lvl7pPr>
      <a:lvl8pPr marL="1371600" algn="l" rtl="0" fontAlgn="base">
        <a:spcBef>
          <a:spcPct val="0"/>
        </a:spcBef>
        <a:spcAft>
          <a:spcPct val="0"/>
        </a:spcAft>
        <a:defRPr sz="2800" b="1">
          <a:solidFill>
            <a:schemeClr val="tx2"/>
          </a:solidFill>
          <a:latin typeface="Arial"/>
          <a:cs typeface="Arial"/>
        </a:defRPr>
      </a:lvl8pPr>
      <a:lvl9pPr marL="1828800" algn="l" rtl="0" fontAlgn="base">
        <a:spcBef>
          <a:spcPct val="0"/>
        </a:spcBef>
        <a:spcAft>
          <a:spcPct val="0"/>
        </a:spcAft>
        <a:defRPr sz="2800" b="1">
          <a:solidFill>
            <a:schemeClr val="tx2"/>
          </a:solidFill>
          <a:latin typeface="Arial"/>
          <a:cs typeface="Arial"/>
        </a:defRPr>
      </a:lvl9pPr>
    </p:titleStyle>
    <p:body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 Target="slide6.xml"/><Relationship Id="rId7" Type="http://schemas.openxmlformats.org/officeDocument/2006/relationships/slide" Target="slide39.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slide" Target="slide30.xml"/><Relationship Id="rId5" Type="http://schemas.openxmlformats.org/officeDocument/2006/relationships/slide" Target="slide17.xml"/><Relationship Id="rId4" Type="http://schemas.openxmlformats.org/officeDocument/2006/relationships/slide" Target="slide16.xml"/><Relationship Id="rId9" Type="http://schemas.openxmlformats.org/officeDocument/2006/relationships/slide" Target="slide8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5124" y="165101"/>
            <a:ext cx="8413751" cy="1206500"/>
          </a:xfrm>
        </p:spPr>
        <p:txBody>
          <a:bodyPr/>
          <a:lstStyle/>
          <a:p>
            <a:r>
              <a:rPr lang="ja-JP" sz="3600" b="1" i="0" u="none" strike="noStrike" cap="none" baseline="0">
                <a:solidFill>
                  <a:srgbClr val="FFFFFF"/>
                </a:solidFill>
                <a:effectLst/>
                <a:uFillTx/>
                <a:ea typeface="MS UI Gothic"/>
              </a:rPr>
              <a:t>GIスライドデッキ2018</a:t>
            </a:r>
            <a:r>
              <a:rPr sz="3600"/>
              <a:t/>
            </a:r>
            <a:br>
              <a:rPr sz="3600"/>
            </a:br>
            <a:r>
              <a:rPr lang="ja-JP" sz="2800" b="0" i="0" u="none" strike="noStrike" cap="none" baseline="0">
                <a:solidFill>
                  <a:srgbClr val="FFFFFF"/>
                </a:solidFill>
                <a:effectLst/>
                <a:uFillTx/>
                <a:ea typeface="MS UI Gothic"/>
              </a:rPr>
              <a:t>以下の会議で発表された特定の抄録：</a:t>
            </a:r>
          </a:p>
        </p:txBody>
      </p:sp>
      <p:cxnSp>
        <p:nvCxnSpPr>
          <p:cNvPr id="6" name="Straight Connector 5"/>
          <p:cNvCxnSpPr/>
          <p:nvPr/>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2576692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LBA25: TAGS:難治性転移性胃癌患者を対象とするトリフルリジン／チピラシル（TAS-102） 対 プラセボの第Ⅲ相無作為化二重盲検試験 </a:t>
            </a:r>
            <a:r>
              <a:rPr lang="en-GB" dirty="0"/>
              <a:t>–</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Arkenau H,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主要な結果（続き）</a:t>
            </a:r>
          </a:p>
          <a:p>
            <a:r>
              <a:rPr lang="ja-JP" sz="1600" b="0" i="0" u="none" strike="noStrike" cap="none" baseline="0">
                <a:solidFill>
                  <a:srgbClr val="4D4D4D"/>
                </a:solidFill>
                <a:effectLst/>
                <a:uFillTx/>
                <a:ea typeface="MS UI Gothic"/>
              </a:rPr>
              <a:t>グレード3以上のTRAEと同様に（13％ 対 53％）、TRAEはプラセボ群（57％）よりもTFD/TPI群（81％）によく見られた</a:t>
            </a:r>
          </a:p>
          <a:p>
            <a:r>
              <a:rPr lang="ja-JP" sz="1600" b="0" i="0" u="none" strike="noStrike" cap="none" baseline="0">
                <a:solidFill>
                  <a:srgbClr val="4D4D4D"/>
                </a:solidFill>
                <a:effectLst/>
                <a:uFillTx/>
                <a:ea typeface="MS UI Gothic"/>
              </a:rPr>
              <a:t>10％を超えるTFD/TPI投与群患者で見られた最も一般的なグレード3以上の有害事象（AE）は、好中球減少症（34％）および貧血（19％）であった</a:t>
            </a:r>
          </a:p>
          <a:p>
            <a:pPr marL="0" indent="0">
              <a:buNone/>
            </a:pPr>
            <a:endParaRPr lang="en-GB" b="1"/>
          </a:p>
          <a:p>
            <a:pPr marL="0" indent="0">
              <a:buNone/>
            </a:pPr>
            <a:r>
              <a:rPr lang="ja-JP" sz="1600" b="1" i="0" u="none" strike="noStrike" cap="none" baseline="0">
                <a:solidFill>
                  <a:srgbClr val="4D4D4D"/>
                </a:solidFill>
                <a:effectLst/>
                <a:uFillTx/>
                <a:ea typeface="MS UI Gothic"/>
              </a:rPr>
              <a:t>結論</a:t>
            </a:r>
          </a:p>
          <a:p>
            <a:r>
              <a:rPr lang="ja-JP" sz="1600" b="1" i="0" u="none" strike="noStrike" cap="none" baseline="0">
                <a:solidFill>
                  <a:srgbClr val="4D4D4D"/>
                </a:solidFill>
                <a:effectLst/>
                <a:uFillTx/>
                <a:ea typeface="MS UI Gothic"/>
              </a:rPr>
              <a:t>多数の治療歴のある胃癌またはGEJ癌患者では、TFD/TPI は効果的な新しい治療選択肢と考えられる</a:t>
            </a:r>
          </a:p>
          <a:p>
            <a:pPr lvl="1"/>
            <a:r>
              <a:rPr lang="ja-JP" sz="1600" b="1" i="0" u="none" strike="noStrike" cap="none" baseline="0">
                <a:solidFill>
                  <a:srgbClr val="4D4D4D"/>
                </a:solidFill>
                <a:effectLst/>
                <a:uFillTx/>
                <a:ea typeface="MS UI Gothic"/>
              </a:rPr>
              <a:t>プラセボと比較して、TFD/TPIは、生存率およびDCRの臨床的な意義のある統計的に有意な改善をもたらし、ECOG PS悪化リスクを低下させた</a:t>
            </a:r>
          </a:p>
          <a:p>
            <a:pPr lvl="1"/>
            <a:r>
              <a:rPr lang="ja-JP" sz="1600" b="1" i="0" u="none" strike="noStrike" cap="none" baseline="0">
                <a:solidFill>
                  <a:srgbClr val="4D4D4D"/>
                </a:solidFill>
                <a:effectLst/>
                <a:uFillTx/>
                <a:ea typeface="MS UI Gothic"/>
              </a:rPr>
              <a:t>TFD/TPIの安全性プロファイルは管理可能であり、以前の所見と同様であった</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Arkenau H, et al. Ann Oncol 2018;29(suppl 5):abstr LBA25</a:t>
            </a:r>
          </a:p>
        </p:txBody>
      </p:sp>
    </p:spTree>
    <p:extLst>
      <p:ext uri="{BB962C8B-B14F-4D97-AF65-F5344CB8AC3E}">
        <p14:creationId xmlns:p14="http://schemas.microsoft.com/office/powerpoint/2010/main" xmlns="" val="91690673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a:rPr>
              <a:t>胃癌: 進行癌の治療</a:t>
            </a:r>
            <a:r>
              <a:rPr sz="1800"/>
              <a:t/>
            </a:r>
            <a:br>
              <a:rPr sz="1800"/>
            </a:br>
            <a:r>
              <a:rPr lang="ja-JP" sz="1800" b="1" i="0" u="none" strike="noStrike" cap="none" baseline="0">
                <a:solidFill>
                  <a:srgbClr val="043882"/>
                </a:solidFill>
                <a:effectLst/>
                <a:uFillTx/>
                <a:ea typeface="MS UI Gothic"/>
              </a:rPr>
              <a:t>討論参加者 – Lordick F</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試験の目的 (ATTRACTION-2: Abstract 617PD – Satoh T, et al)</a:t>
            </a:r>
          </a:p>
          <a:p>
            <a:r>
              <a:rPr lang="ja-JP" sz="1600" b="1" i="0" u="none" strike="noStrike" cap="none" baseline="0">
                <a:solidFill>
                  <a:srgbClr val="4D4D4D"/>
                </a:solidFill>
                <a:effectLst/>
                <a:uFillTx/>
                <a:ea typeface="MS UI Gothic"/>
              </a:rPr>
              <a:t>進行胃癌またはGEJ癌（ATTRACTION-2）患者の2年間の追跡調査において第三選択治療としてのニボルマブ 対 プラセボの有効性および安全性を評価する</a:t>
            </a:r>
          </a:p>
          <a:p>
            <a:pPr marL="0" indent="0">
              <a:buNone/>
            </a:pPr>
            <a:r>
              <a:rPr lang="ja-JP" sz="1600" b="1" i="0" u="none" strike="noStrike" cap="none" baseline="0">
                <a:solidFill>
                  <a:srgbClr val="4D4D4D"/>
                </a:solidFill>
                <a:effectLst/>
                <a:uFillTx/>
                <a:ea typeface="MS UI Gothic"/>
              </a:rPr>
              <a:t>試験デザイン</a:t>
            </a:r>
          </a:p>
          <a:p>
            <a:r>
              <a:rPr lang="ja-JP" sz="1600" b="0" i="0" u="none" strike="noStrike" cap="none" baseline="0">
                <a:solidFill>
                  <a:srgbClr val="4D4D4D"/>
                </a:solidFill>
                <a:effectLst/>
                <a:uFillTx/>
                <a:ea typeface="MS UI Gothic"/>
              </a:rPr>
              <a:t>患者 (n=493) をニボルマブ3 mg/kg静注（q2w）またはプラセボ(2:1)に無作為に割り付けた</a:t>
            </a:r>
          </a:p>
          <a:p>
            <a:pPr marL="0" indent="0">
              <a:buNone/>
            </a:pPr>
            <a:r>
              <a:rPr lang="ja-JP" sz="1600" b="1" i="0" u="none" strike="noStrike" cap="none" baseline="0">
                <a:solidFill>
                  <a:srgbClr val="4D4D4D"/>
                </a:solidFill>
                <a:effectLst/>
                <a:uFillTx/>
                <a:ea typeface="MS UI Gothic"/>
              </a:rPr>
              <a:t>主な結果</a:t>
            </a:r>
          </a:p>
          <a:p>
            <a:pPr marL="0" indent="0">
              <a:buNone/>
            </a:pPr>
            <a:endParaRPr lang="en-GB" b="1"/>
          </a:p>
          <a:p>
            <a:pPr marL="0" indent="0">
              <a:buNone/>
            </a:pPr>
            <a:endParaRPr lang="en-GB" b="1"/>
          </a:p>
          <a:p>
            <a:pPr marL="0" indent="0">
              <a:buNone/>
            </a:pPr>
            <a:endParaRPr lang="en-GB" b="1"/>
          </a:p>
          <a:p>
            <a:pPr marL="0" indent="0">
              <a:buNone/>
            </a:pPr>
            <a:endParaRPr lang="en-GB" b="1"/>
          </a:p>
          <a:p>
            <a:pPr marL="0" indent="0">
              <a:buNone/>
            </a:pPr>
            <a:endParaRPr lang="en-GB" b="1"/>
          </a:p>
          <a:p>
            <a:pPr marL="0" indent="0">
              <a:buNone/>
            </a:pPr>
            <a:endParaRPr lang="en-GB"/>
          </a:p>
          <a:p>
            <a:r>
              <a:rPr lang="ja-JP" sz="1600" b="0" i="0" u="none" strike="noStrike" cap="none" baseline="0">
                <a:solidFill>
                  <a:srgbClr val="4D4D4D"/>
                </a:solidFill>
                <a:effectLst/>
                <a:uFillTx/>
                <a:ea typeface="MS UI Gothic"/>
              </a:rPr>
              <a:t>ニボルムマブ群で2年間生存した患者の大多数は、治療に対してCRまたはPR[19/29 (65.5％)]であったが、プラセボ群のすべての患者[3/3 (100％)]はSDであった</a:t>
            </a:r>
          </a:p>
          <a:p>
            <a:r>
              <a:rPr lang="ja-JP" sz="1600" b="0" i="0" u="none" strike="noStrike" cap="none" baseline="0">
                <a:solidFill>
                  <a:srgbClr val="4D4D4D"/>
                </a:solidFill>
                <a:effectLst/>
                <a:uFillTx/>
                <a:ea typeface="MS UI Gothic"/>
              </a:rPr>
              <a:t>2年間の追跡調査の間に新たな安全性の懸念は認められなかった</a:t>
            </a:r>
          </a:p>
          <a:p>
            <a:pPr marL="0" indent="0">
              <a:buNone/>
            </a:pPr>
            <a:endParaRPr lang="en-GB"/>
          </a:p>
          <a:p>
            <a:endParaRPr lang="en-GB"/>
          </a:p>
          <a:p>
            <a:endParaRPr lang="en-GB"/>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Satoh T, et al. Ann Oncol 2018;29(suppl 5):abstr 617PD</a:t>
            </a:r>
          </a:p>
        </p:txBody>
      </p:sp>
      <p:graphicFrame>
        <p:nvGraphicFramePr>
          <p:cNvPr id="6" name="Group 88"/>
          <p:cNvGraphicFramePr>
            <a:graphicFrameLocks noGrp="1"/>
          </p:cNvGraphicFramePr>
          <p:nvPr>
            <p:extLst>
              <p:ext uri="{D42A27DB-BD31-4B8C-83A1-F6EECF244321}">
                <p14:modId xmlns:p14="http://schemas.microsoft.com/office/powerpoint/2010/main" xmlns="" val="2598987912"/>
              </p:ext>
            </p:extLst>
          </p:nvPr>
        </p:nvGraphicFramePr>
        <p:xfrm>
          <a:off x="361948" y="3042991"/>
          <a:ext cx="8420102" cy="1639824"/>
        </p:xfrm>
        <a:graphic>
          <a:graphicData uri="http://schemas.openxmlformats.org/drawingml/2006/table">
            <a:tbl>
              <a:tblPr firstRow="1" bandRow="1">
                <a:tableStyleId>{69012ECD-51FC-41F1-AA8D-1B2483CD663E}</a:tableStyleId>
              </a:tblPr>
              <a:tblGrid>
                <a:gridCol w="1558874">
                  <a:extLst>
                    <a:ext uri="{9D8B030D-6E8A-4147-A177-3AD203B41FA5}">
                      <a16:colId xmlns:a16="http://schemas.microsoft.com/office/drawing/2014/main" xmlns="" val="20000"/>
                    </a:ext>
                  </a:extLst>
                </a:gridCol>
                <a:gridCol w="2215747">
                  <a:extLst>
                    <a:ext uri="{9D8B030D-6E8A-4147-A177-3AD203B41FA5}">
                      <a16:colId xmlns:a16="http://schemas.microsoft.com/office/drawing/2014/main" xmlns="" val="20001"/>
                    </a:ext>
                  </a:extLst>
                </a:gridCol>
                <a:gridCol w="2242458">
                  <a:extLst>
                    <a:ext uri="{9D8B030D-6E8A-4147-A177-3AD203B41FA5}">
                      <a16:colId xmlns:a16="http://schemas.microsoft.com/office/drawing/2014/main" xmlns="" val="20003"/>
                    </a:ext>
                  </a:extLst>
                </a:gridCol>
                <a:gridCol w="2403023">
                  <a:extLst>
                    <a:ext uri="{9D8B030D-6E8A-4147-A177-3AD203B41FA5}">
                      <a16:colId xmlns:a16="http://schemas.microsoft.com/office/drawing/2014/main" xmlns="" val="20002"/>
                    </a:ext>
                  </a:extLst>
                </a:gridCol>
              </a:tblGrid>
              <a:tr h="44493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dirty="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a:rPr>
                        <a:t>ニボルマブ </a:t>
                      </a:r>
                      <a:r>
                        <a:rPr sz="1400"/>
                        <a:t/>
                      </a:r>
                      <a:br>
                        <a:rPr sz="1400"/>
                      </a:br>
                      <a:r>
                        <a:rPr lang="ja-JP" sz="1400" b="1" i="0" u="none" strike="noStrike" cap="none" baseline="0">
                          <a:solidFill>
                            <a:srgbClr val="FFFFFF"/>
                          </a:solidFill>
                          <a:effectLst/>
                          <a:uFillTx/>
                          <a:ea typeface="MS UI Gothic"/>
                        </a:rPr>
                        <a:t>(n=330)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a:rPr>
                        <a:t>プラセボ</a:t>
                      </a:r>
                      <a:r>
                        <a:rPr sz="1400"/>
                        <a:t/>
                      </a:r>
                      <a:br>
                        <a:rPr sz="1400"/>
                      </a:br>
                      <a:r>
                        <a:rPr lang="ja-JP" sz="1400" b="1" i="0" u="none" strike="noStrike" cap="none" baseline="0">
                          <a:solidFill>
                            <a:srgbClr val="FFFFFF"/>
                          </a:solidFill>
                          <a:effectLst/>
                          <a:uFillTx/>
                          <a:ea typeface="MS UI Gothic"/>
                        </a:rPr>
                        <a:t>(n=163)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1" i="0" u="none" strike="noStrike" cap="none" baseline="0" dirty="0" smtClean="0">
                          <a:solidFill>
                            <a:srgbClr val="FFFFFF"/>
                          </a:solidFill>
                          <a:effectLst/>
                          <a:uFillTx/>
                          <a:ea typeface="MS UI Gothic"/>
                        </a:rPr>
                        <a:t>HR</a:t>
                      </a:r>
                      <a:r>
                        <a:rPr lang="en-GB" altLang="ja-JP" sz="1400" b="1" i="0" u="none" strike="noStrike" cap="none" baseline="0" dirty="0" smtClean="0">
                          <a:solidFill>
                            <a:srgbClr val="FFFFFF"/>
                          </a:solidFill>
                          <a:effectLst/>
                          <a:uFillTx/>
                          <a:ea typeface="MS UI Gothic"/>
                        </a:rPr>
                        <a:t> </a:t>
                      </a:r>
                      <a:r>
                        <a:rPr lang="ja-JP" sz="1400" b="1" i="0" u="none" strike="noStrike" cap="none" baseline="0" dirty="0" smtClean="0">
                          <a:solidFill>
                            <a:srgbClr val="FFFFFF"/>
                          </a:solidFill>
                          <a:effectLst/>
                          <a:uFillTx/>
                          <a:ea typeface="MS UI Gothic"/>
                        </a:rPr>
                        <a:t>(</a:t>
                      </a:r>
                      <a:r>
                        <a:rPr lang="ja-JP" sz="1400" b="1" i="0" u="none" strike="noStrike" cap="none" baseline="0" dirty="0">
                          <a:solidFill>
                            <a:srgbClr val="FFFFFF"/>
                          </a:solidFill>
                          <a:effectLst/>
                          <a:uFillTx/>
                          <a:ea typeface="MS UI Gothic"/>
                        </a:rPr>
                        <a:t>95%CI);</a:t>
                      </a:r>
                      <a:r>
                        <a:rPr sz="1400" dirty="0"/>
                        <a:t/>
                      </a:r>
                      <a:br>
                        <a:rPr sz="1400" dirty="0"/>
                      </a:br>
                      <a:r>
                        <a:rPr lang="ja-JP" sz="1400" b="1" i="0" u="none" strike="noStrike" cap="none" baseline="0" dirty="0">
                          <a:solidFill>
                            <a:srgbClr val="FFFFFF"/>
                          </a:solidFill>
                          <a:effectLst/>
                          <a:uFillTx/>
                          <a:ea typeface="MS UI Gothic"/>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48158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dirty="0">
                          <a:solidFill>
                            <a:srgbClr val="4D4D4D"/>
                          </a:solidFill>
                          <a:effectLst/>
                          <a:uFillTx/>
                          <a:ea typeface="MS UI Gothic"/>
                        </a:rPr>
                        <a:t>mOS、カ</a:t>
                      </a:r>
                      <a:r>
                        <a:rPr lang="ja-JP" sz="1400" b="0" i="0" u="none" strike="noStrike" cap="none" baseline="0" dirty="0" smtClean="0">
                          <a:solidFill>
                            <a:srgbClr val="4D4D4D"/>
                          </a:solidFill>
                          <a:effectLst/>
                          <a:uFillTx/>
                          <a:ea typeface="MS UI Gothic"/>
                        </a:rPr>
                        <a:t>月</a:t>
                      </a:r>
                      <a:r>
                        <a:rPr lang="en-GB" altLang="ja-JP" sz="1400" b="0" i="0" u="none" strike="noStrike" cap="none" baseline="0" dirty="0" smtClean="0">
                          <a:solidFill>
                            <a:srgbClr val="4D4D4D"/>
                          </a:solidFill>
                          <a:effectLst/>
                          <a:uFillTx/>
                          <a:ea typeface="MS UI Gothic"/>
                        </a:rPr>
                        <a:t>(</a:t>
                      </a:r>
                      <a:r>
                        <a:rPr lang="ja-JP" sz="1400" b="0" i="0" u="none" strike="noStrike" cap="none" baseline="0" dirty="0" smtClean="0">
                          <a:solidFill>
                            <a:srgbClr val="4D4D4D"/>
                          </a:solidFill>
                          <a:effectLst/>
                          <a:uFillTx/>
                          <a:ea typeface="MS UI Gothic"/>
                        </a:rPr>
                        <a:t>95%CI</a:t>
                      </a:r>
                      <a:r>
                        <a:rPr lang="en-GB" altLang="ja-JP" sz="1400" b="0" i="0" u="none" strike="noStrike" cap="none" baseline="0" dirty="0" smtClean="0">
                          <a:solidFill>
                            <a:srgbClr val="4D4D4D"/>
                          </a:solidFill>
                          <a:effectLst/>
                          <a:uFillTx/>
                          <a:ea typeface="MS UI Gothic"/>
                        </a:rPr>
                        <a:t>)</a:t>
                      </a:r>
                      <a:endParaRPr lang="ja-JP" sz="1400" b="0" i="0" u="none" strike="noStrike" cap="none" baseline="0" dirty="0">
                        <a:solidFill>
                          <a:srgbClr val="4D4D4D"/>
                        </a:solidFill>
                        <a:effectLst/>
                        <a:uFillTx/>
                        <a:ea typeface="MS UI Gothic"/>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5.26 (4.60, 6.37)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4.14 (3.42, 4.86)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0.62 (0.51, 0.76)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&lt;0.0001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44493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dirty="0">
                          <a:solidFill>
                            <a:srgbClr val="4D4D4D"/>
                          </a:solidFill>
                          <a:effectLst/>
                          <a:uFillTx/>
                          <a:ea typeface="MS UI Gothic"/>
                        </a:rPr>
                        <a:t>mPFS、カ</a:t>
                      </a:r>
                      <a:r>
                        <a:rPr lang="ja-JP" sz="1400" b="0" i="0" u="none" strike="noStrike" cap="none" baseline="0" dirty="0" smtClean="0">
                          <a:solidFill>
                            <a:srgbClr val="4D4D4D"/>
                          </a:solidFill>
                          <a:effectLst/>
                          <a:uFillTx/>
                          <a:ea typeface="MS UI Gothic"/>
                        </a:rPr>
                        <a:t>月</a:t>
                      </a:r>
                      <a:r>
                        <a:rPr lang="en-GB" altLang="ja-JP" sz="1400" b="0" i="0" u="none" strike="noStrike" cap="none" baseline="0" dirty="0" smtClean="0">
                          <a:solidFill>
                            <a:srgbClr val="4D4D4D"/>
                          </a:solidFill>
                          <a:effectLst/>
                          <a:uFillTx/>
                          <a:ea typeface="MS UI Gothic"/>
                        </a:rPr>
                        <a:t>(</a:t>
                      </a:r>
                      <a:r>
                        <a:rPr lang="ja-JP" sz="1400" b="0" i="0" u="none" strike="noStrike" cap="none" baseline="0" dirty="0" smtClean="0">
                          <a:solidFill>
                            <a:srgbClr val="4D4D4D"/>
                          </a:solidFill>
                          <a:effectLst/>
                          <a:uFillTx/>
                          <a:ea typeface="MS UI Gothic"/>
                        </a:rPr>
                        <a:t>95%CI</a:t>
                      </a:r>
                      <a:r>
                        <a:rPr lang="en-GB" altLang="ja-JP" sz="1400" b="0" i="0" u="none" strike="noStrike" cap="none" baseline="0" dirty="0" smtClean="0">
                          <a:solidFill>
                            <a:srgbClr val="4D4D4D"/>
                          </a:solidFill>
                          <a:effectLst/>
                          <a:uFillTx/>
                          <a:ea typeface="MS UI Gothic"/>
                        </a:rPr>
                        <a:t>)</a:t>
                      </a:r>
                      <a:endParaRPr lang="ja-JP" sz="1400" b="0" i="0" u="none" strike="noStrike" cap="none" baseline="0" dirty="0">
                        <a:solidFill>
                          <a:srgbClr val="4D4D4D"/>
                        </a:solidFill>
                        <a:effectLst/>
                        <a:uFillTx/>
                        <a:ea typeface="MS UI Gothic"/>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1.61 (1.54, 2.30)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1.45 (1.45, 1.54)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0.60 (0.49, 0.75)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13589982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a:rPr>
              <a:t>胃癌: 進行癌の治療</a:t>
            </a:r>
            <a:r>
              <a:rPr sz="1800"/>
              <a:t/>
            </a:r>
            <a:br>
              <a:rPr sz="1800"/>
            </a:br>
            <a:r>
              <a:rPr lang="ja-JP" sz="1800" b="1" i="0" u="none" strike="noStrike" cap="none" baseline="0">
                <a:solidFill>
                  <a:srgbClr val="043882"/>
                </a:solidFill>
                <a:effectLst/>
                <a:uFillTx/>
                <a:ea typeface="MS UI Gothic"/>
              </a:rPr>
              <a:t>討論参加者 – Lordick F</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発表者による今後の展望に関するメッセージ</a:t>
            </a:r>
          </a:p>
          <a:p>
            <a:r>
              <a:rPr lang="ja-JP" sz="1600" b="1" i="0" u="none" strike="noStrike" cap="none" baseline="0">
                <a:solidFill>
                  <a:srgbClr val="4D4D4D"/>
                </a:solidFill>
                <a:effectLst/>
                <a:uFillTx/>
                <a:ea typeface="MS UI Gothic"/>
              </a:rPr>
              <a:t>ATTRACTION-2におけるニボルマブの長期追跡調査は、進行性胃癌またはGEJ癌患者の第三選択治療としてのその有効性を裏付けるものである</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Satoh T, et al. Ann Oncol 2018;29(suppl 5):abstr 617PD</a:t>
            </a:r>
          </a:p>
        </p:txBody>
      </p:sp>
    </p:spTree>
    <p:extLst>
      <p:ext uri="{BB962C8B-B14F-4D97-AF65-F5344CB8AC3E}">
        <p14:creationId xmlns:p14="http://schemas.microsoft.com/office/powerpoint/2010/main" xmlns="" val="298549528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619PD_PR: 食道胃（OG）癌における化学療法の有効性と毒性に及ぼす性別の影響：無作為化4試験のプール分</a:t>
            </a:r>
            <a:r>
              <a:rPr lang="ja-JP" sz="1800" b="1" i="0" u="none" strike="noStrike" cap="none" baseline="0" dirty="0" smtClean="0">
                <a:solidFill>
                  <a:srgbClr val="043882"/>
                </a:solidFill>
                <a:effectLst/>
                <a:uFillTx/>
                <a:ea typeface="MS UI Gothic"/>
              </a:rPr>
              <a:t>析</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Davidson M, et al. </a:t>
            </a:r>
          </a:p>
        </p:txBody>
      </p:sp>
      <p:sp>
        <p:nvSpPr>
          <p:cNvPr id="3" name="Content Placeholder 2"/>
          <p:cNvSpPr>
            <a:spLocks noGrp="1"/>
          </p:cNvSpPr>
          <p:nvPr>
            <p:ph idx="1"/>
          </p:nvPr>
        </p:nvSpPr>
        <p:spPr/>
        <p:txBody>
          <a:bodyPr/>
          <a:lstStyle/>
          <a:p>
            <a:pPr marL="0" indent="0">
              <a:spcAft>
                <a:spcPts val="200"/>
              </a:spcAft>
              <a:buNone/>
            </a:pPr>
            <a:r>
              <a:rPr lang="ja-JP" sz="1600" b="1" i="0" u="none" strike="noStrike" cap="none" baseline="0" dirty="0">
                <a:solidFill>
                  <a:srgbClr val="4D4D4D"/>
                </a:solidFill>
                <a:effectLst/>
                <a:uFillTx/>
                <a:ea typeface="MS UI Gothic"/>
              </a:rPr>
              <a:t>試験の目的</a:t>
            </a:r>
          </a:p>
          <a:p>
            <a:pPr>
              <a:spcAft>
                <a:spcPts val="200"/>
              </a:spcAft>
            </a:pPr>
            <a:r>
              <a:rPr lang="ja-JP" sz="1600" b="0" i="0" u="none" strike="noStrike" cap="none" baseline="0" dirty="0">
                <a:solidFill>
                  <a:srgbClr val="4D4D4D"/>
                </a:solidFill>
                <a:effectLst/>
                <a:uFillTx/>
                <a:ea typeface="MS UI Gothic"/>
              </a:rPr>
              <a:t>食道胃癌患者を対象とする三剤併用化学療法レジメンの有効性と毒性に及ぼす性別の影響を評価する</a:t>
            </a:r>
          </a:p>
          <a:p>
            <a:pPr marL="0" indent="0">
              <a:spcAft>
                <a:spcPts val="200"/>
              </a:spcAft>
              <a:buNone/>
            </a:pPr>
            <a:r>
              <a:rPr lang="ja-JP" sz="1600" b="1" i="0" u="none" strike="noStrike" cap="none" baseline="0" dirty="0">
                <a:solidFill>
                  <a:srgbClr val="4D4D4D"/>
                </a:solidFill>
                <a:effectLst/>
                <a:uFillTx/>
                <a:ea typeface="MS UI Gothic"/>
              </a:rPr>
              <a:t>試験デザイン</a:t>
            </a:r>
          </a:p>
          <a:p>
            <a:pPr>
              <a:spcAft>
                <a:spcPts val="200"/>
              </a:spcAft>
            </a:pPr>
            <a:r>
              <a:rPr lang="ja-JP" sz="1600" b="0" i="0" u="none" strike="noStrike" cap="none" baseline="0" dirty="0">
                <a:solidFill>
                  <a:srgbClr val="4D4D4D"/>
                </a:solidFill>
                <a:effectLst/>
                <a:uFillTx/>
                <a:ea typeface="MS UI Gothic"/>
              </a:rPr>
              <a:t>1L ECF、ECX、EOFまたはEOX化学療法を受けた食道胃癌患者 (n=1654)のための4つの英国の無作為化臨床試験から、患者背景、有効性および安全性のデータを収集し統合した</a:t>
            </a:r>
          </a:p>
          <a:p>
            <a:pPr marL="0" indent="0">
              <a:spcAft>
                <a:spcPts val="200"/>
              </a:spcAft>
              <a:buNone/>
            </a:pPr>
            <a:r>
              <a:rPr lang="ja-JP" sz="1600" b="1" i="0" u="none" strike="noStrike" cap="none" baseline="0" dirty="0">
                <a:solidFill>
                  <a:srgbClr val="4D4D4D"/>
                </a:solidFill>
                <a:effectLst/>
                <a:uFillTx/>
                <a:ea typeface="MS UI Gothic"/>
              </a:rPr>
              <a:t>主な結果</a:t>
            </a:r>
          </a:p>
          <a:p>
            <a:pPr>
              <a:spcAft>
                <a:spcPts val="200"/>
              </a:spcAft>
            </a:pPr>
            <a:r>
              <a:rPr lang="ja-JP" sz="1600" b="0" i="0" u="none" strike="noStrike" cap="none" baseline="0" dirty="0">
                <a:solidFill>
                  <a:srgbClr val="4D4D4D"/>
                </a:solidFill>
                <a:effectLst/>
                <a:uFillTx/>
                <a:ea typeface="MS UI Gothic"/>
              </a:rPr>
              <a:t>PFSまたはOSに男女間の差はなかった</a:t>
            </a:r>
          </a:p>
          <a:p>
            <a:pPr marL="0" indent="0">
              <a:spcBef>
                <a:spcPts val="13800"/>
              </a:spcBef>
              <a:buNone/>
            </a:pPr>
            <a:r>
              <a:rPr lang="en-GB" altLang="ja-JP" sz="1600" b="1" i="0" u="none" strike="noStrike" cap="none" baseline="0" dirty="0">
                <a:solidFill>
                  <a:srgbClr val="4D4D4D"/>
                </a:solidFill>
                <a:effectLst/>
                <a:uFillTx/>
                <a:ea typeface="MS UI Gothic"/>
              </a:rPr>
              <a:t/>
            </a:r>
            <a:br>
              <a:rPr lang="en-GB" altLang="ja-JP" sz="1600" b="1" i="0" u="none" strike="noStrike" cap="none" baseline="0" dirty="0">
                <a:solidFill>
                  <a:srgbClr val="4D4D4D"/>
                </a:solidFill>
                <a:effectLst/>
                <a:uFillTx/>
                <a:ea typeface="MS UI Gothic"/>
              </a:rPr>
            </a:br>
            <a:r>
              <a:rPr lang="ja-JP" sz="1600" b="1" i="0" u="none" strike="noStrike" cap="none" baseline="0" dirty="0">
                <a:solidFill>
                  <a:srgbClr val="4D4D4D"/>
                </a:solidFill>
                <a:effectLst/>
                <a:uFillTx/>
                <a:ea typeface="MS UI Gothic"/>
              </a:rPr>
              <a:t>結論</a:t>
            </a:r>
          </a:p>
          <a:p>
            <a:r>
              <a:rPr lang="ja-JP" sz="1600" b="1" i="0" u="none" strike="noStrike" cap="none" baseline="0" dirty="0">
                <a:solidFill>
                  <a:srgbClr val="4D4D4D"/>
                </a:solidFill>
                <a:effectLst/>
                <a:uFillTx/>
                <a:ea typeface="MS UI Gothic"/>
              </a:rPr>
              <a:t>胃食道癌の女性は、特にGI関連で毒性率が男性よりも有意に高く、また潜在的に1L化学療法の使用による好中球減少症率が高いと考えられる</a:t>
            </a:r>
          </a:p>
        </p:txBody>
      </p:sp>
      <p:sp>
        <p:nvSpPr>
          <p:cNvPr id="5" name="Text Placeholder 4"/>
          <p:cNvSpPr>
            <a:spLocks noGrp="1"/>
          </p:cNvSpPr>
          <p:nvPr>
            <p:ph type="body" sz="quarter" idx="11"/>
          </p:nvPr>
        </p:nvSpPr>
        <p:spPr>
          <a:xfrm>
            <a:off x="4291200" y="6096000"/>
            <a:ext cx="4487675" cy="487363"/>
          </a:xfrm>
        </p:spPr>
        <p:txBody>
          <a:bodyPr/>
          <a:lstStyle/>
          <a:p>
            <a:r>
              <a:rPr lang="ja-JP" sz="1200" b="0" i="0" u="none" strike="noStrike" cap="none" baseline="0">
                <a:solidFill>
                  <a:srgbClr val="4D4D4D"/>
                </a:solidFill>
                <a:effectLst/>
                <a:uFillTx/>
                <a:ea typeface="MS UI Gothic"/>
              </a:rPr>
              <a:t>Davidson M, et al. Ann Oncol 2018;29(suppl 5):abstr 619PD_PR</a:t>
            </a:r>
          </a:p>
        </p:txBody>
      </p:sp>
      <p:graphicFrame>
        <p:nvGraphicFramePr>
          <p:cNvPr id="4" name="Table 3"/>
          <p:cNvGraphicFramePr>
            <a:graphicFrameLocks noGrp="1"/>
          </p:cNvGraphicFramePr>
          <p:nvPr>
            <p:extLst>
              <p:ext uri="{D42A27DB-BD31-4B8C-83A1-F6EECF244321}">
                <p14:modId xmlns:p14="http://schemas.microsoft.com/office/powerpoint/2010/main" xmlns="" val="806169975"/>
              </p:ext>
            </p:extLst>
          </p:nvPr>
        </p:nvGraphicFramePr>
        <p:xfrm>
          <a:off x="1239857" y="3436956"/>
          <a:ext cx="6664286" cy="1868429"/>
        </p:xfrm>
        <a:graphic>
          <a:graphicData uri="http://schemas.openxmlformats.org/drawingml/2006/table">
            <a:tbl>
              <a:tblPr firstRow="1" bandRow="1">
                <a:tableStyleId>{69012ECD-51FC-41F1-AA8D-1B2483CD663E}</a:tableStyleId>
              </a:tblPr>
              <a:tblGrid>
                <a:gridCol w="2092286">
                  <a:extLst>
                    <a:ext uri="{9D8B030D-6E8A-4147-A177-3AD203B41FA5}">
                      <a16:colId xmlns:a16="http://schemas.microsoft.com/office/drawing/2014/main" xmlns="" val="339009873"/>
                    </a:ext>
                  </a:extLst>
                </a:gridCol>
                <a:gridCol w="1524000">
                  <a:extLst>
                    <a:ext uri="{9D8B030D-6E8A-4147-A177-3AD203B41FA5}">
                      <a16:colId xmlns:a16="http://schemas.microsoft.com/office/drawing/2014/main" xmlns="" val="4037823969"/>
                    </a:ext>
                  </a:extLst>
                </a:gridCol>
                <a:gridCol w="1524000">
                  <a:extLst>
                    <a:ext uri="{9D8B030D-6E8A-4147-A177-3AD203B41FA5}">
                      <a16:colId xmlns:a16="http://schemas.microsoft.com/office/drawing/2014/main" xmlns="" val="3850886126"/>
                    </a:ext>
                  </a:extLst>
                </a:gridCol>
                <a:gridCol w="1524000">
                  <a:extLst>
                    <a:ext uri="{9D8B030D-6E8A-4147-A177-3AD203B41FA5}">
                      <a16:colId xmlns:a16="http://schemas.microsoft.com/office/drawing/2014/main" xmlns="" val="1046794538"/>
                    </a:ext>
                  </a:extLst>
                </a:gridCol>
              </a:tblGrid>
              <a:tr h="105229">
                <a:tc>
                  <a:txBody>
                    <a:bodyPr/>
                    <a:lstStyle/>
                    <a:p>
                      <a:r>
                        <a:rPr lang="ja-JP" sz="1000" b="1" i="0" u="none" strike="noStrike" cap="none" baseline="0">
                          <a:solidFill>
                            <a:srgbClr val="FFFFFF"/>
                          </a:solidFill>
                          <a:effectLst/>
                          <a:uFillTx/>
                          <a:ea typeface="MS UI Gothic"/>
                        </a:rPr>
                        <a:t>AE、%</a:t>
                      </a:r>
                    </a:p>
                  </a:txBody>
                  <a:tcPr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000" b="1" i="0" u="none" strike="noStrike" cap="none" baseline="0">
                          <a:solidFill>
                            <a:srgbClr val="FFFFFF"/>
                          </a:solidFill>
                          <a:effectLst/>
                          <a:uFillTx/>
                          <a:ea typeface="MS UI Gothic"/>
                        </a:rPr>
                        <a:t>男性 (n=1328)</a:t>
                      </a:r>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000" b="1" i="0" u="none" strike="noStrike" cap="none" baseline="0">
                          <a:solidFill>
                            <a:srgbClr val="FFFFFF"/>
                          </a:solidFill>
                          <a:effectLst/>
                          <a:uFillTx/>
                          <a:ea typeface="MS UI Gothic"/>
                        </a:rPr>
                        <a:t>女性 (n=326)</a:t>
                      </a:r>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000" b="1" i="0" u="none" strike="noStrike" cap="none" baseline="0">
                          <a:solidFill>
                            <a:srgbClr val="FFFFFF"/>
                          </a:solidFill>
                          <a:effectLst/>
                          <a:uFillTx/>
                          <a:ea typeface="MS UI Gothic"/>
                        </a:rPr>
                        <a:t>P値</a:t>
                      </a:r>
                    </a:p>
                  </a:txBody>
                  <a:tcPr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2526975129"/>
                  </a:ext>
                </a:extLst>
              </a:tr>
              <a:tr h="61971">
                <a:tc>
                  <a:txBody>
                    <a:bodyPr/>
                    <a:lstStyle/>
                    <a:p>
                      <a:r>
                        <a:rPr lang="ja-JP" sz="1000" b="0" i="0" u="none" strike="noStrike" cap="none" baseline="0">
                          <a:solidFill>
                            <a:srgbClr val="4D4D4D"/>
                          </a:solidFill>
                          <a:effectLst/>
                          <a:uFillTx/>
                          <a:ea typeface="MS UI Gothic"/>
                        </a:rPr>
                        <a:t>すべてのグレード</a:t>
                      </a:r>
                    </a:p>
                  </a:txBody>
                  <a:tcPr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000" b="0" i="0" u="none" strike="noStrike" cap="none" baseline="0">
                          <a:solidFill>
                            <a:srgbClr val="4D4D4D"/>
                          </a:solidFill>
                          <a:effectLst/>
                          <a:uFillTx/>
                          <a:ea typeface="MS UI Gothic"/>
                        </a:rPr>
                        <a:t>62.8</a:t>
                      </a:r>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000" b="0" i="0" u="none" strike="noStrike" cap="none" baseline="0">
                          <a:solidFill>
                            <a:srgbClr val="4D4D4D"/>
                          </a:solidFill>
                          <a:effectLst/>
                          <a:uFillTx/>
                          <a:ea typeface="MS UI Gothic"/>
                        </a:rPr>
                        <a:t>67.2</a:t>
                      </a:r>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000" b="0" i="0" u="none" strike="noStrike" cap="none" baseline="0">
                          <a:solidFill>
                            <a:srgbClr val="4D4D4D"/>
                          </a:solidFill>
                          <a:effectLst/>
                          <a:uFillTx/>
                          <a:ea typeface="MS UI Gothic"/>
                        </a:rPr>
                        <a:t>0.19</a:t>
                      </a:r>
                    </a:p>
                  </a:txBody>
                  <a:tcPr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2021313136"/>
                  </a:ext>
                </a:extLst>
              </a:tr>
              <a:tr h="120314">
                <a:tc>
                  <a:txBody>
                    <a:bodyPr/>
                    <a:lstStyle/>
                    <a:p>
                      <a:pPr marL="180975" indent="0"/>
                      <a:r>
                        <a:rPr lang="ja-JP" sz="1000" b="0" i="0" u="none" strike="noStrike" cap="none" baseline="0">
                          <a:solidFill>
                            <a:srgbClr val="4D4D4D"/>
                          </a:solidFill>
                          <a:effectLst/>
                          <a:uFillTx/>
                          <a:ea typeface="MS UI Gothic"/>
                        </a:rPr>
                        <a:t>悪心/嘔吐</a:t>
                      </a:r>
                    </a:p>
                  </a:txBody>
                  <a:tcPr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000" b="0" i="0" u="none" strike="noStrike" cap="none" baseline="0">
                          <a:solidFill>
                            <a:srgbClr val="4D4D4D"/>
                          </a:solidFill>
                          <a:effectLst/>
                          <a:uFillTx/>
                          <a:ea typeface="MS UI Gothic"/>
                        </a:rPr>
                        <a:t>78.3</a:t>
                      </a:r>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000" b="0" i="0" u="none" strike="noStrike" cap="none" baseline="0">
                          <a:solidFill>
                            <a:srgbClr val="4D4D4D"/>
                          </a:solidFill>
                          <a:effectLst/>
                          <a:uFillTx/>
                          <a:ea typeface="MS UI Gothic"/>
                        </a:rPr>
                        <a:t>89.3</a:t>
                      </a:r>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000" b="0" i="0" u="none" strike="noStrike" cap="none" baseline="0">
                          <a:solidFill>
                            <a:srgbClr val="4D4D4D"/>
                          </a:solidFill>
                          <a:effectLst/>
                          <a:uFillTx/>
                          <a:ea typeface="MS UI Gothic"/>
                        </a:rPr>
                        <a:t>＜0.001</a:t>
                      </a:r>
                    </a:p>
                  </a:txBody>
                  <a:tcPr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3623504332"/>
                  </a:ext>
                </a:extLst>
              </a:tr>
              <a:tr h="156886">
                <a:tc>
                  <a:txBody>
                    <a:bodyPr/>
                    <a:lstStyle/>
                    <a:p>
                      <a:pPr marL="180975" indent="0"/>
                      <a:r>
                        <a:rPr lang="ja-JP" sz="1000" b="0" i="0" u="none" strike="noStrike" cap="none" baseline="0">
                          <a:solidFill>
                            <a:srgbClr val="4D4D4D"/>
                          </a:solidFill>
                          <a:effectLst/>
                          <a:uFillTx/>
                          <a:ea typeface="MS UI Gothic"/>
                        </a:rPr>
                        <a:t>下痢</a:t>
                      </a:r>
                    </a:p>
                  </a:txBody>
                  <a:tcPr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000" b="0" i="0" u="none" strike="noStrike" cap="none" baseline="0">
                          <a:solidFill>
                            <a:srgbClr val="4D4D4D"/>
                          </a:solidFill>
                          <a:effectLst/>
                          <a:uFillTx/>
                          <a:ea typeface="MS UI Gothic"/>
                        </a:rPr>
                        <a:t>46.9</a:t>
                      </a:r>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000" b="0" i="0" u="none" strike="noStrike" cap="none" baseline="0">
                          <a:solidFill>
                            <a:srgbClr val="4D4D4D"/>
                          </a:solidFill>
                          <a:effectLst/>
                          <a:uFillTx/>
                          <a:ea typeface="MS UI Gothic"/>
                        </a:rPr>
                        <a:t>53.8</a:t>
                      </a:r>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000" b="0" i="0" u="none" strike="noStrike" cap="none" baseline="0">
                          <a:solidFill>
                            <a:srgbClr val="4D4D4D"/>
                          </a:solidFill>
                          <a:effectLst/>
                          <a:uFillTx/>
                          <a:ea typeface="MS UI Gothic"/>
                        </a:rPr>
                        <a:t>0.027</a:t>
                      </a:r>
                    </a:p>
                  </a:txBody>
                  <a:tcPr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64908469"/>
                  </a:ext>
                </a:extLst>
              </a:tr>
              <a:tr h="0">
                <a:tc>
                  <a:txBody>
                    <a:bodyPr/>
                    <a:lstStyle/>
                    <a:p>
                      <a:pPr marL="180975" indent="0"/>
                      <a:r>
                        <a:rPr lang="ja-JP" sz="1000" b="0" i="0" u="none" strike="noStrike" cap="none" baseline="0">
                          <a:solidFill>
                            <a:srgbClr val="4D4D4D"/>
                          </a:solidFill>
                          <a:effectLst/>
                          <a:uFillTx/>
                          <a:ea typeface="MS UI Gothic"/>
                        </a:rPr>
                        <a:t>口内炎</a:t>
                      </a:r>
                    </a:p>
                  </a:txBody>
                  <a:tcPr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000" b="0" i="0" u="none" strike="noStrike" cap="none" baseline="0">
                          <a:solidFill>
                            <a:srgbClr val="4D4D4D"/>
                          </a:solidFill>
                          <a:effectLst/>
                          <a:uFillTx/>
                          <a:ea typeface="MS UI Gothic"/>
                        </a:rPr>
                        <a:t>40.7</a:t>
                      </a:r>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000" b="0" i="0" u="none" strike="noStrike" cap="none" baseline="0">
                          <a:solidFill>
                            <a:srgbClr val="4D4D4D"/>
                          </a:solidFill>
                          <a:effectLst/>
                          <a:uFillTx/>
                          <a:ea typeface="MS UI Gothic"/>
                        </a:rPr>
                        <a:t>49.5</a:t>
                      </a:r>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000" b="0" i="0" u="none" strike="noStrike" cap="none" baseline="0">
                          <a:solidFill>
                            <a:srgbClr val="4D4D4D"/>
                          </a:solidFill>
                          <a:effectLst/>
                          <a:uFillTx/>
                          <a:ea typeface="MS UI Gothic"/>
                        </a:rPr>
                        <a:t>0.004</a:t>
                      </a:r>
                    </a:p>
                  </a:txBody>
                  <a:tcPr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3754512737"/>
                  </a:ext>
                </a:extLst>
              </a:tr>
              <a:tr h="106657">
                <a:tc>
                  <a:txBody>
                    <a:bodyPr/>
                    <a:lstStyle/>
                    <a:p>
                      <a:pPr marL="180975" indent="0"/>
                      <a:r>
                        <a:rPr lang="ja-JP" sz="1000" b="0" i="0" u="none" strike="noStrike" cap="none" baseline="0">
                          <a:solidFill>
                            <a:srgbClr val="4D4D4D"/>
                          </a:solidFill>
                          <a:effectLst/>
                          <a:uFillTx/>
                          <a:ea typeface="MS UI Gothic"/>
                        </a:rPr>
                        <a:t>脱毛症</a:t>
                      </a:r>
                    </a:p>
                  </a:txBody>
                  <a:tcPr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000" b="0" i="0" u="none" strike="noStrike" cap="none" baseline="0">
                          <a:solidFill>
                            <a:srgbClr val="4D4D4D"/>
                          </a:solidFill>
                          <a:effectLst/>
                          <a:uFillTx/>
                          <a:ea typeface="MS UI Gothic"/>
                        </a:rPr>
                        <a:t>74.3</a:t>
                      </a:r>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000" b="0" i="0" u="none" strike="noStrike" cap="none" baseline="0">
                          <a:solidFill>
                            <a:srgbClr val="4D4D4D"/>
                          </a:solidFill>
                          <a:effectLst/>
                          <a:uFillTx/>
                          <a:ea typeface="MS UI Gothic"/>
                        </a:rPr>
                        <a:t>81.4</a:t>
                      </a:r>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000" b="0" i="0" u="none" strike="noStrike" cap="none" baseline="0">
                          <a:solidFill>
                            <a:srgbClr val="4D4D4D"/>
                          </a:solidFill>
                          <a:effectLst/>
                          <a:uFillTx/>
                          <a:ea typeface="MS UI Gothic"/>
                        </a:rPr>
                        <a:t>0.009</a:t>
                      </a:r>
                    </a:p>
                  </a:txBody>
                  <a:tcPr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3150146031"/>
                  </a:ext>
                </a:extLst>
              </a:tr>
              <a:tr h="0">
                <a:tc>
                  <a:txBody>
                    <a:bodyPr/>
                    <a:lstStyle/>
                    <a:p>
                      <a:pPr marL="180975" indent="0"/>
                      <a:r>
                        <a:rPr lang="ja-JP" sz="1000" b="0" i="0" u="none" strike="noStrike" cap="none" baseline="0">
                          <a:solidFill>
                            <a:srgbClr val="4D4D4D"/>
                          </a:solidFill>
                          <a:effectLst/>
                          <a:uFillTx/>
                          <a:ea typeface="MS UI Gothic"/>
                        </a:rPr>
                        <a:t>末梢神経障害</a:t>
                      </a:r>
                    </a:p>
                  </a:txBody>
                  <a:tcPr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49.3</a:t>
                      </a:r>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000" b="0" i="0" u="none" strike="noStrike" cap="none" baseline="0">
                          <a:solidFill>
                            <a:srgbClr val="4D4D4D"/>
                          </a:solidFill>
                          <a:effectLst/>
                          <a:uFillTx/>
                          <a:ea typeface="MS UI Gothic"/>
                        </a:rPr>
                        <a:t>42.6</a:t>
                      </a:r>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000" b="0" i="0" u="none" strike="noStrike" cap="none" baseline="0">
                          <a:solidFill>
                            <a:srgbClr val="4D4D4D"/>
                          </a:solidFill>
                          <a:effectLst/>
                          <a:uFillTx/>
                          <a:ea typeface="MS UI Gothic"/>
                        </a:rPr>
                        <a:t>0.03</a:t>
                      </a:r>
                    </a:p>
                  </a:txBody>
                  <a:tcPr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2511074717"/>
                  </a:ext>
                </a:extLst>
              </a:tr>
              <a:tr h="208829">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グレード3以上の好中球減少症</a:t>
                      </a:r>
                    </a:p>
                  </a:txBody>
                  <a:tcPr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000" b="0" i="0" u="none" strike="noStrike" cap="none" baseline="0">
                          <a:solidFill>
                            <a:srgbClr val="4D4D4D"/>
                          </a:solidFill>
                          <a:effectLst/>
                          <a:uFillTx/>
                          <a:ea typeface="MS UI Gothic"/>
                        </a:rPr>
                        <a:t>40.4</a:t>
                      </a:r>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45.1</a:t>
                      </a:r>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000"/>
                        <a:t>-</a:t>
                      </a:r>
                    </a:p>
                  </a:txBody>
                  <a:tcPr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82948418"/>
                  </a:ext>
                </a:extLst>
              </a:tr>
              <a:tr h="166913">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グレード3以上の発熱性好中球減少症</a:t>
                      </a:r>
                    </a:p>
                  </a:txBody>
                  <a:tcPr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000" b="0" i="0" u="none" strike="noStrike" cap="none" baseline="0">
                          <a:solidFill>
                            <a:srgbClr val="4D4D4D"/>
                          </a:solidFill>
                          <a:effectLst/>
                          <a:uFillTx/>
                          <a:ea typeface="MS UI Gothic"/>
                        </a:rPr>
                        <a:t>7.7</a:t>
                      </a:r>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000" b="0" i="0" u="none" strike="noStrike" cap="none" baseline="0">
                          <a:solidFill>
                            <a:srgbClr val="4D4D4D"/>
                          </a:solidFill>
                          <a:effectLst/>
                          <a:uFillTx/>
                          <a:ea typeface="MS UI Gothic"/>
                        </a:rPr>
                        <a:t>11.8</a:t>
                      </a:r>
                    </a:p>
                  </a:txBody>
                  <a:tcPr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000" dirty="0"/>
                        <a:t>-</a:t>
                      </a:r>
                    </a:p>
                  </a:txBody>
                  <a:tcPr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435083379"/>
                  </a:ext>
                </a:extLst>
              </a:tr>
            </a:tbl>
          </a:graphicData>
        </a:graphic>
      </p:graphicFrame>
    </p:spTree>
    <p:extLst>
      <p:ext uri="{BB962C8B-B14F-4D97-AF65-F5344CB8AC3E}">
        <p14:creationId xmlns:p14="http://schemas.microsoft.com/office/powerpoint/2010/main" xmlns="" val="13170983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免疫調節／治療</a:t>
            </a:r>
            <a:r>
              <a:rPr sz="1800" dirty="0"/>
              <a:t/>
            </a:r>
            <a:br>
              <a:rPr sz="1800" dirty="0"/>
            </a:br>
            <a:r>
              <a:rPr lang="ja-JP" sz="1800" b="1" i="0" u="none" strike="noStrike" cap="none" baseline="0" dirty="0">
                <a:solidFill>
                  <a:srgbClr val="043882"/>
                </a:solidFill>
                <a:effectLst/>
                <a:uFillTx/>
                <a:ea typeface="MS UI Gothic"/>
              </a:rPr>
              <a:t>討論者 </a:t>
            </a:r>
            <a:r>
              <a:rPr lang="en-GB" dirty="0"/>
              <a:t>–</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David L</a:t>
            </a:r>
          </a:p>
        </p:txBody>
      </p:sp>
      <p:sp>
        <p:nvSpPr>
          <p:cNvPr id="3" name="Content Placeholder 2"/>
          <p:cNvSpPr>
            <a:spLocks noGrp="1"/>
          </p:cNvSpPr>
          <p:nvPr>
            <p:ph idx="1"/>
          </p:nvPr>
        </p:nvSpPr>
        <p:spPr>
          <a:xfrm>
            <a:off x="365124" y="1254035"/>
            <a:ext cx="8561519" cy="4746172"/>
          </a:xfrm>
        </p:spPr>
        <p:txBody>
          <a:bodyPr/>
          <a:lstStyle/>
          <a:p>
            <a:pPr marL="0" indent="0">
              <a:buNone/>
            </a:pPr>
            <a:r>
              <a:rPr lang="ja-JP" sz="1600" b="1" i="0" u="none" strike="noStrike" cap="none" baseline="0" dirty="0">
                <a:solidFill>
                  <a:srgbClr val="4D4D4D"/>
                </a:solidFill>
                <a:effectLst/>
                <a:uFillTx/>
                <a:ea typeface="MS UI Gothic"/>
              </a:rPr>
              <a:t>試験の目的 (Abstract 4PD – Hirsch L, et al)</a:t>
            </a:r>
          </a:p>
          <a:p>
            <a:r>
              <a:rPr lang="ja-JP" sz="1600" b="1" i="0" u="none" strike="noStrike" cap="none" baseline="0" dirty="0">
                <a:solidFill>
                  <a:srgbClr val="4D4D4D"/>
                </a:solidFill>
                <a:effectLst/>
                <a:uFillTx/>
                <a:ea typeface="MS UI Gothic"/>
              </a:rPr>
              <a:t>胃癌患者の単球におけるHGFの免疫調節効果を評価する </a:t>
            </a:r>
          </a:p>
          <a:p>
            <a:pPr marL="0" indent="0">
              <a:buNone/>
            </a:pPr>
            <a:r>
              <a:rPr lang="ja-JP" sz="1600" b="1" i="0" u="none" strike="noStrike" cap="none" baseline="0" dirty="0">
                <a:solidFill>
                  <a:srgbClr val="4D4D4D"/>
                </a:solidFill>
                <a:effectLst/>
                <a:uFillTx/>
                <a:ea typeface="MS UI Gothic"/>
              </a:rPr>
              <a:t>試験デザイン</a:t>
            </a:r>
          </a:p>
          <a:p>
            <a:r>
              <a:rPr lang="ja-JP" sz="1600" b="0" i="0" u="none" strike="noStrike" cap="none" baseline="0" dirty="0">
                <a:solidFill>
                  <a:srgbClr val="4D4D4D"/>
                </a:solidFill>
                <a:effectLst/>
                <a:uFillTx/>
                <a:ea typeface="MS UI Gothic"/>
              </a:rPr>
              <a:t>患者(n=37)から末梢血単核細胞を単離し、顆粒球マクロファージコロニー刺激因子（GM-CSF）およびインターロイキン-4とともに培養して樹状細胞を刺激してから、フローサイトメトリーを用いて分析した</a:t>
            </a:r>
          </a:p>
          <a:p>
            <a:r>
              <a:rPr lang="ja-JP" sz="1600" b="0" i="0" u="none" strike="noStrike" cap="none" baseline="0" dirty="0">
                <a:solidFill>
                  <a:srgbClr val="4D4D4D"/>
                </a:solidFill>
                <a:effectLst/>
                <a:uFillTx/>
                <a:ea typeface="MS UI Gothic"/>
              </a:rPr>
              <a:t>インターロイキン-10の濃度を、ELISAを用いて解析した</a:t>
            </a:r>
          </a:p>
          <a:p>
            <a:pPr marL="0" indent="0">
              <a:buNone/>
            </a:pPr>
            <a:endParaRPr lang="en-GB" altLang="ja-JP" sz="1600" b="1" i="0" u="none" strike="noStrike" cap="none" baseline="0" dirty="0" smtClean="0">
              <a:solidFill>
                <a:srgbClr val="4D4D4D"/>
              </a:solidFill>
              <a:effectLst/>
              <a:uFillTx/>
              <a:ea typeface="MS UI Gothic"/>
            </a:endParaRPr>
          </a:p>
          <a:p>
            <a:pPr marL="0" indent="0">
              <a:buNone/>
            </a:pPr>
            <a:r>
              <a:rPr lang="ja-JP" sz="1600" b="1" i="0" u="none" strike="noStrike" cap="none" baseline="0" dirty="0" smtClean="0">
                <a:solidFill>
                  <a:srgbClr val="4D4D4D"/>
                </a:solidFill>
                <a:effectLst/>
                <a:uFillTx/>
                <a:ea typeface="MS UI Gothic"/>
              </a:rPr>
              <a:t>主</a:t>
            </a:r>
            <a:r>
              <a:rPr lang="ja-JP" sz="1600" b="1" i="0" u="none" strike="noStrike" cap="none" baseline="0" dirty="0">
                <a:solidFill>
                  <a:srgbClr val="4D4D4D"/>
                </a:solidFill>
                <a:effectLst/>
                <a:uFillTx/>
                <a:ea typeface="MS UI Gothic"/>
              </a:rPr>
              <a:t>な結果</a:t>
            </a:r>
          </a:p>
          <a:p>
            <a:r>
              <a:rPr lang="ja-JP" sz="1600" b="0" i="0" u="none" strike="noStrike" cap="none" baseline="0" dirty="0">
                <a:solidFill>
                  <a:srgbClr val="4D4D4D"/>
                </a:solidFill>
                <a:effectLst/>
                <a:uFillTx/>
                <a:ea typeface="MS UI Gothic"/>
              </a:rPr>
              <a:t>従来のTリンパ球および調節性T細胞には、cMETの発現は検出されなかった（それぞれ0.36±0.13％および0.55±0.20％）</a:t>
            </a:r>
          </a:p>
          <a:p>
            <a:r>
              <a:rPr lang="ja-JP" sz="1600" b="0" i="0" u="none" strike="noStrike" cap="none" baseline="0" dirty="0">
                <a:solidFill>
                  <a:srgbClr val="4D4D4D"/>
                </a:solidFill>
                <a:effectLst/>
                <a:uFillTx/>
                <a:ea typeface="MS UI Gothic"/>
              </a:rPr>
              <a:t>単球は、c-Metを発現した（15.95±2.97％）</a:t>
            </a:r>
          </a:p>
          <a:p>
            <a:r>
              <a:rPr lang="ja-JP" sz="1600" b="0" i="0" u="none" strike="noStrike" cap="none" baseline="0" dirty="0">
                <a:solidFill>
                  <a:srgbClr val="4D4D4D"/>
                </a:solidFill>
                <a:effectLst/>
                <a:uFillTx/>
                <a:ea typeface="MS UI Gothic"/>
              </a:rPr>
              <a:t>cMETの発現は、腫瘍負荷のない患者と比較して、局所的または転移性の腫瘍量が多い患者において有意に高かった（それぞれ20.30±3.61 対 </a:t>
            </a:r>
            <a:r>
              <a:rPr lang="ja-JP" sz="1600" b="0" i="0" u="none" strike="noStrike" cap="none" baseline="0" dirty="0" smtClean="0">
                <a:solidFill>
                  <a:srgbClr val="4D4D4D"/>
                </a:solidFill>
                <a:effectLst/>
                <a:uFillTx/>
                <a:ea typeface="MS UI Gothic"/>
              </a:rPr>
              <a:t>3.06±1.39、p=0.011</a:t>
            </a:r>
            <a:r>
              <a:rPr lang="ja-JP" sz="1600" b="0" i="0" u="none" strike="noStrike" cap="none" baseline="0" dirty="0">
                <a:solidFill>
                  <a:srgbClr val="4D4D4D"/>
                </a:solidFill>
                <a:effectLst/>
                <a:uFillTx/>
                <a:ea typeface="MS UI Gothic"/>
              </a:rPr>
              <a:t>）</a:t>
            </a:r>
          </a:p>
          <a:p>
            <a:r>
              <a:rPr lang="ja-JP" sz="1600" b="0" i="0" u="none" strike="noStrike" cap="none" baseline="0" dirty="0">
                <a:solidFill>
                  <a:srgbClr val="4D4D4D"/>
                </a:solidFill>
                <a:effectLst/>
                <a:uFillTx/>
                <a:ea typeface="MS UI Gothic"/>
              </a:rPr>
              <a:t>単球のcMET発現&gt; 5％の患者において血漿中のHGFの産生量は高かった </a:t>
            </a:r>
          </a:p>
          <a:p>
            <a:r>
              <a:rPr lang="ja-JP" sz="1600" b="0" i="0" u="none" strike="noStrike" cap="none" baseline="0" dirty="0">
                <a:solidFill>
                  <a:srgbClr val="4D4D4D"/>
                </a:solidFill>
                <a:effectLst/>
                <a:uFillTx/>
                <a:ea typeface="MS UI Gothic"/>
              </a:rPr>
              <a:t>単球は、HGF存在下でプロ寛容原性表現型を採用し、潜在的に制御性T細胞発生を誘導する</a:t>
            </a:r>
          </a:p>
          <a:p>
            <a:endParaRPr lang="en-GB" dirty="0"/>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Hirsch L, et al. Ann Oncol 2018;29(suppl 5):abstr 4PD</a:t>
            </a:r>
          </a:p>
        </p:txBody>
      </p:sp>
    </p:spTree>
    <p:extLst>
      <p:ext uri="{BB962C8B-B14F-4D97-AF65-F5344CB8AC3E}">
        <p14:creationId xmlns:p14="http://schemas.microsoft.com/office/powerpoint/2010/main" xmlns="" val="231745447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免疫調節／治療</a:t>
            </a:r>
            <a:r>
              <a:rPr sz="1800" dirty="0"/>
              <a:t/>
            </a:r>
            <a:br>
              <a:rPr sz="1800" dirty="0"/>
            </a:br>
            <a:r>
              <a:rPr lang="ja-JP" sz="1800" b="1" i="0" u="none" strike="noStrike" cap="none" baseline="0" dirty="0">
                <a:solidFill>
                  <a:srgbClr val="043882"/>
                </a:solidFill>
                <a:effectLst/>
                <a:uFillTx/>
                <a:ea typeface="MS UI Gothic"/>
              </a:rPr>
              <a:t>討論者 </a:t>
            </a:r>
            <a:r>
              <a:rPr lang="en-GB" dirty="0"/>
              <a:t>–</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David L</a:t>
            </a:r>
          </a:p>
        </p:txBody>
      </p:sp>
      <p:sp>
        <p:nvSpPr>
          <p:cNvPr id="3" name="Content Placeholder 2"/>
          <p:cNvSpPr>
            <a:spLocks noGrp="1"/>
          </p:cNvSpPr>
          <p:nvPr>
            <p:ph idx="1"/>
          </p:nvPr>
        </p:nvSpPr>
        <p:spPr/>
        <p:txBody>
          <a:bodyPr/>
          <a:lstStyle/>
          <a:p>
            <a:pPr marL="0" indent="0">
              <a:buNone/>
            </a:pPr>
            <a:r>
              <a:rPr lang="ja-JP" sz="1600" b="1" i="0" u="none" strike="noStrike" cap="none" baseline="0" dirty="0">
                <a:solidFill>
                  <a:srgbClr val="4D4D4D"/>
                </a:solidFill>
                <a:effectLst/>
                <a:uFillTx/>
                <a:ea typeface="MS UI Gothic"/>
              </a:rPr>
              <a:t>発表者による今後の展望に関するメッセージ</a:t>
            </a:r>
          </a:p>
          <a:p>
            <a:r>
              <a:rPr lang="ja-JP" sz="1600" b="1" i="0" u="none" strike="noStrike" cap="none" baseline="0" dirty="0">
                <a:solidFill>
                  <a:srgbClr val="4D4D4D"/>
                </a:solidFill>
                <a:effectLst/>
                <a:uFillTx/>
                <a:ea typeface="MS UI Gothic"/>
              </a:rPr>
              <a:t>HGF/cMETの間接標的化は</a:t>
            </a:r>
            <a:r>
              <a:rPr lang="ja-JP" sz="1600" b="1" i="0" u="none" strike="noStrike" cap="none" baseline="0" dirty="0" smtClean="0">
                <a:solidFill>
                  <a:srgbClr val="4D4D4D"/>
                </a:solidFill>
                <a:effectLst/>
                <a:uFillTx/>
                <a:ea typeface="MS UI Gothic"/>
              </a:rPr>
              <a:t>、T</a:t>
            </a:r>
            <a:r>
              <a:rPr lang="ja-JP" sz="1600" b="1" i="0" u="none" strike="noStrike" cap="none" baseline="0" dirty="0">
                <a:solidFill>
                  <a:srgbClr val="4D4D4D"/>
                </a:solidFill>
                <a:effectLst/>
                <a:uFillTx/>
                <a:ea typeface="MS UI Gothic"/>
              </a:rPr>
              <a:t>調節細胞</a:t>
            </a:r>
            <a:r>
              <a:rPr lang="ja-JP" b="0" i="0" u="none" strike="noStrike" cap="none" baseline="0" dirty="0">
                <a:effectLst/>
                <a:uFillTx/>
              </a:rPr>
              <a:t>による免疫抑制を妨げることがある</a:t>
            </a:r>
          </a:p>
          <a:p>
            <a:endParaRPr lang="en-GB" dirty="0"/>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Hirsch L, et al. Ann Oncol 2018;29(suppl 5):abstr 4PD</a:t>
            </a:r>
          </a:p>
        </p:txBody>
      </p:sp>
    </p:spTree>
    <p:extLst>
      <p:ext uri="{BB962C8B-B14F-4D97-AF65-F5344CB8AC3E}">
        <p14:creationId xmlns:p14="http://schemas.microsoft.com/office/powerpoint/2010/main" xmlns="" val="32540190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sz="4000" b="1" i="0" u="none" strike="noStrike" cap="all" baseline="0">
                <a:solidFill>
                  <a:srgbClr val="043882"/>
                </a:solidFill>
                <a:effectLst/>
                <a:uFillTx/>
                <a:ea typeface="MS UI Gothic"/>
              </a:rPr>
              <a:t>膵・小腸・肝胆道癌</a:t>
            </a:r>
          </a:p>
        </p:txBody>
      </p:sp>
    </p:spTree>
    <p:extLst>
      <p:ext uri="{BB962C8B-B14F-4D97-AF65-F5344CB8AC3E}">
        <p14:creationId xmlns:p14="http://schemas.microsoft.com/office/powerpoint/2010/main" xmlns="" val="259885275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4000" b="1" i="0" u="none" strike="noStrike" cap="all" baseline="0">
                <a:solidFill>
                  <a:srgbClr val="043882"/>
                </a:solidFill>
                <a:effectLst/>
                <a:uFillTx/>
                <a:ea typeface="MS UI Gothic"/>
              </a:rPr>
              <a:t>膵癌および胆道癌</a:t>
            </a:r>
          </a:p>
        </p:txBody>
      </p:sp>
      <p:sp>
        <p:nvSpPr>
          <p:cNvPr id="3" name="Text Placeholder 2"/>
          <p:cNvSpPr>
            <a:spLocks noGrp="1"/>
          </p:cNvSpPr>
          <p:nvPr>
            <p:ph type="body" idx="1"/>
          </p:nvPr>
        </p:nvSpPr>
        <p:spPr/>
        <p:txBody>
          <a:bodyPr/>
          <a:lstStyle/>
          <a:p>
            <a:r>
              <a:rPr lang="ja-JP" sz="2000" b="1" i="0" u="none" strike="noStrike" cap="none" baseline="0">
                <a:solidFill>
                  <a:srgbClr val="4D4D4D"/>
                </a:solidFill>
                <a:effectLst/>
                <a:uFillTx/>
                <a:ea typeface="MS UI Gothic"/>
              </a:rPr>
              <a:t>膵・小腸・肝胆道癌</a:t>
            </a:r>
          </a:p>
        </p:txBody>
      </p:sp>
    </p:spTree>
    <p:extLst>
      <p:ext uri="{BB962C8B-B14F-4D97-AF65-F5344CB8AC3E}">
        <p14:creationId xmlns:p14="http://schemas.microsoft.com/office/powerpoint/2010/main" xmlns="" val="421748532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標的療法に至る胆道癌の分子学的分類</a:t>
            </a:r>
            <a:r>
              <a:rPr sz="1800" dirty="0"/>
              <a:t/>
            </a:r>
            <a:br>
              <a:rPr sz="1800" dirty="0"/>
            </a:br>
            <a:r>
              <a:rPr lang="ja-JP" sz="1800" b="1" i="0" u="none" strike="noStrike" cap="none" baseline="0" dirty="0">
                <a:solidFill>
                  <a:srgbClr val="043882"/>
                </a:solidFill>
                <a:effectLst/>
                <a:uFillTx/>
                <a:ea typeface="MS UI Gothic"/>
              </a:rPr>
              <a:t>討論者 </a:t>
            </a:r>
            <a:r>
              <a:rPr lang="en-GB" dirty="0"/>
              <a:t>–</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Chau I</a:t>
            </a:r>
          </a:p>
        </p:txBody>
      </p:sp>
      <p:sp>
        <p:nvSpPr>
          <p:cNvPr id="3" name="Content Placeholder 2"/>
          <p:cNvSpPr>
            <a:spLocks noGrp="1"/>
          </p:cNvSpPr>
          <p:nvPr>
            <p:ph idx="1"/>
          </p:nvPr>
        </p:nvSpPr>
        <p:spPr/>
        <p:txBody>
          <a:bodyPr/>
          <a:lstStyle/>
          <a:p>
            <a:pPr marL="0" indent="0">
              <a:buNone/>
            </a:pPr>
            <a:r>
              <a:rPr lang="ja-JP" sz="1600" b="1" i="0" u="none" strike="noStrike" cap="none" baseline="0" dirty="0">
                <a:solidFill>
                  <a:srgbClr val="4D4D4D"/>
                </a:solidFill>
                <a:effectLst/>
                <a:uFillTx/>
                <a:ea typeface="MS UI Gothic"/>
              </a:rPr>
              <a:t>試験の目的 (Abstract LBA28 – Javle M, et al)</a:t>
            </a:r>
          </a:p>
          <a:p>
            <a:r>
              <a:rPr lang="ja-JP" sz="1600" b="1" i="0" u="none" strike="noStrike" cap="none" baseline="0" dirty="0">
                <a:solidFill>
                  <a:srgbClr val="4D4D4D"/>
                </a:solidFill>
                <a:effectLst/>
                <a:uFillTx/>
                <a:ea typeface="MS UI Gothic"/>
              </a:rPr>
              <a:t>FGFR2融合を含む進行肝内胆管癌の治療歴のある患者を対象としてインフィグラチニブの有効性と安全性を評価する</a:t>
            </a:r>
          </a:p>
          <a:p>
            <a:pPr marL="0" indent="0">
              <a:buNone/>
            </a:pPr>
            <a:r>
              <a:rPr lang="ja-JP" sz="1600" b="1" i="0" u="none" strike="noStrike" cap="none" baseline="0" dirty="0">
                <a:solidFill>
                  <a:srgbClr val="4D4D4D"/>
                </a:solidFill>
                <a:effectLst/>
                <a:uFillTx/>
                <a:ea typeface="MS UI Gothic"/>
              </a:rPr>
              <a:t>試験デザイン</a:t>
            </a:r>
          </a:p>
          <a:p>
            <a:r>
              <a:rPr lang="ja-JP" sz="1600" b="0" i="0" u="none" strike="noStrike" cap="none" baseline="0" dirty="0">
                <a:solidFill>
                  <a:srgbClr val="4D4D4D"/>
                </a:solidFill>
                <a:effectLst/>
                <a:uFillTx/>
                <a:ea typeface="MS UI Gothic"/>
              </a:rPr>
              <a:t>組織学的にまたは細胞学的に確認され、FGFR2融合またはその他のFGFR遺伝子改変を伴う進行性または転移性の肝内胆管癌患者(n=71)にインフィグラチニブ125 mg/日（3週間継続/ 1週間休薬）をPDを認めるまで単剤投与した</a:t>
            </a:r>
          </a:p>
          <a:p>
            <a:pPr marL="0" indent="0">
              <a:buNone/>
            </a:pPr>
            <a:r>
              <a:rPr lang="ja-JP" sz="1600" b="1" i="0" u="none" strike="noStrike" cap="none" baseline="0" dirty="0">
                <a:solidFill>
                  <a:srgbClr val="4D4D4D"/>
                </a:solidFill>
                <a:effectLst/>
                <a:uFillTx/>
                <a:ea typeface="MS UI Gothic"/>
              </a:rPr>
              <a:t>主な結果</a:t>
            </a:r>
          </a:p>
          <a:p>
            <a:endParaRPr lang="en-GB" dirty="0"/>
          </a:p>
          <a:p>
            <a:endParaRPr lang="en-GB" dirty="0"/>
          </a:p>
          <a:p>
            <a:endParaRPr lang="en-GB" dirty="0"/>
          </a:p>
          <a:p>
            <a:endParaRPr lang="en-GB" dirty="0"/>
          </a:p>
          <a:p>
            <a:endParaRPr lang="en-GB" dirty="0"/>
          </a:p>
          <a:p>
            <a:endParaRPr lang="en-GB" dirty="0"/>
          </a:p>
          <a:p>
            <a:endParaRPr lang="en-GB" dirty="0"/>
          </a:p>
          <a:p>
            <a:r>
              <a:rPr lang="ja-JP" sz="1600" b="0" i="0" u="none" strike="noStrike" cap="none" baseline="0" dirty="0">
                <a:solidFill>
                  <a:srgbClr val="4D4D4D"/>
                </a:solidFill>
                <a:effectLst/>
                <a:uFillTx/>
                <a:ea typeface="MS UI Gothic"/>
              </a:rPr>
              <a:t>10％を超える患者に発生した最もよく見られたグレード3/4のAEは、低リン酸血症（14.1％）および高リン酸血症（12.7％）であった</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Javle M, et al. Ann Oncol 2018;29(suppl 5):abstr LBA28</a:t>
            </a:r>
            <a:r>
              <a:rPr sz="1200"/>
              <a:t/>
            </a:r>
            <a:br>
              <a:rPr sz="1200"/>
            </a:br>
            <a:r>
              <a:rPr lang="ja-JP" sz="1200" b="0" i="0" u="none" strike="noStrike" cap="none" baseline="0">
                <a:solidFill>
                  <a:srgbClr val="4D4D4D"/>
                </a:solidFill>
                <a:effectLst/>
                <a:uFillTx/>
                <a:ea typeface="MS UI Gothic"/>
              </a:rPr>
              <a:t>Morizane C, et al. Ann Oncol 2018;29(suppl 5):abstr 623PD</a:t>
            </a:r>
          </a:p>
        </p:txBody>
      </p:sp>
      <p:graphicFrame>
        <p:nvGraphicFramePr>
          <p:cNvPr id="6" name="Group 88"/>
          <p:cNvGraphicFramePr>
            <a:graphicFrameLocks noGrp="1"/>
          </p:cNvGraphicFramePr>
          <p:nvPr>
            <p:extLst>
              <p:ext uri="{D42A27DB-BD31-4B8C-83A1-F6EECF244321}">
                <p14:modId xmlns:p14="http://schemas.microsoft.com/office/powerpoint/2010/main" xmlns="" val="2463340249"/>
              </p:ext>
            </p:extLst>
          </p:nvPr>
        </p:nvGraphicFramePr>
        <p:xfrm>
          <a:off x="361950" y="3520893"/>
          <a:ext cx="8420101" cy="1828800"/>
        </p:xfrm>
        <a:graphic>
          <a:graphicData uri="http://schemas.openxmlformats.org/drawingml/2006/table">
            <a:tbl>
              <a:tblPr firstRow="1" bandRow="1">
                <a:tableStyleId>{69012ECD-51FC-41F1-AA8D-1B2483CD663E}</a:tableStyleId>
              </a:tblPr>
              <a:tblGrid>
                <a:gridCol w="3613549">
                  <a:extLst>
                    <a:ext uri="{9D8B030D-6E8A-4147-A177-3AD203B41FA5}">
                      <a16:colId xmlns:a16="http://schemas.microsoft.com/office/drawing/2014/main" xmlns="" val="20000"/>
                    </a:ext>
                  </a:extLst>
                </a:gridCol>
                <a:gridCol w="2403276">
                  <a:extLst>
                    <a:ext uri="{9D8B030D-6E8A-4147-A177-3AD203B41FA5}">
                      <a16:colId xmlns:a16="http://schemas.microsoft.com/office/drawing/2014/main" xmlns="" val="20001"/>
                    </a:ext>
                  </a:extLst>
                </a:gridCol>
                <a:gridCol w="2403276">
                  <a:extLst>
                    <a:ext uri="{9D8B030D-6E8A-4147-A177-3AD203B41FA5}">
                      <a16:colId xmlns:a16="http://schemas.microsoft.com/office/drawing/2014/main" xmlns="" val="20002"/>
                    </a:ext>
                  </a:extLst>
                </a:gridCol>
              </a:tblGrid>
              <a:tr h="2749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dirty="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a:rPr>
                        <a:t>インフィグラチニブ (n=71)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1" i="0" u="none" strike="noStrike" cap="none" baseline="0" dirty="0" smtClean="0">
                          <a:solidFill>
                            <a:srgbClr val="FFFFFF"/>
                          </a:solidFill>
                          <a:effectLst/>
                          <a:uFillTx/>
                          <a:ea typeface="MS UI Gothic"/>
                        </a:rPr>
                        <a:t>95%CI</a:t>
                      </a:r>
                      <a:endParaRPr lang="ja-JP" sz="1400" b="1" i="0" u="none" strike="noStrike" cap="none" baseline="0" dirty="0">
                        <a:solidFill>
                          <a:srgbClr val="FFFFFF"/>
                        </a:solidFill>
                        <a:effectLst/>
                        <a:uFillTx/>
                        <a:ea typeface="MS UI Gothic"/>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749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ORR (確認および未確認)、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31.0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dirty="0">
                          <a:solidFill>
                            <a:srgbClr val="4D4D4D"/>
                          </a:solidFill>
                          <a:effectLst/>
                          <a:uFillTx/>
                          <a:ea typeface="MS UI Gothic"/>
                        </a:rPr>
                        <a:t>20.5, 43.1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1"/>
                  </a:ext>
                </a:extLst>
              </a:tr>
              <a:tr h="2749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完全ORR、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26.9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16.8, 39.1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3"/>
                  </a:ext>
                </a:extLst>
              </a:tr>
              <a:tr h="2749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DCR、%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83.6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72.5, 91.5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2"/>
                  </a:ext>
                </a:extLst>
              </a:tr>
              <a:tr h="2749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mOS、カ月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12.5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9.9, 16.6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2749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mPFS、カ月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6.8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5.3, 7.6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150954051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標的療法に至る胆道癌の分子学的分類</a:t>
            </a:r>
            <a:r>
              <a:rPr sz="1800" dirty="0"/>
              <a:t/>
            </a:r>
            <a:br>
              <a:rPr sz="1800" dirty="0"/>
            </a:br>
            <a:r>
              <a:rPr lang="ja-JP" sz="1800" b="1" i="0" u="none" strike="noStrike" cap="none" baseline="0" dirty="0">
                <a:solidFill>
                  <a:srgbClr val="043882"/>
                </a:solidFill>
                <a:effectLst/>
                <a:uFillTx/>
                <a:ea typeface="MS UI Gothic"/>
              </a:rPr>
              <a:t>討論者 </a:t>
            </a:r>
            <a:r>
              <a:rPr lang="en-GB" dirty="0"/>
              <a:t>–</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Chau I</a:t>
            </a:r>
          </a:p>
        </p:txBody>
      </p:sp>
      <p:sp>
        <p:nvSpPr>
          <p:cNvPr id="3" name="Content Placeholder 2"/>
          <p:cNvSpPr>
            <a:spLocks noGrp="1"/>
          </p:cNvSpPr>
          <p:nvPr>
            <p:ph idx="1"/>
          </p:nvPr>
        </p:nvSpPr>
        <p:spPr/>
        <p:txBody>
          <a:bodyPr/>
          <a:lstStyle/>
          <a:p>
            <a:pPr marL="0" indent="0">
              <a:buNone/>
            </a:pPr>
            <a:r>
              <a:rPr lang="ja-JP" sz="1600" b="1" i="0" u="none" strike="noStrike" cap="none" baseline="0" dirty="0">
                <a:solidFill>
                  <a:srgbClr val="4D4D4D"/>
                </a:solidFill>
                <a:effectLst/>
                <a:uFillTx/>
                <a:ea typeface="MS UI Gothic"/>
              </a:rPr>
              <a:t>試験の目的 (SCRUM Japan GISCREEN: Abstract 623PD – Morizane C, et al)</a:t>
            </a:r>
          </a:p>
          <a:p>
            <a:r>
              <a:rPr lang="ja-JP" sz="1600" b="1" i="0" u="none" strike="noStrike" cap="none" baseline="0" dirty="0">
                <a:solidFill>
                  <a:srgbClr val="4D4D4D"/>
                </a:solidFill>
                <a:effectLst/>
                <a:uFillTx/>
                <a:ea typeface="MS UI Gothic"/>
              </a:rPr>
              <a:t>進行非CRC GI癌患者を対象として癌ゲノム変異の頻度を評価し、全国的な癌ゲノムスクリーニングプロジェクト（SCRUM）における標的治療の臨床試験への患者の登録を促進する</a:t>
            </a:r>
          </a:p>
          <a:p>
            <a:pPr marL="0" indent="0">
              <a:buNone/>
            </a:pPr>
            <a:r>
              <a:rPr lang="ja-JP" sz="1600" b="1" i="0" u="none" strike="noStrike" cap="none" baseline="0" dirty="0">
                <a:solidFill>
                  <a:srgbClr val="4D4D4D"/>
                </a:solidFill>
                <a:effectLst/>
                <a:uFillTx/>
                <a:ea typeface="MS UI Gothic"/>
              </a:rPr>
              <a:t>試験デザイン</a:t>
            </a:r>
          </a:p>
          <a:p>
            <a:r>
              <a:rPr lang="ja-JP" sz="1600" b="0" i="0" u="none" strike="noStrike" cap="none" baseline="0" dirty="0">
                <a:solidFill>
                  <a:srgbClr val="4D4D4D"/>
                </a:solidFill>
                <a:effectLst/>
                <a:uFillTx/>
                <a:ea typeface="MS UI Gothic"/>
              </a:rPr>
              <a:t>この前向き観察的研究では、GI癌が組織学的に確認されるか、または臨床的に可能性の高い非CRC患者 (n=1656) を、2015年4月から2017年3月まで登録した</a:t>
            </a:r>
          </a:p>
          <a:p>
            <a:pPr marL="0" indent="0">
              <a:buNone/>
            </a:pPr>
            <a:r>
              <a:rPr lang="ja-JP" sz="1600" b="1" i="0" u="none" strike="noStrike" cap="none" baseline="0" dirty="0">
                <a:solidFill>
                  <a:srgbClr val="4D4D4D"/>
                </a:solidFill>
                <a:effectLst/>
                <a:uFillTx/>
                <a:ea typeface="MS UI Gothic"/>
              </a:rPr>
              <a:t>主な結果</a:t>
            </a:r>
          </a:p>
          <a:p>
            <a:endParaRPr lang="en-GB" dirty="0"/>
          </a:p>
          <a:p>
            <a:endParaRPr lang="en-GB" dirty="0"/>
          </a:p>
          <a:p>
            <a:endParaRPr lang="en-GB" dirty="0"/>
          </a:p>
          <a:p>
            <a:endParaRPr lang="en-GB" dirty="0"/>
          </a:p>
          <a:p>
            <a:pPr marL="0" indent="0">
              <a:buNone/>
            </a:pPr>
            <a:endParaRPr lang="en-GB" dirty="0"/>
          </a:p>
          <a:p>
            <a:pPr marL="0" indent="0">
              <a:buNone/>
            </a:pPr>
            <a:r>
              <a:rPr lang="en-GB" dirty="0"/>
              <a:t/>
            </a:r>
            <a:br>
              <a:rPr lang="en-GB" dirty="0"/>
            </a:br>
            <a:r>
              <a:rPr lang="en-GB" dirty="0"/>
              <a:t/>
            </a:r>
            <a:br>
              <a:rPr lang="en-GB" dirty="0"/>
            </a:br>
            <a:endParaRPr lang="en-GB" dirty="0"/>
          </a:p>
          <a:p>
            <a:pPr>
              <a:spcBef>
                <a:spcPts val="600"/>
              </a:spcBef>
            </a:pPr>
            <a:r>
              <a:rPr lang="ja-JP" sz="1600" b="0" i="0" u="none" strike="noStrike" cap="none" baseline="0" dirty="0" smtClean="0">
                <a:solidFill>
                  <a:srgbClr val="4D4D4D"/>
                </a:solidFill>
                <a:effectLst/>
                <a:uFillTx/>
                <a:ea typeface="MS UI Gothic"/>
              </a:rPr>
              <a:t>FGFR2</a:t>
            </a:r>
            <a:r>
              <a:rPr lang="en-GB" altLang="ja-JP" sz="1600" b="0" i="0" u="none" strike="noStrike" cap="none" baseline="0" dirty="0" smtClean="0">
                <a:solidFill>
                  <a:srgbClr val="4D4D4D"/>
                </a:solidFill>
                <a:effectLst/>
                <a:uFillTx/>
                <a:ea typeface="MS UI Gothic"/>
              </a:rPr>
              <a:t> </a:t>
            </a:r>
            <a:r>
              <a:rPr lang="ja-JP" sz="1600" b="0" i="0" u="none" strike="noStrike" cap="none" baseline="0" dirty="0" smtClean="0">
                <a:solidFill>
                  <a:srgbClr val="4D4D4D"/>
                </a:solidFill>
                <a:effectLst/>
                <a:uFillTx/>
                <a:ea typeface="MS UI Gothic"/>
              </a:rPr>
              <a:t>(</a:t>
            </a:r>
            <a:r>
              <a:rPr lang="ja-JP" sz="1600" b="0" i="0" u="none" strike="noStrike" cap="none" baseline="0" dirty="0">
                <a:solidFill>
                  <a:srgbClr val="4D4D4D"/>
                </a:solidFill>
                <a:effectLst/>
                <a:uFillTx/>
                <a:ea typeface="MS UI Gothic"/>
              </a:rPr>
              <a:t>n=3)、PTEN (n=1)およびIDH1変異 (n=1) を有する患者を臨床試験に登録し、それぞれFGFR</a:t>
            </a:r>
            <a:r>
              <a:rPr lang="ja-JP" sz="1600" b="0" i="1" u="none" strike="noStrike" cap="none" baseline="0" dirty="0">
                <a:solidFill>
                  <a:srgbClr val="4D4D4D"/>
                </a:solidFill>
                <a:effectLst/>
                <a:uFillTx/>
                <a:ea typeface="MS UI Gothic"/>
              </a:rPr>
              <a:t>、</a:t>
            </a:r>
            <a:r>
              <a:rPr lang="ja-JP" sz="1600" b="0" i="0" u="none" strike="noStrike" cap="none" baseline="0" dirty="0">
                <a:solidFill>
                  <a:srgbClr val="4D4D4D"/>
                </a:solidFill>
                <a:effectLst/>
                <a:uFillTx/>
                <a:ea typeface="MS UI Gothic"/>
              </a:rPr>
              <a:t>AKTおよびPan-変異-IDH1阻害剤について評価した</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Javle M, et al. Ann Oncol 2018;29(suppl 5):abstr LBA28</a:t>
            </a:r>
            <a:r>
              <a:rPr sz="1200"/>
              <a:t/>
            </a:r>
            <a:br>
              <a:rPr sz="1200"/>
            </a:br>
            <a:r>
              <a:rPr lang="ja-JP" sz="1200" b="0" i="0" u="none" strike="noStrike" cap="none" baseline="0">
                <a:solidFill>
                  <a:srgbClr val="4D4D4D"/>
                </a:solidFill>
                <a:effectLst/>
                <a:uFillTx/>
                <a:ea typeface="MS UI Gothic"/>
              </a:rPr>
              <a:t>Morizane C, et al. Ann Oncol 2018;29(suppl 5):abstr 623PD</a:t>
            </a:r>
          </a:p>
        </p:txBody>
      </p:sp>
      <p:graphicFrame>
        <p:nvGraphicFramePr>
          <p:cNvPr id="6" name="Group 88"/>
          <p:cNvGraphicFramePr>
            <a:graphicFrameLocks noGrp="1"/>
          </p:cNvGraphicFramePr>
          <p:nvPr>
            <p:extLst>
              <p:ext uri="{D42A27DB-BD31-4B8C-83A1-F6EECF244321}">
                <p14:modId xmlns:p14="http://schemas.microsoft.com/office/powerpoint/2010/main" xmlns="" val="4270878389"/>
              </p:ext>
            </p:extLst>
          </p:nvPr>
        </p:nvGraphicFramePr>
        <p:xfrm>
          <a:off x="361949" y="3419922"/>
          <a:ext cx="8420101" cy="1828800"/>
        </p:xfrm>
        <a:graphic>
          <a:graphicData uri="http://schemas.openxmlformats.org/drawingml/2006/table">
            <a:tbl>
              <a:tblPr firstRow="1" bandRow="1">
                <a:tableStyleId>{69012ECD-51FC-41F1-AA8D-1B2483CD663E}</a:tableStyleId>
              </a:tblPr>
              <a:tblGrid>
                <a:gridCol w="1952626">
                  <a:extLst>
                    <a:ext uri="{9D8B030D-6E8A-4147-A177-3AD203B41FA5}">
                      <a16:colId xmlns:a16="http://schemas.microsoft.com/office/drawing/2014/main" xmlns="" val="20000"/>
                    </a:ext>
                  </a:extLst>
                </a:gridCol>
                <a:gridCol w="390525">
                  <a:extLst>
                    <a:ext uri="{9D8B030D-6E8A-4147-A177-3AD203B41FA5}">
                      <a16:colId xmlns:a16="http://schemas.microsoft.com/office/drawing/2014/main" xmlns="" val="20003"/>
                    </a:ext>
                  </a:extLst>
                </a:gridCol>
                <a:gridCol w="2853414">
                  <a:extLst>
                    <a:ext uri="{9D8B030D-6E8A-4147-A177-3AD203B41FA5}">
                      <a16:colId xmlns:a16="http://schemas.microsoft.com/office/drawing/2014/main" xmlns="" val="20001"/>
                    </a:ext>
                  </a:extLst>
                </a:gridCol>
                <a:gridCol w="3223536">
                  <a:extLst>
                    <a:ext uri="{9D8B030D-6E8A-4147-A177-3AD203B41FA5}">
                      <a16:colId xmlns:a16="http://schemas.microsoft.com/office/drawing/2014/main" xmlns="" val="20002"/>
                    </a:ext>
                  </a:extLst>
                </a:gridCol>
              </a:tblGrid>
              <a:tr h="28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dirty="0">
                          <a:solidFill>
                            <a:srgbClr val="FFFFFF"/>
                          </a:solidFill>
                          <a:effectLst/>
                          <a:uFillTx/>
                          <a:ea typeface="MS UI Gothic"/>
                        </a:rPr>
                        <a:t>主要原発部位</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a:rPr>
                        <a:t>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a:rPr>
                        <a:t>TMB中央値、mt/Mb (範囲)</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1" i="0" u="none" strike="noStrike" cap="none" baseline="0">
                          <a:solidFill>
                            <a:srgbClr val="FFFFFF"/>
                          </a:solidFill>
                          <a:effectLst/>
                          <a:uFillTx/>
                          <a:ea typeface="MS UI Gothic"/>
                        </a:rPr>
                        <a:t>TMBの頻度 &gt;20 mt/Mb、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8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a:solidFill>
                            <a:srgbClr val="4D4D4D"/>
                          </a:solidFill>
                          <a:effectLst/>
                          <a:uFillTx/>
                          <a:ea typeface="MS UI Gothic"/>
                        </a:rPr>
                        <a:t>肝内胆管</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11.5 (0–57.5)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27.8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xmlns="" val="10002"/>
                  </a:ext>
                </a:extLst>
              </a:tr>
              <a:tr h="28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肝外胆管</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15.3 (3.8–49.9)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17.1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3"/>
                  </a:ext>
                </a:extLst>
              </a:tr>
              <a:tr h="28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胆嚢</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21.1 (0–38.4)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50.0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xmlns="" val="10004"/>
                  </a:ext>
                </a:extLst>
              </a:tr>
              <a:tr h="28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ファーター膨大部</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15.3 (0–26.8)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14.3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5"/>
                  </a:ext>
                </a:extLst>
              </a:tr>
              <a:tr h="28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dirty="0">
                          <a:solidFill>
                            <a:srgbClr val="4D4D4D"/>
                          </a:solidFill>
                          <a:effectLst/>
                          <a:uFillTx/>
                          <a:ea typeface="MS UI Gothic"/>
                        </a:rPr>
                        <a:t>合計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92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15.3 (0–57.5)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dirty="0">
                          <a:solidFill>
                            <a:srgbClr val="4D4D4D"/>
                          </a:solidFill>
                          <a:effectLst/>
                          <a:uFillTx/>
                          <a:ea typeface="MS UI Gothic"/>
                        </a:rPr>
                        <a:t>26.1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314638307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ja-JP" sz="1800" b="1" i="0" u="none" strike="noStrike" cap="none" baseline="0">
                <a:solidFill>
                  <a:srgbClr val="043882"/>
                </a:solidFill>
                <a:effectLst/>
                <a:uFillTx/>
                <a:ea typeface="MS UI Gothic"/>
              </a:rPr>
              <a:t>ESDOからの書簡</a:t>
            </a:r>
          </a:p>
        </p:txBody>
      </p:sp>
      <p:sp>
        <p:nvSpPr>
          <p:cNvPr id="32771" name="Content Placeholder 2"/>
          <p:cNvSpPr>
            <a:spLocks noGrp="1"/>
          </p:cNvSpPr>
          <p:nvPr>
            <p:ph idx="1"/>
          </p:nvPr>
        </p:nvSpPr>
        <p:spPr>
          <a:xfrm>
            <a:off x="365123" y="1371600"/>
            <a:ext cx="8238945" cy="4492869"/>
          </a:xfrm>
          <a:ln>
            <a:noFill/>
          </a:ln>
        </p:spPr>
        <p:txBody>
          <a:bodyPr lIns="0" rIns="0"/>
          <a:lstStyle/>
          <a:p>
            <a:pPr marL="0" indent="0">
              <a:spcBef>
                <a:spcPct val="0"/>
              </a:spcBef>
              <a:buFontTx/>
              <a:buNone/>
              <a:tabLst>
                <a:tab pos="441325" algn="l"/>
              </a:tabLst>
              <a:defRPr/>
            </a:pPr>
            <a:r>
              <a:rPr lang="ja-JP" sz="1400" b="1" i="0" u="none" strike="noStrike" cap="none" baseline="0" dirty="0">
                <a:solidFill>
                  <a:srgbClr val="A0A0A0"/>
                </a:solidFill>
                <a:effectLst/>
                <a:uFillTx/>
                <a:ea typeface="MS UI Gothic"/>
              </a:rPr>
              <a:t>親愛なる会員の皆様</a:t>
            </a:r>
          </a:p>
          <a:p>
            <a:pPr marL="0" indent="0">
              <a:buNone/>
              <a:tabLst>
                <a:tab pos="441325" algn="l"/>
              </a:tabLst>
              <a:defRPr/>
            </a:pPr>
            <a:r>
              <a:rPr lang="ja-JP" sz="1400" b="0" i="0" u="none" strike="noStrike" cap="none" baseline="0" dirty="0">
                <a:solidFill>
                  <a:srgbClr val="4D4D4D"/>
                </a:solidFill>
                <a:effectLst/>
                <a:uFillTx/>
                <a:ea typeface="MS UI Gothic"/>
              </a:rPr>
              <a:t>今回、このESDOスライドセットをご紹介できることを大変光栄に思います。このスライドセットは、2018年に開催された主な学会で発表された、消化器癌に関する重要な所見に焦点を合わせて要約することを企図したものです。このスライドセットは、特に</a:t>
            </a:r>
            <a:r>
              <a:rPr lang="ja-JP" sz="1400" b="1" i="0" u="none" strike="noStrike" cap="none" baseline="0" dirty="0">
                <a:solidFill>
                  <a:srgbClr val="4D4D4D"/>
                </a:solidFill>
                <a:effectLst/>
                <a:uFillTx/>
                <a:ea typeface="MS UI Gothic"/>
              </a:rPr>
              <a:t>ESMO 2018年</a:t>
            </a:r>
            <a:r>
              <a:rPr lang="ja-JP" sz="1400" b="0" i="0" u="none" strike="noStrike" cap="none" baseline="0" dirty="0">
                <a:solidFill>
                  <a:srgbClr val="4D4D4D"/>
                </a:solidFill>
                <a:effectLst/>
                <a:uFillTx/>
                <a:ea typeface="MS UI Gothic"/>
              </a:rPr>
              <a:t>会議に焦点を合わせたものとなっており、英語、フランス語、日本語、および中国語の4ヵ国語でご利用いただけます。</a:t>
            </a:r>
          </a:p>
          <a:p>
            <a:pPr marL="0" indent="0">
              <a:buNone/>
              <a:tabLst>
                <a:tab pos="441325" algn="l"/>
              </a:tabLst>
              <a:defRPr/>
            </a:pPr>
            <a:r>
              <a:rPr lang="ja-JP" sz="1400" b="0" i="0" u="none" strike="noStrike" cap="none" baseline="0" dirty="0">
                <a:solidFill>
                  <a:srgbClr val="4D4D4D"/>
                </a:solidFill>
                <a:effectLst/>
                <a:uFillTx/>
                <a:ea typeface="MS UI Gothic"/>
              </a:rPr>
              <a:t>腫瘍学における臨床研究の分野は、絶えず変化し続ける、厳しい環境下にあります。そうした環境下において、我々は皆、科学者、臨床医および教育者としての役割において、知識の深化を促進し、さらなる進歩の契機をもたらしてくれる、科学的なデータや研究所見の入手の機会を貴重なものであると考えています。消化器癌の領域における最新情報に関する今回のレビューが、皆さまの臨床診療にとって有益なものとなることを期待しています。本件につきましてご意見・ご感想などございましたら、是非お聞かせ下さい。お問い合わせは</a:t>
            </a:r>
            <a:r>
              <a:rPr lang="ja-JP" sz="1400" b="0" i="0" u="none" strike="noStrike" cap="none" baseline="0" dirty="0">
                <a:solidFill>
                  <a:srgbClr val="4D4D4D"/>
                </a:solidFill>
                <a:effectLst/>
                <a:uFillTx/>
                <a:ea typeface="MS UI Gothic"/>
                <a:hlinkClick r:id="rId3" history="0"/>
              </a:rPr>
              <a:t>info@esdo.eu</a:t>
            </a:r>
            <a:r>
              <a:rPr lang="ja-JP" sz="1400" b="0" i="0" u="none" strike="noStrike" cap="none" baseline="0" dirty="0">
                <a:solidFill>
                  <a:srgbClr val="000000"/>
                </a:solidFill>
                <a:effectLst/>
                <a:uFillTx/>
                <a:ea typeface="MS UI Gothic"/>
              </a:rPr>
              <a:t>までお送りください</a:t>
            </a:r>
            <a:r>
              <a:rPr lang="ja-JP" sz="1400" b="0" i="0" u="none" strike="noStrike" cap="none" baseline="0" dirty="0">
                <a:solidFill>
                  <a:srgbClr val="043882"/>
                </a:solidFill>
                <a:effectLst/>
                <a:uFillTx/>
                <a:ea typeface="MS UI Gothic"/>
              </a:rPr>
              <a:t>。</a:t>
            </a:r>
          </a:p>
          <a:p>
            <a:pPr marL="0" indent="0">
              <a:spcBef>
                <a:spcPct val="0"/>
              </a:spcBef>
              <a:spcAft>
                <a:spcPts val="1200"/>
              </a:spcAft>
              <a:buFontTx/>
              <a:buNone/>
              <a:tabLst>
                <a:tab pos="441325" algn="l"/>
              </a:tabLst>
              <a:defRPr/>
            </a:pPr>
            <a:r>
              <a:rPr lang="ja-JP" sz="1400" b="0" i="0" u="none" strike="noStrike" cap="none" baseline="0" dirty="0">
                <a:solidFill>
                  <a:srgbClr val="4D4D4D"/>
                </a:solidFill>
                <a:effectLst/>
                <a:uFillTx/>
                <a:ea typeface="MS UI Gothic"/>
              </a:rPr>
              <a:t>最後に、このような活動の実現に際し、資金、運営管理および物流管理の面においてご支援いただいたLilly Oncology社様に心より御礼申し上げます。</a:t>
            </a:r>
          </a:p>
          <a:p>
            <a:pPr marL="0" indent="0">
              <a:buNone/>
              <a:tabLst>
                <a:tab pos="441325" algn="l"/>
              </a:tabLst>
              <a:defRPr/>
            </a:pPr>
            <a:r>
              <a:rPr lang="ja-JP" sz="1400" b="0" i="0" u="none" strike="noStrike" cap="none" baseline="0" dirty="0">
                <a:solidFill>
                  <a:srgbClr val="4D4D4D"/>
                </a:solidFill>
                <a:effectLst/>
                <a:uFillTx/>
                <a:ea typeface="MS UI Gothic"/>
              </a:rPr>
              <a:t>敬具 </a:t>
            </a:r>
          </a:p>
          <a:p>
            <a:pPr marL="0" indent="0">
              <a:spcBef>
                <a:spcPts val="1200"/>
              </a:spcBef>
              <a:buNone/>
              <a:tabLst>
                <a:tab pos="441325" algn="l"/>
                <a:tab pos="2870200" algn="l"/>
              </a:tabLst>
              <a:defRPr/>
            </a:pPr>
            <a:r>
              <a:rPr lang="ja-JP" sz="1400" b="1" i="0" u="none" strike="noStrike" cap="none" baseline="0" dirty="0">
                <a:solidFill>
                  <a:srgbClr val="4D4D4D"/>
                </a:solidFill>
                <a:effectLst/>
                <a:uFillTx/>
                <a:ea typeface="MS UI Gothic"/>
              </a:rPr>
              <a:t>Eric Van Cutsem	Ulrich Güller</a:t>
            </a:r>
            <a:r>
              <a:rPr sz="1400" dirty="0"/>
              <a:t/>
            </a:r>
            <a:br>
              <a:rPr sz="1400" dirty="0"/>
            </a:br>
            <a:r>
              <a:rPr lang="ja-JP" sz="1400" b="1" i="0" u="none" strike="noStrike" cap="none" baseline="0" dirty="0">
                <a:solidFill>
                  <a:srgbClr val="4D4D4D"/>
                </a:solidFill>
                <a:effectLst/>
                <a:uFillTx/>
                <a:ea typeface="MS UI Gothic"/>
              </a:rPr>
              <a:t>Thomas Seufferlein 	Thomas Grünberger</a:t>
            </a:r>
            <a:r>
              <a:rPr sz="1400" dirty="0"/>
              <a:t/>
            </a:r>
            <a:br>
              <a:rPr sz="1400" dirty="0"/>
            </a:br>
            <a:r>
              <a:rPr lang="ja-JP" sz="1400" b="1" i="0" u="none" strike="noStrike" cap="none" baseline="0" dirty="0">
                <a:solidFill>
                  <a:srgbClr val="4D4D4D"/>
                </a:solidFill>
                <a:effectLst/>
                <a:uFillTx/>
                <a:ea typeface="MS UI Gothic"/>
              </a:rPr>
              <a:t>Côme Lepage	Tamara Matysiak-Budnik</a:t>
            </a:r>
            <a:r>
              <a:rPr sz="1400" dirty="0"/>
              <a:t/>
            </a:r>
            <a:br>
              <a:rPr sz="1400" dirty="0"/>
            </a:br>
            <a:r>
              <a:rPr lang="ja-JP" sz="1400" b="1" i="0" u="none" strike="noStrike" cap="none" baseline="0" dirty="0">
                <a:solidFill>
                  <a:srgbClr val="4D4D4D"/>
                </a:solidFill>
                <a:effectLst/>
                <a:uFillTx/>
                <a:ea typeface="MS UI Gothic"/>
              </a:rPr>
              <a:t>Wolff Schmiegel	Jaroslaw Regula</a:t>
            </a:r>
            <a:r>
              <a:rPr sz="1400" dirty="0"/>
              <a:t/>
            </a:r>
            <a:br>
              <a:rPr sz="1400" dirty="0"/>
            </a:br>
            <a:r>
              <a:rPr lang="ja-JP" sz="1400" b="1" i="0" u="none" strike="noStrike" cap="none" baseline="0" dirty="0">
                <a:solidFill>
                  <a:srgbClr val="4D4D4D"/>
                </a:solidFill>
                <a:effectLst/>
                <a:uFillTx/>
                <a:ea typeface="MS UI Gothic"/>
              </a:rPr>
              <a:t>Phillippe Rougier </a:t>
            </a:r>
            <a:r>
              <a:rPr lang="ja-JP" sz="1400" b="0" i="0" u="none" strike="noStrike" cap="none" baseline="0" dirty="0">
                <a:solidFill>
                  <a:srgbClr val="4D4D4D"/>
                </a:solidFill>
                <a:effectLst/>
                <a:uFillTx/>
                <a:ea typeface="MS UI Gothic"/>
              </a:rPr>
              <a:t>(hon.)	</a:t>
            </a:r>
            <a:r>
              <a:rPr lang="ja-JP" sz="1400" b="1" i="0" u="none" strike="noStrike" cap="none" baseline="0" dirty="0">
                <a:solidFill>
                  <a:srgbClr val="4D4D4D"/>
                </a:solidFill>
                <a:effectLst/>
                <a:uFillTx/>
                <a:ea typeface="MS UI Gothic"/>
              </a:rPr>
              <a:t>Jean-Luc Van Laethem</a:t>
            </a:r>
            <a:r>
              <a:rPr sz="1400" dirty="0"/>
              <a:t/>
            </a:r>
            <a:br>
              <a:rPr sz="1400" dirty="0"/>
            </a:br>
            <a:endParaRPr sz="1400" dirty="0"/>
          </a:p>
          <a:p>
            <a:pPr marL="0" indent="0">
              <a:buNone/>
              <a:tabLst>
                <a:tab pos="441325" algn="l"/>
              </a:tabLst>
              <a:defRPr/>
            </a:pPr>
            <a:r>
              <a:rPr lang="ja-JP" sz="1400" b="0" i="0" u="none" strike="noStrike" cap="none" baseline="0" dirty="0">
                <a:solidFill>
                  <a:srgbClr val="4D4D4D"/>
                </a:solidFill>
                <a:effectLst/>
                <a:uFillTx/>
                <a:ea typeface="MS UI Gothic"/>
              </a:rPr>
              <a:t>（ESDO運営委員会）</a:t>
            </a:r>
          </a:p>
        </p:txBody>
      </p:sp>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41678" y="5096745"/>
            <a:ext cx="1500059" cy="1403328"/>
          </a:xfrm>
          <a:prstGeom prst="rect">
            <a:avLst/>
          </a:prstGeom>
        </p:spPr>
      </p:pic>
    </p:spTree>
    <p:custDataLst>
      <p:tags r:id="rId1"/>
    </p:custDataLst>
    <p:extLst>
      <p:ext uri="{BB962C8B-B14F-4D97-AF65-F5344CB8AC3E}">
        <p14:creationId xmlns:p14="http://schemas.microsoft.com/office/powerpoint/2010/main" xmlns="" val="315030614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標的療法に至る胆道癌の分子学的分類</a:t>
            </a:r>
            <a:r>
              <a:rPr sz="1800" dirty="0"/>
              <a:t/>
            </a:r>
            <a:br>
              <a:rPr sz="1800" dirty="0"/>
            </a:br>
            <a:r>
              <a:rPr lang="ja-JP" sz="1800" b="1" i="0" u="none" strike="noStrike" cap="none" baseline="0" dirty="0">
                <a:solidFill>
                  <a:srgbClr val="043882"/>
                </a:solidFill>
                <a:effectLst/>
                <a:uFillTx/>
                <a:ea typeface="MS UI Gothic"/>
              </a:rPr>
              <a:t>討論者 </a:t>
            </a:r>
            <a:r>
              <a:rPr lang="en-GB" dirty="0"/>
              <a:t>–</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Chau I</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発表者による今後の展望に関するメッセージ</a:t>
            </a:r>
          </a:p>
          <a:p>
            <a:r>
              <a:rPr lang="ja-JP" sz="1600" b="1" i="0" u="none" strike="noStrike" cap="none" baseline="0">
                <a:solidFill>
                  <a:srgbClr val="4D4D4D"/>
                </a:solidFill>
                <a:effectLst/>
                <a:uFillTx/>
                <a:ea typeface="MS UI Gothic"/>
              </a:rPr>
              <a:t>進行胆道癌のようなまれな癌における突然変異の検出において、全国的なゲノム配列決定が実施可能であった</a:t>
            </a:r>
          </a:p>
          <a:p>
            <a:r>
              <a:rPr lang="ja-JP" sz="1600" b="1" i="0" u="none" strike="noStrike" cap="none" baseline="0">
                <a:solidFill>
                  <a:srgbClr val="4D4D4D"/>
                </a:solidFill>
                <a:effectLst/>
                <a:uFillTx/>
                <a:ea typeface="MS UI Gothic"/>
              </a:rPr>
              <a:t>バイオマーカーが豊富な前向き試験への患者の登録により、新たな標的化アプローチが検討される可能性がある</a:t>
            </a:r>
          </a:p>
          <a:p>
            <a:r>
              <a:rPr lang="ja-JP" sz="1600" b="1" i="0" u="none" strike="noStrike" cap="none" baseline="0">
                <a:solidFill>
                  <a:srgbClr val="4D4D4D"/>
                </a:solidFill>
                <a:effectLst/>
                <a:uFillTx/>
                <a:ea typeface="MS UI Gothic"/>
              </a:rPr>
              <a:t>胆嚢原発部位で観察された最高値を有する様々な胆道部分部位間にTMBの差異があるため、これは癌免疫の組み合わせのひとつとして検討の余地がある </a:t>
            </a:r>
          </a:p>
          <a:p>
            <a:r>
              <a:rPr lang="ja-JP" sz="1600" b="1" i="0" u="none" strike="noStrike" cap="none" baseline="0">
                <a:solidFill>
                  <a:srgbClr val="4D4D4D"/>
                </a:solidFill>
                <a:effectLst/>
                <a:uFillTx/>
                <a:ea typeface="MS UI Gothic"/>
              </a:rPr>
              <a:t>FGFR2遺伝子変異の標的化の評価には、さらに無作為化第III相臨床試験が必要となる </a:t>
            </a:r>
          </a:p>
          <a:p>
            <a:pPr lvl="1"/>
            <a:r>
              <a:rPr lang="ja-JP" sz="1600" b="1" i="0" u="none" strike="noStrike" cap="none" baseline="0">
                <a:solidFill>
                  <a:srgbClr val="4D4D4D"/>
                </a:solidFill>
                <a:effectLst/>
                <a:uFillTx/>
                <a:ea typeface="MS UI Gothic"/>
              </a:rPr>
              <a:t>第二および第三選択治療には確立された実薬対照が存在しないため、プラセボ対照デザインはFGFR2標的化の評価のために許容しうるであろう</a:t>
            </a:r>
          </a:p>
          <a:p>
            <a:r>
              <a:rPr lang="ja-JP" sz="1600" b="1" i="0" u="none" strike="noStrike" cap="none" baseline="0">
                <a:solidFill>
                  <a:srgbClr val="4D4D4D"/>
                </a:solidFill>
                <a:effectLst/>
                <a:uFillTx/>
                <a:ea typeface="MS UI Gothic"/>
              </a:rPr>
              <a:t>二次的耐性突然変異機構を回避できるFGFR2阻害剤については、いまだにアンメットニーズがある </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Javle M, et al. Ann Oncol 2018;29(suppl 5):abstr LBA28</a:t>
            </a:r>
            <a:r>
              <a:rPr sz="1200"/>
              <a:t/>
            </a:r>
            <a:br>
              <a:rPr sz="1200"/>
            </a:br>
            <a:r>
              <a:rPr lang="ja-JP" sz="1200" b="0" i="0" u="none" strike="noStrike" cap="none" baseline="0">
                <a:solidFill>
                  <a:srgbClr val="4D4D4D"/>
                </a:solidFill>
                <a:effectLst/>
                <a:uFillTx/>
                <a:ea typeface="MS UI Gothic"/>
              </a:rPr>
              <a:t>Morizane C, et al. Ann Oncol 2018;29(suppl 5):abstr 623PD</a:t>
            </a:r>
          </a:p>
        </p:txBody>
      </p:sp>
    </p:spTree>
    <p:extLst>
      <p:ext uri="{BB962C8B-B14F-4D97-AF65-F5344CB8AC3E}">
        <p14:creationId xmlns:p14="http://schemas.microsoft.com/office/powerpoint/2010/main" xmlns="" val="91105523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a:rPr>
              <a:t>非CRC癌</a:t>
            </a:r>
            <a:r>
              <a:rPr sz="1800"/>
              <a:t/>
            </a:r>
            <a:br>
              <a:rPr sz="1800"/>
            </a:br>
            <a:r>
              <a:rPr lang="ja-JP" sz="1800" b="1" i="0" u="none" strike="noStrike" cap="none" baseline="0">
                <a:solidFill>
                  <a:srgbClr val="043882"/>
                </a:solidFill>
                <a:effectLst/>
                <a:uFillTx/>
                <a:ea typeface="MS UI Gothic"/>
              </a:rPr>
              <a:t>討論者 – O’Reilly EM</a:t>
            </a:r>
          </a:p>
        </p:txBody>
      </p:sp>
      <p:sp>
        <p:nvSpPr>
          <p:cNvPr id="3" name="Content Placeholder 2"/>
          <p:cNvSpPr>
            <a:spLocks noGrp="1"/>
          </p:cNvSpPr>
          <p:nvPr>
            <p:ph idx="1"/>
          </p:nvPr>
        </p:nvSpPr>
        <p:spPr/>
        <p:txBody>
          <a:bodyPr/>
          <a:lstStyle/>
          <a:p>
            <a:pPr marL="0" indent="0">
              <a:buNone/>
            </a:pPr>
            <a:r>
              <a:rPr lang="ja-JP" sz="1600" b="1" i="0" u="none" strike="noStrike" cap="none" baseline="0" dirty="0">
                <a:solidFill>
                  <a:srgbClr val="4D4D4D"/>
                </a:solidFill>
                <a:effectLst/>
                <a:uFillTx/>
                <a:ea typeface="MS UI Gothic"/>
              </a:rPr>
              <a:t>試験の目的 (CARRIE: Abstract LBA29 – Ko AH, et al)</a:t>
            </a:r>
          </a:p>
          <a:p>
            <a:r>
              <a:rPr lang="ja-JP" sz="1600" b="1" i="0" u="none" strike="noStrike" cap="none" baseline="0" dirty="0">
                <a:solidFill>
                  <a:srgbClr val="4D4D4D"/>
                </a:solidFill>
                <a:effectLst/>
                <a:uFillTx/>
                <a:ea typeface="MS UI Gothic"/>
              </a:rPr>
              <a:t>転移性膵癌および遊離IGF-1高値患者を対象としてnab-パクリタキセルおよびゲムシタビンとイスチラツマブ固定用量との併用の有効性および安全性を評価する</a:t>
            </a:r>
          </a:p>
          <a:p>
            <a:pPr marL="0" indent="0">
              <a:buNone/>
            </a:pPr>
            <a:r>
              <a:rPr lang="ja-JP" sz="1600" b="1" i="0" u="none" strike="noStrike" cap="none" baseline="0" dirty="0">
                <a:solidFill>
                  <a:srgbClr val="4D4D4D"/>
                </a:solidFill>
                <a:effectLst/>
                <a:uFillTx/>
                <a:ea typeface="MS UI Gothic"/>
              </a:rPr>
              <a:t>試験デザイン</a:t>
            </a:r>
          </a:p>
          <a:p>
            <a:r>
              <a:rPr lang="ja-JP" sz="1600" b="0" i="0" u="none" strike="noStrike" cap="none" baseline="0" dirty="0">
                <a:solidFill>
                  <a:srgbClr val="4D4D4D"/>
                </a:solidFill>
                <a:effectLst/>
                <a:uFillTx/>
                <a:ea typeface="MS UI Gothic"/>
              </a:rPr>
              <a:t>CARRIE無作為化二重盲検プラセボ対照第II相試験では、患者 (n=88) をイスチラツマブ2.8 g iv (q2w) + nab-パクリタキセル*およびゲムシタビン投与群</a:t>
            </a:r>
            <a:r>
              <a:rPr lang="ja-JP" sz="1600" b="0" i="0" u="none" strike="noStrike" cap="none" baseline="30000" dirty="0">
                <a:solidFill>
                  <a:srgbClr val="4D4D4D"/>
                </a:solidFill>
                <a:effectLst/>
                <a:uFillTx/>
                <a:ea typeface="MS UI Gothic"/>
              </a:rPr>
              <a:t>†</a:t>
            </a:r>
            <a:r>
              <a:rPr lang="ja-JP" sz="1600" b="0" i="0" u="none" strike="noStrike" cap="none" baseline="0" dirty="0">
                <a:solidFill>
                  <a:srgbClr val="4D4D4D"/>
                </a:solidFill>
                <a:effectLst/>
                <a:uFillTx/>
                <a:ea typeface="MS UI Gothic"/>
              </a:rPr>
              <a:t> 対 プラセボ iv （q2w）+ nab-パクリタキセルおよびゲムシタビン投与群</a:t>
            </a:r>
            <a:r>
              <a:rPr lang="ja-JP" sz="1600" b="0" i="0" u="none" strike="noStrike" cap="none" baseline="30000" dirty="0">
                <a:solidFill>
                  <a:srgbClr val="4D4D4D"/>
                </a:solidFill>
                <a:effectLst/>
                <a:uFillTx/>
                <a:ea typeface="MS UI Gothic"/>
              </a:rPr>
              <a:t>†</a:t>
            </a:r>
            <a:r>
              <a:rPr lang="ja-JP" b="0" i="0" u="none" strike="noStrike" cap="none" baseline="0" dirty="0">
                <a:effectLst/>
                <a:uFillTx/>
              </a:rPr>
              <a:t>無作為化 (2:1) した</a:t>
            </a:r>
          </a:p>
          <a:p>
            <a:pPr marL="0" indent="0">
              <a:buNone/>
            </a:pPr>
            <a:r>
              <a:rPr lang="ja-JP" sz="1600" b="1" i="0" u="none" strike="noStrike" cap="none" baseline="0" dirty="0">
                <a:solidFill>
                  <a:srgbClr val="4D4D4D"/>
                </a:solidFill>
                <a:effectLst/>
                <a:uFillTx/>
                <a:ea typeface="MS UI Gothic"/>
              </a:rPr>
              <a:t>主な結果</a:t>
            </a:r>
          </a:p>
          <a:p>
            <a:r>
              <a:rPr lang="ja-JP" sz="1600" b="0" i="0" u="none" strike="noStrike" cap="none" baseline="0" dirty="0">
                <a:solidFill>
                  <a:srgbClr val="4D4D4D"/>
                </a:solidFill>
                <a:effectLst/>
                <a:uFillTx/>
                <a:ea typeface="MS UI Gothic"/>
              </a:rPr>
              <a:t>IGF-1高値コホートでは、試験群に対する対照群のmPFSは3.6カ月 対 7.3ヵ月であった</a:t>
            </a:r>
          </a:p>
          <a:p>
            <a:endParaRPr lang="en-GB" dirty="0"/>
          </a:p>
          <a:p>
            <a:endParaRPr lang="en-GB" dirty="0"/>
          </a:p>
          <a:p>
            <a:pPr marL="0" indent="0">
              <a:buNone/>
            </a:pPr>
            <a:endParaRPr lang="en-GB" dirty="0"/>
          </a:p>
          <a:p>
            <a:pPr marL="0" indent="0">
              <a:buNone/>
            </a:pPr>
            <a:r>
              <a:rPr lang="en-GB" dirty="0"/>
              <a:t/>
            </a:r>
            <a:br>
              <a:rPr lang="en-GB" dirty="0"/>
            </a:br>
            <a:endParaRPr lang="en-GB" dirty="0"/>
          </a:p>
          <a:p>
            <a:pPr>
              <a:spcBef>
                <a:spcPts val="600"/>
              </a:spcBef>
            </a:pPr>
            <a:r>
              <a:rPr lang="ja-JP" sz="1600" b="0" i="0" u="none" strike="noStrike" cap="none" baseline="0" dirty="0">
                <a:solidFill>
                  <a:srgbClr val="4D4D4D"/>
                </a:solidFill>
                <a:effectLst/>
                <a:uFillTx/>
                <a:ea typeface="MS UI Gothic"/>
              </a:rPr>
              <a:t>最も一般的なTEAEは、下痢、発疹、食欲減退、疲労および悪心であった </a:t>
            </a:r>
          </a:p>
          <a:p>
            <a:r>
              <a:rPr lang="ja-JP" sz="1600" b="0" i="0" u="none" strike="noStrike" cap="none" baseline="0" dirty="0">
                <a:solidFill>
                  <a:srgbClr val="4D4D4D"/>
                </a:solidFill>
                <a:effectLst/>
                <a:uFillTx/>
                <a:ea typeface="MS UI Gothic"/>
              </a:rPr>
              <a:t>試験群では死亡に至るSAEはなかったが、対照群では2例あった</a:t>
            </a:r>
          </a:p>
          <a:p>
            <a:endParaRPr lang="en-GB" dirty="0"/>
          </a:p>
        </p:txBody>
      </p:sp>
      <p:sp>
        <p:nvSpPr>
          <p:cNvPr id="4" name="Text Placeholder 3"/>
          <p:cNvSpPr>
            <a:spLocks noGrp="1"/>
          </p:cNvSpPr>
          <p:nvPr>
            <p:ph type="body" sz="quarter" idx="10"/>
          </p:nvPr>
        </p:nvSpPr>
        <p:spPr>
          <a:xfrm>
            <a:off x="365125" y="6096000"/>
            <a:ext cx="4283075" cy="487363"/>
          </a:xfrm>
        </p:spPr>
        <p:txBody>
          <a:bodyPr/>
          <a:lstStyle/>
          <a:p>
            <a:r>
              <a:rPr lang="ja-JP" sz="1200" b="0" i="0" u="none" strike="noStrike" cap="none" baseline="0">
                <a:solidFill>
                  <a:srgbClr val="4D4D4D"/>
                </a:solidFill>
                <a:effectLst/>
                <a:uFillTx/>
                <a:ea typeface="MS UI Gothic"/>
              </a:rPr>
              <a:t>*125 mg/m</a:t>
            </a:r>
            <a:r>
              <a:rPr lang="ja-JP" sz="1200" b="0" i="0" u="none" strike="noStrike" cap="none" baseline="30000">
                <a:solidFill>
                  <a:srgbClr val="4D4D4D"/>
                </a:solidFill>
                <a:effectLst/>
                <a:uFillTx/>
                <a:ea typeface="MS UI Gothic"/>
              </a:rPr>
              <a:t>2</a:t>
            </a:r>
            <a:r>
              <a:rPr lang="ja-JP" sz="1200" b="0" i="0" u="none" strike="noStrike" cap="none" baseline="0">
                <a:solidFill>
                  <a:srgbClr val="4D4D4D"/>
                </a:solidFill>
                <a:effectLst/>
                <a:uFillTx/>
                <a:ea typeface="MS UI Gothic"/>
              </a:rPr>
              <a:t> iv; </a:t>
            </a:r>
            <a:r>
              <a:rPr lang="ja-JP" sz="1200" b="0" i="0" u="none" strike="noStrike" cap="none" baseline="30000">
                <a:solidFill>
                  <a:srgbClr val="4D4D4D"/>
                </a:solidFill>
                <a:effectLst/>
                <a:uFillTx/>
                <a:ea typeface="MS UI Gothic"/>
              </a:rPr>
              <a:t>†</a:t>
            </a:r>
            <a:r>
              <a:rPr lang="ja-JP" sz="1200" b="0" i="0" u="none" strike="noStrike" cap="none" baseline="0">
                <a:solidFill>
                  <a:srgbClr val="4D4D4D"/>
                </a:solidFill>
                <a:effectLst/>
                <a:uFillTx/>
                <a:ea typeface="MS UI Gothic"/>
              </a:rPr>
              <a:t>1000 mg/m</a:t>
            </a:r>
            <a:r>
              <a:rPr lang="ja-JP" sz="1200" b="0" i="0" u="none" strike="noStrike" cap="none" baseline="30000">
                <a:solidFill>
                  <a:srgbClr val="4D4D4D"/>
                </a:solidFill>
                <a:effectLst/>
                <a:uFillTx/>
                <a:ea typeface="MS UI Gothic"/>
              </a:rPr>
              <a:t>2</a:t>
            </a:r>
            <a:r>
              <a:rPr lang="ja-JP" sz="1200" b="0" i="0" u="none" strike="noStrike" cap="none" baseline="0">
                <a:solidFill>
                  <a:srgbClr val="4D4D4D"/>
                </a:solidFill>
                <a:effectLst/>
                <a:uFillTx/>
                <a:ea typeface="MS UI Gothic"/>
              </a:rPr>
              <a:t>回 iv 週1回 (3週間継続/1週間休薬)</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Ko AH, et al. Ann Oncol 2018;29(suppl 5):abstr LBA29</a:t>
            </a:r>
            <a:r>
              <a:rPr sz="1200"/>
              <a:t/>
            </a:r>
            <a:br>
              <a:rPr sz="1200"/>
            </a:br>
            <a:r>
              <a:rPr lang="ja-JP" sz="1200" b="0" i="0" u="none" strike="noStrike" cap="none" baseline="0">
                <a:solidFill>
                  <a:srgbClr val="4D4D4D"/>
                </a:solidFill>
                <a:effectLst/>
                <a:uFillTx/>
                <a:ea typeface="MS UI Gothic"/>
              </a:rPr>
              <a:t>Pruitt SK, et al. Ann Oncol 2018;29(suppl 5):abstr 625PD</a:t>
            </a:r>
            <a:r>
              <a:rPr sz="1200"/>
              <a:t/>
            </a:r>
            <a:br>
              <a:rPr sz="1200"/>
            </a:br>
            <a:r>
              <a:rPr lang="ja-JP" sz="1200" b="0" i="0" u="none" strike="noStrike" cap="none" baseline="0">
                <a:solidFill>
                  <a:srgbClr val="4D4D4D"/>
                </a:solidFill>
                <a:effectLst/>
                <a:uFillTx/>
                <a:ea typeface="MS UI Gothic"/>
              </a:rPr>
              <a:t>Chang H, et al. Ann Oncol 2018;29(suppl 5):abstr 626PD</a:t>
            </a:r>
          </a:p>
        </p:txBody>
      </p:sp>
      <p:graphicFrame>
        <p:nvGraphicFramePr>
          <p:cNvPr id="6" name="Group 88"/>
          <p:cNvGraphicFramePr>
            <a:graphicFrameLocks noGrp="1"/>
          </p:cNvGraphicFramePr>
          <p:nvPr>
            <p:extLst>
              <p:ext uri="{D42A27DB-BD31-4B8C-83A1-F6EECF244321}">
                <p14:modId xmlns:p14="http://schemas.microsoft.com/office/powerpoint/2010/main" xmlns="" val="3047789881"/>
              </p:ext>
            </p:extLst>
          </p:nvPr>
        </p:nvGraphicFramePr>
        <p:xfrm>
          <a:off x="324880" y="3911657"/>
          <a:ext cx="8420101" cy="1357507"/>
        </p:xfrm>
        <a:graphic>
          <a:graphicData uri="http://schemas.openxmlformats.org/drawingml/2006/table">
            <a:tbl>
              <a:tblPr firstRow="1" bandRow="1">
                <a:tableStyleId>{69012ECD-51FC-41F1-AA8D-1B2483CD663E}</a:tableStyleId>
              </a:tblPr>
              <a:tblGrid>
                <a:gridCol w="1099591">
                  <a:extLst>
                    <a:ext uri="{9D8B030D-6E8A-4147-A177-3AD203B41FA5}">
                      <a16:colId xmlns:a16="http://schemas.microsoft.com/office/drawing/2014/main" xmlns="" val="20000"/>
                    </a:ext>
                  </a:extLst>
                </a:gridCol>
                <a:gridCol w="2608289">
                  <a:extLst>
                    <a:ext uri="{9D8B030D-6E8A-4147-A177-3AD203B41FA5}">
                      <a16:colId xmlns:a16="http://schemas.microsoft.com/office/drawing/2014/main" xmlns="" val="20001"/>
                    </a:ext>
                  </a:extLst>
                </a:gridCol>
                <a:gridCol w="1229193">
                  <a:extLst>
                    <a:ext uri="{9D8B030D-6E8A-4147-A177-3AD203B41FA5}">
                      <a16:colId xmlns:a16="http://schemas.microsoft.com/office/drawing/2014/main" xmlns="" val="20003"/>
                    </a:ext>
                  </a:extLst>
                </a:gridCol>
                <a:gridCol w="2281390">
                  <a:extLst>
                    <a:ext uri="{9D8B030D-6E8A-4147-A177-3AD203B41FA5}">
                      <a16:colId xmlns:a16="http://schemas.microsoft.com/office/drawing/2014/main" xmlns="" val="20002"/>
                    </a:ext>
                  </a:extLst>
                </a:gridCol>
                <a:gridCol w="1201638">
                  <a:extLst>
                    <a:ext uri="{9D8B030D-6E8A-4147-A177-3AD203B41FA5}">
                      <a16:colId xmlns:a16="http://schemas.microsoft.com/office/drawing/2014/main" xmlns="" val="20004"/>
                    </a:ext>
                  </a:extLst>
                </a:gridCol>
              </a:tblGrid>
              <a:tr h="534547">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dirty="0">
                          <a:solidFill>
                            <a:srgbClr val="FFFFFF"/>
                          </a:solidFill>
                          <a:effectLst/>
                          <a:uFillTx/>
                          <a:ea typeface="MS UI Gothic"/>
                        </a:rPr>
                        <a:t>AE、n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dirty="0">
                          <a:solidFill>
                            <a:srgbClr val="FFFFFF"/>
                          </a:solidFill>
                          <a:effectLst/>
                          <a:uFillTx/>
                          <a:ea typeface="MS UI Gothic"/>
                        </a:rPr>
                        <a:t>イスチラツマブ + Nab-パクリタキセル + ゲムシタビン</a:t>
                      </a:r>
                      <a:r>
                        <a:rPr sz="1400" dirty="0"/>
                        <a:t/>
                      </a:r>
                      <a:br>
                        <a:rPr sz="1400" dirty="0"/>
                      </a:br>
                      <a:r>
                        <a:rPr lang="ja-JP" sz="1400" b="1" i="0" u="none" strike="noStrike" cap="none" baseline="0" dirty="0">
                          <a:solidFill>
                            <a:srgbClr val="FFFFFF"/>
                          </a:solidFill>
                          <a:effectLst/>
                          <a:uFillTx/>
                          <a:ea typeface="MS UI Gothic"/>
                        </a:rPr>
                        <a:t>(n=43)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1" i="0" u="none" strike="noStrike" cap="none" baseline="0">
                          <a:solidFill>
                            <a:srgbClr val="FFFFFF"/>
                          </a:solidFill>
                          <a:effectLst/>
                          <a:uFillTx/>
                          <a:ea typeface="MS UI Gothic"/>
                        </a:rPr>
                        <a:t>プラセボ + Nab-パクリタキセル + ゲムシタビン</a:t>
                      </a:r>
                      <a:r>
                        <a:rPr sz="1400"/>
                        <a:t/>
                      </a:r>
                      <a:br>
                        <a:rPr sz="1400"/>
                      </a:br>
                      <a:r>
                        <a:rPr lang="ja-JP" sz="1400" b="1" i="0" u="none" strike="noStrike" cap="none" baseline="0">
                          <a:solidFill>
                            <a:srgbClr val="FFFFFF"/>
                          </a:solidFill>
                          <a:effectLst/>
                          <a:uFillTx/>
                          <a:ea typeface="MS UI Gothic"/>
                        </a:rPr>
                        <a:t>(n=45)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extLst>
                  <a:ext uri="{0D108BD9-81ED-4DB2-BD59-A6C34878D82A}">
                    <a16:rowId xmlns:a16="http://schemas.microsoft.com/office/drawing/2014/main" xmlns="" val="10000"/>
                  </a:ext>
                </a:extLst>
              </a:tr>
              <a:tr h="247372">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GB" sz="1400" b="1" i="0" u="none" strike="noStrike" cap="none" normalizeH="0" baseline="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a:rPr>
                        <a:t>全てのグレード</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a:rPr>
                        <a:t>グレード3以上</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1" i="0" u="none" strike="noStrike" cap="none" baseline="0">
                          <a:solidFill>
                            <a:srgbClr val="FFFFFF"/>
                          </a:solidFill>
                          <a:effectLst/>
                          <a:uFillTx/>
                          <a:ea typeface="MS UI Gothic"/>
                        </a:rPr>
                        <a:t>全てのグレード</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1" i="0" u="none" strike="noStrike" cap="none" baseline="0">
                          <a:solidFill>
                            <a:srgbClr val="FFFFFF"/>
                          </a:solidFill>
                          <a:effectLst/>
                          <a:uFillTx/>
                          <a:ea typeface="MS UI Gothic"/>
                        </a:rPr>
                        <a:t>グレード3以上</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xmlns="" val="10001"/>
                  </a:ext>
                </a:extLst>
              </a:tr>
              <a:tr h="24737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a:solidFill>
                            <a:srgbClr val="4D4D4D"/>
                          </a:solidFill>
                          <a:effectLst/>
                          <a:uFillTx/>
                          <a:ea typeface="MS UI Gothic"/>
                        </a:rPr>
                        <a:t>TEAE 1件以上</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43 (100)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32 (74.4)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44 (100)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dirty="0">
                          <a:solidFill>
                            <a:srgbClr val="4D4D4D"/>
                          </a:solidFill>
                          <a:effectLst/>
                          <a:uFillTx/>
                          <a:ea typeface="MS UI Gothic"/>
                        </a:rPr>
                        <a:t>33 (75.0)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7446343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a:rPr>
              <a:t>非CRC癌</a:t>
            </a:r>
            <a:r>
              <a:rPr sz="1800"/>
              <a:t/>
            </a:r>
            <a:br>
              <a:rPr sz="1800"/>
            </a:br>
            <a:r>
              <a:rPr lang="ja-JP" sz="1800" b="1" i="0" u="none" strike="noStrike" cap="none" baseline="0">
                <a:solidFill>
                  <a:srgbClr val="043882"/>
                </a:solidFill>
                <a:effectLst/>
                <a:uFillTx/>
                <a:ea typeface="MS UI Gothic"/>
              </a:rPr>
              <a:t>討論者 – O’Reilly EM</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試験の目的 (KEYNOTE-158: Abstract 625PD – Pruitt SK, et al)</a:t>
            </a:r>
          </a:p>
          <a:p>
            <a:r>
              <a:rPr lang="ja-JP" sz="1600" b="1" i="0" u="none" strike="noStrike" cap="none" baseline="0">
                <a:solidFill>
                  <a:srgbClr val="4D4D4D"/>
                </a:solidFill>
                <a:effectLst/>
                <a:uFillTx/>
                <a:ea typeface="MS UI Gothic"/>
              </a:rPr>
              <a:t>切除不能かつ／または転移性の進行胆管腺癌患者を対象としてペムブロリズマブ単剤療法の有効性および安全性を評価する</a:t>
            </a:r>
          </a:p>
          <a:p>
            <a:pPr marL="0" indent="0">
              <a:buNone/>
            </a:pPr>
            <a:r>
              <a:rPr lang="ja-JP" sz="1600" b="1" i="0" u="none" strike="noStrike" cap="none" baseline="0">
                <a:solidFill>
                  <a:srgbClr val="4D4D4D"/>
                </a:solidFill>
                <a:effectLst/>
                <a:uFillTx/>
                <a:ea typeface="MS UI Gothic"/>
              </a:rPr>
              <a:t>試験デザイン</a:t>
            </a:r>
          </a:p>
          <a:p>
            <a:r>
              <a:rPr lang="ja-JP" sz="1600" b="0" i="0" u="none" strike="noStrike" cap="none" baseline="0">
                <a:solidFill>
                  <a:srgbClr val="4D4D4D"/>
                </a:solidFill>
                <a:effectLst/>
                <a:uFillTx/>
                <a:ea typeface="MS UI Gothic"/>
              </a:rPr>
              <a:t>この複数コホートの単一群非無作為化試験では、標準的な治療法に対して不耐容であることが証明された後、患者(n=104) に2年間またはPD /生存率の追跡調査まで、ペムブロリズマブ200 mg （q3w）を静脈内投与した</a:t>
            </a:r>
          </a:p>
          <a:p>
            <a:pPr marL="0" indent="0">
              <a:buNone/>
            </a:pPr>
            <a:r>
              <a:rPr lang="ja-JP" sz="1600" b="1" i="0" u="none" strike="noStrike" cap="none" baseline="0">
                <a:solidFill>
                  <a:srgbClr val="4D4D4D"/>
                </a:solidFill>
                <a:effectLst/>
                <a:uFillTx/>
                <a:ea typeface="MS UI Gothic"/>
              </a:rPr>
              <a:t>主な結果</a:t>
            </a:r>
          </a:p>
          <a:p>
            <a:pPr marL="0" indent="0">
              <a:buNone/>
            </a:pPr>
            <a:endParaRPr lang="en-GB" b="1"/>
          </a:p>
          <a:p>
            <a:pPr marL="0" indent="0">
              <a:buNone/>
            </a:pPr>
            <a:endParaRPr lang="en-GB" b="1"/>
          </a:p>
          <a:p>
            <a:pPr marL="0" indent="0">
              <a:buNone/>
            </a:pPr>
            <a:endParaRPr lang="en-GB" b="1"/>
          </a:p>
          <a:p>
            <a:pPr marL="0" indent="0">
              <a:buNone/>
            </a:pPr>
            <a:endParaRPr lang="en-GB" b="1"/>
          </a:p>
          <a:p>
            <a:pPr marL="0" indent="0">
              <a:buNone/>
            </a:pPr>
            <a:endParaRPr lang="en-GB" b="1"/>
          </a:p>
          <a:p>
            <a:pPr marL="0" indent="0">
              <a:buNone/>
            </a:pPr>
            <a:endParaRPr lang="en-GB" b="1"/>
          </a:p>
          <a:p>
            <a:r>
              <a:rPr lang="ja-JP" sz="1600" b="0" i="0" u="none" strike="noStrike" cap="none" baseline="0">
                <a:solidFill>
                  <a:srgbClr val="4D4D4D"/>
                </a:solidFill>
                <a:effectLst/>
                <a:uFillTx/>
                <a:ea typeface="MS UI Gothic"/>
              </a:rPr>
              <a:t>mPFSおよびmOSはそれぞれ2.0カ月（95％CI 1.9、2.1）および9.1カ月（95％CI 5.6、10.4）であった</a:t>
            </a:r>
          </a:p>
          <a:p>
            <a:r>
              <a:rPr lang="ja-JP" sz="1600" b="0" i="0" u="none" strike="noStrike" cap="none" baseline="0">
                <a:solidFill>
                  <a:srgbClr val="4D4D4D"/>
                </a:solidFill>
                <a:effectLst/>
                <a:uFillTx/>
                <a:ea typeface="MS UI Gothic"/>
              </a:rPr>
              <a:t>グレード3～4のTRAEには、血中アルカリホスファターゼ増加（1.9％）、そう痒症、下痢および肺炎（それぞれ1.0％）があった</a:t>
            </a:r>
          </a:p>
        </p:txBody>
      </p:sp>
      <p:sp>
        <p:nvSpPr>
          <p:cNvPr id="4" name="Text Placeholder 3"/>
          <p:cNvSpPr>
            <a:spLocks noGrp="1"/>
          </p:cNvSpPr>
          <p:nvPr>
            <p:ph type="body" sz="quarter" idx="10"/>
          </p:nvPr>
        </p:nvSpPr>
        <p:spPr/>
        <p:txBody>
          <a:bodyPr/>
          <a:lstStyle/>
          <a:p>
            <a:r>
              <a:rPr lang="ja-JP" sz="1200" b="0" i="0" u="none" strike="noStrike" cap="none" baseline="0">
                <a:solidFill>
                  <a:srgbClr val="4D4D4D"/>
                </a:solidFill>
                <a:effectLst/>
                <a:uFillTx/>
                <a:ea typeface="MS UI Gothic"/>
              </a:rPr>
              <a:t>*奏功が確認された例のみを含める</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Ko AH, et al. Ann Oncol 2018;29(suppl 5):abstr LBA29</a:t>
            </a:r>
            <a:r>
              <a:rPr sz="1200"/>
              <a:t/>
            </a:r>
            <a:br>
              <a:rPr sz="1200"/>
            </a:br>
            <a:r>
              <a:rPr lang="ja-JP" sz="1200" b="0" i="0" u="none" strike="noStrike" cap="none" baseline="0">
                <a:solidFill>
                  <a:srgbClr val="4D4D4D"/>
                </a:solidFill>
                <a:effectLst/>
                <a:uFillTx/>
                <a:ea typeface="MS UI Gothic"/>
              </a:rPr>
              <a:t>Pruitt SK, et al. Ann Oncol 2018;29(suppl 5):abstr 625PD</a:t>
            </a:r>
            <a:r>
              <a:rPr sz="1200"/>
              <a:t/>
            </a:r>
            <a:br>
              <a:rPr sz="1200"/>
            </a:br>
            <a:r>
              <a:rPr lang="ja-JP" sz="1200" b="0" i="0" u="none" strike="noStrike" cap="none" baseline="0">
                <a:solidFill>
                  <a:srgbClr val="4D4D4D"/>
                </a:solidFill>
                <a:effectLst/>
                <a:uFillTx/>
                <a:ea typeface="MS UI Gothic"/>
              </a:rPr>
              <a:t>Chang H, et al. Ann Oncol 2018;29(suppl 5):abstr 626PD</a:t>
            </a:r>
          </a:p>
        </p:txBody>
      </p:sp>
      <p:graphicFrame>
        <p:nvGraphicFramePr>
          <p:cNvPr id="6" name="Group 88"/>
          <p:cNvGraphicFramePr>
            <a:graphicFrameLocks noGrp="1"/>
          </p:cNvGraphicFramePr>
          <p:nvPr>
            <p:extLst>
              <p:ext uri="{D42A27DB-BD31-4B8C-83A1-F6EECF244321}">
                <p14:modId xmlns:p14="http://schemas.microsoft.com/office/powerpoint/2010/main" xmlns="" val="2156615358"/>
              </p:ext>
            </p:extLst>
          </p:nvPr>
        </p:nvGraphicFramePr>
        <p:xfrm>
          <a:off x="361950" y="3467599"/>
          <a:ext cx="8420101" cy="1737360"/>
        </p:xfrm>
        <a:graphic>
          <a:graphicData uri="http://schemas.openxmlformats.org/drawingml/2006/table">
            <a:tbl>
              <a:tblPr firstRow="1" bandRow="1">
                <a:tableStyleId>{69012ECD-51FC-41F1-AA8D-1B2483CD663E}</a:tableStyleId>
              </a:tblPr>
              <a:tblGrid>
                <a:gridCol w="1739982">
                  <a:extLst>
                    <a:ext uri="{9D8B030D-6E8A-4147-A177-3AD203B41FA5}">
                      <a16:colId xmlns:a16="http://schemas.microsoft.com/office/drawing/2014/main" xmlns="" val="20000"/>
                    </a:ext>
                  </a:extLst>
                </a:gridCol>
                <a:gridCol w="1686297">
                  <a:extLst>
                    <a:ext uri="{9D8B030D-6E8A-4147-A177-3AD203B41FA5}">
                      <a16:colId xmlns:a16="http://schemas.microsoft.com/office/drawing/2014/main" xmlns="" val="20001"/>
                    </a:ext>
                  </a:extLst>
                </a:gridCol>
                <a:gridCol w="2496911">
                  <a:extLst>
                    <a:ext uri="{9D8B030D-6E8A-4147-A177-3AD203B41FA5}">
                      <a16:colId xmlns:a16="http://schemas.microsoft.com/office/drawing/2014/main" xmlns="" val="20002"/>
                    </a:ext>
                  </a:extLst>
                </a:gridCol>
                <a:gridCol w="2496911">
                  <a:extLst>
                    <a:ext uri="{9D8B030D-6E8A-4147-A177-3AD203B41FA5}">
                      <a16:colId xmlns:a16="http://schemas.microsoft.com/office/drawing/2014/main" xmlns="" val="20003"/>
                    </a:ext>
                  </a:extLst>
                </a:gridCol>
              </a:tblGrid>
              <a:tr h="38487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a:rPr>
                        <a:t>全体</a:t>
                      </a:r>
                      <a:r>
                        <a:rPr sz="1400"/>
                        <a:t/>
                      </a:r>
                      <a:br>
                        <a:rPr sz="1400"/>
                      </a:br>
                      <a:r>
                        <a:rPr lang="ja-JP" sz="1400" b="1" i="0" u="none" strike="noStrike" cap="none" baseline="0">
                          <a:solidFill>
                            <a:srgbClr val="FFFFFF"/>
                          </a:solidFill>
                          <a:effectLst/>
                          <a:uFillTx/>
                          <a:ea typeface="MS UI Gothic"/>
                        </a:rPr>
                        <a:t>(n=104)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a:rPr>
                        <a:t>PD-L1+</a:t>
                      </a:r>
                      <a:r>
                        <a:rPr sz="1400"/>
                        <a:t/>
                      </a:r>
                      <a:br>
                        <a:rPr sz="1400"/>
                      </a:br>
                      <a:r>
                        <a:rPr lang="ja-JP" sz="1400" b="1" i="0" u="none" strike="noStrike" cap="none" baseline="0">
                          <a:solidFill>
                            <a:srgbClr val="FFFFFF"/>
                          </a:solidFill>
                          <a:effectLst/>
                          <a:uFillTx/>
                          <a:ea typeface="MS UI Gothic"/>
                        </a:rPr>
                        <a:t>(n=61)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a:rPr>
                        <a:t>PD-L1–</a:t>
                      </a:r>
                      <a:r>
                        <a:rPr sz="1400"/>
                        <a:t/>
                      </a:r>
                      <a:br>
                        <a:rPr sz="1400"/>
                      </a:br>
                      <a:r>
                        <a:rPr lang="ja-JP" sz="1400" b="1" i="0" u="none" strike="noStrike" cap="none" baseline="0">
                          <a:solidFill>
                            <a:srgbClr val="FFFFFF"/>
                          </a:solidFill>
                          <a:effectLst/>
                          <a:uFillTx/>
                          <a:ea typeface="MS UI Gothic"/>
                        </a:rPr>
                        <a:t>(n=34)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21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ORR*、%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5.8 (2.1, 12.1)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6.6 (1.8, 15.9)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2.9 (0.1, 15.3)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1"/>
                  </a:ext>
                </a:extLst>
              </a:tr>
              <a:tr h="221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PR、n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6 (6)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4 (7)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1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221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SD、n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17 (16)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6 (10)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11 (32)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xmlns="" val="10003"/>
                  </a:ext>
                </a:extLst>
              </a:tr>
              <a:tr h="221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PD、n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65 (63)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44 (72)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17 (50)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197664905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16926" cy="807720"/>
          </a:xfrm>
        </p:spPr>
        <p:txBody>
          <a:bodyPr/>
          <a:lstStyle/>
          <a:p>
            <a:r>
              <a:rPr lang="ja-JP" sz="1800" b="1" i="0" u="none" strike="noStrike" cap="none" baseline="0">
                <a:solidFill>
                  <a:srgbClr val="043882"/>
                </a:solidFill>
                <a:effectLst/>
                <a:uFillTx/>
                <a:ea typeface="MS UI Gothic"/>
              </a:rPr>
              <a:t>非CRC癌</a:t>
            </a:r>
            <a:r>
              <a:rPr sz="1800"/>
              <a:t/>
            </a:r>
            <a:br>
              <a:rPr sz="1800"/>
            </a:br>
            <a:r>
              <a:rPr lang="ja-JP" sz="1800" b="1" i="0" u="none" strike="noStrike" cap="none" baseline="0">
                <a:solidFill>
                  <a:srgbClr val="043882"/>
                </a:solidFill>
                <a:effectLst/>
                <a:uFillTx/>
                <a:ea typeface="MS UI Gothic"/>
              </a:rPr>
              <a:t>討論者 – O’Reilly EM</a:t>
            </a:r>
          </a:p>
        </p:txBody>
      </p:sp>
      <p:sp>
        <p:nvSpPr>
          <p:cNvPr id="3" name="Content Placeholder 2"/>
          <p:cNvSpPr>
            <a:spLocks noGrp="1"/>
          </p:cNvSpPr>
          <p:nvPr>
            <p:ph idx="1"/>
          </p:nvPr>
        </p:nvSpPr>
        <p:spPr/>
        <p:txBody>
          <a:bodyPr/>
          <a:lstStyle/>
          <a:p>
            <a:pPr marL="0" indent="0">
              <a:buNone/>
            </a:pPr>
            <a:r>
              <a:rPr lang="ja-JP" sz="1600" b="1" i="0" u="none" strike="noStrike" cap="none" baseline="0" dirty="0">
                <a:solidFill>
                  <a:srgbClr val="4D4D4D"/>
                </a:solidFill>
                <a:effectLst/>
                <a:uFillTx/>
                <a:ea typeface="MS UI Gothic"/>
              </a:rPr>
              <a:t>試験の目的 (Abstract 626PD – H, et al)</a:t>
            </a:r>
          </a:p>
          <a:p>
            <a:r>
              <a:rPr lang="ja-JP" sz="1600" b="1" i="0" u="none" strike="noStrike" cap="none" baseline="0" dirty="0">
                <a:solidFill>
                  <a:srgbClr val="4D4D4D"/>
                </a:solidFill>
                <a:effectLst/>
                <a:uFillTx/>
                <a:ea typeface="MS UI Gothic"/>
              </a:rPr>
              <a:t>治癒切除された膵管腺癌患者を対象として、ゲムシタビン 対 ゲムシタビン+ CRTの有効性および安全性を評価する</a:t>
            </a:r>
          </a:p>
          <a:p>
            <a:pPr marL="0" indent="0">
              <a:buNone/>
            </a:pPr>
            <a:r>
              <a:rPr lang="ja-JP" sz="1600" b="1" i="0" u="none" strike="noStrike" cap="none" baseline="0" dirty="0">
                <a:solidFill>
                  <a:srgbClr val="4D4D4D"/>
                </a:solidFill>
                <a:effectLst/>
                <a:uFillTx/>
                <a:ea typeface="MS UI Gothic"/>
              </a:rPr>
              <a:t>試験デザイン</a:t>
            </a:r>
          </a:p>
          <a:p>
            <a:r>
              <a:rPr lang="ja-JP" sz="1600" b="0" i="0" u="none" strike="noStrike" cap="none" baseline="0" dirty="0">
                <a:solidFill>
                  <a:srgbClr val="4D4D4D"/>
                </a:solidFill>
                <a:effectLst/>
                <a:uFillTx/>
                <a:ea typeface="MS UI Gothic"/>
              </a:rPr>
              <a:t>患者 (n=147) をゲムシタビン1000 mg/m</a:t>
            </a:r>
            <a:r>
              <a:rPr lang="ja-JP" sz="1600" b="0" i="0" u="none" strike="noStrike" cap="none" baseline="30000" dirty="0">
                <a:solidFill>
                  <a:srgbClr val="4D4D4D"/>
                </a:solidFill>
                <a:effectLst/>
                <a:uFillTx/>
                <a:ea typeface="MS UI Gothic"/>
              </a:rPr>
              <a:t>2</a:t>
            </a:r>
            <a:r>
              <a:rPr lang="ja-JP" sz="1600" b="0" i="0" u="none" strike="noStrike" cap="none" baseline="0" dirty="0">
                <a:solidFill>
                  <a:srgbClr val="4D4D4D"/>
                </a:solidFill>
                <a:effectLst/>
                <a:uFillTx/>
                <a:ea typeface="MS UI Gothic"/>
              </a:rPr>
              <a:t> の6サイクル投与群(n=74)  対 ゲムシタビン400 mg/m</a:t>
            </a:r>
            <a:r>
              <a:rPr lang="ja-JP" sz="1600" b="0" i="0" u="none" strike="noStrike" cap="none" baseline="30000" dirty="0">
                <a:solidFill>
                  <a:srgbClr val="4D4D4D"/>
                </a:solidFill>
                <a:effectLst/>
                <a:uFillTx/>
                <a:ea typeface="MS UI Gothic"/>
              </a:rPr>
              <a:t>2</a:t>
            </a:r>
            <a:r>
              <a:rPr lang="ja-JP" sz="1600" b="0" i="0" u="none" strike="noStrike" cap="none" baseline="0" dirty="0">
                <a:solidFill>
                  <a:srgbClr val="4D4D4D"/>
                </a:solidFill>
                <a:effectLst/>
                <a:uFillTx/>
                <a:ea typeface="MS UI Gothic"/>
              </a:rPr>
              <a:t> qw + CRT 180 cGy/28分割の3サイクル（前後）</a:t>
            </a:r>
            <a:r>
              <a:rPr lang="ja-JP" b="0" i="0" u="none" strike="noStrike" cap="none" baseline="0" dirty="0">
                <a:effectLst/>
                <a:uFillTx/>
              </a:rPr>
              <a:t>投与群</a:t>
            </a:r>
            <a:r>
              <a:rPr lang="ja-JP" altLang="ja-JP" dirty="0">
                <a:ea typeface="MS UI Gothic"/>
              </a:rPr>
              <a:t>(n=73)</a:t>
            </a:r>
            <a:r>
              <a:rPr lang="ja-JP" b="0" i="0" u="none" strike="noStrike" cap="none" baseline="0" dirty="0">
                <a:effectLst/>
                <a:uFillTx/>
              </a:rPr>
              <a:t>に無作為に割り付けた</a:t>
            </a:r>
          </a:p>
          <a:p>
            <a:pPr marL="0" indent="0">
              <a:buNone/>
            </a:pPr>
            <a:r>
              <a:rPr lang="ja-JP" sz="1600" b="1" i="0" u="none" strike="noStrike" cap="none" baseline="0" dirty="0">
                <a:solidFill>
                  <a:srgbClr val="4D4D4D"/>
                </a:solidFill>
                <a:effectLst/>
                <a:uFillTx/>
                <a:ea typeface="MS UI Gothic"/>
              </a:rPr>
              <a:t>主な結果</a:t>
            </a:r>
          </a:p>
          <a:p>
            <a:endParaRPr lang="en-GB" dirty="0"/>
          </a:p>
          <a:p>
            <a:endParaRPr lang="en-GB" dirty="0"/>
          </a:p>
          <a:p>
            <a:endParaRPr lang="en-GB" dirty="0"/>
          </a:p>
          <a:p>
            <a:endParaRPr lang="en-GB" dirty="0"/>
          </a:p>
          <a:p>
            <a:pPr marL="0" indent="0">
              <a:buNone/>
            </a:pPr>
            <a:r>
              <a:rPr lang="en-GB" dirty="0"/>
              <a:t/>
            </a:r>
            <a:br>
              <a:rPr lang="en-GB" dirty="0"/>
            </a:br>
            <a:r>
              <a:rPr lang="en-GB" dirty="0"/>
              <a:t/>
            </a:r>
            <a:br>
              <a:rPr lang="en-GB" dirty="0"/>
            </a:br>
            <a:endParaRPr lang="en-GB" dirty="0"/>
          </a:p>
          <a:p>
            <a:r>
              <a:rPr lang="ja-JP" sz="1600" b="0" i="0" u="none" strike="noStrike" cap="none" baseline="0" dirty="0">
                <a:solidFill>
                  <a:srgbClr val="4D4D4D"/>
                </a:solidFill>
                <a:effectLst/>
                <a:uFillTx/>
                <a:ea typeface="MS UI Gothic"/>
              </a:rPr>
              <a:t>ゲムシタビン 対 ゲムシタビン+ CRTの患者のそれぞれ66％および73％でグレード3/4のAEが観察された (p=0.34)</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Ko AH, et al. Ann Oncol 2018;29(suppl 5):abstr LBA29</a:t>
            </a:r>
            <a:r>
              <a:rPr sz="1200"/>
              <a:t/>
            </a:r>
            <a:br>
              <a:rPr sz="1200"/>
            </a:br>
            <a:r>
              <a:rPr lang="ja-JP" sz="1200" b="0" i="0" u="none" strike="noStrike" cap="none" baseline="0">
                <a:solidFill>
                  <a:srgbClr val="4D4D4D"/>
                </a:solidFill>
                <a:effectLst/>
                <a:uFillTx/>
                <a:ea typeface="MS UI Gothic"/>
              </a:rPr>
              <a:t>Pruitt SK, et al. Ann Oncol 2018;29(suppl 5):abstr 625PD</a:t>
            </a:r>
            <a:r>
              <a:rPr sz="1200"/>
              <a:t/>
            </a:r>
            <a:br>
              <a:rPr sz="1200"/>
            </a:br>
            <a:r>
              <a:rPr lang="ja-JP" sz="1200" b="0" i="0" u="none" strike="noStrike" cap="none" baseline="0">
                <a:solidFill>
                  <a:srgbClr val="4D4D4D"/>
                </a:solidFill>
                <a:effectLst/>
                <a:uFillTx/>
                <a:ea typeface="MS UI Gothic"/>
              </a:rPr>
              <a:t>Chang H, et al. Ann Oncol 2018;29(suppl 5):abstr 626PD</a:t>
            </a:r>
          </a:p>
        </p:txBody>
      </p:sp>
      <p:graphicFrame>
        <p:nvGraphicFramePr>
          <p:cNvPr id="7" name="Group 88"/>
          <p:cNvGraphicFramePr>
            <a:graphicFrameLocks noGrp="1"/>
          </p:cNvGraphicFramePr>
          <p:nvPr>
            <p:extLst>
              <p:ext uri="{D42A27DB-BD31-4B8C-83A1-F6EECF244321}">
                <p14:modId xmlns:p14="http://schemas.microsoft.com/office/powerpoint/2010/main" xmlns="" val="3354315578"/>
              </p:ext>
            </p:extLst>
          </p:nvPr>
        </p:nvGraphicFramePr>
        <p:xfrm>
          <a:off x="361950" y="3496090"/>
          <a:ext cx="8420101" cy="1432560"/>
        </p:xfrm>
        <a:graphic>
          <a:graphicData uri="http://schemas.openxmlformats.org/drawingml/2006/table">
            <a:tbl>
              <a:tblPr firstRow="1" bandRow="1">
                <a:tableStyleId>{69012ECD-51FC-41F1-AA8D-1B2483CD663E}</a:tableStyleId>
              </a:tblPr>
              <a:tblGrid>
                <a:gridCol w="1819119">
                  <a:extLst>
                    <a:ext uri="{9D8B030D-6E8A-4147-A177-3AD203B41FA5}">
                      <a16:colId xmlns:a16="http://schemas.microsoft.com/office/drawing/2014/main" xmlns="" val="20000"/>
                    </a:ext>
                  </a:extLst>
                </a:gridCol>
                <a:gridCol w="1607160">
                  <a:extLst>
                    <a:ext uri="{9D8B030D-6E8A-4147-A177-3AD203B41FA5}">
                      <a16:colId xmlns:a16="http://schemas.microsoft.com/office/drawing/2014/main" xmlns="" val="20001"/>
                    </a:ext>
                  </a:extLst>
                </a:gridCol>
                <a:gridCol w="2496911">
                  <a:extLst>
                    <a:ext uri="{9D8B030D-6E8A-4147-A177-3AD203B41FA5}">
                      <a16:colId xmlns:a16="http://schemas.microsoft.com/office/drawing/2014/main" xmlns="" val="20002"/>
                    </a:ext>
                  </a:extLst>
                </a:gridCol>
                <a:gridCol w="2496911">
                  <a:extLst>
                    <a:ext uri="{9D8B030D-6E8A-4147-A177-3AD203B41FA5}">
                      <a16:colId xmlns:a16="http://schemas.microsoft.com/office/drawing/2014/main" xmlns="" val="20003"/>
                    </a:ext>
                  </a:extLst>
                </a:gridCol>
              </a:tblGrid>
              <a:tr h="34888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a:rPr>
                        <a:t>ゲムシタビン</a:t>
                      </a:r>
                      <a:r>
                        <a:rPr sz="1400"/>
                        <a:t/>
                      </a:r>
                      <a:br>
                        <a:rPr sz="1400"/>
                      </a:br>
                      <a:r>
                        <a:rPr lang="ja-JP" sz="1400" b="1" i="0" u="none" strike="noStrike" cap="none" baseline="0">
                          <a:solidFill>
                            <a:srgbClr val="FFFFFF"/>
                          </a:solidFill>
                          <a:effectLst/>
                          <a:uFillTx/>
                          <a:ea typeface="MS UI Gothic"/>
                        </a:rPr>
                        <a:t>(n=74)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a:rPr>
                        <a:t>ゲムシタビン+ CRT</a:t>
                      </a:r>
                      <a:r>
                        <a:rPr sz="1400"/>
                        <a:t/>
                      </a:r>
                      <a:br>
                        <a:rPr sz="1400"/>
                      </a:br>
                      <a:r>
                        <a:rPr lang="ja-JP" sz="1400" b="1" i="0" u="none" strike="noStrike" cap="none" baseline="0">
                          <a:solidFill>
                            <a:srgbClr val="FFFFFF"/>
                          </a:solidFill>
                          <a:effectLst/>
                          <a:uFillTx/>
                          <a:ea typeface="MS UI Gothic"/>
                        </a:rPr>
                        <a:t>(n=73)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a:rPr>
                        <a:t>HR（95%CI）、P値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21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mPFS、カ月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12.1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13.3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0.96 (0.67, 1.37); 0.80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xmlns="" val="10001"/>
                  </a:ext>
                </a:extLst>
              </a:tr>
              <a:tr h="221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mOS、カ月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23.5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21.5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1.07 (0.74, 1.55); 0.73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221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局所再発、%</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56.8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41.1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NA; 0.056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74923326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a:rPr>
              <a:t>非CRC癌</a:t>
            </a:r>
            <a:r>
              <a:rPr sz="1800"/>
              <a:t/>
            </a:r>
            <a:br>
              <a:rPr sz="1800"/>
            </a:br>
            <a:r>
              <a:rPr lang="ja-JP" sz="1800" b="1" i="0" u="none" strike="noStrike" cap="none" baseline="0">
                <a:solidFill>
                  <a:srgbClr val="043882"/>
                </a:solidFill>
                <a:effectLst/>
                <a:uFillTx/>
                <a:ea typeface="MS UI Gothic"/>
              </a:rPr>
              <a:t>討論者 – O’Reilly EM</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発表者による今後の展望に関するメッセージ</a:t>
            </a:r>
          </a:p>
          <a:p>
            <a:r>
              <a:rPr lang="ja-JP" sz="1600" b="1" i="0" u="none" strike="noStrike" cap="none" baseline="0">
                <a:solidFill>
                  <a:srgbClr val="4D4D4D"/>
                </a:solidFill>
                <a:effectLst/>
                <a:uFillTx/>
                <a:ea typeface="MS UI Gothic"/>
              </a:rPr>
              <a:t>Koらが実施したCARRIE試験は、適切に実施された無作為化第II相試験で、選択されたバイオマーカーを検討し前向きな組織獲得を行ったが、予期せぬ結果が得られた</a:t>
            </a:r>
          </a:p>
          <a:p>
            <a:pPr lvl="1"/>
            <a:r>
              <a:rPr lang="ja-JP" sz="1600" b="1" i="0" u="none" strike="noStrike" cap="none" baseline="0">
                <a:solidFill>
                  <a:srgbClr val="4D4D4D"/>
                </a:solidFill>
                <a:effectLst/>
                <a:uFillTx/>
                <a:ea typeface="MS UI Gothic"/>
              </a:rPr>
              <a:t>対照群 対 試験群におけるmPFSの延長は、試験群における選択、症例数および毒性の差に起因すると考えられる</a:t>
            </a:r>
          </a:p>
          <a:p>
            <a:r>
              <a:rPr lang="ja-JP" sz="1600" b="1" i="0" u="none" strike="noStrike" cap="none" baseline="0">
                <a:solidFill>
                  <a:srgbClr val="4D4D4D"/>
                </a:solidFill>
                <a:effectLst/>
                <a:uFillTx/>
                <a:ea typeface="MS UI Gothic"/>
              </a:rPr>
              <a:t>Pruitらの試験では、進行胆道癌患者を対象とするチェックポイント阻害剤単剤に対して中程度ではあるが持続的な奏効が認められた</a:t>
            </a:r>
          </a:p>
          <a:p>
            <a:r>
              <a:rPr lang="ja-JP" sz="1600" b="1" i="0" u="none" strike="noStrike" cap="none" baseline="0">
                <a:solidFill>
                  <a:srgbClr val="4D4D4D"/>
                </a:solidFill>
                <a:effectLst/>
                <a:uFillTx/>
                <a:ea typeface="MS UI Gothic"/>
              </a:rPr>
              <a:t>Changらの試験では、アジュバントCRTは局所再発の減少と関連していたが、症例数が少ないため実情を表していない可能性がある </a:t>
            </a:r>
          </a:p>
          <a:p>
            <a:r>
              <a:rPr lang="ja-JP" sz="1600" b="1" i="0" u="none" strike="noStrike" cap="none" baseline="0">
                <a:solidFill>
                  <a:srgbClr val="4D4D4D"/>
                </a:solidFill>
                <a:effectLst/>
                <a:uFillTx/>
                <a:ea typeface="MS UI Gothic"/>
              </a:rPr>
              <a:t>癌免疫または化学療法+癌免疫レジメンの組み合わせについて、さらに検討すべきである</a:t>
            </a:r>
          </a:p>
          <a:p>
            <a:endParaRPr lang="en-GB"/>
          </a:p>
          <a:p>
            <a:endParaRPr lang="en-GB"/>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Ko AH, et al. Ann Oncol 2018;29(suppl 5):abstr LBA29</a:t>
            </a:r>
            <a:r>
              <a:rPr sz="1200"/>
              <a:t/>
            </a:r>
            <a:br>
              <a:rPr sz="1200"/>
            </a:br>
            <a:r>
              <a:rPr lang="ja-JP" sz="1200" b="0" i="0" u="none" strike="noStrike" cap="none" baseline="0">
                <a:solidFill>
                  <a:srgbClr val="4D4D4D"/>
                </a:solidFill>
                <a:effectLst/>
                <a:uFillTx/>
                <a:ea typeface="MS UI Gothic"/>
              </a:rPr>
              <a:t>Pruitt SK, et al. Ann Oncol 2018;29(suppl 5):abstr 625PD</a:t>
            </a:r>
            <a:r>
              <a:rPr sz="1200"/>
              <a:t/>
            </a:r>
            <a:br>
              <a:rPr sz="1200"/>
            </a:br>
            <a:r>
              <a:rPr lang="ja-JP" sz="1200" b="0" i="0" u="none" strike="noStrike" cap="none" baseline="0">
                <a:solidFill>
                  <a:srgbClr val="4D4D4D"/>
                </a:solidFill>
                <a:effectLst/>
                <a:uFillTx/>
                <a:ea typeface="MS UI Gothic"/>
              </a:rPr>
              <a:t>Chang H, et al. Ann Oncol 2018;29(suppl 5):abstr 626PD</a:t>
            </a:r>
          </a:p>
        </p:txBody>
      </p:sp>
    </p:spTree>
    <p:extLst>
      <p:ext uri="{BB962C8B-B14F-4D97-AF65-F5344CB8AC3E}">
        <p14:creationId xmlns:p14="http://schemas.microsoft.com/office/powerpoint/2010/main" xmlns="" val="389507056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615O: 進行胆道癌におけるゲムシタビン、シスプラチン+ S-1（GCS） 対 ゲムシタビン、シスプラチン (GC) の無作為化第III相試験（KHBO1401-MITSUBA</a:t>
            </a:r>
            <a:r>
              <a:rPr lang="ja-JP" sz="1800" b="1" i="0" u="none" strike="noStrike" cap="none" baseline="0" dirty="0" smtClean="0">
                <a:solidFill>
                  <a:srgbClr val="043882"/>
                </a:solidFill>
                <a:effectLst/>
                <a:uFillTx/>
                <a:ea typeface="MS UI Gothic"/>
              </a:rPr>
              <a:t>）</a:t>
            </a:r>
            <a:r>
              <a:rPr lang="en-GB" dirty="0"/>
              <a:t> –</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Sakai D,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試験の目的</a:t>
            </a:r>
          </a:p>
          <a:p>
            <a:r>
              <a:rPr lang="ja-JP" sz="1600" b="0" i="0" u="none" strike="noStrike" cap="none" baseline="0">
                <a:solidFill>
                  <a:srgbClr val="4D4D4D"/>
                </a:solidFill>
                <a:effectLst/>
                <a:uFillTx/>
                <a:ea typeface="MS UI Gothic"/>
              </a:rPr>
              <a:t>進行胆道癌患者を対象として、ゲムシタビン＋シスプラチンとゲムシタビン＋シスプラチン＋S-1の有効性および安全性を評価する</a:t>
            </a:r>
          </a:p>
        </p:txBody>
      </p:sp>
      <p:sp>
        <p:nvSpPr>
          <p:cNvPr id="4" name="Text Placeholder 3"/>
          <p:cNvSpPr>
            <a:spLocks noGrp="1"/>
          </p:cNvSpPr>
          <p:nvPr>
            <p:ph type="body" sz="quarter" idx="10"/>
          </p:nvPr>
        </p:nvSpPr>
        <p:spPr>
          <a:xfrm>
            <a:off x="365125" y="6096000"/>
            <a:ext cx="4500185" cy="487363"/>
          </a:xfrm>
        </p:spPr>
        <p:txBody>
          <a:bodyPr/>
          <a:lstStyle/>
          <a:p>
            <a:pPr lvl="0"/>
            <a:r>
              <a:rPr lang="ja-JP" sz="1200" b="0" i="0" u="none" strike="noStrike" cap="none" baseline="0">
                <a:solidFill>
                  <a:srgbClr val="4D4D4D"/>
                </a:solidFill>
                <a:effectLst/>
                <a:uFillTx/>
                <a:ea typeface="MS UI Gothic"/>
              </a:rPr>
              <a:t>*1000 mg/m</a:t>
            </a:r>
            <a:r>
              <a:rPr lang="ja-JP" sz="1200" b="0" i="0" u="none" strike="noStrike" cap="none" baseline="30000">
                <a:solidFill>
                  <a:srgbClr val="4D4D4D"/>
                </a:solidFill>
                <a:effectLst/>
                <a:uFillTx/>
                <a:ea typeface="MS UI Gothic"/>
              </a:rPr>
              <a:t>2</a:t>
            </a:r>
            <a:r>
              <a:rPr lang="ja-JP" sz="1200" b="0" i="0" u="none" strike="noStrike" cap="none" baseline="0">
                <a:solidFill>
                  <a:srgbClr val="4D4D4D"/>
                </a:solidFill>
                <a:effectLst/>
                <a:uFillTx/>
                <a:ea typeface="MS UI Gothic"/>
              </a:rPr>
              <a:t>; </a:t>
            </a:r>
            <a:r>
              <a:rPr lang="ja-JP" sz="1200" b="0" i="0" u="none" strike="noStrike" cap="none" baseline="30000">
                <a:solidFill>
                  <a:srgbClr val="4D4D4D"/>
                </a:solidFill>
                <a:effectLst/>
                <a:uFillTx/>
                <a:ea typeface="MS UI Gothic"/>
              </a:rPr>
              <a:t>†</a:t>
            </a:r>
            <a:r>
              <a:rPr lang="ja-JP" sz="1200" b="0" i="0" u="none" strike="noStrike" cap="none" baseline="0">
                <a:solidFill>
                  <a:srgbClr val="4D4D4D"/>
                </a:solidFill>
                <a:effectLst/>
                <a:uFillTx/>
                <a:ea typeface="MS UI Gothic"/>
              </a:rPr>
              <a:t>25 mg/m</a:t>
            </a:r>
            <a:r>
              <a:rPr lang="ja-JP" sz="1200" b="0" i="0" u="none" strike="noStrike" cap="none" baseline="30000">
                <a:solidFill>
                  <a:srgbClr val="4D4D4D"/>
                </a:solidFill>
                <a:effectLst/>
                <a:uFillTx/>
                <a:ea typeface="MS UI Gothic"/>
              </a:rPr>
              <a:t>2</a:t>
            </a:r>
            <a:r>
              <a:rPr lang="ja-JP" sz="1200" b="0" i="0" u="none" strike="noStrike" cap="none" baseline="0">
                <a:solidFill>
                  <a:srgbClr val="4D4D4D"/>
                </a:solidFill>
                <a:effectLst/>
                <a:uFillTx/>
                <a:ea typeface="MS UI Gothic"/>
              </a:rPr>
              <a:t> iv D1、 8 q3w; </a:t>
            </a:r>
            <a:r>
              <a:rPr lang="ja-JP" sz="1200" b="0" i="0" u="none" strike="noStrike" cap="none" baseline="30000">
                <a:solidFill>
                  <a:srgbClr val="4D4D4D"/>
                </a:solidFill>
                <a:effectLst/>
                <a:uFillTx/>
                <a:ea typeface="MS UI Gothic"/>
              </a:rPr>
              <a:t>‡</a:t>
            </a:r>
            <a:r>
              <a:rPr lang="ja-JP" sz="1200" b="0" i="0" u="none" strike="noStrike" cap="none" baseline="0">
                <a:solidFill>
                  <a:srgbClr val="4D4D4D"/>
                </a:solidFill>
                <a:effectLst/>
                <a:uFillTx/>
                <a:ea typeface="MS UI Gothic"/>
              </a:rPr>
              <a:t>40–60 mg bid D1–7</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Sakai D, et al. Ann Oncol 2018;29(suppl 5):abstr 615O</a:t>
            </a:r>
          </a:p>
        </p:txBody>
      </p:sp>
      <p:sp>
        <p:nvSpPr>
          <p:cNvPr id="6" name="Rectangle 9"/>
          <p:cNvSpPr txBox="1">
            <a:spLocks noChangeArrowheads="1"/>
          </p:cNvSpPr>
          <p:nvPr/>
        </p:nvSpPr>
        <p:spPr bwMode="auto">
          <a:xfrm>
            <a:off x="365124" y="5317004"/>
            <a:ext cx="4130676" cy="8243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a:solidFill>
                  <a:srgbClr val="A0A0A0"/>
                </a:solidFill>
                <a:effectLst/>
                <a:uFillTx/>
                <a:ea typeface="MS UI Gothic"/>
              </a:rPr>
              <a:t>主要エンドポイント</a:t>
            </a:r>
          </a:p>
          <a:p>
            <a:r>
              <a:rPr lang="ja-JP" sz="1600" b="0" i="0" u="none" strike="noStrike" cap="none" baseline="0">
                <a:solidFill>
                  <a:srgbClr val="4D4D4D"/>
                </a:solidFill>
                <a:effectLst/>
                <a:uFillTx/>
                <a:ea typeface="MS UI Gothic"/>
              </a:rPr>
              <a:t>OS</a:t>
            </a:r>
          </a:p>
          <a:p>
            <a:endParaRPr lang="en-GB"/>
          </a:p>
        </p:txBody>
      </p:sp>
      <p:sp>
        <p:nvSpPr>
          <p:cNvPr id="7" name="Content Placeholder 26"/>
          <p:cNvSpPr txBox="1"/>
          <p:nvPr/>
        </p:nvSpPr>
        <p:spPr>
          <a:xfrm>
            <a:off x="4648200" y="5317004"/>
            <a:ext cx="4130675" cy="824380"/>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a:solidFill>
                  <a:srgbClr val="A0A0A0"/>
                </a:solidFill>
                <a:effectLst/>
                <a:uFillTx/>
                <a:ea typeface="MS UI Gothic"/>
              </a:rPr>
              <a:t>副次的エンドポイント</a:t>
            </a:r>
          </a:p>
          <a:p>
            <a:r>
              <a:rPr lang="ja-JP" sz="1600" b="0" i="0" u="none" strike="noStrike" cap="none" baseline="0">
                <a:solidFill>
                  <a:srgbClr val="4D4D4D"/>
                </a:solidFill>
                <a:effectLst/>
                <a:uFillTx/>
                <a:ea typeface="MS UI Gothic"/>
              </a:rPr>
              <a:t>PFS、OR、安全性</a:t>
            </a:r>
          </a:p>
        </p:txBody>
      </p:sp>
      <p:sp>
        <p:nvSpPr>
          <p:cNvPr id="8" name="Oval 14"/>
          <p:cNvSpPr>
            <a:spLocks noChangeArrowheads="1"/>
          </p:cNvSpPr>
          <p:nvPr/>
        </p:nvSpPr>
        <p:spPr bwMode="auto">
          <a:xfrm>
            <a:off x="3941537" y="3323204"/>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u="none" strike="noStrike" cap="none" baseline="0">
                <a:solidFill>
                  <a:srgbClr val="043882"/>
                </a:solidFill>
                <a:effectLst/>
                <a:uFillTx/>
                <a:ea typeface="MS UI Gothic"/>
              </a:rPr>
              <a:t>R</a:t>
            </a:r>
          </a:p>
          <a:p>
            <a:pPr marL="0" marR="0" lvl="0" indent="0" algn="ctr" defTabSz="914400" rtl="0" eaLnBrk="1" fontAlgn="base" latinLnBrk="0" hangingPunct="1">
              <a:lnSpc>
                <a:spcPct val="100000"/>
              </a:lnSpc>
              <a:spcBef>
                <a:spcPct val="0"/>
              </a:spcBef>
              <a:spcAft>
                <a:spcPct val="0"/>
              </a:spcAft>
              <a:buClrTx/>
              <a:buSzTx/>
              <a:buFontTx/>
              <a:buNone/>
              <a:defRPr/>
            </a:pPr>
            <a:r>
              <a:rPr lang="ja-JP" sz="1600" b="1" i="0" u="none" strike="noStrike" cap="none" baseline="0">
                <a:solidFill>
                  <a:srgbClr val="043882"/>
                </a:solidFill>
                <a:effectLst/>
                <a:uFillTx/>
                <a:ea typeface="MS UI Gothic"/>
              </a:rPr>
              <a:t>1:1</a:t>
            </a:r>
          </a:p>
        </p:txBody>
      </p:sp>
      <p:cxnSp>
        <p:nvCxnSpPr>
          <p:cNvPr id="9" name="AutoShape 15"/>
          <p:cNvCxnSpPr>
            <a:cxnSpLocks noChangeShapeType="1"/>
            <a:stCxn id="8" idx="0"/>
            <a:endCxn id="14" idx="1"/>
          </p:cNvCxnSpPr>
          <p:nvPr/>
        </p:nvCxnSpPr>
        <p:spPr bwMode="auto">
          <a:xfrm rot="5400000" flipH="1" flipV="1">
            <a:off x="4194934" y="2652829"/>
            <a:ext cx="708776" cy="631975"/>
          </a:xfrm>
          <a:prstGeom prst="bentConnector2">
            <a:avLst/>
          </a:prstGeom>
          <a:noFill/>
          <a:ln w="57150">
            <a:solidFill>
              <a:schemeClr val="bg2">
                <a:lumMod val="60000"/>
                <a:lumOff val="40000"/>
              </a:schemeClr>
            </a:solidFill>
            <a:round/>
            <a:tailEnd type="triangle" w="med" len="med"/>
          </a:ln>
        </p:spPr>
      </p:cxnSp>
      <p:sp>
        <p:nvSpPr>
          <p:cNvPr id="10" name="AutoShape 12"/>
          <p:cNvSpPr>
            <a:spLocks noChangeArrowheads="1"/>
          </p:cNvSpPr>
          <p:nvPr/>
        </p:nvSpPr>
        <p:spPr bwMode="auto">
          <a:xfrm>
            <a:off x="8116435" y="2350109"/>
            <a:ext cx="657678" cy="528637"/>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u="none" strike="noStrike" cap="none" baseline="0">
                <a:solidFill>
                  <a:srgbClr val="FFFFFF"/>
                </a:solidFill>
                <a:effectLst/>
                <a:uFillTx/>
                <a:ea typeface="MS UI Gothic"/>
              </a:rPr>
              <a:t>PD</a:t>
            </a:r>
          </a:p>
        </p:txBody>
      </p:sp>
      <p:sp>
        <p:nvSpPr>
          <p:cNvPr id="11" name="Content Placeholder 26"/>
          <p:cNvSpPr txBox="1"/>
          <p:nvPr/>
        </p:nvSpPr>
        <p:spPr bwMode="auto">
          <a:xfrm>
            <a:off x="4855936" y="3038106"/>
            <a:ext cx="3260499"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defRPr/>
            </a:pPr>
            <a:r>
              <a:rPr lang="ja-JP" sz="1400" b="1" i="0" u="none" strike="noStrike" cap="none" baseline="0">
                <a:solidFill>
                  <a:srgbClr val="043882"/>
                </a:solidFill>
                <a:effectLst/>
                <a:uFillTx/>
                <a:ea typeface="MS UI Gothic"/>
              </a:rPr>
              <a:t>層別化</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defRPr/>
            </a:pPr>
            <a:r>
              <a:rPr lang="ja-JP" sz="1400" b="0" i="0" u="none" strike="noStrike" cap="none" baseline="0">
                <a:solidFill>
                  <a:srgbClr val="4D4D4D"/>
                </a:solidFill>
                <a:effectLst/>
                <a:uFillTx/>
                <a:ea typeface="MS UI Gothic"/>
              </a:rPr>
              <a:t>切除不能 対 再発性</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defRPr/>
            </a:pPr>
            <a:r>
              <a:rPr lang="ja-JP" sz="1400" b="0" i="0" u="none" strike="noStrike" cap="none" baseline="0">
                <a:solidFill>
                  <a:srgbClr val="4D4D4D"/>
                </a:solidFill>
                <a:effectLst/>
                <a:uFillTx/>
                <a:ea typeface="MS UI Gothic"/>
              </a:rPr>
              <a:t>GBC 対 非GBC</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defRPr/>
            </a:pPr>
            <a:r>
              <a:rPr lang="ja-JP" sz="1400" b="0" i="0" u="none" strike="noStrike" cap="none" baseline="0">
                <a:solidFill>
                  <a:srgbClr val="4D4D4D"/>
                </a:solidFill>
                <a:effectLst/>
                <a:uFillTx/>
                <a:ea typeface="MS UI Gothic"/>
              </a:rPr>
              <a:t>ECOGのPSスコア 0～1 対 2</a:t>
            </a:r>
          </a:p>
        </p:txBody>
      </p:sp>
      <p:cxnSp>
        <p:nvCxnSpPr>
          <p:cNvPr id="12" name="AutoShape 19"/>
          <p:cNvCxnSpPr>
            <a:cxnSpLocks noChangeShapeType="1"/>
            <a:stCxn id="15" idx="3"/>
            <a:endCxn id="8" idx="2"/>
          </p:cNvCxnSpPr>
          <p:nvPr/>
        </p:nvCxnSpPr>
        <p:spPr bwMode="auto">
          <a:xfrm>
            <a:off x="3688134" y="3614401"/>
            <a:ext cx="253403" cy="903"/>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543800" y="2614428"/>
            <a:ext cx="572635" cy="0"/>
          </a:xfrm>
          <a:prstGeom prst="straightConnector1">
            <a:avLst/>
          </a:prstGeom>
          <a:noFill/>
          <a:ln w="57150">
            <a:solidFill>
              <a:schemeClr val="bg2">
                <a:lumMod val="60000"/>
                <a:lumOff val="40000"/>
              </a:schemeClr>
            </a:solidFill>
            <a:round/>
            <a:tailEnd type="triangle" w="med" len="med"/>
          </a:ln>
        </p:spPr>
      </p:cxnSp>
      <p:sp>
        <p:nvSpPr>
          <p:cNvPr id="14" name="AutoShape 8"/>
          <p:cNvSpPr>
            <a:spLocks noChangeArrowheads="1"/>
          </p:cNvSpPr>
          <p:nvPr/>
        </p:nvSpPr>
        <p:spPr bwMode="auto">
          <a:xfrm>
            <a:off x="4865310" y="2190750"/>
            <a:ext cx="2678490" cy="847356"/>
          </a:xfrm>
          <a:prstGeom prst="rect">
            <a:avLst/>
          </a:prstGeom>
          <a:solidFill>
            <a:schemeClr val="accent3"/>
          </a:solidFill>
          <a:ln w="9525" algn="ctr">
            <a:noFill/>
            <a:round/>
          </a:ln>
        </p:spPr>
        <p:txBody>
          <a:bodyPr lIns="90488" tIns="0" rIns="90488" bIns="0" anchor="ctr"/>
          <a:lstStyle/>
          <a:p>
            <a:pPr lvl="0" algn="ctr" defTabSz="892175" eaLnBrk="0" hangingPunct="0">
              <a:defRPr/>
            </a:pPr>
            <a:r>
              <a:rPr lang="ja-JP" sz="1800" b="1" i="0" u="none" strike="noStrike" cap="none" baseline="0" dirty="0">
                <a:solidFill>
                  <a:srgbClr val="FFFFFF"/>
                </a:solidFill>
                <a:effectLst/>
                <a:uFillTx/>
                <a:ea typeface="MS UI Gothic"/>
              </a:rPr>
              <a:t>GCS: ゲムシタビン* + シスプラチン</a:t>
            </a:r>
            <a:r>
              <a:rPr lang="ja-JP" sz="1800" b="1" i="0" u="none" strike="noStrike" cap="none" baseline="30000" dirty="0">
                <a:solidFill>
                  <a:srgbClr val="FFFFFF"/>
                </a:solidFill>
                <a:effectLst/>
                <a:uFillTx/>
                <a:ea typeface="MS UI Gothic"/>
              </a:rPr>
              <a:t>†</a:t>
            </a:r>
            <a:r>
              <a:rPr lang="ja-JP" sz="1800" b="1" i="0" u="none" strike="noStrike" cap="none" baseline="0" dirty="0">
                <a:solidFill>
                  <a:srgbClr val="FFFFFF"/>
                </a:solidFill>
                <a:effectLst/>
                <a:uFillTx/>
                <a:ea typeface="MS UI Gothic"/>
              </a:rPr>
              <a:t> + S-1</a:t>
            </a:r>
            <a:r>
              <a:rPr lang="ja-JP" sz="1800" b="1" i="0" u="none" strike="noStrike" cap="none" baseline="30000" dirty="0">
                <a:solidFill>
                  <a:srgbClr val="FFFFFF"/>
                </a:solidFill>
                <a:effectLst/>
                <a:uFillTx/>
                <a:ea typeface="MS UI Gothic"/>
              </a:rPr>
              <a:t>‡</a:t>
            </a:r>
          </a:p>
          <a:p>
            <a:pPr lvl="0" algn="ctr" defTabSz="892175" eaLnBrk="0" hangingPunct="0">
              <a:defRPr/>
            </a:pPr>
            <a:r>
              <a:rPr lang="en-GB" altLang="ja-JP" b="1" dirty="0">
                <a:solidFill>
                  <a:srgbClr val="FFFFFF"/>
                </a:solidFill>
                <a:ea typeface="MS UI Gothic"/>
              </a:rPr>
              <a:t>(</a:t>
            </a:r>
            <a:r>
              <a:rPr lang="ja-JP" sz="1800" b="1" i="0" u="none" strike="noStrike" cap="none" baseline="0" dirty="0" smtClean="0">
                <a:solidFill>
                  <a:srgbClr val="FFFFFF"/>
                </a:solidFill>
                <a:effectLst/>
                <a:uFillTx/>
                <a:ea typeface="MS UI Gothic"/>
              </a:rPr>
              <a:t>n=123</a:t>
            </a:r>
            <a:r>
              <a:rPr lang="en-GB" altLang="ja-JP" sz="1800" b="1" i="0" u="none" strike="noStrike" cap="none" baseline="0" dirty="0" smtClean="0">
                <a:solidFill>
                  <a:srgbClr val="FFFFFF"/>
                </a:solidFill>
                <a:effectLst/>
                <a:uFillTx/>
                <a:ea typeface="MS UI Gothic"/>
              </a:rPr>
              <a:t>)</a:t>
            </a:r>
            <a:endParaRPr lang="ja-JP" sz="1800" b="1" i="0" u="none" strike="noStrike" cap="none" baseline="0" dirty="0">
              <a:solidFill>
                <a:srgbClr val="FFFFFF"/>
              </a:solidFill>
              <a:effectLst/>
              <a:uFillTx/>
              <a:ea typeface="MS UI Gothic"/>
            </a:endParaRPr>
          </a:p>
        </p:txBody>
      </p:sp>
      <p:sp>
        <p:nvSpPr>
          <p:cNvPr id="15" name="AutoShape 9"/>
          <p:cNvSpPr>
            <a:spLocks noChangeArrowheads="1"/>
          </p:cNvSpPr>
          <p:nvPr/>
        </p:nvSpPr>
        <p:spPr bwMode="auto">
          <a:xfrm>
            <a:off x="365124" y="2581367"/>
            <a:ext cx="3323010" cy="2066068"/>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800" b="0" i="0" u="none" strike="noStrike" cap="none" baseline="0" dirty="0">
                <a:solidFill>
                  <a:srgbClr val="FFFFFF"/>
                </a:solidFill>
                <a:effectLst/>
                <a:uFillTx/>
                <a:ea typeface="MS UI Gothic"/>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dirty="0">
                <a:solidFill>
                  <a:srgbClr val="FFFFFF"/>
                </a:solidFill>
                <a:effectLst/>
                <a:uFillTx/>
                <a:ea typeface="MS UI Gothic"/>
              </a:rPr>
              <a:t>組織学的に確認された切除不能または再発性の胆道癌</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dirty="0">
                <a:solidFill>
                  <a:srgbClr val="FFFFFF"/>
                </a:solidFill>
                <a:effectLst/>
                <a:uFillTx/>
                <a:ea typeface="MS UI Gothic"/>
              </a:rPr>
              <a:t>CT施行歴な</a:t>
            </a:r>
            <a:r>
              <a:rPr lang="ja-JP" sz="1800" b="0" i="0" u="none" strike="noStrike" cap="none" baseline="0" dirty="0" smtClean="0">
                <a:solidFill>
                  <a:srgbClr val="FFFFFF"/>
                </a:solidFill>
                <a:effectLst/>
                <a:uFillTx/>
                <a:ea typeface="MS UI Gothic"/>
              </a:rPr>
              <a:t>し</a:t>
            </a:r>
            <a:endParaRPr lang="ja-JP" sz="1800" b="0" i="0" u="none" strike="noStrike" cap="none" baseline="0" dirty="0">
              <a:solidFill>
                <a:srgbClr val="FFFFFF"/>
              </a:solidFill>
              <a:effectLst/>
              <a:uFillTx/>
              <a:ea typeface="MS UI Gothic"/>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dirty="0">
                <a:solidFill>
                  <a:srgbClr val="FFFFFF"/>
                </a:solidFill>
                <a:effectLst/>
                <a:uFillTx/>
                <a:ea typeface="MS UI Gothic"/>
              </a:rPr>
              <a:t>ECOGのPSスコアが0～2</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defRPr/>
            </a:pPr>
            <a:r>
              <a:rPr lang="en-GB" altLang="ja-JP" dirty="0">
                <a:solidFill>
                  <a:srgbClr val="FFFFFF"/>
                </a:solidFill>
                <a:ea typeface="MS UI Gothic"/>
              </a:rPr>
              <a:t>(</a:t>
            </a:r>
            <a:r>
              <a:rPr lang="ja-JP" sz="1800" b="0" i="0" u="none" strike="noStrike" cap="none" baseline="0" dirty="0" smtClean="0">
                <a:solidFill>
                  <a:srgbClr val="FFFFFF"/>
                </a:solidFill>
                <a:effectLst/>
                <a:uFillTx/>
                <a:ea typeface="MS UI Gothic"/>
              </a:rPr>
              <a:t>n=246</a:t>
            </a:r>
            <a:r>
              <a:rPr lang="en-GB" altLang="ja-JP" dirty="0">
                <a:solidFill>
                  <a:srgbClr val="FFFFFF"/>
                </a:solidFill>
                <a:ea typeface="MS UI Gothic"/>
              </a:rPr>
              <a:t>)</a:t>
            </a:r>
            <a:endParaRPr lang="ja-JP" sz="1800" b="0" i="0" u="none" strike="noStrike" cap="none" baseline="0" dirty="0">
              <a:solidFill>
                <a:srgbClr val="FFFFFF"/>
              </a:solidFill>
              <a:effectLst/>
              <a:uFillTx/>
              <a:ea typeface="MS UI Gothic"/>
            </a:endParaRPr>
          </a:p>
        </p:txBody>
      </p:sp>
      <p:cxnSp>
        <p:nvCxnSpPr>
          <p:cNvPr id="16" name="AutoShape 16"/>
          <p:cNvCxnSpPr>
            <a:cxnSpLocks noChangeShapeType="1"/>
            <a:stCxn id="8" idx="4"/>
            <a:endCxn id="19" idx="1"/>
          </p:cNvCxnSpPr>
          <p:nvPr/>
        </p:nvCxnSpPr>
        <p:spPr bwMode="auto">
          <a:xfrm rot="16200000" flipH="1">
            <a:off x="4226153" y="3914585"/>
            <a:ext cx="646339" cy="631975"/>
          </a:xfrm>
          <a:prstGeom prst="bentConnector2">
            <a:avLst/>
          </a:prstGeom>
          <a:noFill/>
          <a:ln w="57150">
            <a:solidFill>
              <a:schemeClr val="bg2">
                <a:lumMod val="60000"/>
                <a:lumOff val="40000"/>
              </a:schemeClr>
            </a:solidFill>
            <a:round/>
            <a:tailEnd type="triangle" w="med" len="med"/>
          </a:ln>
        </p:spPr>
      </p:cxnSp>
      <p:sp>
        <p:nvSpPr>
          <p:cNvPr id="17" name="AutoShape 12"/>
          <p:cNvSpPr>
            <a:spLocks noChangeArrowheads="1"/>
          </p:cNvSpPr>
          <p:nvPr/>
        </p:nvSpPr>
        <p:spPr bwMode="auto">
          <a:xfrm>
            <a:off x="8116435" y="4289424"/>
            <a:ext cx="657678" cy="528638"/>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u="none" strike="noStrike" cap="none" baseline="0">
                <a:solidFill>
                  <a:srgbClr val="FFFFFF"/>
                </a:solidFill>
                <a:effectLst/>
                <a:uFillTx/>
                <a:ea typeface="MS UI Gothic"/>
              </a:rPr>
              <a:t>PD</a:t>
            </a:r>
          </a:p>
        </p:txBody>
      </p:sp>
      <p:cxnSp>
        <p:nvCxnSpPr>
          <p:cNvPr id="18" name="AutoShape 20"/>
          <p:cNvCxnSpPr>
            <a:cxnSpLocks noChangeShapeType="1"/>
            <a:stCxn id="19" idx="3"/>
            <a:endCxn id="17" idx="1"/>
          </p:cNvCxnSpPr>
          <p:nvPr/>
        </p:nvCxnSpPr>
        <p:spPr bwMode="auto">
          <a:xfrm>
            <a:off x="7542220" y="4553743"/>
            <a:ext cx="574215" cy="0"/>
          </a:xfrm>
          <a:prstGeom prst="straightConnector1">
            <a:avLst/>
          </a:prstGeom>
          <a:noFill/>
          <a:ln w="57150">
            <a:solidFill>
              <a:schemeClr val="bg2">
                <a:lumMod val="60000"/>
                <a:lumOff val="40000"/>
              </a:schemeClr>
            </a:solidFill>
            <a:prstDash val="sysDot"/>
            <a:round/>
            <a:tailEnd type="triangle" w="med" len="med"/>
          </a:ln>
        </p:spPr>
      </p:cxnSp>
      <p:sp>
        <p:nvSpPr>
          <p:cNvPr id="19" name="AutoShape 12"/>
          <p:cNvSpPr>
            <a:spLocks noChangeArrowheads="1"/>
          </p:cNvSpPr>
          <p:nvPr/>
        </p:nvSpPr>
        <p:spPr bwMode="auto">
          <a:xfrm>
            <a:off x="4865310" y="4106861"/>
            <a:ext cx="2676910" cy="893763"/>
          </a:xfrm>
          <a:prstGeom prst="rect">
            <a:avLst/>
          </a:prstGeom>
          <a:solidFill>
            <a:schemeClr val="accent2"/>
          </a:solidFill>
          <a:ln w="9525" algn="ctr">
            <a:noFill/>
            <a:round/>
          </a:ln>
        </p:spPr>
        <p:txBody>
          <a:bodyPr lIns="90488" tIns="0" rIns="90488" bIns="0" anchor="ctr"/>
          <a:lstStyle/>
          <a:p>
            <a:pPr lvl="0" algn="ctr" defTabSz="892175" eaLnBrk="0" hangingPunct="0">
              <a:defRPr/>
            </a:pPr>
            <a:r>
              <a:rPr lang="ja-JP" sz="1800" b="1" i="0" u="none" strike="noStrike" cap="none" baseline="0" dirty="0">
                <a:solidFill>
                  <a:srgbClr val="4D4D4D"/>
                </a:solidFill>
                <a:effectLst/>
                <a:uFillTx/>
                <a:ea typeface="MS UI Gothic"/>
              </a:rPr>
              <a:t>GC: ゲムシタビン* + シスプラチン</a:t>
            </a:r>
            <a:r>
              <a:rPr lang="ja-JP" sz="1800" b="1" i="0" u="none" strike="noStrike" cap="none" baseline="30000" dirty="0">
                <a:solidFill>
                  <a:srgbClr val="4D4D4D"/>
                </a:solidFill>
                <a:effectLst/>
                <a:uFillTx/>
                <a:ea typeface="MS UI Gothic"/>
              </a:rPr>
              <a:t>†</a:t>
            </a:r>
          </a:p>
          <a:p>
            <a:pPr lvl="0" algn="ctr" defTabSz="892175" eaLnBrk="0" hangingPunct="0">
              <a:defRPr/>
            </a:pPr>
            <a:r>
              <a:rPr lang="en-GB" altLang="ja-JP" b="1" dirty="0">
                <a:solidFill>
                  <a:srgbClr val="4D4D4D"/>
                </a:solidFill>
                <a:ea typeface="MS UI Gothic"/>
              </a:rPr>
              <a:t>(</a:t>
            </a:r>
            <a:r>
              <a:rPr lang="ja-JP" sz="1800" b="1" i="0" u="none" strike="noStrike" cap="none" baseline="0" dirty="0" smtClean="0">
                <a:solidFill>
                  <a:srgbClr val="4D4D4D"/>
                </a:solidFill>
                <a:effectLst/>
                <a:uFillTx/>
                <a:ea typeface="MS UI Gothic"/>
              </a:rPr>
              <a:t>n=123</a:t>
            </a:r>
            <a:r>
              <a:rPr lang="en-GB" altLang="ja-JP" sz="1800" b="1" i="0" u="none" strike="noStrike" cap="none" baseline="0" dirty="0" smtClean="0">
                <a:solidFill>
                  <a:srgbClr val="4D4D4D"/>
                </a:solidFill>
                <a:effectLst/>
                <a:uFillTx/>
                <a:ea typeface="MS UI Gothic"/>
              </a:rPr>
              <a:t>)</a:t>
            </a:r>
            <a:endParaRPr lang="ja-JP" sz="1800" b="1" i="0" u="none" strike="noStrike" cap="none" baseline="0" dirty="0">
              <a:solidFill>
                <a:srgbClr val="4D4D4D"/>
              </a:solidFill>
              <a:effectLst/>
              <a:uFillTx/>
              <a:ea typeface="MS UI Gothic"/>
            </a:endParaRPr>
          </a:p>
        </p:txBody>
      </p:sp>
    </p:spTree>
    <p:extLst>
      <p:ext uri="{BB962C8B-B14F-4D97-AF65-F5344CB8AC3E}">
        <p14:creationId xmlns:p14="http://schemas.microsoft.com/office/powerpoint/2010/main" xmlns="" val="307476896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615O: 進行胆道癌におけるゲムシタビン、シスプラチン+ S-1（GCS） 対 ゲムシタビン、シスプラチン (GC) の無作為化第III相試験（KHBO1401-MITSUBA</a:t>
            </a:r>
            <a:r>
              <a:rPr lang="ja-JP" altLang="en-US" dirty="0" smtClean="0">
                <a:solidFill>
                  <a:srgbClr val="043882"/>
                </a:solidFill>
                <a:ea typeface="MS UI Gothic"/>
              </a:rPr>
              <a:t>）</a:t>
            </a:r>
            <a:r>
              <a:rPr lang="en-GB" dirty="0"/>
              <a:t> –</a:t>
            </a:r>
            <a:r>
              <a:rPr lang="en-US" altLang="ja-JP" dirty="0" smtClean="0">
                <a:solidFill>
                  <a:srgbClr val="043882"/>
                </a:solidFill>
                <a:ea typeface="MS UI Gothic"/>
              </a:rPr>
              <a:t> </a:t>
            </a:r>
            <a:r>
              <a:rPr lang="ja-JP" sz="1800" b="1" i="0" u="none" strike="noStrike" cap="none" baseline="0" dirty="0">
                <a:solidFill>
                  <a:srgbClr val="043882"/>
                </a:solidFill>
                <a:effectLst/>
                <a:uFillTx/>
                <a:ea typeface="MS UI Gothic"/>
              </a:rPr>
              <a:t>Sakai D,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主な結果</a:t>
            </a:r>
          </a:p>
        </p:txBody>
      </p:sp>
      <p:sp>
        <p:nvSpPr>
          <p:cNvPr id="4" name="Text Placeholder 3"/>
          <p:cNvSpPr>
            <a:spLocks noGrp="1"/>
          </p:cNvSpPr>
          <p:nvPr>
            <p:ph type="body" sz="quarter" idx="10"/>
          </p:nvPr>
        </p:nvSpPr>
        <p:spPr>
          <a:xfrm>
            <a:off x="365125" y="6096000"/>
            <a:ext cx="4454213" cy="487363"/>
          </a:xfrm>
        </p:spPr>
        <p:txBody>
          <a:bodyPr/>
          <a:lstStyle/>
          <a:p>
            <a:r>
              <a:rPr lang="ja-JP" sz="1200" b="0" i="0" u="none" strike="noStrike" cap="none" baseline="0">
                <a:solidFill>
                  <a:srgbClr val="4D4D4D"/>
                </a:solidFill>
                <a:effectLst/>
                <a:uFillTx/>
                <a:ea typeface="MS UI Gothic"/>
              </a:rPr>
              <a:t>ゲムシタビン＋シスプラチン; ゲムシタビン＋シスプラチン＋S-1 </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Sakai D, et al. Ann Oncol 2018;29(suppl 5):abstr 615O</a:t>
            </a:r>
          </a:p>
        </p:txBody>
      </p:sp>
      <p:grpSp>
        <p:nvGrpSpPr>
          <p:cNvPr id="9" name="Group 8"/>
          <p:cNvGrpSpPr/>
          <p:nvPr/>
        </p:nvGrpSpPr>
        <p:grpSpPr>
          <a:xfrm>
            <a:off x="118023" y="1922660"/>
            <a:ext cx="4244574" cy="3852000"/>
            <a:chOff x="2027861" y="2255739"/>
            <a:chExt cx="4692544" cy="2772508"/>
          </a:xfrm>
        </p:grpSpPr>
        <p:grpSp>
          <p:nvGrpSpPr>
            <p:cNvPr id="10" name="Group 9"/>
            <p:cNvGrpSpPr/>
            <p:nvPr/>
          </p:nvGrpSpPr>
          <p:grpSpPr>
            <a:xfrm>
              <a:off x="2614623" y="2396465"/>
              <a:ext cx="3906738" cy="2171700"/>
              <a:chOff x="836615" y="2448719"/>
              <a:chExt cx="3906738" cy="2171700"/>
            </a:xfrm>
          </p:grpSpPr>
          <p:sp>
            <p:nvSpPr>
              <p:cNvPr id="21" name="Freeform 20"/>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2"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3" name="Line 8"/>
              <p:cNvSpPr>
                <a:spLocks noChangeShapeType="1"/>
              </p:cNvSpPr>
              <p:nvPr/>
            </p:nvSpPr>
            <p:spPr bwMode="auto">
              <a:xfrm>
                <a:off x="836615" y="3491669"/>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4"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5" name="Line 13"/>
              <p:cNvSpPr>
                <a:spLocks noChangeShapeType="1"/>
              </p:cNvSpPr>
              <p:nvPr/>
            </p:nvSpPr>
            <p:spPr bwMode="auto">
              <a:xfrm flipH="1">
                <a:off x="2838453"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6" name="Line 15"/>
              <p:cNvSpPr>
                <a:spLocks noChangeShapeType="1"/>
              </p:cNvSpPr>
              <p:nvPr/>
            </p:nvSpPr>
            <p:spPr bwMode="auto">
              <a:xfrm flipH="1">
                <a:off x="3794128"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7" name="Line 17"/>
              <p:cNvSpPr>
                <a:spLocks noChangeShapeType="1"/>
              </p:cNvSpPr>
              <p:nvPr/>
            </p:nvSpPr>
            <p:spPr bwMode="auto">
              <a:xfrm flipH="1">
                <a:off x="4743353"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 name="Line 19"/>
              <p:cNvSpPr>
                <a:spLocks noChangeShapeType="1"/>
              </p:cNvSpPr>
              <p:nvPr/>
            </p:nvSpPr>
            <p:spPr bwMode="auto">
              <a:xfrm flipH="1">
                <a:off x="1884365"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9" name="Line 21"/>
              <p:cNvSpPr>
                <a:spLocks noChangeShapeType="1"/>
              </p:cNvSpPr>
              <p:nvPr/>
            </p:nvSpPr>
            <p:spPr bwMode="auto">
              <a:xfrm flipH="1">
                <a:off x="925515"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sp>
          <p:nvSpPr>
            <p:cNvPr id="11" name="TextBox 10"/>
            <p:cNvSpPr txBox="1"/>
            <p:nvPr/>
          </p:nvSpPr>
          <p:spPr>
            <a:xfrm rot="16200000">
              <a:off x="2034277" y="3301262"/>
              <a:ext cx="290743" cy="303575"/>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363636"/>
                  </a:solidFill>
                  <a:effectLst/>
                  <a:uFillTx/>
                  <a:ea typeface="MS UI Gothic"/>
                </a:rPr>
                <a:t>OS</a:t>
              </a:r>
            </a:p>
          </p:txBody>
        </p:sp>
        <p:sp>
          <p:nvSpPr>
            <p:cNvPr id="12" name="TextBox 11"/>
            <p:cNvSpPr txBox="1"/>
            <p:nvPr/>
          </p:nvSpPr>
          <p:spPr>
            <a:xfrm>
              <a:off x="4377922" y="4751248"/>
              <a:ext cx="492255" cy="197641"/>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363636"/>
                  </a:solidFill>
                  <a:effectLst/>
                  <a:uFillTx/>
                  <a:ea typeface="MS UI Gothic"/>
                </a:rPr>
                <a:t>カ月</a:t>
              </a:r>
            </a:p>
          </p:txBody>
        </p:sp>
        <p:sp>
          <p:nvSpPr>
            <p:cNvPr id="13" name="TextBox 12"/>
            <p:cNvSpPr txBox="1"/>
            <p:nvPr/>
          </p:nvSpPr>
          <p:spPr>
            <a:xfrm>
              <a:off x="2247435" y="2295418"/>
              <a:ext cx="436038" cy="197641"/>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1.0</a:t>
              </a:r>
            </a:p>
          </p:txBody>
        </p:sp>
        <p:sp>
          <p:nvSpPr>
            <p:cNvPr id="14" name="TextBox 13"/>
            <p:cNvSpPr txBox="1"/>
            <p:nvPr/>
          </p:nvSpPr>
          <p:spPr>
            <a:xfrm>
              <a:off x="2247435" y="3352154"/>
              <a:ext cx="436038" cy="197641"/>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0.5</a:t>
              </a:r>
            </a:p>
          </p:txBody>
        </p:sp>
        <p:sp>
          <p:nvSpPr>
            <p:cNvPr id="15" name="TextBox 14"/>
            <p:cNvSpPr txBox="1"/>
            <p:nvPr/>
          </p:nvSpPr>
          <p:spPr>
            <a:xfrm>
              <a:off x="2387979" y="4375857"/>
              <a:ext cx="295494" cy="197641"/>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a:t>
              </a:r>
            </a:p>
          </p:txBody>
        </p:sp>
        <p:sp>
          <p:nvSpPr>
            <p:cNvPr id="16" name="TextBox 15"/>
            <p:cNvSpPr txBox="1"/>
            <p:nvPr/>
          </p:nvSpPr>
          <p:spPr>
            <a:xfrm>
              <a:off x="2560629" y="4522748"/>
              <a:ext cx="295494" cy="197641"/>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0</a:t>
              </a:r>
            </a:p>
          </p:txBody>
        </p:sp>
        <p:sp>
          <p:nvSpPr>
            <p:cNvPr id="17" name="TextBox 16"/>
            <p:cNvSpPr txBox="1"/>
            <p:nvPr/>
          </p:nvSpPr>
          <p:spPr>
            <a:xfrm>
              <a:off x="3469908" y="4522748"/>
              <a:ext cx="388604" cy="197641"/>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12</a:t>
              </a:r>
            </a:p>
          </p:txBody>
        </p:sp>
        <p:sp>
          <p:nvSpPr>
            <p:cNvPr id="18" name="TextBox 17"/>
            <p:cNvSpPr txBox="1"/>
            <p:nvPr/>
          </p:nvSpPr>
          <p:spPr>
            <a:xfrm>
              <a:off x="4418428" y="4522748"/>
              <a:ext cx="388604" cy="197641"/>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24</a:t>
              </a:r>
            </a:p>
          </p:txBody>
        </p:sp>
        <p:sp>
          <p:nvSpPr>
            <p:cNvPr id="19" name="TextBox 18"/>
            <p:cNvSpPr txBox="1"/>
            <p:nvPr/>
          </p:nvSpPr>
          <p:spPr>
            <a:xfrm>
              <a:off x="5381578" y="4522748"/>
              <a:ext cx="388604" cy="197641"/>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36</a:t>
              </a:r>
            </a:p>
          </p:txBody>
        </p:sp>
        <p:sp>
          <p:nvSpPr>
            <p:cNvPr id="20" name="TextBox 19"/>
            <p:cNvSpPr txBox="1"/>
            <p:nvPr/>
          </p:nvSpPr>
          <p:spPr>
            <a:xfrm>
              <a:off x="6330099" y="4522748"/>
              <a:ext cx="388604" cy="197641"/>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48</a:t>
              </a:r>
            </a:p>
          </p:txBody>
        </p:sp>
      </p:grpSp>
      <p:sp>
        <p:nvSpPr>
          <p:cNvPr id="30" name="TextBox 29"/>
          <p:cNvSpPr txBox="1"/>
          <p:nvPr/>
        </p:nvSpPr>
        <p:spPr>
          <a:xfrm>
            <a:off x="2006921" y="3251444"/>
            <a:ext cx="1951717" cy="396636"/>
          </a:xfrm>
          <a:prstGeom prst="rect">
            <a:avLst/>
          </a:prstGeom>
          <a:noFill/>
        </p:spPr>
        <p:txBody>
          <a:bodyPr wrap="none" rtlCol="0">
            <a:spAutoFit/>
          </a:bodyPr>
          <a:lstStyle/>
          <a:p>
            <a:r>
              <a:rPr lang="ja-JP" sz="1000" b="0" i="0" u="none" strike="noStrike" cap="none" baseline="0">
                <a:solidFill>
                  <a:srgbClr val="4D4D4D"/>
                </a:solidFill>
                <a:effectLst/>
                <a:uFillTx/>
                <a:ea typeface="MS UI Gothic"/>
              </a:rPr>
              <a:t>HR 0.791 (90%CI 0.628, 0.996)</a:t>
            </a:r>
          </a:p>
          <a:p>
            <a:r>
              <a:rPr lang="ja-JP" sz="1000" b="0" i="0" u="none" strike="noStrike" cap="none" baseline="0">
                <a:solidFill>
                  <a:srgbClr val="4D4D4D"/>
                </a:solidFill>
                <a:effectLst/>
                <a:uFillTx/>
                <a:ea typeface="MS UI Gothic"/>
              </a:rPr>
              <a:t>層別化ログランク</a:t>
            </a:r>
            <a:r>
              <a:rPr lang="ja-JP" sz="1000" b="0" i="0" u="sng" strike="noStrike" cap="none" baseline="0">
                <a:solidFill>
                  <a:srgbClr val="4D4D4D"/>
                </a:solidFill>
                <a:effectLst/>
                <a:uFill>
                  <a:solidFill>
                    <a:srgbClr val="4D4D4D"/>
                  </a:solidFill>
                </a:uFill>
                <a:ea typeface="MS UI Gothic"/>
              </a:rPr>
              <a:t>片側、p値</a:t>
            </a:r>
            <a:r>
              <a:rPr lang="ja-JP" sz="1000" b="0" i="0" u="none" strike="noStrike" cap="none" baseline="0">
                <a:solidFill>
                  <a:srgbClr val="4D4D4D"/>
                </a:solidFill>
                <a:effectLst/>
                <a:uFillTx/>
                <a:ea typeface="MS UI Gothic"/>
              </a:rPr>
              <a:t>: 0.046</a:t>
            </a:r>
          </a:p>
        </p:txBody>
      </p:sp>
      <p:grpSp>
        <p:nvGrpSpPr>
          <p:cNvPr id="31" name="Group 2"/>
          <p:cNvGrpSpPr/>
          <p:nvPr/>
        </p:nvGrpSpPr>
        <p:grpSpPr>
          <a:xfrm>
            <a:off x="742198" y="2123710"/>
            <a:ext cx="3276000" cy="2556477"/>
            <a:chOff x="2099" y="1552"/>
            <a:chExt cx="1560" cy="1212"/>
          </a:xfrm>
        </p:grpSpPr>
        <p:sp>
          <p:nvSpPr>
            <p:cNvPr id="32" name="Line 3"/>
            <p:cNvSpPr>
              <a:spLocks noChangeShapeType="1"/>
            </p:cNvSpPr>
            <p:nvPr/>
          </p:nvSpPr>
          <p:spPr bwMode="auto">
            <a:xfrm flipH="1">
              <a:off x="3029" y="2602"/>
              <a:ext cx="0" cy="36"/>
            </a:xfrm>
            <a:prstGeom prst="line">
              <a:avLst/>
            </a:prstGeom>
            <a:noFill/>
            <a:ln w="2540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Line 4"/>
            <p:cNvSpPr>
              <a:spLocks noChangeShapeType="1"/>
            </p:cNvSpPr>
            <p:nvPr/>
          </p:nvSpPr>
          <p:spPr bwMode="auto">
            <a:xfrm flipH="1">
              <a:off x="3041" y="2602"/>
              <a:ext cx="0" cy="36"/>
            </a:xfrm>
            <a:prstGeom prst="line">
              <a:avLst/>
            </a:prstGeom>
            <a:noFill/>
            <a:ln w="2540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Line 5"/>
            <p:cNvSpPr>
              <a:spLocks noChangeShapeType="1"/>
            </p:cNvSpPr>
            <p:nvPr/>
          </p:nvSpPr>
          <p:spPr bwMode="auto">
            <a:xfrm flipH="1">
              <a:off x="3341" y="2674"/>
              <a:ext cx="0" cy="36"/>
            </a:xfrm>
            <a:prstGeom prst="line">
              <a:avLst/>
            </a:prstGeom>
            <a:noFill/>
            <a:ln w="2540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Line 6"/>
            <p:cNvSpPr>
              <a:spLocks noChangeShapeType="1"/>
            </p:cNvSpPr>
            <p:nvPr/>
          </p:nvSpPr>
          <p:spPr bwMode="auto">
            <a:xfrm flipH="1">
              <a:off x="3275" y="2680"/>
              <a:ext cx="0" cy="30"/>
            </a:xfrm>
            <a:prstGeom prst="line">
              <a:avLst/>
            </a:prstGeom>
            <a:noFill/>
            <a:ln w="2540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Line 7"/>
            <p:cNvSpPr>
              <a:spLocks noChangeShapeType="1"/>
            </p:cNvSpPr>
            <p:nvPr/>
          </p:nvSpPr>
          <p:spPr bwMode="auto">
            <a:xfrm flipH="1">
              <a:off x="3287" y="2680"/>
              <a:ext cx="0" cy="30"/>
            </a:xfrm>
            <a:prstGeom prst="line">
              <a:avLst/>
            </a:prstGeom>
            <a:noFill/>
            <a:ln w="2540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Line 8"/>
            <p:cNvSpPr>
              <a:spLocks noChangeShapeType="1"/>
            </p:cNvSpPr>
            <p:nvPr/>
          </p:nvSpPr>
          <p:spPr bwMode="auto">
            <a:xfrm flipH="1">
              <a:off x="2993" y="2578"/>
              <a:ext cx="0" cy="36"/>
            </a:xfrm>
            <a:prstGeom prst="line">
              <a:avLst/>
            </a:prstGeom>
            <a:noFill/>
            <a:ln w="2540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9"/>
            <p:cNvSpPr>
              <a:spLocks noChangeShapeType="1"/>
            </p:cNvSpPr>
            <p:nvPr/>
          </p:nvSpPr>
          <p:spPr bwMode="auto">
            <a:xfrm flipH="1">
              <a:off x="3053" y="2614"/>
              <a:ext cx="0" cy="30"/>
            </a:xfrm>
            <a:prstGeom prst="line">
              <a:avLst/>
            </a:prstGeom>
            <a:noFill/>
            <a:ln w="2540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10"/>
            <p:cNvSpPr>
              <a:spLocks noChangeShapeType="1"/>
            </p:cNvSpPr>
            <p:nvPr/>
          </p:nvSpPr>
          <p:spPr bwMode="auto">
            <a:xfrm flipH="1">
              <a:off x="3071" y="2608"/>
              <a:ext cx="0" cy="36"/>
            </a:xfrm>
            <a:prstGeom prst="line">
              <a:avLst/>
            </a:prstGeom>
            <a:noFill/>
            <a:ln w="2540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Line 11"/>
            <p:cNvSpPr>
              <a:spLocks noChangeShapeType="1"/>
            </p:cNvSpPr>
            <p:nvPr/>
          </p:nvSpPr>
          <p:spPr bwMode="auto">
            <a:xfrm flipH="1">
              <a:off x="3065" y="2614"/>
              <a:ext cx="0" cy="30"/>
            </a:xfrm>
            <a:prstGeom prst="line">
              <a:avLst/>
            </a:prstGeom>
            <a:noFill/>
            <a:ln w="2540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Line 12"/>
            <p:cNvSpPr>
              <a:spLocks noChangeShapeType="1"/>
            </p:cNvSpPr>
            <p:nvPr/>
          </p:nvSpPr>
          <p:spPr bwMode="auto">
            <a:xfrm flipH="1">
              <a:off x="3377" y="2674"/>
              <a:ext cx="0" cy="36"/>
            </a:xfrm>
            <a:prstGeom prst="line">
              <a:avLst/>
            </a:prstGeom>
            <a:noFill/>
            <a:ln w="2540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13"/>
            <p:cNvSpPr>
              <a:spLocks noChangeShapeType="1"/>
            </p:cNvSpPr>
            <p:nvPr/>
          </p:nvSpPr>
          <p:spPr bwMode="auto">
            <a:xfrm flipH="1">
              <a:off x="3161" y="2656"/>
              <a:ext cx="0" cy="30"/>
            </a:xfrm>
            <a:prstGeom prst="line">
              <a:avLst/>
            </a:prstGeom>
            <a:noFill/>
            <a:ln w="2540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Line 14"/>
            <p:cNvSpPr>
              <a:spLocks noChangeShapeType="1"/>
            </p:cNvSpPr>
            <p:nvPr/>
          </p:nvSpPr>
          <p:spPr bwMode="auto">
            <a:xfrm flipH="1">
              <a:off x="3179" y="2656"/>
              <a:ext cx="0" cy="30"/>
            </a:xfrm>
            <a:prstGeom prst="line">
              <a:avLst/>
            </a:prstGeom>
            <a:noFill/>
            <a:ln w="2540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15"/>
            <p:cNvSpPr>
              <a:spLocks noChangeShapeType="1"/>
            </p:cNvSpPr>
            <p:nvPr/>
          </p:nvSpPr>
          <p:spPr bwMode="auto">
            <a:xfrm flipH="1">
              <a:off x="3089" y="2620"/>
              <a:ext cx="0" cy="36"/>
            </a:xfrm>
            <a:prstGeom prst="line">
              <a:avLst/>
            </a:prstGeom>
            <a:noFill/>
            <a:ln w="2540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Line 16"/>
            <p:cNvSpPr>
              <a:spLocks noChangeShapeType="1"/>
            </p:cNvSpPr>
            <p:nvPr/>
          </p:nvSpPr>
          <p:spPr bwMode="auto">
            <a:xfrm flipH="1">
              <a:off x="3101" y="2626"/>
              <a:ext cx="0" cy="30"/>
            </a:xfrm>
            <a:prstGeom prst="line">
              <a:avLst/>
            </a:prstGeom>
            <a:noFill/>
            <a:ln w="2540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17"/>
            <p:cNvSpPr>
              <a:spLocks noChangeShapeType="1"/>
            </p:cNvSpPr>
            <p:nvPr/>
          </p:nvSpPr>
          <p:spPr bwMode="auto">
            <a:xfrm flipH="1">
              <a:off x="3437" y="2674"/>
              <a:ext cx="0" cy="36"/>
            </a:xfrm>
            <a:prstGeom prst="line">
              <a:avLst/>
            </a:prstGeom>
            <a:noFill/>
            <a:ln w="2540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18"/>
            <p:cNvSpPr>
              <a:spLocks noChangeShapeType="1"/>
            </p:cNvSpPr>
            <p:nvPr/>
          </p:nvSpPr>
          <p:spPr bwMode="auto">
            <a:xfrm flipH="1">
              <a:off x="3473" y="2728"/>
              <a:ext cx="0" cy="36"/>
            </a:xfrm>
            <a:prstGeom prst="line">
              <a:avLst/>
            </a:prstGeom>
            <a:noFill/>
            <a:ln w="2540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Line 19"/>
            <p:cNvSpPr>
              <a:spLocks noChangeShapeType="1"/>
            </p:cNvSpPr>
            <p:nvPr/>
          </p:nvSpPr>
          <p:spPr bwMode="auto">
            <a:xfrm flipH="1">
              <a:off x="3515" y="2728"/>
              <a:ext cx="0" cy="36"/>
            </a:xfrm>
            <a:prstGeom prst="line">
              <a:avLst/>
            </a:prstGeom>
            <a:noFill/>
            <a:ln w="2540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20"/>
            <p:cNvSpPr>
              <a:spLocks noChangeShapeType="1"/>
            </p:cNvSpPr>
            <p:nvPr/>
          </p:nvSpPr>
          <p:spPr bwMode="auto">
            <a:xfrm flipH="1">
              <a:off x="3659" y="2728"/>
              <a:ext cx="0" cy="36"/>
            </a:xfrm>
            <a:prstGeom prst="line">
              <a:avLst/>
            </a:prstGeom>
            <a:noFill/>
            <a:ln w="2540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21"/>
            <p:cNvSpPr>
              <a:spLocks noChangeShapeType="1"/>
            </p:cNvSpPr>
            <p:nvPr/>
          </p:nvSpPr>
          <p:spPr bwMode="auto">
            <a:xfrm flipH="1">
              <a:off x="3389" y="2680"/>
              <a:ext cx="0" cy="30"/>
            </a:xfrm>
            <a:prstGeom prst="line">
              <a:avLst/>
            </a:prstGeom>
            <a:noFill/>
            <a:ln w="2540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Line 22"/>
            <p:cNvSpPr>
              <a:spLocks noChangeShapeType="1"/>
            </p:cNvSpPr>
            <p:nvPr/>
          </p:nvSpPr>
          <p:spPr bwMode="auto">
            <a:xfrm flipH="1">
              <a:off x="3419" y="2668"/>
              <a:ext cx="0" cy="36"/>
            </a:xfrm>
            <a:prstGeom prst="line">
              <a:avLst/>
            </a:prstGeom>
            <a:noFill/>
            <a:ln w="2540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Freeform 23"/>
            <p:cNvSpPr/>
            <p:nvPr/>
          </p:nvSpPr>
          <p:spPr bwMode="auto">
            <a:xfrm>
              <a:off x="2099" y="1552"/>
              <a:ext cx="1560" cy="1212"/>
            </a:xfrm>
            <a:custGeom>
              <a:avLst/>
              <a:gdLst>
                <a:gd name="T0" fmla="*/ 226 w 260"/>
                <a:gd name="T1" fmla="*/ 202 h 202"/>
                <a:gd name="T2" fmla="*/ 191 w 260"/>
                <a:gd name="T3" fmla="*/ 193 h 202"/>
                <a:gd name="T4" fmla="*/ 170 w 260"/>
                <a:gd name="T5" fmla="*/ 190 h 202"/>
                <a:gd name="T6" fmla="*/ 163 w 260"/>
                <a:gd name="T7" fmla="*/ 184 h 202"/>
                <a:gd name="T8" fmla="*/ 158 w 260"/>
                <a:gd name="T9" fmla="*/ 182 h 202"/>
                <a:gd name="T10" fmla="*/ 155 w 260"/>
                <a:gd name="T11" fmla="*/ 181 h 202"/>
                <a:gd name="T12" fmla="*/ 151 w 260"/>
                <a:gd name="T13" fmla="*/ 178 h 202"/>
                <a:gd name="T14" fmla="*/ 148 w 260"/>
                <a:gd name="T15" fmla="*/ 176 h 202"/>
                <a:gd name="T16" fmla="*/ 146 w 260"/>
                <a:gd name="T17" fmla="*/ 173 h 202"/>
                <a:gd name="T18" fmla="*/ 144 w 260"/>
                <a:gd name="T19" fmla="*/ 170 h 202"/>
                <a:gd name="T20" fmla="*/ 137 w 260"/>
                <a:gd name="T21" fmla="*/ 165 h 202"/>
                <a:gd name="T22" fmla="*/ 133 w 260"/>
                <a:gd name="T23" fmla="*/ 161 h 202"/>
                <a:gd name="T24" fmla="*/ 132 w 260"/>
                <a:gd name="T25" fmla="*/ 159 h 202"/>
                <a:gd name="T26" fmla="*/ 128 w 260"/>
                <a:gd name="T27" fmla="*/ 154 h 202"/>
                <a:gd name="T28" fmla="*/ 123 w 260"/>
                <a:gd name="T29" fmla="*/ 149 h 202"/>
                <a:gd name="T30" fmla="*/ 120 w 260"/>
                <a:gd name="T31" fmla="*/ 146 h 202"/>
                <a:gd name="T32" fmla="*/ 116 w 260"/>
                <a:gd name="T33" fmla="*/ 142 h 202"/>
                <a:gd name="T34" fmla="*/ 113 w 260"/>
                <a:gd name="T35" fmla="*/ 139 h 202"/>
                <a:gd name="T36" fmla="*/ 109 w 260"/>
                <a:gd name="T37" fmla="*/ 135 h 202"/>
                <a:gd name="T38" fmla="*/ 105 w 260"/>
                <a:gd name="T39" fmla="*/ 131 h 202"/>
                <a:gd name="T40" fmla="*/ 103 w 260"/>
                <a:gd name="T41" fmla="*/ 127 h 202"/>
                <a:gd name="T42" fmla="*/ 98 w 260"/>
                <a:gd name="T43" fmla="*/ 126 h 202"/>
                <a:gd name="T44" fmla="*/ 95 w 260"/>
                <a:gd name="T45" fmla="*/ 124 h 202"/>
                <a:gd name="T46" fmla="*/ 92 w 260"/>
                <a:gd name="T47" fmla="*/ 122 h 202"/>
                <a:gd name="T48" fmla="*/ 85 w 260"/>
                <a:gd name="T49" fmla="*/ 119 h 202"/>
                <a:gd name="T50" fmla="*/ 82 w 260"/>
                <a:gd name="T51" fmla="*/ 118 h 202"/>
                <a:gd name="T52" fmla="*/ 80 w 260"/>
                <a:gd name="T53" fmla="*/ 116 h 202"/>
                <a:gd name="T54" fmla="*/ 78 w 260"/>
                <a:gd name="T55" fmla="*/ 114 h 202"/>
                <a:gd name="T56" fmla="*/ 76 w 260"/>
                <a:gd name="T57" fmla="*/ 107 h 202"/>
                <a:gd name="T58" fmla="*/ 74 w 260"/>
                <a:gd name="T59" fmla="*/ 100 h 202"/>
                <a:gd name="T60" fmla="*/ 64 w 260"/>
                <a:gd name="T61" fmla="*/ 94 h 202"/>
                <a:gd name="T62" fmla="*/ 63 w 260"/>
                <a:gd name="T63" fmla="*/ 91 h 202"/>
                <a:gd name="T64" fmla="*/ 61 w 260"/>
                <a:gd name="T65" fmla="*/ 86 h 202"/>
                <a:gd name="T66" fmla="*/ 59 w 260"/>
                <a:gd name="T67" fmla="*/ 80 h 202"/>
                <a:gd name="T68" fmla="*/ 55 w 260"/>
                <a:gd name="T69" fmla="*/ 75 h 202"/>
                <a:gd name="T70" fmla="*/ 53 w 260"/>
                <a:gd name="T71" fmla="*/ 72 h 202"/>
                <a:gd name="T72" fmla="*/ 52 w 260"/>
                <a:gd name="T73" fmla="*/ 65 h 202"/>
                <a:gd name="T74" fmla="*/ 49 w 260"/>
                <a:gd name="T75" fmla="*/ 62 h 202"/>
                <a:gd name="T76" fmla="*/ 47 w 260"/>
                <a:gd name="T77" fmla="*/ 56 h 202"/>
                <a:gd name="T78" fmla="*/ 44 w 260"/>
                <a:gd name="T79" fmla="*/ 55 h 202"/>
                <a:gd name="T80" fmla="*/ 41 w 260"/>
                <a:gd name="T81" fmla="*/ 50 h 202"/>
                <a:gd name="T82" fmla="*/ 40 w 260"/>
                <a:gd name="T83" fmla="*/ 49 h 202"/>
                <a:gd name="T84" fmla="*/ 37 w 260"/>
                <a:gd name="T85" fmla="*/ 47 h 202"/>
                <a:gd name="T86" fmla="*/ 36 w 260"/>
                <a:gd name="T87" fmla="*/ 43 h 202"/>
                <a:gd name="T88" fmla="*/ 35 w 260"/>
                <a:gd name="T89" fmla="*/ 37 h 202"/>
                <a:gd name="T90" fmla="*/ 30 w 260"/>
                <a:gd name="T91" fmla="*/ 32 h 202"/>
                <a:gd name="T92" fmla="*/ 29 w 260"/>
                <a:gd name="T93" fmla="*/ 29 h 202"/>
                <a:gd name="T94" fmla="*/ 27 w 260"/>
                <a:gd name="T95" fmla="*/ 26 h 202"/>
                <a:gd name="T96" fmla="*/ 24 w 260"/>
                <a:gd name="T97" fmla="*/ 21 h 202"/>
                <a:gd name="T98" fmla="*/ 16 w 260"/>
                <a:gd name="T99" fmla="*/ 14 h 202"/>
                <a:gd name="T100" fmla="*/ 13 w 260"/>
                <a:gd name="T101" fmla="*/ 12 h 202"/>
                <a:gd name="T102" fmla="*/ 10 w 260"/>
                <a:gd name="T103" fmla="*/ 9 h 202"/>
                <a:gd name="T104" fmla="*/ 6 w 260"/>
                <a:gd name="T105" fmla="*/ 4 h 202"/>
                <a:gd name="T106" fmla="*/ 4 w 260"/>
                <a:gd name="T107" fmla="*/ 3 h 202"/>
                <a:gd name="T108" fmla="*/ 0 w 260"/>
                <a:gd name="T10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0" h="201">
                  <a:moveTo>
                    <a:pt x="260" y="202"/>
                  </a:moveTo>
                  <a:lnTo>
                    <a:pt x="226" y="202"/>
                  </a:lnTo>
                  <a:lnTo>
                    <a:pt x="226" y="193"/>
                  </a:lnTo>
                  <a:lnTo>
                    <a:pt x="191" y="193"/>
                  </a:lnTo>
                  <a:lnTo>
                    <a:pt x="191" y="190"/>
                  </a:lnTo>
                  <a:lnTo>
                    <a:pt x="170" y="190"/>
                  </a:lnTo>
                  <a:lnTo>
                    <a:pt x="170" y="184"/>
                  </a:lnTo>
                  <a:lnTo>
                    <a:pt x="163" y="184"/>
                  </a:lnTo>
                  <a:lnTo>
                    <a:pt x="163" y="182"/>
                  </a:lnTo>
                  <a:lnTo>
                    <a:pt x="158" y="182"/>
                  </a:lnTo>
                  <a:lnTo>
                    <a:pt x="158" y="181"/>
                  </a:lnTo>
                  <a:lnTo>
                    <a:pt x="155" y="181"/>
                  </a:lnTo>
                  <a:lnTo>
                    <a:pt x="155" y="178"/>
                  </a:lnTo>
                  <a:lnTo>
                    <a:pt x="151" y="178"/>
                  </a:lnTo>
                  <a:lnTo>
                    <a:pt x="151" y="176"/>
                  </a:lnTo>
                  <a:lnTo>
                    <a:pt x="148" y="176"/>
                  </a:lnTo>
                  <a:lnTo>
                    <a:pt x="148" y="173"/>
                  </a:lnTo>
                  <a:lnTo>
                    <a:pt x="146" y="173"/>
                  </a:lnTo>
                  <a:lnTo>
                    <a:pt x="146" y="170"/>
                  </a:lnTo>
                  <a:lnTo>
                    <a:pt x="144" y="170"/>
                  </a:lnTo>
                  <a:lnTo>
                    <a:pt x="144" y="165"/>
                  </a:lnTo>
                  <a:lnTo>
                    <a:pt x="137" y="165"/>
                  </a:lnTo>
                  <a:lnTo>
                    <a:pt x="137" y="161"/>
                  </a:lnTo>
                  <a:lnTo>
                    <a:pt x="133" y="161"/>
                  </a:lnTo>
                  <a:lnTo>
                    <a:pt x="133" y="159"/>
                  </a:lnTo>
                  <a:lnTo>
                    <a:pt x="132" y="159"/>
                  </a:lnTo>
                  <a:lnTo>
                    <a:pt x="132" y="154"/>
                  </a:lnTo>
                  <a:lnTo>
                    <a:pt x="128" y="154"/>
                  </a:lnTo>
                  <a:lnTo>
                    <a:pt x="128" y="149"/>
                  </a:lnTo>
                  <a:lnTo>
                    <a:pt x="123" y="149"/>
                  </a:lnTo>
                  <a:lnTo>
                    <a:pt x="123" y="146"/>
                  </a:lnTo>
                  <a:lnTo>
                    <a:pt x="120" y="146"/>
                  </a:lnTo>
                  <a:lnTo>
                    <a:pt x="120" y="142"/>
                  </a:lnTo>
                  <a:lnTo>
                    <a:pt x="116" y="142"/>
                  </a:lnTo>
                  <a:lnTo>
                    <a:pt x="116" y="139"/>
                  </a:lnTo>
                  <a:lnTo>
                    <a:pt x="113" y="139"/>
                  </a:lnTo>
                  <a:lnTo>
                    <a:pt x="113" y="135"/>
                  </a:lnTo>
                  <a:lnTo>
                    <a:pt x="109" y="135"/>
                  </a:lnTo>
                  <a:lnTo>
                    <a:pt x="109" y="131"/>
                  </a:lnTo>
                  <a:lnTo>
                    <a:pt x="105" y="131"/>
                  </a:lnTo>
                  <a:lnTo>
                    <a:pt x="105" y="127"/>
                  </a:lnTo>
                  <a:lnTo>
                    <a:pt x="103" y="127"/>
                  </a:lnTo>
                  <a:lnTo>
                    <a:pt x="103" y="126"/>
                  </a:lnTo>
                  <a:lnTo>
                    <a:pt x="98" y="126"/>
                  </a:lnTo>
                  <a:lnTo>
                    <a:pt x="98" y="124"/>
                  </a:lnTo>
                  <a:lnTo>
                    <a:pt x="95" y="124"/>
                  </a:lnTo>
                  <a:lnTo>
                    <a:pt x="95" y="122"/>
                  </a:lnTo>
                  <a:lnTo>
                    <a:pt x="92" y="122"/>
                  </a:lnTo>
                  <a:lnTo>
                    <a:pt x="92" y="119"/>
                  </a:lnTo>
                  <a:lnTo>
                    <a:pt x="85" y="119"/>
                  </a:lnTo>
                  <a:lnTo>
                    <a:pt x="85" y="118"/>
                  </a:lnTo>
                  <a:lnTo>
                    <a:pt x="82" y="118"/>
                  </a:lnTo>
                  <a:lnTo>
                    <a:pt x="82" y="116"/>
                  </a:lnTo>
                  <a:lnTo>
                    <a:pt x="80" y="116"/>
                  </a:lnTo>
                  <a:lnTo>
                    <a:pt x="80" y="114"/>
                  </a:lnTo>
                  <a:lnTo>
                    <a:pt x="78" y="114"/>
                  </a:lnTo>
                  <a:lnTo>
                    <a:pt x="78" y="107"/>
                  </a:lnTo>
                  <a:lnTo>
                    <a:pt x="76" y="107"/>
                  </a:lnTo>
                  <a:lnTo>
                    <a:pt x="76" y="100"/>
                  </a:lnTo>
                  <a:lnTo>
                    <a:pt x="74" y="100"/>
                  </a:lnTo>
                  <a:lnTo>
                    <a:pt x="74" y="94"/>
                  </a:lnTo>
                  <a:lnTo>
                    <a:pt x="64" y="94"/>
                  </a:lnTo>
                  <a:lnTo>
                    <a:pt x="64" y="91"/>
                  </a:lnTo>
                  <a:lnTo>
                    <a:pt x="63" y="91"/>
                  </a:lnTo>
                  <a:lnTo>
                    <a:pt x="63" y="86"/>
                  </a:lnTo>
                  <a:lnTo>
                    <a:pt x="61" y="86"/>
                  </a:lnTo>
                  <a:lnTo>
                    <a:pt x="61" y="80"/>
                  </a:lnTo>
                  <a:lnTo>
                    <a:pt x="59" y="80"/>
                  </a:lnTo>
                  <a:lnTo>
                    <a:pt x="59" y="75"/>
                  </a:lnTo>
                  <a:lnTo>
                    <a:pt x="55" y="75"/>
                  </a:lnTo>
                  <a:lnTo>
                    <a:pt x="55" y="72"/>
                  </a:lnTo>
                  <a:lnTo>
                    <a:pt x="53" y="72"/>
                  </a:lnTo>
                  <a:lnTo>
                    <a:pt x="53" y="65"/>
                  </a:lnTo>
                  <a:lnTo>
                    <a:pt x="52" y="65"/>
                  </a:lnTo>
                  <a:lnTo>
                    <a:pt x="52" y="62"/>
                  </a:lnTo>
                  <a:lnTo>
                    <a:pt x="49" y="62"/>
                  </a:lnTo>
                  <a:lnTo>
                    <a:pt x="49" y="56"/>
                  </a:lnTo>
                  <a:lnTo>
                    <a:pt x="47" y="56"/>
                  </a:lnTo>
                  <a:lnTo>
                    <a:pt x="47" y="55"/>
                  </a:lnTo>
                  <a:lnTo>
                    <a:pt x="44" y="55"/>
                  </a:lnTo>
                  <a:lnTo>
                    <a:pt x="44" y="50"/>
                  </a:lnTo>
                  <a:lnTo>
                    <a:pt x="41" y="50"/>
                  </a:lnTo>
                  <a:lnTo>
                    <a:pt x="41" y="49"/>
                  </a:lnTo>
                  <a:lnTo>
                    <a:pt x="40" y="49"/>
                  </a:lnTo>
                  <a:lnTo>
                    <a:pt x="40" y="47"/>
                  </a:lnTo>
                  <a:lnTo>
                    <a:pt x="37" y="47"/>
                  </a:lnTo>
                  <a:lnTo>
                    <a:pt x="37" y="43"/>
                  </a:lnTo>
                  <a:lnTo>
                    <a:pt x="36" y="43"/>
                  </a:lnTo>
                  <a:lnTo>
                    <a:pt x="36" y="37"/>
                  </a:lnTo>
                  <a:lnTo>
                    <a:pt x="35" y="37"/>
                  </a:lnTo>
                  <a:lnTo>
                    <a:pt x="35" y="32"/>
                  </a:lnTo>
                  <a:lnTo>
                    <a:pt x="30" y="32"/>
                  </a:lnTo>
                  <a:lnTo>
                    <a:pt x="30" y="29"/>
                  </a:lnTo>
                  <a:lnTo>
                    <a:pt x="29" y="29"/>
                  </a:lnTo>
                  <a:lnTo>
                    <a:pt x="29" y="26"/>
                  </a:lnTo>
                  <a:lnTo>
                    <a:pt x="27" y="26"/>
                  </a:lnTo>
                  <a:lnTo>
                    <a:pt x="27" y="21"/>
                  </a:lnTo>
                  <a:lnTo>
                    <a:pt x="24" y="21"/>
                  </a:lnTo>
                  <a:lnTo>
                    <a:pt x="24" y="14"/>
                  </a:lnTo>
                  <a:lnTo>
                    <a:pt x="16" y="14"/>
                  </a:lnTo>
                  <a:lnTo>
                    <a:pt x="16" y="12"/>
                  </a:lnTo>
                  <a:lnTo>
                    <a:pt x="13" y="12"/>
                  </a:lnTo>
                  <a:lnTo>
                    <a:pt x="13" y="9"/>
                  </a:lnTo>
                  <a:lnTo>
                    <a:pt x="10" y="9"/>
                  </a:lnTo>
                  <a:lnTo>
                    <a:pt x="10" y="4"/>
                  </a:lnTo>
                  <a:lnTo>
                    <a:pt x="6" y="4"/>
                  </a:lnTo>
                  <a:lnTo>
                    <a:pt x="6" y="3"/>
                  </a:lnTo>
                  <a:lnTo>
                    <a:pt x="4" y="3"/>
                  </a:lnTo>
                  <a:lnTo>
                    <a:pt x="4" y="0"/>
                  </a:lnTo>
                  <a:lnTo>
                    <a:pt x="0" y="0"/>
                  </a:lnTo>
                </a:path>
              </a:pathLst>
            </a:custGeom>
            <a:noFill/>
            <a:ln w="25400">
              <a:solidFill>
                <a:srgbClr val="B60D27"/>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53" name="Group 24"/>
          <p:cNvGrpSpPr/>
          <p:nvPr/>
        </p:nvGrpSpPr>
        <p:grpSpPr>
          <a:xfrm>
            <a:off x="742198" y="2123710"/>
            <a:ext cx="2664000" cy="2780764"/>
            <a:chOff x="2243" y="1496"/>
            <a:chExt cx="1272" cy="1326"/>
          </a:xfrm>
        </p:grpSpPr>
        <p:sp>
          <p:nvSpPr>
            <p:cNvPr id="54" name="Line 25"/>
            <p:cNvSpPr>
              <a:spLocks noChangeShapeType="1"/>
            </p:cNvSpPr>
            <p:nvPr/>
          </p:nvSpPr>
          <p:spPr bwMode="auto">
            <a:xfrm flipH="1">
              <a:off x="3179" y="2546"/>
              <a:ext cx="0" cy="30"/>
            </a:xfrm>
            <a:prstGeom prst="line">
              <a:avLst/>
            </a:prstGeom>
            <a:noFill/>
            <a:ln w="25400">
              <a:solidFill>
                <a:srgbClr val="B2C0D8"/>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26"/>
            <p:cNvSpPr>
              <a:spLocks noChangeShapeType="1"/>
            </p:cNvSpPr>
            <p:nvPr/>
          </p:nvSpPr>
          <p:spPr bwMode="auto">
            <a:xfrm flipH="1">
              <a:off x="3191" y="2546"/>
              <a:ext cx="0" cy="30"/>
            </a:xfrm>
            <a:prstGeom prst="line">
              <a:avLst/>
            </a:prstGeom>
            <a:noFill/>
            <a:ln w="25400">
              <a:solidFill>
                <a:srgbClr val="B2C0D8"/>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27"/>
            <p:cNvSpPr>
              <a:spLocks noChangeShapeType="1"/>
            </p:cNvSpPr>
            <p:nvPr/>
          </p:nvSpPr>
          <p:spPr bwMode="auto">
            <a:xfrm flipH="1">
              <a:off x="3515" y="2786"/>
              <a:ext cx="0" cy="36"/>
            </a:xfrm>
            <a:prstGeom prst="line">
              <a:avLst/>
            </a:prstGeom>
            <a:noFill/>
            <a:ln w="25400">
              <a:solidFill>
                <a:srgbClr val="B2C0D8"/>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28"/>
            <p:cNvSpPr>
              <a:spLocks noChangeShapeType="1"/>
            </p:cNvSpPr>
            <p:nvPr/>
          </p:nvSpPr>
          <p:spPr bwMode="auto">
            <a:xfrm flipH="1">
              <a:off x="3131" y="2540"/>
              <a:ext cx="0" cy="30"/>
            </a:xfrm>
            <a:prstGeom prst="line">
              <a:avLst/>
            </a:prstGeom>
            <a:noFill/>
            <a:ln w="25400">
              <a:solidFill>
                <a:srgbClr val="B2C0D8"/>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29"/>
            <p:cNvSpPr>
              <a:spLocks noChangeShapeType="1"/>
            </p:cNvSpPr>
            <p:nvPr/>
          </p:nvSpPr>
          <p:spPr bwMode="auto">
            <a:xfrm flipH="1">
              <a:off x="3305" y="2666"/>
              <a:ext cx="0" cy="36"/>
            </a:xfrm>
            <a:prstGeom prst="line">
              <a:avLst/>
            </a:prstGeom>
            <a:noFill/>
            <a:ln w="25400">
              <a:solidFill>
                <a:srgbClr val="B2C0D8"/>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Line 30"/>
            <p:cNvSpPr>
              <a:spLocks noChangeShapeType="1"/>
            </p:cNvSpPr>
            <p:nvPr/>
          </p:nvSpPr>
          <p:spPr bwMode="auto">
            <a:xfrm flipH="1">
              <a:off x="3161" y="2552"/>
              <a:ext cx="0" cy="36"/>
            </a:xfrm>
            <a:prstGeom prst="line">
              <a:avLst/>
            </a:prstGeom>
            <a:noFill/>
            <a:ln w="25400">
              <a:solidFill>
                <a:srgbClr val="B2C0D8"/>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Line 31"/>
            <p:cNvSpPr>
              <a:spLocks noChangeShapeType="1"/>
            </p:cNvSpPr>
            <p:nvPr/>
          </p:nvSpPr>
          <p:spPr bwMode="auto">
            <a:xfrm flipH="1">
              <a:off x="3209" y="2546"/>
              <a:ext cx="0" cy="30"/>
            </a:xfrm>
            <a:prstGeom prst="line">
              <a:avLst/>
            </a:prstGeom>
            <a:noFill/>
            <a:ln w="25400">
              <a:solidFill>
                <a:srgbClr val="B2C0D8"/>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Line 32"/>
            <p:cNvSpPr>
              <a:spLocks noChangeShapeType="1"/>
            </p:cNvSpPr>
            <p:nvPr/>
          </p:nvSpPr>
          <p:spPr bwMode="auto">
            <a:xfrm flipH="1">
              <a:off x="3383" y="2696"/>
              <a:ext cx="0" cy="36"/>
            </a:xfrm>
            <a:prstGeom prst="line">
              <a:avLst/>
            </a:prstGeom>
            <a:noFill/>
            <a:ln w="25400">
              <a:solidFill>
                <a:srgbClr val="B2C0D8"/>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Line 33"/>
            <p:cNvSpPr>
              <a:spLocks noChangeShapeType="1"/>
            </p:cNvSpPr>
            <p:nvPr/>
          </p:nvSpPr>
          <p:spPr bwMode="auto">
            <a:xfrm flipH="1">
              <a:off x="3413" y="2726"/>
              <a:ext cx="0" cy="36"/>
            </a:xfrm>
            <a:prstGeom prst="line">
              <a:avLst/>
            </a:prstGeom>
            <a:noFill/>
            <a:ln w="25400">
              <a:solidFill>
                <a:srgbClr val="B2C0D8"/>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Line 34"/>
            <p:cNvSpPr>
              <a:spLocks noChangeShapeType="1"/>
            </p:cNvSpPr>
            <p:nvPr/>
          </p:nvSpPr>
          <p:spPr bwMode="auto">
            <a:xfrm flipH="1">
              <a:off x="3203" y="2600"/>
              <a:ext cx="0" cy="36"/>
            </a:xfrm>
            <a:prstGeom prst="line">
              <a:avLst/>
            </a:prstGeom>
            <a:noFill/>
            <a:ln w="25400">
              <a:solidFill>
                <a:srgbClr val="B2C0D8"/>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Line 35"/>
            <p:cNvSpPr>
              <a:spLocks noChangeShapeType="1"/>
            </p:cNvSpPr>
            <p:nvPr/>
          </p:nvSpPr>
          <p:spPr bwMode="auto">
            <a:xfrm flipH="1">
              <a:off x="3275" y="2636"/>
              <a:ext cx="0" cy="36"/>
            </a:xfrm>
            <a:prstGeom prst="line">
              <a:avLst/>
            </a:prstGeom>
            <a:noFill/>
            <a:ln w="25400">
              <a:solidFill>
                <a:srgbClr val="B2C0D8"/>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Line 36"/>
            <p:cNvSpPr>
              <a:spLocks noChangeShapeType="1"/>
            </p:cNvSpPr>
            <p:nvPr/>
          </p:nvSpPr>
          <p:spPr bwMode="auto">
            <a:xfrm flipH="1">
              <a:off x="3191" y="2576"/>
              <a:ext cx="0" cy="30"/>
            </a:xfrm>
            <a:prstGeom prst="line">
              <a:avLst/>
            </a:prstGeom>
            <a:noFill/>
            <a:ln w="25400">
              <a:solidFill>
                <a:srgbClr val="B2C0D8"/>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Line 37"/>
            <p:cNvSpPr>
              <a:spLocks noChangeShapeType="1"/>
            </p:cNvSpPr>
            <p:nvPr/>
          </p:nvSpPr>
          <p:spPr bwMode="auto">
            <a:xfrm flipH="1">
              <a:off x="3179" y="2576"/>
              <a:ext cx="0" cy="36"/>
            </a:xfrm>
            <a:prstGeom prst="line">
              <a:avLst/>
            </a:prstGeom>
            <a:noFill/>
            <a:ln w="25400">
              <a:solidFill>
                <a:srgbClr val="B2C0D8"/>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Freeform 38"/>
            <p:cNvSpPr/>
            <p:nvPr/>
          </p:nvSpPr>
          <p:spPr bwMode="auto">
            <a:xfrm>
              <a:off x="2243" y="1496"/>
              <a:ext cx="1272" cy="1326"/>
            </a:xfrm>
            <a:custGeom>
              <a:avLst/>
              <a:gdLst>
                <a:gd name="T0" fmla="*/ 205 w 212"/>
                <a:gd name="T1" fmla="*/ 211 h 221"/>
                <a:gd name="T2" fmla="*/ 190 w 212"/>
                <a:gd name="T3" fmla="*/ 207 h 221"/>
                <a:gd name="T4" fmla="*/ 187 w 212"/>
                <a:gd name="T5" fmla="*/ 201 h 221"/>
                <a:gd name="T6" fmla="*/ 173 w 212"/>
                <a:gd name="T7" fmla="*/ 198 h 221"/>
                <a:gd name="T8" fmla="*/ 170 w 212"/>
                <a:gd name="T9" fmla="*/ 193 h 221"/>
                <a:gd name="T10" fmla="*/ 160 w 212"/>
                <a:gd name="T11" fmla="*/ 189 h 221"/>
                <a:gd name="T12" fmla="*/ 158 w 212"/>
                <a:gd name="T13" fmla="*/ 185 h 221"/>
                <a:gd name="T14" fmla="*/ 150 w 212"/>
                <a:gd name="T15" fmla="*/ 182 h 221"/>
                <a:gd name="T16" fmla="*/ 149 w 212"/>
                <a:gd name="T17" fmla="*/ 179 h 221"/>
                <a:gd name="T18" fmla="*/ 125 w 212"/>
                <a:gd name="T19" fmla="*/ 177 h 221"/>
                <a:gd name="T20" fmla="*/ 120 w 212"/>
                <a:gd name="T21" fmla="*/ 174 h 221"/>
                <a:gd name="T22" fmla="*/ 116 w 212"/>
                <a:gd name="T23" fmla="*/ 172 h 221"/>
                <a:gd name="T24" fmla="*/ 114 w 212"/>
                <a:gd name="T25" fmla="*/ 168 h 221"/>
                <a:gd name="T26" fmla="*/ 110 w 212"/>
                <a:gd name="T27" fmla="*/ 167 h 221"/>
                <a:gd name="T28" fmla="*/ 107 w 212"/>
                <a:gd name="T29" fmla="*/ 160 h 221"/>
                <a:gd name="T30" fmla="*/ 105 w 212"/>
                <a:gd name="T31" fmla="*/ 157 h 221"/>
                <a:gd name="T32" fmla="*/ 99 w 212"/>
                <a:gd name="T33" fmla="*/ 149 h 221"/>
                <a:gd name="T34" fmla="*/ 95 w 212"/>
                <a:gd name="T35" fmla="*/ 147 h 221"/>
                <a:gd name="T36" fmla="*/ 94 w 212"/>
                <a:gd name="T37" fmla="*/ 140 h 221"/>
                <a:gd name="T38" fmla="*/ 91 w 212"/>
                <a:gd name="T39" fmla="*/ 137 h 221"/>
                <a:gd name="T40" fmla="*/ 86 w 212"/>
                <a:gd name="T41" fmla="*/ 134 h 221"/>
                <a:gd name="T42" fmla="*/ 85 w 212"/>
                <a:gd name="T43" fmla="*/ 129 h 221"/>
                <a:gd name="T44" fmla="*/ 82 w 212"/>
                <a:gd name="T45" fmla="*/ 127 h 221"/>
                <a:gd name="T46" fmla="*/ 81 w 212"/>
                <a:gd name="T47" fmla="*/ 124 h 221"/>
                <a:gd name="T48" fmla="*/ 77 w 212"/>
                <a:gd name="T49" fmla="*/ 121 h 221"/>
                <a:gd name="T50" fmla="*/ 76 w 212"/>
                <a:gd name="T51" fmla="*/ 115 h 221"/>
                <a:gd name="T52" fmla="*/ 72 w 212"/>
                <a:gd name="T53" fmla="*/ 110 h 221"/>
                <a:gd name="T54" fmla="*/ 70 w 212"/>
                <a:gd name="T55" fmla="*/ 100 h 221"/>
                <a:gd name="T56" fmla="*/ 68 w 212"/>
                <a:gd name="T57" fmla="*/ 97 h 221"/>
                <a:gd name="T58" fmla="*/ 65 w 212"/>
                <a:gd name="T59" fmla="*/ 92 h 221"/>
                <a:gd name="T60" fmla="*/ 61 w 212"/>
                <a:gd name="T61" fmla="*/ 89 h 221"/>
                <a:gd name="T62" fmla="*/ 58 w 212"/>
                <a:gd name="T63" fmla="*/ 84 h 221"/>
                <a:gd name="T64" fmla="*/ 54 w 212"/>
                <a:gd name="T65" fmla="*/ 82 h 221"/>
                <a:gd name="T66" fmla="*/ 52 w 212"/>
                <a:gd name="T67" fmla="*/ 77 h 221"/>
                <a:gd name="T68" fmla="*/ 48 w 212"/>
                <a:gd name="T69" fmla="*/ 73 h 221"/>
                <a:gd name="T70" fmla="*/ 46 w 212"/>
                <a:gd name="T71" fmla="*/ 69 h 221"/>
                <a:gd name="T72" fmla="*/ 42 w 212"/>
                <a:gd name="T73" fmla="*/ 67 h 221"/>
                <a:gd name="T74" fmla="*/ 40 w 212"/>
                <a:gd name="T75" fmla="*/ 61 h 221"/>
                <a:gd name="T76" fmla="*/ 35 w 212"/>
                <a:gd name="T77" fmla="*/ 56 h 221"/>
                <a:gd name="T78" fmla="*/ 33 w 212"/>
                <a:gd name="T79" fmla="*/ 50 h 221"/>
                <a:gd name="T80" fmla="*/ 30 w 212"/>
                <a:gd name="T81" fmla="*/ 47 h 221"/>
                <a:gd name="T82" fmla="*/ 28 w 212"/>
                <a:gd name="T83" fmla="*/ 41 h 221"/>
                <a:gd name="T84" fmla="*/ 25 w 212"/>
                <a:gd name="T85" fmla="*/ 37 h 221"/>
                <a:gd name="T86" fmla="*/ 24 w 212"/>
                <a:gd name="T87" fmla="*/ 30 h 221"/>
                <a:gd name="T88" fmla="*/ 19 w 212"/>
                <a:gd name="T89" fmla="*/ 20 h 221"/>
                <a:gd name="T90" fmla="*/ 17 w 212"/>
                <a:gd name="T91" fmla="*/ 8 h 221"/>
                <a:gd name="T92" fmla="*/ 12 w 212"/>
                <a:gd name="T93" fmla="*/ 6 h 221"/>
                <a:gd name="T94" fmla="*/ 11 w 212"/>
                <a:gd name="T95"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1" h="221">
                  <a:moveTo>
                    <a:pt x="212" y="221"/>
                  </a:moveTo>
                  <a:lnTo>
                    <a:pt x="205" y="221"/>
                  </a:lnTo>
                  <a:lnTo>
                    <a:pt x="205" y="211"/>
                  </a:lnTo>
                  <a:lnTo>
                    <a:pt x="191" y="211"/>
                  </a:lnTo>
                  <a:lnTo>
                    <a:pt x="191" y="207"/>
                  </a:lnTo>
                  <a:lnTo>
                    <a:pt x="190" y="207"/>
                  </a:lnTo>
                  <a:lnTo>
                    <a:pt x="190" y="206"/>
                  </a:lnTo>
                  <a:lnTo>
                    <a:pt x="187" y="206"/>
                  </a:lnTo>
                  <a:lnTo>
                    <a:pt x="187" y="201"/>
                  </a:lnTo>
                  <a:lnTo>
                    <a:pt x="176" y="201"/>
                  </a:lnTo>
                  <a:lnTo>
                    <a:pt x="176" y="198"/>
                  </a:lnTo>
                  <a:lnTo>
                    <a:pt x="173" y="198"/>
                  </a:lnTo>
                  <a:lnTo>
                    <a:pt x="173" y="195"/>
                  </a:lnTo>
                  <a:lnTo>
                    <a:pt x="170" y="195"/>
                  </a:lnTo>
                  <a:lnTo>
                    <a:pt x="170" y="193"/>
                  </a:lnTo>
                  <a:lnTo>
                    <a:pt x="161" y="193"/>
                  </a:lnTo>
                  <a:lnTo>
                    <a:pt x="161" y="189"/>
                  </a:lnTo>
                  <a:lnTo>
                    <a:pt x="160" y="189"/>
                  </a:lnTo>
                  <a:lnTo>
                    <a:pt x="160" y="188"/>
                  </a:lnTo>
                  <a:lnTo>
                    <a:pt x="158" y="188"/>
                  </a:lnTo>
                  <a:lnTo>
                    <a:pt x="158" y="185"/>
                  </a:lnTo>
                  <a:lnTo>
                    <a:pt x="156" y="185"/>
                  </a:lnTo>
                  <a:lnTo>
                    <a:pt x="156" y="182"/>
                  </a:lnTo>
                  <a:lnTo>
                    <a:pt x="150" y="182"/>
                  </a:lnTo>
                  <a:lnTo>
                    <a:pt x="150" y="181"/>
                  </a:lnTo>
                  <a:lnTo>
                    <a:pt x="149" y="181"/>
                  </a:lnTo>
                  <a:lnTo>
                    <a:pt x="149" y="179"/>
                  </a:lnTo>
                  <a:lnTo>
                    <a:pt x="141" y="179"/>
                  </a:lnTo>
                  <a:lnTo>
                    <a:pt x="141" y="177"/>
                  </a:lnTo>
                  <a:lnTo>
                    <a:pt x="125" y="177"/>
                  </a:lnTo>
                  <a:lnTo>
                    <a:pt x="125" y="175"/>
                  </a:lnTo>
                  <a:lnTo>
                    <a:pt x="120" y="175"/>
                  </a:lnTo>
                  <a:lnTo>
                    <a:pt x="120" y="174"/>
                  </a:lnTo>
                  <a:lnTo>
                    <a:pt x="117" y="174"/>
                  </a:lnTo>
                  <a:lnTo>
                    <a:pt x="117" y="172"/>
                  </a:lnTo>
                  <a:lnTo>
                    <a:pt x="116" y="172"/>
                  </a:lnTo>
                  <a:lnTo>
                    <a:pt x="116" y="170"/>
                  </a:lnTo>
                  <a:lnTo>
                    <a:pt x="114" y="170"/>
                  </a:lnTo>
                  <a:lnTo>
                    <a:pt x="114" y="168"/>
                  </a:lnTo>
                  <a:lnTo>
                    <a:pt x="112" y="168"/>
                  </a:lnTo>
                  <a:lnTo>
                    <a:pt x="112" y="167"/>
                  </a:lnTo>
                  <a:lnTo>
                    <a:pt x="110" y="167"/>
                  </a:lnTo>
                  <a:cubicBezTo>
                    <a:pt x="110" y="167"/>
                    <a:pt x="111" y="162"/>
                    <a:pt x="110" y="162"/>
                  </a:cubicBezTo>
                  <a:cubicBezTo>
                    <a:pt x="109" y="162"/>
                    <a:pt x="107" y="162"/>
                    <a:pt x="107" y="162"/>
                  </a:cubicBezTo>
                  <a:lnTo>
                    <a:pt x="107" y="160"/>
                  </a:lnTo>
                  <a:lnTo>
                    <a:pt x="106" y="160"/>
                  </a:lnTo>
                  <a:lnTo>
                    <a:pt x="106" y="157"/>
                  </a:lnTo>
                  <a:lnTo>
                    <a:pt x="105" y="157"/>
                  </a:lnTo>
                  <a:lnTo>
                    <a:pt x="105" y="154"/>
                  </a:lnTo>
                  <a:lnTo>
                    <a:pt x="99" y="154"/>
                  </a:lnTo>
                  <a:lnTo>
                    <a:pt x="99" y="149"/>
                  </a:lnTo>
                  <a:lnTo>
                    <a:pt x="97" y="149"/>
                  </a:lnTo>
                  <a:lnTo>
                    <a:pt x="97" y="147"/>
                  </a:lnTo>
                  <a:lnTo>
                    <a:pt x="95" y="147"/>
                  </a:lnTo>
                  <a:lnTo>
                    <a:pt x="95" y="143"/>
                  </a:lnTo>
                  <a:lnTo>
                    <a:pt x="94" y="143"/>
                  </a:lnTo>
                  <a:lnTo>
                    <a:pt x="94" y="140"/>
                  </a:lnTo>
                  <a:lnTo>
                    <a:pt x="90" y="140"/>
                  </a:lnTo>
                  <a:lnTo>
                    <a:pt x="91" y="140"/>
                  </a:lnTo>
                  <a:lnTo>
                    <a:pt x="91" y="137"/>
                  </a:lnTo>
                  <a:lnTo>
                    <a:pt x="89" y="137"/>
                  </a:lnTo>
                  <a:lnTo>
                    <a:pt x="89" y="134"/>
                  </a:lnTo>
                  <a:lnTo>
                    <a:pt x="86" y="134"/>
                  </a:lnTo>
                  <a:lnTo>
                    <a:pt x="86" y="131"/>
                  </a:lnTo>
                  <a:lnTo>
                    <a:pt x="85" y="131"/>
                  </a:lnTo>
                  <a:lnTo>
                    <a:pt x="85" y="129"/>
                  </a:lnTo>
                  <a:lnTo>
                    <a:pt x="84" y="129"/>
                  </a:lnTo>
                  <a:lnTo>
                    <a:pt x="84" y="127"/>
                  </a:lnTo>
                  <a:lnTo>
                    <a:pt x="82" y="127"/>
                  </a:lnTo>
                  <a:lnTo>
                    <a:pt x="82" y="125"/>
                  </a:lnTo>
                  <a:lnTo>
                    <a:pt x="81" y="125"/>
                  </a:lnTo>
                  <a:lnTo>
                    <a:pt x="81" y="124"/>
                  </a:lnTo>
                  <a:lnTo>
                    <a:pt x="80" y="124"/>
                  </a:lnTo>
                  <a:lnTo>
                    <a:pt x="80" y="121"/>
                  </a:lnTo>
                  <a:lnTo>
                    <a:pt x="77" y="121"/>
                  </a:lnTo>
                  <a:lnTo>
                    <a:pt x="77" y="120"/>
                  </a:lnTo>
                  <a:lnTo>
                    <a:pt x="76" y="120"/>
                  </a:lnTo>
                  <a:lnTo>
                    <a:pt x="76" y="115"/>
                  </a:lnTo>
                  <a:lnTo>
                    <a:pt x="75" y="115"/>
                  </a:lnTo>
                  <a:lnTo>
                    <a:pt x="75" y="110"/>
                  </a:lnTo>
                  <a:lnTo>
                    <a:pt x="72" y="110"/>
                  </a:lnTo>
                  <a:lnTo>
                    <a:pt x="72" y="107"/>
                  </a:lnTo>
                  <a:lnTo>
                    <a:pt x="70" y="107"/>
                  </a:lnTo>
                  <a:lnTo>
                    <a:pt x="70" y="100"/>
                  </a:lnTo>
                  <a:lnTo>
                    <a:pt x="69" y="100"/>
                  </a:lnTo>
                  <a:lnTo>
                    <a:pt x="69" y="97"/>
                  </a:lnTo>
                  <a:lnTo>
                    <a:pt x="68" y="97"/>
                  </a:lnTo>
                  <a:lnTo>
                    <a:pt x="68" y="95"/>
                  </a:lnTo>
                  <a:lnTo>
                    <a:pt x="65" y="95"/>
                  </a:lnTo>
                  <a:lnTo>
                    <a:pt x="65" y="92"/>
                  </a:lnTo>
                  <a:lnTo>
                    <a:pt x="62" y="92"/>
                  </a:lnTo>
                  <a:lnTo>
                    <a:pt x="62" y="89"/>
                  </a:lnTo>
                  <a:lnTo>
                    <a:pt x="61" y="89"/>
                  </a:lnTo>
                  <a:lnTo>
                    <a:pt x="61" y="87"/>
                  </a:lnTo>
                  <a:lnTo>
                    <a:pt x="58" y="87"/>
                  </a:lnTo>
                  <a:lnTo>
                    <a:pt x="58" y="84"/>
                  </a:lnTo>
                  <a:lnTo>
                    <a:pt x="56" y="84"/>
                  </a:lnTo>
                  <a:lnTo>
                    <a:pt x="56" y="82"/>
                  </a:lnTo>
                  <a:lnTo>
                    <a:pt x="54" y="82"/>
                  </a:lnTo>
                  <a:lnTo>
                    <a:pt x="54" y="78"/>
                  </a:lnTo>
                  <a:lnTo>
                    <a:pt x="52" y="78"/>
                  </a:lnTo>
                  <a:lnTo>
                    <a:pt x="52" y="77"/>
                  </a:lnTo>
                  <a:lnTo>
                    <a:pt x="49" y="77"/>
                  </a:lnTo>
                  <a:lnTo>
                    <a:pt x="49" y="73"/>
                  </a:lnTo>
                  <a:lnTo>
                    <a:pt x="48" y="73"/>
                  </a:lnTo>
                  <a:lnTo>
                    <a:pt x="48" y="71"/>
                  </a:lnTo>
                  <a:lnTo>
                    <a:pt x="46" y="71"/>
                  </a:lnTo>
                  <a:lnTo>
                    <a:pt x="46" y="69"/>
                  </a:lnTo>
                  <a:lnTo>
                    <a:pt x="43" y="69"/>
                  </a:lnTo>
                  <a:lnTo>
                    <a:pt x="43" y="67"/>
                  </a:lnTo>
                  <a:lnTo>
                    <a:pt x="42" y="67"/>
                  </a:lnTo>
                  <a:lnTo>
                    <a:pt x="42" y="65"/>
                  </a:lnTo>
                  <a:lnTo>
                    <a:pt x="40" y="65"/>
                  </a:lnTo>
                  <a:lnTo>
                    <a:pt x="40" y="61"/>
                  </a:lnTo>
                  <a:lnTo>
                    <a:pt x="38" y="61"/>
                  </a:lnTo>
                  <a:lnTo>
                    <a:pt x="38" y="56"/>
                  </a:lnTo>
                  <a:cubicBezTo>
                    <a:pt x="38" y="56"/>
                    <a:pt x="35" y="56"/>
                    <a:pt x="35" y="56"/>
                  </a:cubicBezTo>
                  <a:cubicBezTo>
                    <a:pt x="35" y="55"/>
                    <a:pt x="35" y="53"/>
                    <a:pt x="35" y="53"/>
                  </a:cubicBezTo>
                  <a:lnTo>
                    <a:pt x="33" y="53"/>
                  </a:lnTo>
                  <a:lnTo>
                    <a:pt x="33" y="50"/>
                  </a:lnTo>
                  <a:lnTo>
                    <a:pt x="31" y="50"/>
                  </a:lnTo>
                  <a:lnTo>
                    <a:pt x="31" y="47"/>
                  </a:lnTo>
                  <a:lnTo>
                    <a:pt x="30" y="47"/>
                  </a:lnTo>
                  <a:lnTo>
                    <a:pt x="30" y="42"/>
                  </a:lnTo>
                  <a:lnTo>
                    <a:pt x="28" y="42"/>
                  </a:lnTo>
                  <a:lnTo>
                    <a:pt x="28" y="41"/>
                  </a:lnTo>
                  <a:lnTo>
                    <a:pt x="26" y="41"/>
                  </a:lnTo>
                  <a:lnTo>
                    <a:pt x="26" y="37"/>
                  </a:lnTo>
                  <a:lnTo>
                    <a:pt x="25" y="37"/>
                  </a:lnTo>
                  <a:lnTo>
                    <a:pt x="25" y="35"/>
                  </a:lnTo>
                  <a:lnTo>
                    <a:pt x="24" y="35"/>
                  </a:lnTo>
                  <a:lnTo>
                    <a:pt x="24" y="30"/>
                  </a:lnTo>
                  <a:lnTo>
                    <a:pt x="22" y="30"/>
                  </a:lnTo>
                  <a:lnTo>
                    <a:pt x="22" y="20"/>
                  </a:lnTo>
                  <a:lnTo>
                    <a:pt x="19" y="20"/>
                  </a:lnTo>
                  <a:lnTo>
                    <a:pt x="19" y="14"/>
                  </a:lnTo>
                  <a:lnTo>
                    <a:pt x="17" y="14"/>
                  </a:lnTo>
                  <a:lnTo>
                    <a:pt x="17" y="8"/>
                  </a:lnTo>
                  <a:lnTo>
                    <a:pt x="16" y="8"/>
                  </a:lnTo>
                  <a:lnTo>
                    <a:pt x="16" y="6"/>
                  </a:lnTo>
                  <a:lnTo>
                    <a:pt x="12" y="6"/>
                  </a:lnTo>
                  <a:lnTo>
                    <a:pt x="12" y="2"/>
                  </a:lnTo>
                  <a:lnTo>
                    <a:pt x="11" y="2"/>
                  </a:lnTo>
                  <a:lnTo>
                    <a:pt x="11" y="0"/>
                  </a:lnTo>
                  <a:lnTo>
                    <a:pt x="0" y="0"/>
                  </a:lnTo>
                </a:path>
              </a:pathLst>
            </a:custGeom>
            <a:noFill/>
            <a:ln w="25400">
              <a:solidFill>
                <a:srgbClr val="B2C0D8"/>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68" name="TextBox 67"/>
          <p:cNvSpPr txBox="1"/>
          <p:nvPr/>
        </p:nvSpPr>
        <p:spPr>
          <a:xfrm>
            <a:off x="1711882" y="1614883"/>
            <a:ext cx="1972835" cy="305105"/>
          </a:xfrm>
          <a:prstGeom prst="rect">
            <a:avLst/>
          </a:prstGeom>
          <a:noFill/>
        </p:spPr>
        <p:txBody>
          <a:bodyPr wrap="none" rtlCol="0">
            <a:spAutoFit/>
          </a:bodyPr>
          <a:lstStyle/>
          <a:p>
            <a:pPr algn="ctr"/>
            <a:r>
              <a:rPr lang="ja-JP" sz="1400" b="1" i="0" u="none" strike="noStrike" cap="none" baseline="0">
                <a:solidFill>
                  <a:srgbClr val="4D4D4D"/>
                </a:solidFill>
                <a:effectLst/>
                <a:uFillTx/>
                <a:ea typeface="MS UI Gothic"/>
              </a:rPr>
              <a:t>OS – ITT解析対象集団</a:t>
            </a:r>
          </a:p>
        </p:txBody>
      </p:sp>
      <p:cxnSp>
        <p:nvCxnSpPr>
          <p:cNvPr id="69" name="Straight Connector 68"/>
          <p:cNvCxnSpPr/>
          <p:nvPr/>
        </p:nvCxnSpPr>
        <p:spPr>
          <a:xfrm>
            <a:off x="1010979" y="4404616"/>
            <a:ext cx="409889" cy="0"/>
          </a:xfrm>
          <a:prstGeom prst="line">
            <a:avLst/>
          </a:prstGeom>
          <a:noFill/>
          <a:ln w="25400">
            <a:solidFill>
              <a:srgbClr val="B60D27"/>
            </a:solidFill>
            <a:prstDash val="solid"/>
            <a:round/>
          </a:ln>
          <a:extLst>
            <a:ext uri="{909E8E84-426E-40DD-AFC4-6F175D3DCCD1}">
              <a14:hiddenFill xmlns:a14="http://schemas.microsoft.com/office/drawing/2010/main" xmlns="">
                <a:solidFill>
                  <a:srgbClr val="FFFFFF"/>
                </a:solidFill>
              </a14:hiddenFill>
            </a:ext>
          </a:extLst>
        </p:spPr>
      </p:cxnSp>
      <p:cxnSp>
        <p:nvCxnSpPr>
          <p:cNvPr id="70" name="Straight Connector 69"/>
          <p:cNvCxnSpPr/>
          <p:nvPr/>
        </p:nvCxnSpPr>
        <p:spPr>
          <a:xfrm>
            <a:off x="1010979" y="4566284"/>
            <a:ext cx="409889" cy="0"/>
          </a:xfrm>
          <a:prstGeom prst="line">
            <a:avLst/>
          </a:prstGeom>
          <a:noFill/>
          <a:ln w="25400">
            <a:solidFill>
              <a:srgbClr val="B2C0D8"/>
            </a:solidFill>
            <a:prstDash val="solid"/>
            <a:round/>
          </a:ln>
          <a:extLst>
            <a:ext uri="{909E8E84-426E-40DD-AFC4-6F175D3DCCD1}">
              <a14:hiddenFill xmlns:a14="http://schemas.microsoft.com/office/drawing/2010/main" xmlns="">
                <a:solidFill>
                  <a:srgbClr val="FFFFFF"/>
                </a:solidFill>
              </a14:hiddenFill>
            </a:ext>
          </a:extLst>
        </p:spPr>
      </p:cxnSp>
      <p:sp>
        <p:nvSpPr>
          <p:cNvPr id="71" name="TextBox 70"/>
          <p:cNvSpPr txBox="1"/>
          <p:nvPr/>
        </p:nvSpPr>
        <p:spPr>
          <a:xfrm>
            <a:off x="1498951" y="4266742"/>
            <a:ext cx="513593" cy="457657"/>
          </a:xfrm>
          <a:prstGeom prst="rect">
            <a:avLst/>
          </a:prstGeom>
          <a:noFill/>
        </p:spPr>
        <p:txBody>
          <a:bodyPr wrap="none" rtlCol="0">
            <a:spAutoFit/>
          </a:bodyPr>
          <a:lstStyle/>
          <a:p>
            <a:r>
              <a:rPr lang="ja-JP" sz="1200" b="0" i="0" u="none" strike="noStrike" cap="none" baseline="0">
                <a:solidFill>
                  <a:srgbClr val="4D4D4D"/>
                </a:solidFill>
                <a:effectLst/>
                <a:uFillTx/>
                <a:ea typeface="MS UI Gothic"/>
              </a:rPr>
              <a:t>GCS</a:t>
            </a:r>
          </a:p>
          <a:p>
            <a:r>
              <a:rPr lang="ja-JP" sz="1200" b="0" i="0" u="none" strike="noStrike" cap="none" baseline="0">
                <a:solidFill>
                  <a:srgbClr val="4D4D4D"/>
                </a:solidFill>
                <a:effectLst/>
                <a:uFillTx/>
                <a:ea typeface="MS UI Gothic"/>
              </a:rPr>
              <a:t>GC</a:t>
            </a:r>
          </a:p>
        </p:txBody>
      </p:sp>
      <p:graphicFrame>
        <p:nvGraphicFramePr>
          <p:cNvPr id="136" name="Group 88"/>
          <p:cNvGraphicFramePr>
            <a:graphicFrameLocks noGrp="1"/>
          </p:cNvGraphicFramePr>
          <p:nvPr>
            <p:extLst>
              <p:ext uri="{D42A27DB-BD31-4B8C-83A1-F6EECF244321}">
                <p14:modId xmlns:p14="http://schemas.microsoft.com/office/powerpoint/2010/main" xmlns="" val="3761729795"/>
              </p:ext>
            </p:extLst>
          </p:nvPr>
        </p:nvGraphicFramePr>
        <p:xfrm>
          <a:off x="1757916" y="1919991"/>
          <a:ext cx="2785509" cy="1295400"/>
        </p:xfrm>
        <a:graphic>
          <a:graphicData uri="http://schemas.openxmlformats.org/drawingml/2006/table">
            <a:tbl>
              <a:tblPr firstRow="1" bandRow="1">
                <a:tableStyleId>{69012ECD-51FC-41F1-AA8D-1B2483CD663E}</a:tableStyleId>
              </a:tblPr>
              <a:tblGrid>
                <a:gridCol w="1037750">
                  <a:extLst>
                    <a:ext uri="{9D8B030D-6E8A-4147-A177-3AD203B41FA5}">
                      <a16:colId xmlns:a16="http://schemas.microsoft.com/office/drawing/2014/main" xmlns="" val="20000"/>
                    </a:ext>
                  </a:extLst>
                </a:gridCol>
                <a:gridCol w="766684">
                  <a:extLst>
                    <a:ext uri="{9D8B030D-6E8A-4147-A177-3AD203B41FA5}">
                      <a16:colId xmlns:a16="http://schemas.microsoft.com/office/drawing/2014/main" xmlns="" val="20001"/>
                    </a:ext>
                  </a:extLst>
                </a:gridCol>
                <a:gridCol w="981075">
                  <a:extLst>
                    <a:ext uri="{9D8B030D-6E8A-4147-A177-3AD203B41FA5}">
                      <a16:colId xmlns:a16="http://schemas.microsoft.com/office/drawing/2014/main" xmlns="" val="20002"/>
                    </a:ext>
                  </a:extLst>
                </a:gridCol>
              </a:tblGrid>
              <a:tr h="19450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100" b="1" i="0" u="none" strike="noStrike" cap="none" normalizeH="0" baseline="0">
                        <a:ln>
                          <a:noFill/>
                        </a:ln>
                        <a:solidFill>
                          <a:schemeClr val="tx1"/>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1" i="0" u="none" strike="noStrike" cap="none" baseline="0">
                          <a:solidFill>
                            <a:srgbClr val="4D4D4D"/>
                          </a:solidFill>
                          <a:effectLst/>
                          <a:uFillTx/>
                          <a:ea typeface="MS UI Gothic"/>
                        </a:rPr>
                        <a:t>GC</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1" i="0" u="none" strike="noStrike" cap="none" baseline="0">
                          <a:solidFill>
                            <a:srgbClr val="4D4D4D"/>
                          </a:solidFill>
                          <a:effectLst/>
                          <a:uFillTx/>
                          <a:ea typeface="MS UI Gothic"/>
                        </a:rPr>
                        <a:t>GCS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59080">
                <a:tc>
                  <a:txBody>
                    <a:bodyPr/>
                    <a:lstStyle/>
                    <a:p>
                      <a:r>
                        <a:rPr lang="ja-JP" sz="1100" b="0" i="0" u="none" strike="noStrike" cap="none" baseline="0">
                          <a:solidFill>
                            <a:srgbClr val="4D4D4D"/>
                          </a:solidFill>
                          <a:effectLst/>
                          <a:uFillTx/>
                          <a:ea typeface="MS UI Gothic"/>
                        </a:rPr>
                        <a:t>イベント / 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b="0" i="0" u="none" strike="noStrike" cap="none" baseline="0">
                          <a:solidFill>
                            <a:srgbClr val="4D4D4D"/>
                          </a:solidFill>
                          <a:effectLst/>
                          <a:uFillTx/>
                          <a:ea typeface="MS UI Gothic"/>
                        </a:rPr>
                        <a:t>108/123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b="0" i="0" u="none" strike="noStrike" cap="none" baseline="0">
                          <a:solidFill>
                            <a:srgbClr val="4D4D4D"/>
                          </a:solidFill>
                          <a:effectLst/>
                          <a:uFillTx/>
                          <a:ea typeface="MS UI Gothic"/>
                        </a:rPr>
                        <a:t>102/123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59080">
                <a:tc>
                  <a:txBody>
                    <a:bodyPr/>
                    <a:lstStyle/>
                    <a:p>
                      <a:r>
                        <a:rPr lang="ja-JP" sz="1100" b="0" i="0" u="none" strike="noStrike" cap="none" baseline="0">
                          <a:solidFill>
                            <a:srgbClr val="4D4D4D"/>
                          </a:solidFill>
                          <a:effectLst/>
                          <a:uFillTx/>
                          <a:ea typeface="MS UI Gothic"/>
                        </a:rPr>
                        <a:t>mOS、カ月</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b="0" i="0" u="none" strike="noStrike" cap="none" baseline="0">
                          <a:solidFill>
                            <a:srgbClr val="4D4D4D"/>
                          </a:solidFill>
                          <a:effectLst/>
                          <a:uFillTx/>
                          <a:ea typeface="MS UI Gothic"/>
                        </a:rPr>
                        <a:t>12.6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b="0" i="0" u="none" strike="noStrike" cap="none" baseline="0">
                          <a:solidFill>
                            <a:srgbClr val="4D4D4D"/>
                          </a:solidFill>
                          <a:effectLst/>
                          <a:uFillTx/>
                          <a:ea typeface="MS UI Gothic"/>
                        </a:rPr>
                        <a:t>13.5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59080">
                <a:tc>
                  <a:txBody>
                    <a:bodyPr/>
                    <a:lstStyle/>
                    <a:p>
                      <a:r>
                        <a:rPr lang="ja-JP" sz="1100" b="0" i="0" u="none" strike="noStrike" cap="none" baseline="0">
                          <a:solidFill>
                            <a:srgbClr val="4D4D4D"/>
                          </a:solidFill>
                          <a:effectLst/>
                          <a:uFillTx/>
                          <a:ea typeface="MS UI Gothic"/>
                        </a:rPr>
                        <a:t>1年OS、%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b="0" i="0" u="none" strike="noStrike" cap="none" baseline="0">
                          <a:solidFill>
                            <a:srgbClr val="4D4D4D"/>
                          </a:solidFill>
                          <a:effectLst/>
                          <a:uFillTx/>
                          <a:ea typeface="MS UI Gothic"/>
                        </a:rPr>
                        <a:t>53.7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b="0" i="0" u="none" strike="noStrike" cap="none" baseline="0">
                          <a:solidFill>
                            <a:srgbClr val="4D4D4D"/>
                          </a:solidFill>
                          <a:effectLst/>
                          <a:uFillTx/>
                          <a:ea typeface="MS UI Gothic"/>
                        </a:rPr>
                        <a:t>59.4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59080">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a:rPr>
                        <a:t>2年OS、%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b="0" i="0" u="none" strike="noStrike" cap="none" baseline="0">
                          <a:solidFill>
                            <a:srgbClr val="4D4D4D"/>
                          </a:solidFill>
                          <a:effectLst/>
                          <a:uFillTx/>
                          <a:ea typeface="MS UI Gothic"/>
                        </a:rPr>
                        <a:t>22.0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b="0" i="0" u="none" strike="noStrike" cap="none" baseline="0">
                          <a:solidFill>
                            <a:srgbClr val="4D4D4D"/>
                          </a:solidFill>
                          <a:effectLst/>
                          <a:uFillTx/>
                          <a:ea typeface="MS UI Gothic"/>
                        </a:rPr>
                        <a:t>28.5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grpSp>
        <p:nvGrpSpPr>
          <p:cNvPr id="138" name="Group 137"/>
          <p:cNvGrpSpPr/>
          <p:nvPr/>
        </p:nvGrpSpPr>
        <p:grpSpPr>
          <a:xfrm>
            <a:off x="4668784" y="1609080"/>
            <a:ext cx="4259780" cy="4196665"/>
            <a:chOff x="4572531" y="1564698"/>
            <a:chExt cx="4259780" cy="4196665"/>
          </a:xfrm>
        </p:grpSpPr>
        <p:grpSp>
          <p:nvGrpSpPr>
            <p:cNvPr id="139" name="Group 138"/>
            <p:cNvGrpSpPr/>
            <p:nvPr/>
          </p:nvGrpSpPr>
          <p:grpSpPr>
            <a:xfrm>
              <a:off x="4572531" y="1909363"/>
              <a:ext cx="4244571" cy="3852000"/>
              <a:chOff x="2027864" y="2255739"/>
              <a:chExt cx="4692540" cy="2772508"/>
            </a:xfrm>
          </p:grpSpPr>
          <p:grpSp>
            <p:nvGrpSpPr>
              <p:cNvPr id="158" name="Group 157"/>
              <p:cNvGrpSpPr/>
              <p:nvPr/>
            </p:nvGrpSpPr>
            <p:grpSpPr>
              <a:xfrm>
                <a:off x="2614623" y="2396465"/>
                <a:ext cx="3906738" cy="2171700"/>
                <a:chOff x="836615" y="2448719"/>
                <a:chExt cx="3906738" cy="2171700"/>
              </a:xfrm>
            </p:grpSpPr>
            <p:sp>
              <p:nvSpPr>
                <p:cNvPr id="169" name="Freeform 168"/>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70"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71" name="Line 8"/>
                <p:cNvSpPr>
                  <a:spLocks noChangeShapeType="1"/>
                </p:cNvSpPr>
                <p:nvPr/>
              </p:nvSpPr>
              <p:spPr bwMode="auto">
                <a:xfrm>
                  <a:off x="836615" y="3491669"/>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72"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73" name="Line 13"/>
                <p:cNvSpPr>
                  <a:spLocks noChangeShapeType="1"/>
                </p:cNvSpPr>
                <p:nvPr/>
              </p:nvSpPr>
              <p:spPr bwMode="auto">
                <a:xfrm flipH="1">
                  <a:off x="2838453"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74" name="Line 15"/>
                <p:cNvSpPr>
                  <a:spLocks noChangeShapeType="1"/>
                </p:cNvSpPr>
                <p:nvPr/>
              </p:nvSpPr>
              <p:spPr bwMode="auto">
                <a:xfrm flipH="1">
                  <a:off x="3794128"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75" name="Line 17"/>
                <p:cNvSpPr>
                  <a:spLocks noChangeShapeType="1"/>
                </p:cNvSpPr>
                <p:nvPr/>
              </p:nvSpPr>
              <p:spPr bwMode="auto">
                <a:xfrm flipH="1">
                  <a:off x="4743353"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76" name="Line 19"/>
                <p:cNvSpPr>
                  <a:spLocks noChangeShapeType="1"/>
                </p:cNvSpPr>
                <p:nvPr/>
              </p:nvSpPr>
              <p:spPr bwMode="auto">
                <a:xfrm flipH="1">
                  <a:off x="1884365"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77" name="Line 21"/>
                <p:cNvSpPr>
                  <a:spLocks noChangeShapeType="1"/>
                </p:cNvSpPr>
                <p:nvPr/>
              </p:nvSpPr>
              <p:spPr bwMode="auto">
                <a:xfrm flipH="1">
                  <a:off x="925515"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sp>
            <p:nvSpPr>
              <p:cNvPr id="159" name="TextBox 158"/>
              <p:cNvSpPr txBox="1"/>
              <p:nvPr/>
            </p:nvSpPr>
            <p:spPr>
              <a:xfrm rot="16200000">
                <a:off x="2006828" y="3290474"/>
                <a:ext cx="345644" cy="303575"/>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363636"/>
                    </a:solidFill>
                    <a:effectLst/>
                    <a:uFillTx/>
                    <a:ea typeface="MS UI Gothic"/>
                  </a:rPr>
                  <a:t>PFS</a:t>
                </a:r>
              </a:p>
            </p:txBody>
          </p:sp>
          <p:sp>
            <p:nvSpPr>
              <p:cNvPr id="160" name="TextBox 159"/>
              <p:cNvSpPr txBox="1"/>
              <p:nvPr/>
            </p:nvSpPr>
            <p:spPr>
              <a:xfrm>
                <a:off x="4377922" y="4751248"/>
                <a:ext cx="492255" cy="197641"/>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363636"/>
                    </a:solidFill>
                    <a:effectLst/>
                    <a:uFillTx/>
                    <a:ea typeface="MS UI Gothic"/>
                  </a:rPr>
                  <a:t>カ月</a:t>
                </a:r>
              </a:p>
            </p:txBody>
          </p:sp>
          <p:sp>
            <p:nvSpPr>
              <p:cNvPr id="161" name="TextBox 160"/>
              <p:cNvSpPr txBox="1"/>
              <p:nvPr/>
            </p:nvSpPr>
            <p:spPr>
              <a:xfrm>
                <a:off x="2247434" y="2295418"/>
                <a:ext cx="436037" cy="197641"/>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1.0</a:t>
                </a:r>
              </a:p>
            </p:txBody>
          </p:sp>
          <p:sp>
            <p:nvSpPr>
              <p:cNvPr id="162" name="TextBox 161"/>
              <p:cNvSpPr txBox="1"/>
              <p:nvPr/>
            </p:nvSpPr>
            <p:spPr>
              <a:xfrm>
                <a:off x="2247436" y="3352154"/>
                <a:ext cx="436037" cy="197641"/>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0.5</a:t>
                </a:r>
              </a:p>
            </p:txBody>
          </p:sp>
          <p:sp>
            <p:nvSpPr>
              <p:cNvPr id="163" name="TextBox 162"/>
              <p:cNvSpPr txBox="1"/>
              <p:nvPr/>
            </p:nvSpPr>
            <p:spPr>
              <a:xfrm>
                <a:off x="2387979" y="4375857"/>
                <a:ext cx="295494" cy="197641"/>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a:t>
                </a:r>
              </a:p>
            </p:txBody>
          </p:sp>
          <p:sp>
            <p:nvSpPr>
              <p:cNvPr id="164" name="TextBox 163"/>
              <p:cNvSpPr txBox="1"/>
              <p:nvPr/>
            </p:nvSpPr>
            <p:spPr>
              <a:xfrm>
                <a:off x="2560629" y="4522748"/>
                <a:ext cx="295494" cy="197641"/>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0</a:t>
                </a:r>
              </a:p>
            </p:txBody>
          </p:sp>
          <p:sp>
            <p:nvSpPr>
              <p:cNvPr id="165" name="TextBox 164"/>
              <p:cNvSpPr txBox="1"/>
              <p:nvPr/>
            </p:nvSpPr>
            <p:spPr>
              <a:xfrm>
                <a:off x="3469909" y="4522748"/>
                <a:ext cx="388604" cy="197641"/>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12</a:t>
                </a:r>
              </a:p>
            </p:txBody>
          </p:sp>
          <p:sp>
            <p:nvSpPr>
              <p:cNvPr id="166" name="TextBox 165"/>
              <p:cNvSpPr txBox="1"/>
              <p:nvPr/>
            </p:nvSpPr>
            <p:spPr>
              <a:xfrm>
                <a:off x="4418427" y="4522748"/>
                <a:ext cx="388604" cy="197641"/>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24</a:t>
                </a:r>
              </a:p>
            </p:txBody>
          </p:sp>
          <p:sp>
            <p:nvSpPr>
              <p:cNvPr id="167" name="TextBox 166"/>
              <p:cNvSpPr txBox="1"/>
              <p:nvPr/>
            </p:nvSpPr>
            <p:spPr>
              <a:xfrm>
                <a:off x="5381578" y="4522748"/>
                <a:ext cx="388604" cy="197641"/>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36</a:t>
                </a:r>
              </a:p>
            </p:txBody>
          </p:sp>
          <p:sp>
            <p:nvSpPr>
              <p:cNvPr id="168" name="TextBox 167"/>
              <p:cNvSpPr txBox="1"/>
              <p:nvPr/>
            </p:nvSpPr>
            <p:spPr>
              <a:xfrm>
                <a:off x="6330098" y="4522748"/>
                <a:ext cx="388604" cy="197641"/>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48</a:t>
                </a:r>
              </a:p>
            </p:txBody>
          </p:sp>
        </p:grpSp>
        <p:sp>
          <p:nvSpPr>
            <p:cNvPr id="140" name="TextBox 139"/>
            <p:cNvSpPr txBox="1"/>
            <p:nvPr/>
          </p:nvSpPr>
          <p:spPr>
            <a:xfrm>
              <a:off x="6137343" y="3207062"/>
              <a:ext cx="1951717" cy="396636"/>
            </a:xfrm>
            <a:prstGeom prst="rect">
              <a:avLst/>
            </a:prstGeom>
            <a:noFill/>
          </p:spPr>
          <p:txBody>
            <a:bodyPr wrap="none" rtlCol="0">
              <a:spAutoFit/>
            </a:bodyPr>
            <a:lstStyle/>
            <a:p>
              <a:r>
                <a:rPr lang="ja-JP" sz="1000" b="0" i="0" u="none" strike="noStrike" cap="none" baseline="0">
                  <a:solidFill>
                    <a:srgbClr val="4D4D4D"/>
                  </a:solidFill>
                  <a:effectLst/>
                  <a:uFillTx/>
                  <a:ea typeface="MS UI Gothic"/>
                </a:rPr>
                <a:t>HR 0.748 (95%CI 0.577, 0.970)</a:t>
              </a:r>
            </a:p>
            <a:p>
              <a:r>
                <a:rPr lang="ja-JP" sz="1000" b="0" i="0" u="none" strike="noStrike" cap="none" baseline="0">
                  <a:solidFill>
                    <a:srgbClr val="4D4D4D"/>
                  </a:solidFill>
                  <a:effectLst/>
                  <a:uFillTx/>
                  <a:ea typeface="MS UI Gothic"/>
                </a:rPr>
                <a:t>層別化ログランク</a:t>
              </a:r>
              <a:r>
                <a:rPr lang="ja-JP" sz="1000" b="0" i="0" u="sng" strike="noStrike" cap="none" baseline="0">
                  <a:solidFill>
                    <a:srgbClr val="4D4D4D"/>
                  </a:solidFill>
                  <a:effectLst/>
                  <a:uFill>
                    <a:solidFill>
                      <a:srgbClr val="4D4D4D"/>
                    </a:solidFill>
                  </a:uFill>
                  <a:ea typeface="MS UI Gothic"/>
                </a:rPr>
                <a:t>片側、p値</a:t>
              </a:r>
              <a:r>
                <a:rPr lang="ja-JP" sz="1000" b="0" i="0" u="none" strike="noStrike" cap="none" baseline="0">
                  <a:solidFill>
                    <a:srgbClr val="4D4D4D"/>
                  </a:solidFill>
                  <a:effectLst/>
                  <a:uFillTx/>
                  <a:ea typeface="MS UI Gothic"/>
                </a:rPr>
                <a:t>: 0.015</a:t>
              </a:r>
            </a:p>
          </p:txBody>
        </p:sp>
        <p:sp>
          <p:nvSpPr>
            <p:cNvPr id="141" name="TextBox 140"/>
            <p:cNvSpPr txBox="1"/>
            <p:nvPr/>
          </p:nvSpPr>
          <p:spPr>
            <a:xfrm>
              <a:off x="5889961" y="1564698"/>
              <a:ext cx="2061824" cy="305105"/>
            </a:xfrm>
            <a:prstGeom prst="rect">
              <a:avLst/>
            </a:prstGeom>
            <a:noFill/>
          </p:spPr>
          <p:txBody>
            <a:bodyPr wrap="none" rtlCol="0">
              <a:spAutoFit/>
            </a:bodyPr>
            <a:lstStyle/>
            <a:p>
              <a:pPr algn="ctr"/>
              <a:r>
                <a:rPr lang="ja-JP" sz="1400" b="1" i="0" u="none" strike="noStrike" cap="none" baseline="0">
                  <a:solidFill>
                    <a:srgbClr val="4D4D4D"/>
                  </a:solidFill>
                  <a:effectLst/>
                  <a:uFillTx/>
                  <a:ea typeface="MS UI Gothic"/>
                </a:rPr>
                <a:t>PFS – ITT解析対象集団</a:t>
              </a:r>
            </a:p>
          </p:txBody>
        </p:sp>
        <p:cxnSp>
          <p:nvCxnSpPr>
            <p:cNvPr id="142" name="Straight Connector 141"/>
            <p:cNvCxnSpPr/>
            <p:nvPr/>
          </p:nvCxnSpPr>
          <p:spPr>
            <a:xfrm>
              <a:off x="7653403" y="4131067"/>
              <a:ext cx="409889" cy="0"/>
            </a:xfrm>
            <a:prstGeom prst="line">
              <a:avLst/>
            </a:prstGeom>
            <a:noFill/>
            <a:ln w="25400">
              <a:solidFill>
                <a:srgbClr val="B60D27"/>
              </a:solidFill>
              <a:prstDash val="solid"/>
              <a:round/>
            </a:ln>
            <a:extLst>
              <a:ext uri="{909E8E84-426E-40DD-AFC4-6F175D3DCCD1}">
                <a14:hiddenFill xmlns:a14="http://schemas.microsoft.com/office/drawing/2010/main" xmlns="">
                  <a:solidFill>
                    <a:srgbClr val="FFFFFF"/>
                  </a:solidFill>
                </a14:hiddenFill>
              </a:ext>
            </a:extLst>
          </p:spPr>
        </p:cxnSp>
        <p:cxnSp>
          <p:nvCxnSpPr>
            <p:cNvPr id="143" name="Straight Connector 142"/>
            <p:cNvCxnSpPr/>
            <p:nvPr/>
          </p:nvCxnSpPr>
          <p:spPr>
            <a:xfrm>
              <a:off x="7668010" y="4307421"/>
              <a:ext cx="409889" cy="0"/>
            </a:xfrm>
            <a:prstGeom prst="line">
              <a:avLst/>
            </a:prstGeom>
            <a:noFill/>
            <a:ln w="25400">
              <a:solidFill>
                <a:srgbClr val="B2C0D8"/>
              </a:solidFill>
              <a:prstDash val="solid"/>
              <a:round/>
            </a:ln>
            <a:extLst>
              <a:ext uri="{909E8E84-426E-40DD-AFC4-6F175D3DCCD1}">
                <a14:hiddenFill xmlns:a14="http://schemas.microsoft.com/office/drawing/2010/main" xmlns="">
                  <a:solidFill>
                    <a:srgbClr val="FFFFFF"/>
                  </a:solidFill>
                </a14:hiddenFill>
              </a:ext>
            </a:extLst>
          </p:spPr>
        </p:cxnSp>
        <p:sp>
          <p:nvSpPr>
            <p:cNvPr id="144" name="TextBox 143"/>
            <p:cNvSpPr txBox="1"/>
            <p:nvPr/>
          </p:nvSpPr>
          <p:spPr>
            <a:xfrm>
              <a:off x="8141376" y="3993193"/>
              <a:ext cx="513593" cy="457657"/>
            </a:xfrm>
            <a:prstGeom prst="rect">
              <a:avLst/>
            </a:prstGeom>
            <a:noFill/>
          </p:spPr>
          <p:txBody>
            <a:bodyPr wrap="none" rtlCol="0">
              <a:spAutoFit/>
            </a:bodyPr>
            <a:lstStyle/>
            <a:p>
              <a:r>
                <a:rPr lang="ja-JP" sz="1200" b="0" i="0" u="none" strike="noStrike" cap="none" baseline="0">
                  <a:solidFill>
                    <a:srgbClr val="4D4D4D"/>
                  </a:solidFill>
                  <a:effectLst/>
                  <a:uFillTx/>
                  <a:ea typeface="MS UI Gothic"/>
                </a:rPr>
                <a:t>GCS</a:t>
              </a:r>
            </a:p>
            <a:p>
              <a:r>
                <a:rPr lang="ja-JP" sz="1200" b="0" i="0" u="none" strike="noStrike" cap="none" baseline="0">
                  <a:solidFill>
                    <a:srgbClr val="4D4D4D"/>
                  </a:solidFill>
                  <a:effectLst/>
                  <a:uFillTx/>
                  <a:ea typeface="MS UI Gothic"/>
                </a:rPr>
                <a:t>GC</a:t>
              </a:r>
            </a:p>
          </p:txBody>
        </p:sp>
        <p:grpSp>
          <p:nvGrpSpPr>
            <p:cNvPr id="145" name="Group 39"/>
            <p:cNvGrpSpPr/>
            <p:nvPr/>
          </p:nvGrpSpPr>
          <p:grpSpPr>
            <a:xfrm>
              <a:off x="5211880" y="2093989"/>
              <a:ext cx="2880000" cy="2736000"/>
              <a:chOff x="2260" y="1503"/>
              <a:chExt cx="1236" cy="1317"/>
            </a:xfrm>
          </p:grpSpPr>
          <p:sp>
            <p:nvSpPr>
              <p:cNvPr id="151" name="Line 40"/>
              <p:cNvSpPr>
                <a:spLocks noChangeShapeType="1"/>
              </p:cNvSpPr>
              <p:nvPr/>
            </p:nvSpPr>
            <p:spPr bwMode="auto">
              <a:xfrm flipH="1">
                <a:off x="3334" y="2775"/>
                <a:ext cx="0" cy="45"/>
              </a:xfrm>
              <a:prstGeom prst="line">
                <a:avLst/>
              </a:prstGeom>
              <a:noFill/>
              <a:ln w="25400">
                <a:solidFill>
                  <a:srgbClr val="B60D27"/>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 name="Line 41"/>
              <p:cNvSpPr>
                <a:spLocks noChangeShapeType="1"/>
              </p:cNvSpPr>
              <p:nvPr/>
            </p:nvSpPr>
            <p:spPr bwMode="auto">
              <a:xfrm flipH="1">
                <a:off x="3280" y="2775"/>
                <a:ext cx="0" cy="45"/>
              </a:xfrm>
              <a:prstGeom prst="line">
                <a:avLst/>
              </a:prstGeom>
              <a:noFill/>
              <a:ln w="25400">
                <a:solidFill>
                  <a:srgbClr val="B60D27"/>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 name="Line 42"/>
              <p:cNvSpPr>
                <a:spLocks noChangeShapeType="1"/>
              </p:cNvSpPr>
              <p:nvPr/>
            </p:nvSpPr>
            <p:spPr bwMode="auto">
              <a:xfrm flipH="1">
                <a:off x="3058" y="2769"/>
                <a:ext cx="0" cy="30"/>
              </a:xfrm>
              <a:prstGeom prst="line">
                <a:avLst/>
              </a:prstGeom>
              <a:noFill/>
              <a:ln w="25400">
                <a:solidFill>
                  <a:srgbClr val="B60D27"/>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 name="Line 43"/>
              <p:cNvSpPr>
                <a:spLocks noChangeShapeType="1"/>
              </p:cNvSpPr>
              <p:nvPr/>
            </p:nvSpPr>
            <p:spPr bwMode="auto">
              <a:xfrm flipH="1">
                <a:off x="3100" y="2781"/>
                <a:ext cx="0" cy="36"/>
              </a:xfrm>
              <a:prstGeom prst="line">
                <a:avLst/>
              </a:prstGeom>
              <a:noFill/>
              <a:ln w="25400">
                <a:solidFill>
                  <a:srgbClr val="B60D27"/>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 name="Line 44"/>
              <p:cNvSpPr>
                <a:spLocks noChangeShapeType="1"/>
              </p:cNvSpPr>
              <p:nvPr/>
            </p:nvSpPr>
            <p:spPr bwMode="auto">
              <a:xfrm flipH="1">
                <a:off x="3490" y="2775"/>
                <a:ext cx="0" cy="45"/>
              </a:xfrm>
              <a:prstGeom prst="line">
                <a:avLst/>
              </a:prstGeom>
              <a:noFill/>
              <a:ln w="25400">
                <a:solidFill>
                  <a:srgbClr val="B60D27"/>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 name="Line 45"/>
              <p:cNvSpPr>
                <a:spLocks noChangeShapeType="1"/>
              </p:cNvSpPr>
              <p:nvPr/>
            </p:nvSpPr>
            <p:spPr bwMode="auto">
              <a:xfrm flipH="1">
                <a:off x="3370" y="2775"/>
                <a:ext cx="0" cy="45"/>
              </a:xfrm>
              <a:prstGeom prst="line">
                <a:avLst/>
              </a:prstGeom>
              <a:noFill/>
              <a:ln w="25400">
                <a:solidFill>
                  <a:srgbClr val="B60D27"/>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 name="Freeform 46"/>
              <p:cNvSpPr/>
              <p:nvPr/>
            </p:nvSpPr>
            <p:spPr bwMode="auto">
              <a:xfrm>
                <a:off x="2260" y="1503"/>
                <a:ext cx="1236" cy="1314"/>
              </a:xfrm>
              <a:custGeom>
                <a:avLst/>
                <a:gdLst>
                  <a:gd name="T0" fmla="*/ 137 w 206"/>
                  <a:gd name="T1" fmla="*/ 219 h 219"/>
                  <a:gd name="T2" fmla="*/ 125 w 206"/>
                  <a:gd name="T3" fmla="*/ 216 h 219"/>
                  <a:gd name="T4" fmla="*/ 123 w 206"/>
                  <a:gd name="T5" fmla="*/ 214 h 219"/>
                  <a:gd name="T6" fmla="*/ 121 w 206"/>
                  <a:gd name="T7" fmla="*/ 212 h 219"/>
                  <a:gd name="T8" fmla="*/ 109 w 206"/>
                  <a:gd name="T9" fmla="*/ 210 h 219"/>
                  <a:gd name="T10" fmla="*/ 103 w 206"/>
                  <a:gd name="T11" fmla="*/ 208 h 219"/>
                  <a:gd name="T12" fmla="*/ 98 w 206"/>
                  <a:gd name="T13" fmla="*/ 206 h 219"/>
                  <a:gd name="T14" fmla="*/ 96 w 206"/>
                  <a:gd name="T15" fmla="*/ 205 h 219"/>
                  <a:gd name="T16" fmla="*/ 92 w 206"/>
                  <a:gd name="T17" fmla="*/ 203 h 219"/>
                  <a:gd name="T18" fmla="*/ 91 w 206"/>
                  <a:gd name="T19" fmla="*/ 200 h 219"/>
                  <a:gd name="T20" fmla="*/ 85 w 206"/>
                  <a:gd name="T21" fmla="*/ 196 h 219"/>
                  <a:gd name="T22" fmla="*/ 77 w 206"/>
                  <a:gd name="T23" fmla="*/ 193 h 219"/>
                  <a:gd name="T24" fmla="*/ 72 w 206"/>
                  <a:gd name="T25" fmla="*/ 191 h 219"/>
                  <a:gd name="T26" fmla="*/ 66 w 206"/>
                  <a:gd name="T27" fmla="*/ 189 h 219"/>
                  <a:gd name="T28" fmla="*/ 65 w 206"/>
                  <a:gd name="T29" fmla="*/ 185 h 219"/>
                  <a:gd name="T30" fmla="*/ 63 w 206"/>
                  <a:gd name="T31" fmla="*/ 182 h 219"/>
                  <a:gd name="T32" fmla="*/ 61 w 206"/>
                  <a:gd name="T33" fmla="*/ 176 h 219"/>
                  <a:gd name="T34" fmla="*/ 60 w 206"/>
                  <a:gd name="T35" fmla="*/ 175 h 219"/>
                  <a:gd name="T36" fmla="*/ 58 w 206"/>
                  <a:gd name="T37" fmla="*/ 170 h 219"/>
                  <a:gd name="T38" fmla="*/ 57 w 206"/>
                  <a:gd name="T39" fmla="*/ 161 h 219"/>
                  <a:gd name="T40" fmla="*/ 55 w 206"/>
                  <a:gd name="T41" fmla="*/ 158 h 219"/>
                  <a:gd name="T42" fmla="*/ 52 w 206"/>
                  <a:gd name="T43" fmla="*/ 154 h 219"/>
                  <a:gd name="T44" fmla="*/ 50 w 206"/>
                  <a:gd name="T45" fmla="*/ 152 h 219"/>
                  <a:gd name="T46" fmla="*/ 50 w 206"/>
                  <a:gd name="T47" fmla="*/ 150 h 219"/>
                  <a:gd name="T48" fmla="*/ 47 w 206"/>
                  <a:gd name="T49" fmla="*/ 148 h 219"/>
                  <a:gd name="T50" fmla="*/ 45 w 206"/>
                  <a:gd name="T51" fmla="*/ 145 h 219"/>
                  <a:gd name="T52" fmla="*/ 44 w 206"/>
                  <a:gd name="T53" fmla="*/ 137 h 219"/>
                  <a:gd name="T54" fmla="*/ 42 w 206"/>
                  <a:gd name="T55" fmla="*/ 131 h 219"/>
                  <a:gd name="T56" fmla="*/ 41 w 206"/>
                  <a:gd name="T57" fmla="*/ 129 h 219"/>
                  <a:gd name="T58" fmla="*/ 39 w 206"/>
                  <a:gd name="T59" fmla="*/ 124 h 219"/>
                  <a:gd name="T60" fmla="*/ 37 w 206"/>
                  <a:gd name="T61" fmla="*/ 122 h 219"/>
                  <a:gd name="T62" fmla="*/ 35 w 206"/>
                  <a:gd name="T63" fmla="*/ 112 h 219"/>
                  <a:gd name="T64" fmla="*/ 34 w 206"/>
                  <a:gd name="T65" fmla="*/ 107 h 219"/>
                  <a:gd name="T66" fmla="*/ 32 w 206"/>
                  <a:gd name="T67" fmla="*/ 103 h 219"/>
                  <a:gd name="T68" fmla="*/ 31 w 206"/>
                  <a:gd name="T69" fmla="*/ 99 h 219"/>
                  <a:gd name="T70" fmla="*/ 28 w 206"/>
                  <a:gd name="T71" fmla="*/ 88 h 219"/>
                  <a:gd name="T72" fmla="*/ 26 w 206"/>
                  <a:gd name="T73" fmla="*/ 79 h 219"/>
                  <a:gd name="T74" fmla="*/ 25 w 206"/>
                  <a:gd name="T75" fmla="*/ 72 h 219"/>
                  <a:gd name="T76" fmla="*/ 24 w 206"/>
                  <a:gd name="T77" fmla="*/ 66 h 219"/>
                  <a:gd name="T78" fmla="*/ 21 w 206"/>
                  <a:gd name="T79" fmla="*/ 64 h 219"/>
                  <a:gd name="T80" fmla="*/ 19 w 206"/>
                  <a:gd name="T81" fmla="*/ 56 h 219"/>
                  <a:gd name="T82" fmla="*/ 17 w 206"/>
                  <a:gd name="T83" fmla="*/ 50 h 219"/>
                  <a:gd name="T84" fmla="*/ 16 w 206"/>
                  <a:gd name="T85" fmla="*/ 45 h 219"/>
                  <a:gd name="T86" fmla="*/ 14 w 206"/>
                  <a:gd name="T87" fmla="*/ 42 h 219"/>
                  <a:gd name="T88" fmla="*/ 13 w 206"/>
                  <a:gd name="T89" fmla="*/ 32 h 219"/>
                  <a:gd name="T90" fmla="*/ 11 w 206"/>
                  <a:gd name="T91" fmla="*/ 26 h 219"/>
                  <a:gd name="T92" fmla="*/ 9 w 206"/>
                  <a:gd name="T93" fmla="*/ 24 h 219"/>
                  <a:gd name="T94" fmla="*/ 7 w 206"/>
                  <a:gd name="T95" fmla="*/ 20 h 219"/>
                  <a:gd name="T96" fmla="*/ 6 w 206"/>
                  <a:gd name="T97" fmla="*/ 14 h 219"/>
                  <a:gd name="T98" fmla="*/ 4 w 206"/>
                  <a:gd name="T99" fmla="*/ 9 h 219"/>
                  <a:gd name="T100" fmla="*/ 1 w 206"/>
                  <a:gd name="T101" fmla="*/ 5 h 219"/>
                  <a:gd name="T102" fmla="*/ 0 w 206"/>
                  <a:gd name="T103" fmla="*/ 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6" h="219">
                    <a:moveTo>
                      <a:pt x="206" y="219"/>
                    </a:moveTo>
                    <a:lnTo>
                      <a:pt x="137" y="219"/>
                    </a:lnTo>
                    <a:lnTo>
                      <a:pt x="137" y="216"/>
                    </a:lnTo>
                    <a:lnTo>
                      <a:pt x="125" y="216"/>
                    </a:lnTo>
                    <a:lnTo>
                      <a:pt x="125" y="214"/>
                    </a:lnTo>
                    <a:lnTo>
                      <a:pt x="123" y="214"/>
                    </a:lnTo>
                    <a:lnTo>
                      <a:pt x="123" y="212"/>
                    </a:lnTo>
                    <a:lnTo>
                      <a:pt x="121" y="212"/>
                    </a:lnTo>
                    <a:lnTo>
                      <a:pt x="121" y="210"/>
                    </a:lnTo>
                    <a:lnTo>
                      <a:pt x="109" y="210"/>
                    </a:lnTo>
                    <a:lnTo>
                      <a:pt x="109" y="208"/>
                    </a:lnTo>
                    <a:lnTo>
                      <a:pt x="103" y="208"/>
                    </a:lnTo>
                    <a:lnTo>
                      <a:pt x="103" y="206"/>
                    </a:lnTo>
                    <a:lnTo>
                      <a:pt x="98" y="206"/>
                    </a:lnTo>
                    <a:lnTo>
                      <a:pt x="98" y="205"/>
                    </a:lnTo>
                    <a:lnTo>
                      <a:pt x="96" y="205"/>
                    </a:lnTo>
                    <a:lnTo>
                      <a:pt x="96" y="203"/>
                    </a:lnTo>
                    <a:lnTo>
                      <a:pt x="92" y="203"/>
                    </a:lnTo>
                    <a:lnTo>
                      <a:pt x="92" y="200"/>
                    </a:lnTo>
                    <a:lnTo>
                      <a:pt x="91" y="200"/>
                    </a:lnTo>
                    <a:lnTo>
                      <a:pt x="91" y="196"/>
                    </a:lnTo>
                    <a:lnTo>
                      <a:pt x="85" y="196"/>
                    </a:lnTo>
                    <a:lnTo>
                      <a:pt x="85" y="193"/>
                    </a:lnTo>
                    <a:lnTo>
                      <a:pt x="77" y="193"/>
                    </a:lnTo>
                    <a:lnTo>
                      <a:pt x="77" y="191"/>
                    </a:lnTo>
                    <a:lnTo>
                      <a:pt x="72" y="191"/>
                    </a:lnTo>
                    <a:lnTo>
                      <a:pt x="72" y="189"/>
                    </a:lnTo>
                    <a:lnTo>
                      <a:pt x="66" y="189"/>
                    </a:lnTo>
                    <a:lnTo>
                      <a:pt x="66" y="185"/>
                    </a:lnTo>
                    <a:lnTo>
                      <a:pt x="65" y="185"/>
                    </a:lnTo>
                    <a:lnTo>
                      <a:pt x="65" y="182"/>
                    </a:lnTo>
                    <a:lnTo>
                      <a:pt x="63" y="182"/>
                    </a:lnTo>
                    <a:lnTo>
                      <a:pt x="63" y="176"/>
                    </a:lnTo>
                    <a:lnTo>
                      <a:pt x="61" y="176"/>
                    </a:lnTo>
                    <a:lnTo>
                      <a:pt x="61" y="175"/>
                    </a:lnTo>
                    <a:lnTo>
                      <a:pt x="60" y="175"/>
                    </a:lnTo>
                    <a:lnTo>
                      <a:pt x="60" y="170"/>
                    </a:lnTo>
                    <a:lnTo>
                      <a:pt x="58" y="170"/>
                    </a:lnTo>
                    <a:lnTo>
                      <a:pt x="58" y="161"/>
                    </a:lnTo>
                    <a:lnTo>
                      <a:pt x="57" y="161"/>
                    </a:lnTo>
                    <a:lnTo>
                      <a:pt x="57" y="158"/>
                    </a:lnTo>
                    <a:lnTo>
                      <a:pt x="55" y="158"/>
                    </a:lnTo>
                    <a:lnTo>
                      <a:pt x="55" y="154"/>
                    </a:lnTo>
                    <a:lnTo>
                      <a:pt x="52" y="154"/>
                    </a:lnTo>
                    <a:lnTo>
                      <a:pt x="52" y="152"/>
                    </a:lnTo>
                    <a:lnTo>
                      <a:pt x="50" y="152"/>
                    </a:lnTo>
                    <a:lnTo>
                      <a:pt x="50" y="150"/>
                    </a:lnTo>
                    <a:lnTo>
                      <a:pt x="50" y="150"/>
                    </a:lnTo>
                    <a:lnTo>
                      <a:pt x="50" y="148"/>
                    </a:lnTo>
                    <a:lnTo>
                      <a:pt x="47" y="148"/>
                    </a:lnTo>
                    <a:lnTo>
                      <a:pt x="47" y="145"/>
                    </a:lnTo>
                    <a:lnTo>
                      <a:pt x="45" y="145"/>
                    </a:lnTo>
                    <a:lnTo>
                      <a:pt x="45" y="137"/>
                    </a:lnTo>
                    <a:lnTo>
                      <a:pt x="44" y="137"/>
                    </a:lnTo>
                    <a:lnTo>
                      <a:pt x="44" y="131"/>
                    </a:lnTo>
                    <a:lnTo>
                      <a:pt x="42" y="131"/>
                    </a:lnTo>
                    <a:lnTo>
                      <a:pt x="42" y="129"/>
                    </a:lnTo>
                    <a:lnTo>
                      <a:pt x="41" y="129"/>
                    </a:lnTo>
                    <a:lnTo>
                      <a:pt x="41" y="124"/>
                    </a:lnTo>
                    <a:lnTo>
                      <a:pt x="39" y="124"/>
                    </a:lnTo>
                    <a:lnTo>
                      <a:pt x="39" y="122"/>
                    </a:lnTo>
                    <a:lnTo>
                      <a:pt x="37" y="122"/>
                    </a:lnTo>
                    <a:lnTo>
                      <a:pt x="37" y="112"/>
                    </a:lnTo>
                    <a:lnTo>
                      <a:pt x="35" y="112"/>
                    </a:lnTo>
                    <a:lnTo>
                      <a:pt x="35" y="107"/>
                    </a:lnTo>
                    <a:lnTo>
                      <a:pt x="34" y="107"/>
                    </a:lnTo>
                    <a:lnTo>
                      <a:pt x="34" y="103"/>
                    </a:lnTo>
                    <a:lnTo>
                      <a:pt x="32" y="103"/>
                    </a:lnTo>
                    <a:lnTo>
                      <a:pt x="32" y="99"/>
                    </a:lnTo>
                    <a:lnTo>
                      <a:pt x="31" y="99"/>
                    </a:lnTo>
                    <a:lnTo>
                      <a:pt x="31" y="88"/>
                    </a:lnTo>
                    <a:lnTo>
                      <a:pt x="28" y="88"/>
                    </a:lnTo>
                    <a:lnTo>
                      <a:pt x="28" y="79"/>
                    </a:lnTo>
                    <a:lnTo>
                      <a:pt x="26" y="79"/>
                    </a:lnTo>
                    <a:lnTo>
                      <a:pt x="26" y="72"/>
                    </a:lnTo>
                    <a:lnTo>
                      <a:pt x="25" y="72"/>
                    </a:lnTo>
                    <a:lnTo>
                      <a:pt x="25" y="66"/>
                    </a:lnTo>
                    <a:lnTo>
                      <a:pt x="24" y="66"/>
                    </a:lnTo>
                    <a:lnTo>
                      <a:pt x="24" y="64"/>
                    </a:lnTo>
                    <a:lnTo>
                      <a:pt x="21" y="64"/>
                    </a:lnTo>
                    <a:lnTo>
                      <a:pt x="21" y="56"/>
                    </a:lnTo>
                    <a:lnTo>
                      <a:pt x="19" y="56"/>
                    </a:lnTo>
                    <a:lnTo>
                      <a:pt x="19" y="50"/>
                    </a:lnTo>
                    <a:lnTo>
                      <a:pt x="17" y="50"/>
                    </a:lnTo>
                    <a:lnTo>
                      <a:pt x="17" y="45"/>
                    </a:lnTo>
                    <a:lnTo>
                      <a:pt x="16" y="45"/>
                    </a:lnTo>
                    <a:lnTo>
                      <a:pt x="16" y="42"/>
                    </a:lnTo>
                    <a:lnTo>
                      <a:pt x="14" y="42"/>
                    </a:lnTo>
                    <a:lnTo>
                      <a:pt x="14" y="32"/>
                    </a:lnTo>
                    <a:lnTo>
                      <a:pt x="13" y="32"/>
                    </a:lnTo>
                    <a:lnTo>
                      <a:pt x="13" y="26"/>
                    </a:lnTo>
                    <a:lnTo>
                      <a:pt x="11" y="26"/>
                    </a:lnTo>
                    <a:lnTo>
                      <a:pt x="11" y="24"/>
                    </a:lnTo>
                    <a:lnTo>
                      <a:pt x="9" y="24"/>
                    </a:lnTo>
                    <a:lnTo>
                      <a:pt x="9" y="20"/>
                    </a:lnTo>
                    <a:lnTo>
                      <a:pt x="7" y="20"/>
                    </a:lnTo>
                    <a:lnTo>
                      <a:pt x="7" y="14"/>
                    </a:lnTo>
                    <a:lnTo>
                      <a:pt x="6" y="14"/>
                    </a:lnTo>
                    <a:lnTo>
                      <a:pt x="6" y="9"/>
                    </a:lnTo>
                    <a:lnTo>
                      <a:pt x="4" y="9"/>
                    </a:lnTo>
                    <a:lnTo>
                      <a:pt x="4" y="5"/>
                    </a:lnTo>
                    <a:lnTo>
                      <a:pt x="1" y="5"/>
                    </a:lnTo>
                    <a:lnTo>
                      <a:pt x="1" y="4"/>
                    </a:lnTo>
                    <a:lnTo>
                      <a:pt x="0" y="4"/>
                    </a:lnTo>
                    <a:lnTo>
                      <a:pt x="0" y="0"/>
                    </a:lnTo>
                  </a:path>
                </a:pathLst>
              </a:custGeom>
              <a:noFill/>
              <a:ln w="25400">
                <a:solidFill>
                  <a:srgbClr val="B60D27"/>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46" name="Group 2"/>
            <p:cNvGrpSpPr/>
            <p:nvPr/>
          </p:nvGrpSpPr>
          <p:grpSpPr>
            <a:xfrm>
              <a:off x="5189935" y="2108619"/>
              <a:ext cx="2142000" cy="2805787"/>
              <a:chOff x="2369" y="1492"/>
              <a:chExt cx="1020" cy="1332"/>
            </a:xfrm>
          </p:grpSpPr>
          <p:sp>
            <p:nvSpPr>
              <p:cNvPr id="147" name="Line 3"/>
              <p:cNvSpPr>
                <a:spLocks noChangeShapeType="1"/>
              </p:cNvSpPr>
              <p:nvPr/>
            </p:nvSpPr>
            <p:spPr bwMode="auto">
              <a:xfrm flipH="1">
                <a:off x="3251" y="2786"/>
                <a:ext cx="0" cy="36"/>
              </a:xfrm>
              <a:prstGeom prst="line">
                <a:avLst/>
              </a:prstGeom>
              <a:noFill/>
              <a:ln w="25400">
                <a:solidFill>
                  <a:srgbClr val="B2C0D8"/>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 name="Line 4"/>
              <p:cNvSpPr>
                <a:spLocks noChangeShapeType="1"/>
              </p:cNvSpPr>
              <p:nvPr/>
            </p:nvSpPr>
            <p:spPr bwMode="auto">
              <a:xfrm flipH="1">
                <a:off x="3263" y="2786"/>
                <a:ext cx="0" cy="36"/>
              </a:xfrm>
              <a:prstGeom prst="line">
                <a:avLst/>
              </a:prstGeom>
              <a:noFill/>
              <a:ln w="25400">
                <a:solidFill>
                  <a:srgbClr val="B2C0D8"/>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 name="Line 5"/>
              <p:cNvSpPr>
                <a:spLocks noChangeShapeType="1"/>
              </p:cNvSpPr>
              <p:nvPr/>
            </p:nvSpPr>
            <p:spPr bwMode="auto">
              <a:xfrm flipH="1">
                <a:off x="3383" y="2786"/>
                <a:ext cx="0" cy="36"/>
              </a:xfrm>
              <a:prstGeom prst="line">
                <a:avLst/>
              </a:prstGeom>
              <a:noFill/>
              <a:ln w="25400">
                <a:solidFill>
                  <a:srgbClr val="B2C0D8"/>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 name="Freeform 6"/>
              <p:cNvSpPr/>
              <p:nvPr/>
            </p:nvSpPr>
            <p:spPr bwMode="auto">
              <a:xfrm>
                <a:off x="2369" y="1492"/>
                <a:ext cx="1020" cy="1332"/>
              </a:xfrm>
              <a:custGeom>
                <a:avLst/>
                <a:gdLst>
                  <a:gd name="T0" fmla="*/ 144 w 170"/>
                  <a:gd name="T1" fmla="*/ 222 h 222"/>
                  <a:gd name="T2" fmla="*/ 129 w 170"/>
                  <a:gd name="T3" fmla="*/ 220 h 222"/>
                  <a:gd name="T4" fmla="*/ 128 w 170"/>
                  <a:gd name="T5" fmla="*/ 218 h 222"/>
                  <a:gd name="T6" fmla="*/ 125 w 170"/>
                  <a:gd name="T7" fmla="*/ 216 h 222"/>
                  <a:gd name="T8" fmla="*/ 111 w 170"/>
                  <a:gd name="T9" fmla="*/ 213 h 222"/>
                  <a:gd name="T10" fmla="*/ 109 w 170"/>
                  <a:gd name="T11" fmla="*/ 210 h 222"/>
                  <a:gd name="T12" fmla="*/ 99 w 170"/>
                  <a:gd name="T13" fmla="*/ 209 h 222"/>
                  <a:gd name="T14" fmla="*/ 90 w 170"/>
                  <a:gd name="T15" fmla="*/ 207 h 222"/>
                  <a:gd name="T16" fmla="*/ 87 w 170"/>
                  <a:gd name="T17" fmla="*/ 205 h 222"/>
                  <a:gd name="T18" fmla="*/ 82 w 170"/>
                  <a:gd name="T19" fmla="*/ 203 h 222"/>
                  <a:gd name="T20" fmla="*/ 82 w 170"/>
                  <a:gd name="T21" fmla="*/ 199 h 222"/>
                  <a:gd name="T22" fmla="*/ 81 w 170"/>
                  <a:gd name="T23" fmla="*/ 198 h 222"/>
                  <a:gd name="T24" fmla="*/ 75 w 170"/>
                  <a:gd name="T25" fmla="*/ 195 h 222"/>
                  <a:gd name="T26" fmla="*/ 73 w 170"/>
                  <a:gd name="T27" fmla="*/ 193 h 222"/>
                  <a:gd name="T28" fmla="*/ 70 w 170"/>
                  <a:gd name="T29" fmla="*/ 192 h 222"/>
                  <a:gd name="T30" fmla="*/ 68 w 170"/>
                  <a:gd name="T31" fmla="*/ 189 h 222"/>
                  <a:gd name="T32" fmla="*/ 67 w 170"/>
                  <a:gd name="T33" fmla="*/ 186 h 222"/>
                  <a:gd name="T34" fmla="*/ 64 w 170"/>
                  <a:gd name="T35" fmla="*/ 182 h 222"/>
                  <a:gd name="T36" fmla="*/ 63 w 170"/>
                  <a:gd name="T37" fmla="*/ 181 h 222"/>
                  <a:gd name="T38" fmla="*/ 60 w 170"/>
                  <a:gd name="T39" fmla="*/ 177 h 222"/>
                  <a:gd name="T40" fmla="*/ 60 w 170"/>
                  <a:gd name="T41" fmla="*/ 173 h 222"/>
                  <a:gd name="T42" fmla="*/ 59 w 170"/>
                  <a:gd name="T43" fmla="*/ 172 h 222"/>
                  <a:gd name="T44" fmla="*/ 58 w 170"/>
                  <a:gd name="T45" fmla="*/ 169 h 222"/>
                  <a:gd name="T46" fmla="*/ 57 w 170"/>
                  <a:gd name="T47" fmla="*/ 167 h 222"/>
                  <a:gd name="T48" fmla="*/ 54 w 170"/>
                  <a:gd name="T49" fmla="*/ 166 h 222"/>
                  <a:gd name="T50" fmla="*/ 53 w 170"/>
                  <a:gd name="T51" fmla="*/ 161 h 222"/>
                  <a:gd name="T52" fmla="*/ 52 w 170"/>
                  <a:gd name="T53" fmla="*/ 156 h 222"/>
                  <a:gd name="T54" fmla="*/ 50 w 170"/>
                  <a:gd name="T55" fmla="*/ 154 h 222"/>
                  <a:gd name="T56" fmla="*/ 49 w 170"/>
                  <a:gd name="T57" fmla="*/ 151 h 222"/>
                  <a:gd name="T58" fmla="*/ 47 w 170"/>
                  <a:gd name="T59" fmla="*/ 148 h 222"/>
                  <a:gd name="T60" fmla="*/ 46 w 170"/>
                  <a:gd name="T61" fmla="*/ 144 h 222"/>
                  <a:gd name="T62" fmla="*/ 45 w 170"/>
                  <a:gd name="T63" fmla="*/ 139 h 222"/>
                  <a:gd name="T64" fmla="*/ 44 w 170"/>
                  <a:gd name="T65" fmla="*/ 136 h 222"/>
                  <a:gd name="T66" fmla="*/ 42 w 170"/>
                  <a:gd name="T67" fmla="*/ 131 h 222"/>
                  <a:gd name="T68" fmla="*/ 41 w 170"/>
                  <a:gd name="T69" fmla="*/ 126 h 222"/>
                  <a:gd name="T70" fmla="*/ 36 w 170"/>
                  <a:gd name="T71" fmla="*/ 125 h 222"/>
                  <a:gd name="T72" fmla="*/ 33 w 170"/>
                  <a:gd name="T73" fmla="*/ 121 h 222"/>
                  <a:gd name="T74" fmla="*/ 32 w 170"/>
                  <a:gd name="T75" fmla="*/ 118 h 222"/>
                  <a:gd name="T76" fmla="*/ 32 w 170"/>
                  <a:gd name="T77" fmla="*/ 114 h 222"/>
                  <a:gd name="T78" fmla="*/ 30 w 170"/>
                  <a:gd name="T79" fmla="*/ 106 h 222"/>
                  <a:gd name="T80" fmla="*/ 30 w 170"/>
                  <a:gd name="T81" fmla="*/ 101 h 222"/>
                  <a:gd name="T82" fmla="*/ 27 w 170"/>
                  <a:gd name="T83" fmla="*/ 96 h 222"/>
                  <a:gd name="T84" fmla="*/ 26 w 170"/>
                  <a:gd name="T85" fmla="*/ 93 h 222"/>
                  <a:gd name="T86" fmla="*/ 24 w 170"/>
                  <a:gd name="T87" fmla="*/ 87 h 222"/>
                  <a:gd name="T88" fmla="*/ 23 w 170"/>
                  <a:gd name="T89" fmla="*/ 82 h 222"/>
                  <a:gd name="T90" fmla="*/ 22 w 170"/>
                  <a:gd name="T91" fmla="*/ 78 h 222"/>
                  <a:gd name="T92" fmla="*/ 20 w 170"/>
                  <a:gd name="T93" fmla="*/ 72 h 222"/>
                  <a:gd name="T94" fmla="*/ 18 w 170"/>
                  <a:gd name="T95" fmla="*/ 65 h 222"/>
                  <a:gd name="T96" fmla="*/ 17 w 170"/>
                  <a:gd name="T97" fmla="*/ 59 h 222"/>
                  <a:gd name="T98" fmla="*/ 15 w 170"/>
                  <a:gd name="T99" fmla="*/ 49 h 222"/>
                  <a:gd name="T100" fmla="*/ 14 w 170"/>
                  <a:gd name="T101" fmla="*/ 46 h 222"/>
                  <a:gd name="T102" fmla="*/ 13 w 170"/>
                  <a:gd name="T103" fmla="*/ 40 h 222"/>
                  <a:gd name="T104" fmla="*/ 12 w 170"/>
                  <a:gd name="T105" fmla="*/ 33 h 222"/>
                  <a:gd name="T106" fmla="*/ 10 w 170"/>
                  <a:gd name="T107" fmla="*/ 24 h 222"/>
                  <a:gd name="T108" fmla="*/ 9 w 170"/>
                  <a:gd name="T109" fmla="*/ 19 h 222"/>
                  <a:gd name="T110" fmla="*/ 8 w 170"/>
                  <a:gd name="T111" fmla="*/ 12 h 222"/>
                  <a:gd name="T112" fmla="*/ 7 w 170"/>
                  <a:gd name="T113" fmla="*/ 7 h 222"/>
                  <a:gd name="T114" fmla="*/ 5 w 170"/>
                  <a:gd name="T115" fmla="*/ 6 h 222"/>
                  <a:gd name="T116" fmla="*/ 4 w 170"/>
                  <a:gd name="T11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0" h="221">
                    <a:moveTo>
                      <a:pt x="170" y="222"/>
                    </a:moveTo>
                    <a:lnTo>
                      <a:pt x="144" y="222"/>
                    </a:lnTo>
                    <a:lnTo>
                      <a:pt x="144" y="220"/>
                    </a:lnTo>
                    <a:lnTo>
                      <a:pt x="129" y="220"/>
                    </a:lnTo>
                    <a:lnTo>
                      <a:pt x="129" y="218"/>
                    </a:lnTo>
                    <a:lnTo>
                      <a:pt x="128" y="218"/>
                    </a:lnTo>
                    <a:lnTo>
                      <a:pt x="128" y="216"/>
                    </a:lnTo>
                    <a:lnTo>
                      <a:pt x="125" y="216"/>
                    </a:lnTo>
                    <a:lnTo>
                      <a:pt x="125" y="213"/>
                    </a:lnTo>
                    <a:lnTo>
                      <a:pt x="111" y="213"/>
                    </a:lnTo>
                    <a:lnTo>
                      <a:pt x="111" y="210"/>
                    </a:lnTo>
                    <a:lnTo>
                      <a:pt x="109" y="210"/>
                    </a:lnTo>
                    <a:lnTo>
                      <a:pt x="109" y="209"/>
                    </a:lnTo>
                    <a:lnTo>
                      <a:pt x="99" y="209"/>
                    </a:lnTo>
                    <a:lnTo>
                      <a:pt x="99" y="207"/>
                    </a:lnTo>
                    <a:lnTo>
                      <a:pt x="90" y="207"/>
                    </a:lnTo>
                    <a:lnTo>
                      <a:pt x="90" y="205"/>
                    </a:lnTo>
                    <a:lnTo>
                      <a:pt x="87" y="205"/>
                    </a:lnTo>
                    <a:lnTo>
                      <a:pt x="87" y="203"/>
                    </a:lnTo>
                    <a:lnTo>
                      <a:pt x="82" y="203"/>
                    </a:lnTo>
                    <a:lnTo>
                      <a:pt x="82" y="201"/>
                    </a:lnTo>
                    <a:lnTo>
                      <a:pt x="82" y="199"/>
                    </a:lnTo>
                    <a:lnTo>
                      <a:pt x="81" y="199"/>
                    </a:lnTo>
                    <a:lnTo>
                      <a:pt x="81" y="198"/>
                    </a:lnTo>
                    <a:lnTo>
                      <a:pt x="75" y="198"/>
                    </a:lnTo>
                    <a:lnTo>
                      <a:pt x="75" y="195"/>
                    </a:lnTo>
                    <a:lnTo>
                      <a:pt x="73" y="195"/>
                    </a:lnTo>
                    <a:lnTo>
                      <a:pt x="73" y="193"/>
                    </a:lnTo>
                    <a:lnTo>
                      <a:pt x="70" y="193"/>
                    </a:lnTo>
                    <a:lnTo>
                      <a:pt x="70" y="192"/>
                    </a:lnTo>
                    <a:lnTo>
                      <a:pt x="68" y="192"/>
                    </a:lnTo>
                    <a:lnTo>
                      <a:pt x="68" y="189"/>
                    </a:lnTo>
                    <a:lnTo>
                      <a:pt x="67" y="189"/>
                    </a:lnTo>
                    <a:lnTo>
                      <a:pt x="67" y="186"/>
                    </a:lnTo>
                    <a:lnTo>
                      <a:pt x="64" y="186"/>
                    </a:lnTo>
                    <a:lnTo>
                      <a:pt x="64" y="182"/>
                    </a:lnTo>
                    <a:lnTo>
                      <a:pt x="63" y="182"/>
                    </a:lnTo>
                    <a:lnTo>
                      <a:pt x="63" y="181"/>
                    </a:lnTo>
                    <a:lnTo>
                      <a:pt x="60" y="181"/>
                    </a:lnTo>
                    <a:lnTo>
                      <a:pt x="60" y="177"/>
                    </a:lnTo>
                    <a:lnTo>
                      <a:pt x="60" y="177"/>
                    </a:lnTo>
                    <a:lnTo>
                      <a:pt x="60" y="173"/>
                    </a:lnTo>
                    <a:lnTo>
                      <a:pt x="59" y="173"/>
                    </a:lnTo>
                    <a:lnTo>
                      <a:pt x="59" y="172"/>
                    </a:lnTo>
                    <a:lnTo>
                      <a:pt x="58" y="172"/>
                    </a:lnTo>
                    <a:lnTo>
                      <a:pt x="58" y="169"/>
                    </a:lnTo>
                    <a:lnTo>
                      <a:pt x="57" y="169"/>
                    </a:lnTo>
                    <a:lnTo>
                      <a:pt x="57" y="167"/>
                    </a:lnTo>
                    <a:lnTo>
                      <a:pt x="54" y="167"/>
                    </a:lnTo>
                    <a:lnTo>
                      <a:pt x="54" y="166"/>
                    </a:lnTo>
                    <a:lnTo>
                      <a:pt x="53" y="166"/>
                    </a:lnTo>
                    <a:lnTo>
                      <a:pt x="53" y="161"/>
                    </a:lnTo>
                    <a:lnTo>
                      <a:pt x="52" y="161"/>
                    </a:lnTo>
                    <a:lnTo>
                      <a:pt x="52" y="156"/>
                    </a:lnTo>
                    <a:lnTo>
                      <a:pt x="52" y="154"/>
                    </a:lnTo>
                    <a:lnTo>
                      <a:pt x="50" y="154"/>
                    </a:lnTo>
                    <a:lnTo>
                      <a:pt x="50" y="151"/>
                    </a:lnTo>
                    <a:lnTo>
                      <a:pt x="49" y="151"/>
                    </a:lnTo>
                    <a:lnTo>
                      <a:pt x="49" y="148"/>
                    </a:lnTo>
                    <a:lnTo>
                      <a:pt x="47" y="148"/>
                    </a:lnTo>
                    <a:lnTo>
                      <a:pt x="47" y="144"/>
                    </a:lnTo>
                    <a:lnTo>
                      <a:pt x="46" y="144"/>
                    </a:lnTo>
                    <a:lnTo>
                      <a:pt x="46" y="139"/>
                    </a:lnTo>
                    <a:lnTo>
                      <a:pt x="45" y="139"/>
                    </a:lnTo>
                    <a:lnTo>
                      <a:pt x="45" y="136"/>
                    </a:lnTo>
                    <a:lnTo>
                      <a:pt x="44" y="136"/>
                    </a:lnTo>
                    <a:lnTo>
                      <a:pt x="44" y="131"/>
                    </a:lnTo>
                    <a:lnTo>
                      <a:pt x="42" y="131"/>
                    </a:lnTo>
                    <a:lnTo>
                      <a:pt x="42" y="126"/>
                    </a:lnTo>
                    <a:lnTo>
                      <a:pt x="41" y="126"/>
                    </a:lnTo>
                    <a:lnTo>
                      <a:pt x="41" y="125"/>
                    </a:lnTo>
                    <a:lnTo>
                      <a:pt x="36" y="125"/>
                    </a:lnTo>
                    <a:lnTo>
                      <a:pt x="36" y="121"/>
                    </a:lnTo>
                    <a:lnTo>
                      <a:pt x="33" y="121"/>
                    </a:lnTo>
                    <a:lnTo>
                      <a:pt x="33" y="118"/>
                    </a:lnTo>
                    <a:lnTo>
                      <a:pt x="32" y="118"/>
                    </a:lnTo>
                    <a:lnTo>
                      <a:pt x="32" y="116"/>
                    </a:lnTo>
                    <a:lnTo>
                      <a:pt x="32" y="114"/>
                    </a:lnTo>
                    <a:lnTo>
                      <a:pt x="30" y="114"/>
                    </a:lnTo>
                    <a:lnTo>
                      <a:pt x="30" y="106"/>
                    </a:lnTo>
                    <a:lnTo>
                      <a:pt x="30" y="105"/>
                    </a:lnTo>
                    <a:lnTo>
                      <a:pt x="30" y="101"/>
                    </a:lnTo>
                    <a:lnTo>
                      <a:pt x="27" y="101"/>
                    </a:lnTo>
                    <a:lnTo>
                      <a:pt x="27" y="96"/>
                    </a:lnTo>
                    <a:lnTo>
                      <a:pt x="26" y="96"/>
                    </a:lnTo>
                    <a:lnTo>
                      <a:pt x="26" y="93"/>
                    </a:lnTo>
                    <a:lnTo>
                      <a:pt x="24" y="93"/>
                    </a:lnTo>
                    <a:lnTo>
                      <a:pt x="24" y="87"/>
                    </a:lnTo>
                    <a:lnTo>
                      <a:pt x="23" y="87"/>
                    </a:lnTo>
                    <a:lnTo>
                      <a:pt x="23" y="82"/>
                    </a:lnTo>
                    <a:lnTo>
                      <a:pt x="22" y="82"/>
                    </a:lnTo>
                    <a:lnTo>
                      <a:pt x="22" y="78"/>
                    </a:lnTo>
                    <a:lnTo>
                      <a:pt x="20" y="78"/>
                    </a:lnTo>
                    <a:lnTo>
                      <a:pt x="20" y="72"/>
                    </a:lnTo>
                    <a:lnTo>
                      <a:pt x="18" y="72"/>
                    </a:lnTo>
                    <a:lnTo>
                      <a:pt x="18" y="65"/>
                    </a:lnTo>
                    <a:lnTo>
                      <a:pt x="17" y="65"/>
                    </a:lnTo>
                    <a:lnTo>
                      <a:pt x="17" y="59"/>
                    </a:lnTo>
                    <a:lnTo>
                      <a:pt x="15" y="59"/>
                    </a:lnTo>
                    <a:lnTo>
                      <a:pt x="15" y="49"/>
                    </a:lnTo>
                    <a:lnTo>
                      <a:pt x="14" y="49"/>
                    </a:lnTo>
                    <a:lnTo>
                      <a:pt x="14" y="46"/>
                    </a:lnTo>
                    <a:lnTo>
                      <a:pt x="13" y="46"/>
                    </a:lnTo>
                    <a:lnTo>
                      <a:pt x="13" y="40"/>
                    </a:lnTo>
                    <a:lnTo>
                      <a:pt x="12" y="40"/>
                    </a:lnTo>
                    <a:lnTo>
                      <a:pt x="12" y="33"/>
                    </a:lnTo>
                    <a:lnTo>
                      <a:pt x="10" y="33"/>
                    </a:lnTo>
                    <a:lnTo>
                      <a:pt x="10" y="24"/>
                    </a:lnTo>
                    <a:lnTo>
                      <a:pt x="9" y="24"/>
                    </a:lnTo>
                    <a:lnTo>
                      <a:pt x="9" y="19"/>
                    </a:lnTo>
                    <a:lnTo>
                      <a:pt x="8" y="19"/>
                    </a:lnTo>
                    <a:lnTo>
                      <a:pt x="8" y="12"/>
                    </a:lnTo>
                    <a:lnTo>
                      <a:pt x="7" y="12"/>
                    </a:lnTo>
                    <a:lnTo>
                      <a:pt x="7" y="7"/>
                    </a:lnTo>
                    <a:lnTo>
                      <a:pt x="5" y="7"/>
                    </a:lnTo>
                    <a:lnTo>
                      <a:pt x="5" y="6"/>
                    </a:lnTo>
                    <a:lnTo>
                      <a:pt x="4" y="6"/>
                    </a:lnTo>
                    <a:lnTo>
                      <a:pt x="4" y="0"/>
                    </a:lnTo>
                    <a:lnTo>
                      <a:pt x="0" y="0"/>
                    </a:lnTo>
                  </a:path>
                </a:pathLst>
              </a:custGeom>
              <a:noFill/>
              <a:ln w="25400">
                <a:solidFill>
                  <a:srgbClr val="B2C0D8"/>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graphicFrame>
        <p:nvGraphicFramePr>
          <p:cNvPr id="178" name="Group 88"/>
          <p:cNvGraphicFramePr>
            <a:graphicFrameLocks noGrp="1"/>
          </p:cNvGraphicFramePr>
          <p:nvPr>
            <p:extLst>
              <p:ext uri="{D42A27DB-BD31-4B8C-83A1-F6EECF244321}">
                <p14:modId xmlns:p14="http://schemas.microsoft.com/office/powerpoint/2010/main" xmlns="" val="1548825349"/>
              </p:ext>
            </p:extLst>
          </p:nvPr>
        </p:nvGraphicFramePr>
        <p:xfrm>
          <a:off x="5853631" y="1919991"/>
          <a:ext cx="3157666" cy="1295400"/>
        </p:xfrm>
        <a:graphic>
          <a:graphicData uri="http://schemas.openxmlformats.org/drawingml/2006/table">
            <a:tbl>
              <a:tblPr firstRow="1" bandRow="1">
                <a:tableStyleId>{69012ECD-51FC-41F1-AA8D-1B2483CD663E}</a:tableStyleId>
              </a:tblPr>
              <a:tblGrid>
                <a:gridCol w="1161766">
                  <a:extLst>
                    <a:ext uri="{9D8B030D-6E8A-4147-A177-3AD203B41FA5}">
                      <a16:colId xmlns:a16="http://schemas.microsoft.com/office/drawing/2014/main" xmlns="" val="20000"/>
                    </a:ext>
                  </a:extLst>
                </a:gridCol>
                <a:gridCol w="936885">
                  <a:extLst>
                    <a:ext uri="{9D8B030D-6E8A-4147-A177-3AD203B41FA5}">
                      <a16:colId xmlns:a16="http://schemas.microsoft.com/office/drawing/2014/main" xmlns="" val="20001"/>
                    </a:ext>
                  </a:extLst>
                </a:gridCol>
                <a:gridCol w="1059015">
                  <a:extLst>
                    <a:ext uri="{9D8B030D-6E8A-4147-A177-3AD203B41FA5}">
                      <a16:colId xmlns:a16="http://schemas.microsoft.com/office/drawing/2014/main" xmlns="" val="20002"/>
                    </a:ext>
                  </a:extLst>
                </a:gridCol>
              </a:tblGrid>
              <a:tr h="16238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100" b="1" i="0" u="none" strike="noStrike" cap="none" normalizeH="0" baseline="0" dirty="0">
                        <a:ln>
                          <a:noFill/>
                        </a:ln>
                        <a:solidFill>
                          <a:schemeClr val="tx1"/>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1" i="0" u="none" strike="noStrike" cap="none" baseline="0">
                          <a:solidFill>
                            <a:srgbClr val="4D4D4D"/>
                          </a:solidFill>
                          <a:effectLst/>
                          <a:uFillTx/>
                          <a:ea typeface="MS UI Gothic"/>
                        </a:rPr>
                        <a:t>GC</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1" i="0" u="none" strike="noStrike" cap="none" baseline="0">
                          <a:solidFill>
                            <a:srgbClr val="4D4D4D"/>
                          </a:solidFill>
                          <a:effectLst/>
                          <a:uFillTx/>
                          <a:ea typeface="MS UI Gothic"/>
                        </a:rPr>
                        <a:t>GCS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0">
                <a:tc>
                  <a:txBody>
                    <a:bodyPr/>
                    <a:lstStyle/>
                    <a:p>
                      <a:r>
                        <a:rPr lang="ja-JP" sz="1100" b="0" i="0" u="none" strike="noStrike" cap="none" baseline="0">
                          <a:solidFill>
                            <a:srgbClr val="4D4D4D"/>
                          </a:solidFill>
                          <a:effectLst/>
                          <a:uFillTx/>
                          <a:ea typeface="MS UI Gothic"/>
                        </a:rPr>
                        <a:t>イベント / 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b="0" i="0" u="none" strike="noStrike" cap="none" baseline="0">
                          <a:solidFill>
                            <a:srgbClr val="4D4D4D"/>
                          </a:solidFill>
                          <a:effectLst/>
                          <a:uFillTx/>
                          <a:ea typeface="MS UI Gothic"/>
                        </a:rPr>
                        <a:t>120/123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b="0" i="0" u="none" strike="noStrike" cap="none" baseline="0">
                          <a:solidFill>
                            <a:srgbClr val="4D4D4D"/>
                          </a:solidFill>
                          <a:effectLst/>
                          <a:uFillTx/>
                          <a:ea typeface="MS UI Gothic"/>
                        </a:rPr>
                        <a:t>116/123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0">
                <a:tc>
                  <a:txBody>
                    <a:bodyPr/>
                    <a:lstStyle/>
                    <a:p>
                      <a:r>
                        <a:rPr lang="ja-JP" sz="1100" b="0" i="0" u="none" strike="noStrike" cap="none" baseline="0">
                          <a:solidFill>
                            <a:srgbClr val="4D4D4D"/>
                          </a:solidFill>
                          <a:effectLst/>
                          <a:uFillTx/>
                          <a:ea typeface="MS UI Gothic"/>
                        </a:rPr>
                        <a:t>mPFS、カ月</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b="0" i="0" u="none" strike="noStrike" cap="none" baseline="0">
                          <a:solidFill>
                            <a:srgbClr val="4D4D4D"/>
                          </a:solidFill>
                          <a:effectLst/>
                          <a:uFillTx/>
                          <a:ea typeface="MS UI Gothic"/>
                        </a:rPr>
                        <a:t>5.5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b="0" i="0" u="none" strike="noStrike" cap="none" baseline="0">
                          <a:solidFill>
                            <a:srgbClr val="4D4D4D"/>
                          </a:solidFill>
                          <a:effectLst/>
                          <a:uFillTx/>
                          <a:ea typeface="MS UI Gothic"/>
                        </a:rPr>
                        <a:t>7.4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0">
                <a:tc>
                  <a:txBody>
                    <a:bodyPr/>
                    <a:lstStyle/>
                    <a:p>
                      <a:r>
                        <a:rPr lang="ja-JP" sz="1100" b="0" i="0" u="none" strike="noStrike" cap="none" baseline="0">
                          <a:solidFill>
                            <a:srgbClr val="4D4D4D"/>
                          </a:solidFill>
                          <a:effectLst/>
                          <a:uFillTx/>
                          <a:ea typeface="MS UI Gothic"/>
                        </a:rPr>
                        <a:t>0.5年PFS、%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b="0" i="0" u="none" strike="noStrike" cap="none" baseline="0">
                          <a:solidFill>
                            <a:srgbClr val="4D4D4D"/>
                          </a:solidFill>
                          <a:effectLst/>
                          <a:uFillTx/>
                          <a:ea typeface="MS UI Gothic"/>
                        </a:rPr>
                        <a:t>47.2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b="0" i="0" u="none" strike="noStrike" cap="none" baseline="0">
                          <a:solidFill>
                            <a:srgbClr val="4D4D4D"/>
                          </a:solidFill>
                          <a:effectLst/>
                          <a:uFillTx/>
                          <a:ea typeface="MS UI Gothic"/>
                        </a:rPr>
                        <a:t>61.8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28556">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ja-JP" sz="1100" b="0" i="0" u="none" strike="noStrike" cap="none" baseline="0" dirty="0">
                          <a:solidFill>
                            <a:srgbClr val="4D4D4D"/>
                          </a:solidFill>
                          <a:effectLst/>
                          <a:uFillTx/>
                          <a:ea typeface="MS UI Gothic"/>
                        </a:rPr>
                        <a:t>1年PFS、%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b="0" i="0" u="none" strike="noStrike" cap="none" baseline="0" dirty="0">
                          <a:solidFill>
                            <a:srgbClr val="4D4D4D"/>
                          </a:solidFill>
                          <a:effectLst/>
                          <a:uFillTx/>
                          <a:ea typeface="MS UI Gothic"/>
                        </a:rPr>
                        <a:t>16.3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b="0" i="0" u="none" strike="noStrike" cap="none" baseline="0" dirty="0">
                          <a:solidFill>
                            <a:srgbClr val="4D4D4D"/>
                          </a:solidFill>
                          <a:effectLst/>
                          <a:uFillTx/>
                          <a:ea typeface="MS UI Gothic"/>
                        </a:rPr>
                        <a:t>25.2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63883449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615O: 進行胆道癌におけるゲムシタビン、シスプラチン+ S-1（GCS） 対 ゲムシタビン、シスプラチン (GC) の無作為化第III相試験（KHBO1401-MITSUBA</a:t>
            </a:r>
            <a:r>
              <a:rPr lang="ja-JP" sz="1800" b="1" i="0" u="none" strike="noStrike" cap="none" baseline="0" dirty="0" smtClean="0">
                <a:solidFill>
                  <a:srgbClr val="043882"/>
                </a:solidFill>
                <a:effectLst/>
                <a:uFillTx/>
                <a:ea typeface="MS UI Gothic"/>
              </a:rPr>
              <a:t>）</a:t>
            </a:r>
            <a:r>
              <a:rPr lang="en-GB" dirty="0"/>
              <a:t> –</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Sakai D,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主要な結果（続き）</a:t>
            </a:r>
          </a:p>
          <a:p>
            <a:pPr>
              <a:spcBef>
                <a:spcPts val="20000"/>
              </a:spcBef>
            </a:pPr>
            <a:r>
              <a:rPr lang="ja-JP" sz="1600" b="0" i="0" u="none" strike="noStrike" cap="none" baseline="0">
                <a:solidFill>
                  <a:srgbClr val="4D4D4D"/>
                </a:solidFill>
                <a:effectLst/>
                <a:uFillTx/>
                <a:ea typeface="MS UI Gothic"/>
              </a:rPr>
              <a:t>各群において1件の治療関連死があった</a:t>
            </a:r>
          </a:p>
          <a:p>
            <a:pPr marL="0" indent="0">
              <a:buNone/>
            </a:pPr>
            <a:endParaRPr lang="en-GB" b="1"/>
          </a:p>
          <a:p>
            <a:pPr marL="0" indent="0">
              <a:buNone/>
            </a:pPr>
            <a:r>
              <a:rPr lang="ja-JP" sz="1600" b="1" i="0" u="none" strike="noStrike" cap="none" baseline="0">
                <a:solidFill>
                  <a:srgbClr val="4D4D4D"/>
                </a:solidFill>
                <a:effectLst/>
                <a:uFillTx/>
                <a:ea typeface="MS UI Gothic"/>
              </a:rPr>
              <a:t>結論</a:t>
            </a:r>
          </a:p>
          <a:p>
            <a:r>
              <a:rPr lang="ja-JP" sz="1600" b="1" i="0" u="none" strike="noStrike" cap="none" baseline="0">
                <a:solidFill>
                  <a:srgbClr val="4D4D4D"/>
                </a:solidFill>
                <a:effectLst/>
                <a:uFillTx/>
                <a:ea typeface="MS UI Gothic"/>
              </a:rPr>
              <a:t>進行胆道癌患者では、ゲムシタビン＋シスプラチン＋S-1は、ゲムシタビン + シスプラチンに対してOSの改善を示した </a:t>
            </a:r>
          </a:p>
          <a:p>
            <a:r>
              <a:rPr lang="ja-JP" sz="1600" b="1" i="0" u="none" strike="noStrike" cap="none" baseline="0">
                <a:solidFill>
                  <a:srgbClr val="4D4D4D"/>
                </a:solidFill>
                <a:effectLst/>
                <a:uFillTx/>
                <a:ea typeface="MS UI Gothic"/>
              </a:rPr>
              <a:t>これらの結果に基づいて、ゲムシタビン+シスプラチン+ S-1は進行性胆道癌患者の新しい標準治療として検討しうる</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Sakai D, et al. Ann Oncol 2018;29(suppl 5):abstr 615O</a:t>
            </a:r>
          </a:p>
        </p:txBody>
      </p:sp>
      <p:graphicFrame>
        <p:nvGraphicFramePr>
          <p:cNvPr id="4" name="Table 3"/>
          <p:cNvGraphicFramePr>
            <a:graphicFrameLocks noGrp="1"/>
          </p:cNvGraphicFramePr>
          <p:nvPr>
            <p:extLst>
              <p:ext uri="{D42A27DB-BD31-4B8C-83A1-F6EECF244321}">
                <p14:modId xmlns:p14="http://schemas.microsoft.com/office/powerpoint/2010/main" xmlns="" val="2186841719"/>
              </p:ext>
            </p:extLst>
          </p:nvPr>
        </p:nvGraphicFramePr>
        <p:xfrm>
          <a:off x="1524000" y="1614358"/>
          <a:ext cx="6096000" cy="2378298"/>
        </p:xfrm>
        <a:graphic>
          <a:graphicData uri="http://schemas.openxmlformats.org/drawingml/2006/table">
            <a:tbl>
              <a:tblPr firstRow="1" bandRow="1">
                <a:tableStyleId>{69012ECD-51FC-41F1-AA8D-1B2483CD663E}</a:tableStyleId>
              </a:tblPr>
              <a:tblGrid>
                <a:gridCol w="2343462">
                  <a:extLst>
                    <a:ext uri="{9D8B030D-6E8A-4147-A177-3AD203B41FA5}">
                      <a16:colId xmlns:a16="http://schemas.microsoft.com/office/drawing/2014/main" xmlns="" val="526172611"/>
                    </a:ext>
                  </a:extLst>
                </a:gridCol>
                <a:gridCol w="1720538">
                  <a:extLst>
                    <a:ext uri="{9D8B030D-6E8A-4147-A177-3AD203B41FA5}">
                      <a16:colId xmlns:a16="http://schemas.microsoft.com/office/drawing/2014/main" xmlns="" val="1987667156"/>
                    </a:ext>
                  </a:extLst>
                </a:gridCol>
                <a:gridCol w="2032000">
                  <a:extLst>
                    <a:ext uri="{9D8B030D-6E8A-4147-A177-3AD203B41FA5}">
                      <a16:colId xmlns:a16="http://schemas.microsoft.com/office/drawing/2014/main" xmlns="" val="494828779"/>
                    </a:ext>
                  </a:extLst>
                </a:gridCol>
              </a:tblGrid>
              <a:tr h="370840">
                <a:tc>
                  <a:txBody>
                    <a:bodyPr/>
                    <a:lstStyle/>
                    <a:p>
                      <a:r>
                        <a:rPr lang="ja-JP" sz="1400" b="1" i="0" u="none" strike="noStrike" cap="none" baseline="0">
                          <a:solidFill>
                            <a:srgbClr val="FFFFFF"/>
                          </a:solidFill>
                          <a:effectLst/>
                          <a:uFillTx/>
                          <a:ea typeface="MS UI Gothic"/>
                        </a:rPr>
                        <a:t>患者≥10%で発生した グレード 3～4のAE、n (%)</a:t>
                      </a:r>
                    </a:p>
                  </a:txBody>
                  <a:tcPr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400" b="1" i="0" u="none" strike="noStrike" cap="none" baseline="0">
                          <a:solidFill>
                            <a:srgbClr val="FFFFFF"/>
                          </a:solidFill>
                          <a:effectLst/>
                          <a:uFillTx/>
                          <a:ea typeface="MS UI Gothic"/>
                        </a:rPr>
                        <a:t>GC (n=122)</a:t>
                      </a:r>
                    </a:p>
                  </a:txBody>
                  <a:tcPr marT="18000" marB="18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400" b="1" i="0" u="none" strike="noStrike" cap="none" baseline="0">
                          <a:solidFill>
                            <a:srgbClr val="FFFFFF"/>
                          </a:solidFill>
                          <a:effectLst/>
                          <a:uFillTx/>
                          <a:ea typeface="MS UI Gothic"/>
                        </a:rPr>
                        <a:t>GCS (n=119)</a:t>
                      </a:r>
                    </a:p>
                  </a:txBody>
                  <a:tcPr marT="18000" marB="18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713740118"/>
                  </a:ext>
                </a:extLst>
              </a:tr>
              <a:tr h="319263">
                <a:tc>
                  <a:txBody>
                    <a:bodyPr/>
                    <a:lstStyle/>
                    <a:p>
                      <a:r>
                        <a:rPr lang="ja-JP" sz="1400" b="0" i="0" u="none" strike="noStrike" cap="none" baseline="0">
                          <a:solidFill>
                            <a:srgbClr val="4D4D4D"/>
                          </a:solidFill>
                          <a:effectLst/>
                          <a:uFillTx/>
                          <a:ea typeface="MS UI Gothic"/>
                        </a:rPr>
                        <a:t>好中球減少症</a:t>
                      </a:r>
                    </a:p>
                  </a:txBody>
                  <a:tcPr marT="18000" marB="1800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48</a:t>
                      </a:r>
                    </a:p>
                  </a:txBody>
                  <a:tcPr marT="18000" marB="18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39</a:t>
                      </a:r>
                    </a:p>
                  </a:txBody>
                  <a:tcPr marT="18000" marB="18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723171984"/>
                  </a:ext>
                </a:extLst>
              </a:tr>
              <a:tr h="319263">
                <a:tc>
                  <a:txBody>
                    <a:bodyPr/>
                    <a:lstStyle/>
                    <a:p>
                      <a:r>
                        <a:rPr lang="ja-JP" sz="1400" b="0" i="0" u="none" strike="noStrike" cap="none" baseline="0">
                          <a:solidFill>
                            <a:srgbClr val="4D4D4D"/>
                          </a:solidFill>
                          <a:effectLst/>
                          <a:uFillTx/>
                          <a:ea typeface="MS UI Gothic"/>
                        </a:rPr>
                        <a:t>貧血</a:t>
                      </a:r>
                    </a:p>
                  </a:txBody>
                  <a:tcPr marT="18000" marB="1800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15</a:t>
                      </a:r>
                    </a:p>
                  </a:txBody>
                  <a:tcPr marT="18000" marB="18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8</a:t>
                      </a:r>
                    </a:p>
                  </a:txBody>
                  <a:tcPr marT="18000" marB="18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3282386642"/>
                  </a:ext>
                </a:extLst>
              </a:tr>
              <a:tr h="319263">
                <a:tc>
                  <a:txBody>
                    <a:bodyPr/>
                    <a:lstStyle/>
                    <a:p>
                      <a:r>
                        <a:rPr lang="ja-JP" sz="1400" b="0" i="0" u="none" strike="noStrike" cap="none" baseline="0">
                          <a:solidFill>
                            <a:srgbClr val="4D4D4D"/>
                          </a:solidFill>
                          <a:effectLst/>
                          <a:uFillTx/>
                          <a:ea typeface="MS UI Gothic"/>
                        </a:rPr>
                        <a:t>血小板減少症</a:t>
                      </a:r>
                    </a:p>
                  </a:txBody>
                  <a:tcPr marT="18000" marB="1800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21</a:t>
                      </a:r>
                    </a:p>
                  </a:txBody>
                  <a:tcPr marT="18000" marB="18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9</a:t>
                      </a:r>
                    </a:p>
                  </a:txBody>
                  <a:tcPr marT="18000" marB="18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2468391086"/>
                  </a:ext>
                </a:extLst>
              </a:tr>
              <a:tr h="319263">
                <a:tc>
                  <a:txBody>
                    <a:bodyPr/>
                    <a:lstStyle/>
                    <a:p>
                      <a:r>
                        <a:rPr lang="ja-JP" sz="1400" b="0" i="0" u="none" strike="noStrike" cap="none" baseline="0">
                          <a:solidFill>
                            <a:srgbClr val="4D4D4D"/>
                          </a:solidFill>
                          <a:effectLst/>
                          <a:uFillTx/>
                          <a:ea typeface="MS UI Gothic"/>
                        </a:rPr>
                        <a:t>AST</a:t>
                      </a:r>
                    </a:p>
                  </a:txBody>
                  <a:tcPr marT="18000" marB="1800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20</a:t>
                      </a:r>
                    </a:p>
                  </a:txBody>
                  <a:tcPr marT="18000" marB="18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15</a:t>
                      </a:r>
                    </a:p>
                  </a:txBody>
                  <a:tcPr marT="18000" marB="18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3730291844"/>
                  </a:ext>
                </a:extLst>
              </a:tr>
              <a:tr h="319263">
                <a:tc>
                  <a:txBody>
                    <a:bodyPr/>
                    <a:lstStyle/>
                    <a:p>
                      <a:r>
                        <a:rPr lang="ja-JP" sz="1400" b="0" i="0" u="none" strike="noStrike" cap="none" baseline="0">
                          <a:solidFill>
                            <a:srgbClr val="4D4D4D"/>
                          </a:solidFill>
                          <a:effectLst/>
                          <a:uFillTx/>
                          <a:ea typeface="MS UI Gothic"/>
                        </a:rPr>
                        <a:t>ALT</a:t>
                      </a:r>
                    </a:p>
                  </a:txBody>
                  <a:tcPr marT="18000" marB="1800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16</a:t>
                      </a:r>
                    </a:p>
                  </a:txBody>
                  <a:tcPr marT="18000" marB="18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13</a:t>
                      </a:r>
                    </a:p>
                  </a:txBody>
                  <a:tcPr marT="18000" marB="18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4073099293"/>
                  </a:ext>
                </a:extLst>
              </a:tr>
              <a:tr h="319263">
                <a:tc>
                  <a:txBody>
                    <a:bodyPr/>
                    <a:lstStyle/>
                    <a:p>
                      <a:r>
                        <a:rPr lang="ja-JP" sz="1400" b="0" i="0" u="none" strike="noStrike" cap="none" baseline="0">
                          <a:solidFill>
                            <a:srgbClr val="4D4D4D"/>
                          </a:solidFill>
                          <a:effectLst/>
                          <a:uFillTx/>
                          <a:ea typeface="MS UI Gothic"/>
                        </a:rPr>
                        <a:t>胆道感染</a:t>
                      </a:r>
                    </a:p>
                  </a:txBody>
                  <a:tcPr marT="18000" marB="1800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16</a:t>
                      </a:r>
                    </a:p>
                  </a:txBody>
                  <a:tcPr marT="18000" marB="18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17</a:t>
                      </a:r>
                    </a:p>
                  </a:txBody>
                  <a:tcPr marT="18000" marB="18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323674366"/>
                  </a:ext>
                </a:extLst>
              </a:tr>
            </a:tbl>
          </a:graphicData>
        </a:graphic>
      </p:graphicFrame>
    </p:spTree>
    <p:extLst>
      <p:ext uri="{BB962C8B-B14F-4D97-AF65-F5344CB8AC3E}">
        <p14:creationId xmlns:p14="http://schemas.microsoft.com/office/powerpoint/2010/main" xmlns="" val="285684870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365125" y="6096000"/>
            <a:ext cx="4214370" cy="487363"/>
          </a:xfrm>
        </p:spPr>
        <p:txBody>
          <a:bodyPr/>
          <a:lstStyle/>
          <a:p>
            <a:r>
              <a:rPr lang="ja-JP" sz="1200" b="0" i="0" u="none" strike="noStrike" cap="none" baseline="0">
                <a:solidFill>
                  <a:srgbClr val="4D4D4D"/>
                </a:solidFill>
                <a:effectLst/>
                <a:uFillTx/>
                <a:ea typeface="MS UI Gothic"/>
              </a:rPr>
              <a:t>* mITTとは、併用療法およびベースライン後の有効性評価を受けた患者を参照している</a:t>
            </a:r>
          </a:p>
        </p:txBody>
      </p:sp>
      <p:sp>
        <p:nvSpPr>
          <p:cNvPr id="12" name="Title 1"/>
          <p:cNvSpPr>
            <a:spLocks noGrp="1"/>
          </p:cNvSpPr>
          <p:nvPr>
            <p:ph type="title"/>
          </p:nvPr>
        </p:nvSpPr>
        <p:spPr>
          <a:xfrm>
            <a:off x="365124" y="179614"/>
            <a:ext cx="8238945" cy="807720"/>
          </a:xfrm>
        </p:spPr>
        <p:txBody>
          <a:bodyPr/>
          <a:lstStyle/>
          <a:p>
            <a:r>
              <a:rPr lang="ja-JP" sz="1800" b="1" i="0" u="none" strike="noStrike" cap="none" baseline="0">
                <a:solidFill>
                  <a:srgbClr val="043882"/>
                </a:solidFill>
                <a:effectLst/>
                <a:uFillTx/>
                <a:ea typeface="MS UI Gothic"/>
              </a:rPr>
              <a:t>免疫療法</a:t>
            </a:r>
            <a:r>
              <a:rPr sz="1800"/>
              <a:t/>
            </a:r>
            <a:br>
              <a:rPr sz="1800"/>
            </a:br>
            <a:r>
              <a:rPr lang="ja-JP" sz="1800" b="1" i="0" u="none" strike="noStrike" cap="none" baseline="0">
                <a:solidFill>
                  <a:srgbClr val="043882"/>
                </a:solidFill>
                <a:effectLst/>
                <a:uFillTx/>
                <a:ea typeface="MS UI Gothic"/>
              </a:rPr>
              <a:t>討論者 – Keilholz U</a:t>
            </a:r>
          </a:p>
        </p:txBody>
      </p:sp>
      <p:sp>
        <p:nvSpPr>
          <p:cNvPr id="13" name="Content Placeholder 2"/>
          <p:cNvSpPr>
            <a:spLocks noGrp="1"/>
          </p:cNvSpPr>
          <p:nvPr>
            <p:ph idx="1"/>
          </p:nvPr>
        </p:nvSpPr>
        <p:spPr>
          <a:xfrm>
            <a:off x="365124" y="1254035"/>
            <a:ext cx="8413751" cy="4746172"/>
          </a:xfrm>
        </p:spPr>
        <p:txBody>
          <a:bodyPr/>
          <a:lstStyle/>
          <a:p>
            <a:pPr marL="0" indent="0">
              <a:spcAft>
                <a:spcPts val="200"/>
              </a:spcAft>
              <a:buNone/>
            </a:pPr>
            <a:r>
              <a:rPr lang="ja-JP" sz="1600" b="1" i="0" u="none" strike="noStrike" cap="none" baseline="0" dirty="0">
                <a:solidFill>
                  <a:srgbClr val="4D4D4D"/>
                </a:solidFill>
                <a:effectLst/>
                <a:uFillTx/>
                <a:ea typeface="MS UI Gothic"/>
              </a:rPr>
              <a:t>試験の目的 (Abstract 1133PD – Hidalgo M, et al)</a:t>
            </a:r>
          </a:p>
          <a:p>
            <a:pPr>
              <a:spcAft>
                <a:spcPts val="200"/>
              </a:spcAft>
            </a:pPr>
            <a:r>
              <a:rPr lang="ja-JP" sz="1600" b="1" i="0" u="none" strike="noStrike" cap="none" baseline="0" dirty="0">
                <a:solidFill>
                  <a:srgbClr val="4D4D4D"/>
                </a:solidFill>
                <a:effectLst/>
                <a:uFillTx/>
                <a:ea typeface="MS UI Gothic"/>
              </a:rPr>
              <a:t>転移性膵臓腺癌患者を対象としてBL-8040（高親和性CXCR4アンタゴニスト+ ペムブロリズマブ）の有効性および安全性を評価する（COMBAT試験）</a:t>
            </a:r>
          </a:p>
          <a:p>
            <a:pPr marL="0" indent="0">
              <a:spcAft>
                <a:spcPts val="200"/>
              </a:spcAft>
              <a:buNone/>
            </a:pPr>
            <a:r>
              <a:rPr lang="ja-JP" sz="1600" b="1" i="0" u="none" strike="noStrike" cap="none" baseline="0" dirty="0" smtClean="0">
                <a:solidFill>
                  <a:srgbClr val="4D4D4D"/>
                </a:solidFill>
                <a:effectLst/>
                <a:uFillTx/>
                <a:ea typeface="MS UI Gothic"/>
              </a:rPr>
              <a:t>試</a:t>
            </a:r>
            <a:r>
              <a:rPr lang="ja-JP" sz="1600" b="1" i="0" u="none" strike="noStrike" cap="none" baseline="0" dirty="0">
                <a:solidFill>
                  <a:srgbClr val="4D4D4D"/>
                </a:solidFill>
                <a:effectLst/>
                <a:uFillTx/>
                <a:ea typeface="MS UI Gothic"/>
              </a:rPr>
              <a:t>験デザイン</a:t>
            </a:r>
          </a:p>
          <a:p>
            <a:pPr>
              <a:spcAft>
                <a:spcPts val="200"/>
              </a:spcAft>
            </a:pPr>
            <a:r>
              <a:rPr lang="ja-JP" sz="1600" b="0" i="0" u="none" strike="noStrike" cap="none" baseline="0" dirty="0">
                <a:solidFill>
                  <a:srgbClr val="4D4D4D"/>
                </a:solidFill>
                <a:effectLst/>
                <a:uFillTx/>
                <a:ea typeface="MS UI Gothic"/>
              </a:rPr>
              <a:t>この非盲検多施設共同第IIa相試験では、D1～5でBL-8040 1.25 mg/kg 単剤を皮下投与後、3週間サイクルでペムブロリズマブ200 mg iv+ BL-8040 1.25 mg/kg sc を最長2年間、隔日投与した</a:t>
            </a:r>
          </a:p>
          <a:p>
            <a:pPr marL="0" indent="0">
              <a:spcAft>
                <a:spcPts val="200"/>
              </a:spcAft>
              <a:buNone/>
            </a:pPr>
            <a:r>
              <a:rPr lang="ja-JP" sz="1600" b="1" i="0" u="none" strike="noStrike" cap="none" baseline="0" dirty="0" smtClean="0">
                <a:solidFill>
                  <a:srgbClr val="4D4D4D"/>
                </a:solidFill>
                <a:effectLst/>
                <a:uFillTx/>
                <a:ea typeface="MS UI Gothic"/>
              </a:rPr>
              <a:t>主</a:t>
            </a:r>
            <a:r>
              <a:rPr lang="ja-JP" sz="1600" b="1" i="0" u="none" strike="noStrike" cap="none" baseline="0" dirty="0">
                <a:solidFill>
                  <a:srgbClr val="4D4D4D"/>
                </a:solidFill>
                <a:effectLst/>
                <a:uFillTx/>
                <a:ea typeface="MS UI Gothic"/>
              </a:rPr>
              <a:t>な結果</a:t>
            </a:r>
          </a:p>
          <a:p>
            <a:pPr>
              <a:spcAft>
                <a:spcPts val="200"/>
              </a:spcAft>
            </a:pPr>
            <a:r>
              <a:rPr lang="ja-JP" sz="1600" b="0" i="0" u="none" strike="noStrike" cap="none" baseline="0" dirty="0">
                <a:solidFill>
                  <a:srgbClr val="4D4D4D"/>
                </a:solidFill>
                <a:effectLst/>
                <a:uFillTx/>
                <a:ea typeface="MS UI Gothic"/>
              </a:rPr>
              <a:t>修正ITT(mITT*; n=29)集団の投与期間中央値は72（37～267）日であった</a:t>
            </a:r>
          </a:p>
          <a:p>
            <a:pPr>
              <a:spcAft>
                <a:spcPts val="200"/>
              </a:spcAft>
            </a:pPr>
            <a:r>
              <a:rPr lang="ja-JP" sz="1600" b="0" i="0" u="none" strike="noStrike" cap="none" baseline="0" dirty="0">
                <a:solidFill>
                  <a:srgbClr val="4D4D4D"/>
                </a:solidFill>
                <a:effectLst/>
                <a:uFillTx/>
                <a:ea typeface="MS UI Gothic"/>
              </a:rPr>
              <a:t>mITT集団では、約40％の腫瘍量減少を伴うPRのRECIST v1.1によるORR1例SD9例の合計10例で病勢コントロールが認められた</a:t>
            </a:r>
          </a:p>
          <a:p>
            <a:pPr>
              <a:spcAft>
                <a:spcPts val="200"/>
              </a:spcAft>
            </a:pPr>
            <a:r>
              <a:rPr lang="ja-JP" sz="1600" b="0" i="0" u="none" strike="noStrike" cap="none" baseline="0" dirty="0">
                <a:solidFill>
                  <a:srgbClr val="4D4D4D"/>
                </a:solidFill>
                <a:effectLst/>
                <a:uFillTx/>
                <a:ea typeface="MS UI Gothic"/>
              </a:rPr>
              <a:t>全患者 (n=37)のmOSは3.3カ月、6カ月生存率は34.4％であった</a:t>
            </a:r>
          </a:p>
          <a:p>
            <a:pPr>
              <a:spcAft>
                <a:spcPts val="200"/>
              </a:spcAft>
            </a:pPr>
            <a:r>
              <a:rPr lang="ja-JP" sz="1600" b="0" i="0" u="none" strike="noStrike" cap="none" baseline="0" dirty="0">
                <a:solidFill>
                  <a:srgbClr val="4D4D4D"/>
                </a:solidFill>
                <a:effectLst/>
                <a:uFillTx/>
                <a:ea typeface="MS UI Gothic"/>
              </a:rPr>
              <a:t>第二選択治療を受けた患者 (n=17)では、mOSは7.5カ月、6カ月生存率は51.5％であった</a:t>
            </a:r>
          </a:p>
          <a:p>
            <a:pPr>
              <a:spcAft>
                <a:spcPts val="200"/>
              </a:spcAft>
            </a:pPr>
            <a:r>
              <a:rPr lang="ja-JP" sz="1600" b="0" i="0" u="none" strike="noStrike" cap="none" baseline="0" dirty="0">
                <a:solidFill>
                  <a:srgbClr val="4D4D4D"/>
                </a:solidFill>
                <a:effectLst/>
                <a:uFillTx/>
                <a:ea typeface="MS UI Gothic"/>
              </a:rPr>
              <a:t>最もよく見られる3事象である発疹、皮疹および発疹を伴うグレード3以上のTRAE事象が12件あり（18.9％）、筋骨格系痛および結合組織痛の2事象がこれに続く </a:t>
            </a:r>
          </a:p>
        </p:txBody>
      </p:sp>
      <p:sp>
        <p:nvSpPr>
          <p:cNvPr id="14" name="Text Placeholder 4"/>
          <p:cNvSpPr>
            <a:spLocks noGrp="1"/>
          </p:cNvSpPr>
          <p:nvPr>
            <p:ph type="body" sz="quarter" idx="11"/>
          </p:nvPr>
        </p:nvSpPr>
        <p:spPr>
          <a:xfrm>
            <a:off x="4648200" y="6096000"/>
            <a:ext cx="4130675" cy="487363"/>
          </a:xfrm>
        </p:spPr>
        <p:txBody>
          <a:bodyPr/>
          <a:lstStyle/>
          <a:p>
            <a:r>
              <a:rPr lang="ja-JP" sz="1200" b="0" i="0" u="none" strike="noStrike" cap="none" baseline="0">
                <a:solidFill>
                  <a:srgbClr val="4D4D4D"/>
                </a:solidFill>
                <a:effectLst/>
                <a:uFillTx/>
                <a:ea typeface="MS UI Gothic"/>
              </a:rPr>
              <a:t>Hidalgo M, et al. Ann Oncol 2018;29(suppl 5):abstr 1133PD</a:t>
            </a:r>
          </a:p>
        </p:txBody>
      </p:sp>
    </p:spTree>
    <p:extLst>
      <p:ext uri="{BB962C8B-B14F-4D97-AF65-F5344CB8AC3E}">
        <p14:creationId xmlns:p14="http://schemas.microsoft.com/office/powerpoint/2010/main" xmlns="" val="102321465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a:rPr>
              <a:t>免疫療法</a:t>
            </a:r>
            <a:r>
              <a:rPr sz="1800"/>
              <a:t/>
            </a:r>
            <a:br>
              <a:rPr sz="1800"/>
            </a:br>
            <a:r>
              <a:rPr lang="ja-JP" sz="1800" b="1" i="0" u="none" strike="noStrike" cap="none" baseline="0">
                <a:solidFill>
                  <a:srgbClr val="043882"/>
                </a:solidFill>
                <a:effectLst/>
                <a:uFillTx/>
                <a:ea typeface="MS UI Gothic"/>
              </a:rPr>
              <a:t>討論者 – Keilholz U</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発表者による今後の展望に関するメッセージ</a:t>
            </a:r>
          </a:p>
          <a:p>
            <a:r>
              <a:rPr lang="ja-JP" sz="1600" b="1" i="0" u="none" strike="noStrike" cap="none" baseline="0">
                <a:solidFill>
                  <a:srgbClr val="4D4D4D"/>
                </a:solidFill>
                <a:effectLst/>
                <a:uFillTx/>
                <a:ea typeface="MS UI Gothic"/>
              </a:rPr>
              <a:t>転移性膵臓腺癌は、免疫チェックポイント阻害剤単独では反応しないことが以前から示されているため、今回の試験は、多数の治療歴のある患者で病勢コントロールとmOSが認められたことが賞賛されるべきである</a:t>
            </a:r>
          </a:p>
          <a:p>
            <a:r>
              <a:rPr lang="ja-JP" sz="1600" b="1" i="0" u="none" strike="noStrike" cap="none" baseline="0">
                <a:solidFill>
                  <a:srgbClr val="4D4D4D"/>
                </a:solidFill>
                <a:effectLst/>
                <a:uFillTx/>
                <a:ea typeface="MS UI Gothic"/>
              </a:rPr>
              <a:t>転移性膵癌患者におけるこの併用療法について、さらに研究を進めるべきである</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Hidalgo M, et al. Ann Oncol 2018;29(suppl 5):abstr 1133PD</a:t>
            </a:r>
          </a:p>
        </p:txBody>
      </p:sp>
    </p:spTree>
    <p:extLst>
      <p:ext uri="{BB962C8B-B14F-4D97-AF65-F5344CB8AC3E}">
        <p14:creationId xmlns:p14="http://schemas.microsoft.com/office/powerpoint/2010/main" xmlns="" val="425038134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u="none" strike="noStrike" cap="none" baseline="0">
                <a:solidFill>
                  <a:srgbClr val="043882"/>
                </a:solidFill>
                <a:effectLst/>
                <a:uFillTx/>
                <a:ea typeface="MS UI Gothic"/>
              </a:rPr>
              <a:t>ESDO腫瘍内科研究スライドデッキ</a:t>
            </a:r>
            <a:r>
              <a:rPr sz="2000"/>
              <a:t/>
            </a:r>
            <a:br>
              <a:rPr sz="2000"/>
            </a:br>
            <a:r>
              <a:rPr lang="ja-JP" sz="2000" b="0" i="0" u="none" strike="noStrike" cap="none" baseline="0">
                <a:solidFill>
                  <a:srgbClr val="043882"/>
                </a:solidFill>
                <a:effectLst/>
                <a:uFillTx/>
                <a:ea typeface="MS UI Gothic"/>
              </a:rPr>
              <a:t>編集者（2018年）</a:t>
            </a:r>
          </a:p>
        </p:txBody>
      </p:sp>
      <p:sp>
        <p:nvSpPr>
          <p:cNvPr id="6" name="Content Placeholder 9"/>
          <p:cNvSpPr txBox="1"/>
          <p:nvPr/>
        </p:nvSpPr>
        <p:spPr bwMode="auto">
          <a:xfrm>
            <a:off x="365124" y="5031296"/>
            <a:ext cx="8441919" cy="822916"/>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extLst/>
        </p:spPr>
        <p:txBody>
          <a:bodyPr vert="horz" wrap="none" lIns="91440" tIns="45720" rIns="45720" bIns="45720" numCol="1" anchor="ctr" anchorCtr="0" compatLnSpc="1">
            <a:prstTxWarp prst="textNoShape">
              <a:avLst/>
            </a:prstTxWarp>
          </a:bodyPr>
          <a:lstStyle>
            <a:lvl1pPr marL="0" indent="0" fontAlgn="auto">
              <a:spcBef>
                <a:spcPct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marL="0" marR="0" lvl="0" indent="0" algn="l" defTabSz="914400" rtl="0" eaLnBrk="1" fontAlgn="auto" latinLnBrk="0" hangingPunct="1">
              <a:lnSpc>
                <a:spcPct val="100000"/>
              </a:lnSpc>
              <a:spcBef>
                <a:spcPct val="0"/>
              </a:spcBef>
              <a:spcAft>
                <a:spcPts val="600"/>
              </a:spcAft>
              <a:buClrTx/>
              <a:buSzTx/>
              <a:buFontTx/>
              <a:buNone/>
              <a:defRPr/>
            </a:pPr>
            <a:r>
              <a:rPr lang="ja-JP" sz="1400" b="1" i="0" u="none" strike="noStrike" cap="none" baseline="0">
                <a:solidFill>
                  <a:srgbClr val="043882"/>
                </a:solidFill>
                <a:effectLst/>
                <a:uFillTx/>
                <a:ea typeface="MS UI Gothic"/>
              </a:rPr>
              <a:t>バイオマーカー</a:t>
            </a:r>
          </a:p>
          <a:p>
            <a:pPr marL="0" marR="0" lvl="0" indent="0" algn="l" defTabSz="914400" rtl="0" eaLnBrk="1" fontAlgn="auto" latinLnBrk="0" hangingPunct="1">
              <a:lnSpc>
                <a:spcPct val="150000"/>
              </a:lnSpc>
              <a:spcBef>
                <a:spcPct val="0"/>
              </a:spcBef>
              <a:spcAft>
                <a:spcPct val="0"/>
              </a:spcAft>
              <a:buClrTx/>
              <a:buSzTx/>
              <a:buFontTx/>
              <a:buNone/>
              <a:tabLst>
                <a:tab pos="1973263" algn="l"/>
              </a:tabLst>
              <a:defRPr/>
            </a:pPr>
            <a:r>
              <a:rPr lang="ja-JP" sz="1100" b="1" i="0" u="none" strike="noStrike" cap="none" baseline="0">
                <a:solidFill>
                  <a:srgbClr val="4D4D4D"/>
                </a:solidFill>
                <a:effectLst/>
                <a:uFillTx/>
                <a:ea typeface="MS UI Gothic"/>
              </a:rPr>
              <a:t>Eric Van Cutsem教授	</a:t>
            </a:r>
            <a:r>
              <a:rPr lang="ja-JP" sz="1100" b="0" i="0" u="none" strike="noStrike" cap="none" baseline="0">
                <a:solidFill>
                  <a:srgbClr val="4D4D4D"/>
                </a:solidFill>
                <a:effectLst/>
                <a:uFillTx/>
                <a:ea typeface="MS UI Gothic"/>
              </a:rPr>
              <a:t>ベルギー、ルーバン、大学病院、消化器腫瘍科</a:t>
            </a:r>
          </a:p>
          <a:p>
            <a:pPr marL="0" marR="0" lvl="0" indent="0" algn="l" defTabSz="914400" rtl="0" eaLnBrk="1" fontAlgn="auto" latinLnBrk="0" hangingPunct="1">
              <a:lnSpc>
                <a:spcPct val="150000"/>
              </a:lnSpc>
              <a:spcBef>
                <a:spcPct val="0"/>
              </a:spcBef>
              <a:spcAft>
                <a:spcPct val="0"/>
              </a:spcAft>
              <a:buClrTx/>
              <a:buSzTx/>
              <a:buFontTx/>
              <a:buNone/>
              <a:tabLst>
                <a:tab pos="1973263" algn="l"/>
              </a:tabLst>
              <a:defRPr/>
            </a:pPr>
            <a:r>
              <a:rPr lang="ja-JP" sz="1100" b="1" i="0" u="none" strike="noStrike" cap="none" baseline="0">
                <a:solidFill>
                  <a:srgbClr val="4D4D4D"/>
                </a:solidFill>
                <a:effectLst/>
                <a:uFillTx/>
                <a:ea typeface="MS UI Gothic"/>
              </a:rPr>
              <a:t>Thomas Seufferlein教授	</a:t>
            </a:r>
            <a:r>
              <a:rPr lang="ja-JP" sz="1100" b="0" i="0" u="none" strike="noStrike" cap="none" baseline="0">
                <a:solidFill>
                  <a:srgbClr val="4D4D4D"/>
                </a:solidFill>
                <a:effectLst/>
                <a:uFillTx/>
                <a:ea typeface="MS UI Gothic"/>
              </a:rPr>
              <a:t>ドイツ、ウルム、ウルム大学、内科 I</a:t>
            </a:r>
          </a:p>
        </p:txBody>
      </p:sp>
      <p:pic>
        <p:nvPicPr>
          <p:cNvPr id="10" name="Picture 9"/>
          <p:cNvPicPr>
            <a:picLocks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8201878" y="5031295"/>
            <a:ext cx="603109" cy="728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1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8844" y="5955817"/>
            <a:ext cx="495089" cy="740082"/>
          </a:xfrm>
          <a:prstGeom prst="rect">
            <a:avLst/>
          </a:prstGeom>
        </p:spPr>
      </p:pic>
      <p:sp>
        <p:nvSpPr>
          <p:cNvPr id="4" name="Content Placeholder 9"/>
          <p:cNvSpPr txBox="1"/>
          <p:nvPr/>
        </p:nvSpPr>
        <p:spPr bwMode="auto">
          <a:xfrm>
            <a:off x="365125" y="1307745"/>
            <a:ext cx="8428808" cy="1377071"/>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extLst/>
        </p:spPr>
        <p:txBody>
          <a:bodyPr wrap="none" lIns="91440" anchor="ctr"/>
          <a:lstStyle>
            <a:defPPr>
              <a:defRPr lang="en-GB"/>
            </a:defPPr>
            <a:lvl1pPr marL="0" marR="0" lvl="0" indent="0" defTabSz="914400" eaLnBrk="1" fontAlgn="auto" latinLnBrk="0" hangingPunct="1">
              <a:lnSpc>
                <a:spcPct val="100000"/>
              </a:lnSpc>
              <a:spcBef>
                <a:spcPct val="0"/>
              </a:spcBef>
              <a:spcAft>
                <a:spcPct val="20000"/>
              </a:spcAft>
              <a:buClrTx/>
              <a:buSzTx/>
              <a:buFontTx/>
              <a:buNone/>
              <a:defRPr kumimoji="0" sz="2000" b="0" i="0" u="none" strike="noStrike" kern="0" cap="none" spc="0" normalizeH="0" baseline="0">
                <a:ln>
                  <a:noFill/>
                </a:ln>
                <a:solidFill>
                  <a:schemeClr val="tx2"/>
                </a:solidFill>
                <a:effectLst/>
                <a:uLnTx/>
                <a:uFillTx/>
              </a:defRPr>
            </a:lvl1pPr>
          </a:lstStyle>
          <a:p>
            <a:pPr marL="0" marR="0" lvl="0" indent="0" algn="l" defTabSz="914400" rtl="0" eaLnBrk="1" fontAlgn="auto" latinLnBrk="0" hangingPunct="1">
              <a:lnSpc>
                <a:spcPct val="100000"/>
              </a:lnSpc>
              <a:spcBef>
                <a:spcPct val="0"/>
              </a:spcBef>
              <a:spcAft>
                <a:spcPts val="600"/>
              </a:spcAft>
              <a:buClrTx/>
              <a:buSzTx/>
              <a:buFontTx/>
              <a:buNone/>
              <a:defRPr/>
            </a:pPr>
            <a:r>
              <a:rPr lang="ja-JP" sz="1400" b="1" i="0" u="none" strike="noStrike" cap="none" baseline="0">
                <a:solidFill>
                  <a:srgbClr val="043882"/>
                </a:solidFill>
                <a:effectLst/>
                <a:uFillTx/>
                <a:ea typeface="MS UI Gothic"/>
              </a:rPr>
              <a:t>大腸癌</a:t>
            </a:r>
          </a:p>
          <a:p>
            <a:pPr marL="0" marR="0" lvl="0" indent="0" algn="l" defTabSz="914400" rtl="0" eaLnBrk="1" fontAlgn="auto" latinLnBrk="0" hangingPunct="1">
              <a:lnSpc>
                <a:spcPct val="150000"/>
              </a:lnSpc>
              <a:spcBef>
                <a:spcPct val="0"/>
              </a:spcBef>
              <a:spcAft>
                <a:spcPct val="0"/>
              </a:spcAft>
              <a:buClrTx/>
              <a:buSzTx/>
              <a:buFontTx/>
              <a:buNone/>
              <a:tabLst>
                <a:tab pos="1973263" algn="l"/>
              </a:tabLst>
              <a:defRPr/>
            </a:pPr>
            <a:r>
              <a:rPr lang="ja-JP" sz="1100" b="1" i="0" u="none" strike="noStrike" cap="none" baseline="0">
                <a:solidFill>
                  <a:srgbClr val="4D4D4D"/>
                </a:solidFill>
                <a:effectLst/>
                <a:uFillTx/>
                <a:ea typeface="MS UI Gothic"/>
              </a:rPr>
              <a:t>Eric Van Cutsem教授	</a:t>
            </a:r>
            <a:r>
              <a:rPr lang="ja-JP" sz="1100" b="0" i="0" u="none" strike="noStrike" cap="none" baseline="0">
                <a:solidFill>
                  <a:srgbClr val="4D4D4D"/>
                </a:solidFill>
                <a:effectLst/>
                <a:uFillTx/>
                <a:ea typeface="MS UI Gothic"/>
              </a:rPr>
              <a:t>ベルギー、ルーバン、大学病院、消化器腫瘍科</a:t>
            </a:r>
          </a:p>
          <a:p>
            <a:pPr marL="0" marR="0" lvl="0" indent="0" algn="l" defTabSz="914400" rtl="0" eaLnBrk="1" fontAlgn="auto" latinLnBrk="0" hangingPunct="1">
              <a:lnSpc>
                <a:spcPct val="150000"/>
              </a:lnSpc>
              <a:spcBef>
                <a:spcPct val="0"/>
              </a:spcBef>
              <a:spcAft>
                <a:spcPct val="0"/>
              </a:spcAft>
              <a:buClrTx/>
              <a:buSzTx/>
              <a:buFontTx/>
              <a:buNone/>
              <a:tabLst>
                <a:tab pos="1973263" algn="l"/>
              </a:tabLst>
              <a:defRPr/>
            </a:pPr>
            <a:r>
              <a:rPr lang="ja-JP" sz="1100" b="1" i="0" u="none" strike="noStrike" cap="none" baseline="0">
                <a:solidFill>
                  <a:srgbClr val="4D4D4D"/>
                </a:solidFill>
                <a:effectLst/>
                <a:uFillTx/>
                <a:ea typeface="MS UI Gothic"/>
              </a:rPr>
              <a:t>Wolff Schmiegel教授</a:t>
            </a:r>
            <a:r>
              <a:rPr lang="ja-JP" sz="1100" b="0" i="0" u="none" strike="noStrike" cap="none" baseline="0">
                <a:solidFill>
                  <a:srgbClr val="4D4D4D"/>
                </a:solidFill>
                <a:effectLst/>
                <a:uFillTx/>
                <a:ea typeface="MS UI Gothic"/>
              </a:rPr>
              <a:t> 	ドイツ、ボーフム、フール大学、医学部</a:t>
            </a:r>
          </a:p>
          <a:p>
            <a:pPr marL="0" marR="0" lvl="0" indent="0" algn="l" defTabSz="914400" rtl="0" eaLnBrk="1" fontAlgn="auto" latinLnBrk="0" hangingPunct="1">
              <a:lnSpc>
                <a:spcPct val="150000"/>
              </a:lnSpc>
              <a:spcBef>
                <a:spcPct val="0"/>
              </a:spcBef>
              <a:spcAft>
                <a:spcPct val="0"/>
              </a:spcAft>
              <a:buClrTx/>
              <a:buSzTx/>
              <a:buFontTx/>
              <a:buNone/>
              <a:tabLst>
                <a:tab pos="1973263" algn="l"/>
              </a:tabLst>
              <a:defRPr/>
            </a:pPr>
            <a:r>
              <a:rPr lang="ja-JP" sz="1100" b="1" i="0" u="none" strike="noStrike" cap="none" baseline="0">
                <a:solidFill>
                  <a:srgbClr val="4D4D4D"/>
                </a:solidFill>
                <a:effectLst/>
                <a:uFillTx/>
                <a:ea typeface="MS UI Gothic"/>
              </a:rPr>
              <a:t>Thomas Gruenberger教授	</a:t>
            </a:r>
            <a:r>
              <a:rPr lang="ja-JP" sz="1100" b="0" i="0" u="none" strike="noStrike" cap="none" baseline="0">
                <a:solidFill>
                  <a:srgbClr val="4D4D4D"/>
                </a:solidFill>
                <a:effectLst/>
                <a:uFillTx/>
                <a:ea typeface="MS UI Gothic"/>
              </a:rPr>
              <a:t>オーストリア、ウィーン、ルドルフ財団クリニック、外科I</a:t>
            </a:r>
          </a:p>
          <a:p>
            <a:pPr marL="0" marR="0" lvl="0" indent="0" algn="l" defTabSz="914400" rtl="0" eaLnBrk="1" fontAlgn="auto" latinLnBrk="0" hangingPunct="1">
              <a:lnSpc>
                <a:spcPct val="150000"/>
              </a:lnSpc>
              <a:spcBef>
                <a:spcPct val="0"/>
              </a:spcBef>
              <a:spcAft>
                <a:spcPct val="0"/>
              </a:spcAft>
              <a:buClrTx/>
              <a:buSzTx/>
              <a:buFontTx/>
              <a:buNone/>
              <a:tabLst>
                <a:tab pos="1973263" algn="l"/>
              </a:tabLst>
              <a:defRPr/>
            </a:pPr>
            <a:r>
              <a:rPr lang="ja-JP" sz="1100" b="1" i="0" u="none" strike="noStrike" cap="none" baseline="0">
                <a:solidFill>
                  <a:srgbClr val="4D4D4D"/>
                </a:solidFill>
                <a:effectLst/>
                <a:uFillTx/>
                <a:ea typeface="MS UI Gothic"/>
              </a:rPr>
              <a:t>Jaroslaw Regula教授	</a:t>
            </a:r>
            <a:r>
              <a:rPr lang="ja-JP" sz="1100" b="0" i="0" u="none" strike="noStrike" cap="none" baseline="0">
                <a:solidFill>
                  <a:srgbClr val="4D4D4D"/>
                </a:solidFill>
                <a:effectLst/>
                <a:uFillTx/>
                <a:ea typeface="MS UI Gothic"/>
              </a:rPr>
              <a:t>ポーランド、ワルシャワ、腫瘍学研究所、消化器病学・肝臓学</a:t>
            </a:r>
          </a:p>
        </p:txBody>
      </p:sp>
      <p:pic>
        <p:nvPicPr>
          <p:cNvPr id="7" name="Picture 6"/>
          <p:cNvPicPr/>
          <p:nvPr/>
        </p:nvPicPr>
        <p:blipFill>
          <a:blip r:embed="rId4" cstate="print">
            <a:extLst>
              <a:ext uri="{28A0092B-C50C-407E-A947-70E740481C1C}">
                <a14:useLocalDpi xmlns:a14="http://schemas.microsoft.com/office/drawing/2010/main" xmlns="" val="0"/>
              </a:ext>
            </a:extLst>
          </a:blip>
          <a:srcRect t="2449" b="14763"/>
          <a:stretch>
            <a:fillRect/>
          </a:stretch>
        </p:blipFill>
        <p:spPr>
          <a:xfrm>
            <a:off x="6924996" y="1307743"/>
            <a:ext cx="603111" cy="723731"/>
          </a:xfrm>
          <a:prstGeom prst="rect">
            <a:avLst/>
          </a:prstGeom>
        </p:spPr>
      </p:pic>
      <p:pic>
        <p:nvPicPr>
          <p:cNvPr id="16" name="Picture 15"/>
          <p:cNvPicPr>
            <a:picLocks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7563409" y="1307743"/>
            <a:ext cx="603111" cy="723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10"/>
          <p:cNvPicPr>
            <a:picLocks noChangeAspect="1"/>
          </p:cNvPicPr>
          <p:nvPr/>
        </p:nvPicPr>
        <p:blipFill>
          <a:blip r:embed="rId6" cstate="print">
            <a:extLst>
              <a:ext uri="{28A0092B-C50C-407E-A947-70E740481C1C}">
                <a14:useLocalDpi xmlns:a14="http://schemas.microsoft.com/office/drawing/2010/main" xmlns="" val="0"/>
              </a:ext>
            </a:extLst>
          </a:blip>
          <a:srcRect t="5212" b="14357"/>
          <a:stretch>
            <a:fillRect/>
          </a:stretch>
        </p:blipFill>
        <p:spPr>
          <a:xfrm>
            <a:off x="8201825" y="1307743"/>
            <a:ext cx="603110" cy="724256"/>
          </a:xfrm>
          <a:prstGeom prst="rect">
            <a:avLst/>
          </a:prstGeom>
        </p:spPr>
      </p:pic>
      <p:grpSp>
        <p:nvGrpSpPr>
          <p:cNvPr id="26" name="Group 25"/>
          <p:cNvGrpSpPr/>
          <p:nvPr/>
        </p:nvGrpSpPr>
        <p:grpSpPr>
          <a:xfrm>
            <a:off x="365124" y="2748652"/>
            <a:ext cx="8439811" cy="1109293"/>
            <a:chOff x="365124" y="2819781"/>
            <a:chExt cx="8439811" cy="1109293"/>
          </a:xfrm>
        </p:grpSpPr>
        <p:grpSp>
          <p:nvGrpSpPr>
            <p:cNvPr id="18" name="Group 17"/>
            <p:cNvGrpSpPr/>
            <p:nvPr/>
          </p:nvGrpSpPr>
          <p:grpSpPr>
            <a:xfrm>
              <a:off x="365124" y="2819781"/>
              <a:ext cx="8439811" cy="1109293"/>
              <a:chOff x="365124" y="2654295"/>
              <a:chExt cx="8439811" cy="1109293"/>
            </a:xfrm>
          </p:grpSpPr>
          <p:sp>
            <p:nvSpPr>
              <p:cNvPr id="3" name="Content Placeholder 9"/>
              <p:cNvSpPr txBox="1"/>
              <p:nvPr/>
            </p:nvSpPr>
            <p:spPr>
              <a:xfrm>
                <a:off x="365124" y="2654295"/>
                <a:ext cx="8439811" cy="1109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auto" latinLnBrk="0" hangingPunct="1">
                  <a:lnSpc>
                    <a:spcPct val="100000"/>
                  </a:lnSpc>
                  <a:spcBef>
                    <a:spcPct val="0"/>
                  </a:spcBef>
                  <a:spcAft>
                    <a:spcPts val="600"/>
                  </a:spcAft>
                  <a:buClrTx/>
                  <a:buSzTx/>
                  <a:buFontTx/>
                  <a:buNone/>
                  <a:defRPr/>
                </a:pPr>
                <a:r>
                  <a:rPr lang="ja-JP" sz="1400" b="1" i="0" u="none" strike="noStrike" cap="none" baseline="0" dirty="0">
                    <a:solidFill>
                      <a:srgbClr val="043882"/>
                    </a:solidFill>
                    <a:effectLst/>
                    <a:uFillTx/>
                    <a:ea typeface="MS UI Gothic"/>
                  </a:rPr>
                  <a:t>膵癌および肝胆道系腫瘍</a:t>
                </a:r>
              </a:p>
              <a:p>
                <a:pPr marL="0" marR="0" lvl="0" indent="0" algn="l" defTabSz="914400" rtl="0" eaLnBrk="1" fontAlgn="auto" latinLnBrk="0" hangingPunct="1">
                  <a:lnSpc>
                    <a:spcPct val="150000"/>
                  </a:lnSpc>
                  <a:spcBef>
                    <a:spcPct val="0"/>
                  </a:spcBef>
                  <a:spcAft>
                    <a:spcPct val="0"/>
                  </a:spcAft>
                  <a:buClrTx/>
                  <a:buSzTx/>
                  <a:buFontTx/>
                  <a:buNone/>
                  <a:tabLst>
                    <a:tab pos="1973263" algn="l"/>
                  </a:tabLst>
                  <a:defRPr/>
                </a:pPr>
                <a:r>
                  <a:rPr lang="ja-JP" sz="1100" b="1" i="0" u="none" strike="noStrike" cap="none" baseline="0" dirty="0">
                    <a:solidFill>
                      <a:srgbClr val="4D4D4D"/>
                    </a:solidFill>
                    <a:effectLst/>
                    <a:uFillTx/>
                    <a:ea typeface="MS UI Gothic"/>
                  </a:rPr>
                  <a:t>Jean-Luc Van Laethem教授	</a:t>
                </a:r>
                <a:r>
                  <a:rPr lang="ja-JP" sz="1100" b="0" i="0" u="none" strike="noStrike" cap="none" baseline="0" dirty="0">
                    <a:solidFill>
                      <a:srgbClr val="4D4D4D"/>
                    </a:solidFill>
                    <a:effectLst/>
                    <a:uFillTx/>
                    <a:ea typeface="MS UI Gothic"/>
                  </a:rPr>
                  <a:t>ベルギー、ブリュッセル、エラスムス大学病院、消化器癌</a:t>
                </a:r>
              </a:p>
              <a:p>
                <a:pPr marL="0" marR="0" lvl="0" indent="0" algn="l" defTabSz="914400" rtl="0" eaLnBrk="1" fontAlgn="auto" latinLnBrk="0" hangingPunct="1">
                  <a:lnSpc>
                    <a:spcPct val="150000"/>
                  </a:lnSpc>
                  <a:spcBef>
                    <a:spcPct val="0"/>
                  </a:spcBef>
                  <a:spcAft>
                    <a:spcPct val="0"/>
                  </a:spcAft>
                  <a:buClrTx/>
                  <a:buSzTx/>
                  <a:buFontTx/>
                  <a:buNone/>
                  <a:tabLst>
                    <a:tab pos="1973263" algn="l"/>
                  </a:tabLst>
                  <a:defRPr/>
                </a:pPr>
                <a:r>
                  <a:rPr lang="ja-JP" sz="1100" b="1" i="0" u="none" strike="noStrike" cap="none" baseline="0" dirty="0">
                    <a:solidFill>
                      <a:srgbClr val="4D4D4D"/>
                    </a:solidFill>
                    <a:effectLst/>
                    <a:uFillTx/>
                    <a:ea typeface="MS UI Gothic"/>
                  </a:rPr>
                  <a:t>Thomas Seufferlein教授	</a:t>
                </a:r>
                <a:r>
                  <a:rPr lang="ja-JP" sz="1100" b="0" i="0" u="none" strike="noStrike" cap="none" baseline="0" dirty="0">
                    <a:solidFill>
                      <a:srgbClr val="4D4D4D"/>
                    </a:solidFill>
                    <a:effectLst/>
                    <a:uFillTx/>
                    <a:ea typeface="MS UI Gothic"/>
                  </a:rPr>
                  <a:t>ドイツ、ウルム、ウルム大学、内科 I</a:t>
                </a:r>
              </a:p>
              <a:p>
                <a:pPr marL="0" marR="0" lvl="0" indent="0" algn="l" defTabSz="914400" rtl="0" eaLnBrk="1" fontAlgn="auto" latinLnBrk="0" hangingPunct="1">
                  <a:lnSpc>
                    <a:spcPct val="150000"/>
                  </a:lnSpc>
                  <a:spcBef>
                    <a:spcPct val="0"/>
                  </a:spcBef>
                  <a:spcAft>
                    <a:spcPct val="0"/>
                  </a:spcAft>
                  <a:buClrTx/>
                  <a:buSzTx/>
                  <a:buFontTx/>
                  <a:buNone/>
                  <a:tabLst>
                    <a:tab pos="1973263" algn="l"/>
                  </a:tabLst>
                  <a:defRPr/>
                </a:pPr>
                <a:r>
                  <a:rPr lang="ja-JP" sz="1100" b="1" i="0" u="none" strike="noStrike" cap="none" baseline="0" dirty="0">
                    <a:solidFill>
                      <a:srgbClr val="4D4D4D"/>
                    </a:solidFill>
                    <a:effectLst/>
                    <a:uFillTx/>
                    <a:ea typeface="MS UI Gothic"/>
                  </a:rPr>
                  <a:t>Ulrich Güller教授</a:t>
                </a:r>
                <a:r>
                  <a:rPr lang="ja-JP" sz="1100" b="0" i="0" u="none" strike="noStrike" cap="none" baseline="0" dirty="0">
                    <a:solidFill>
                      <a:srgbClr val="4D4D4D"/>
                    </a:solidFill>
                    <a:effectLst/>
                    <a:uFillTx/>
                    <a:ea typeface="MS UI Gothic"/>
                  </a:rPr>
                  <a:t>	スイス、ザンクトガレン、ザンクトガレン州立病院、臨床腫瘍内科・血液科</a:t>
                </a:r>
              </a:p>
            </p:txBody>
          </p:sp>
          <p:grpSp>
            <p:nvGrpSpPr>
              <p:cNvPr id="20" name="Group 19"/>
              <p:cNvGrpSpPr/>
              <p:nvPr/>
            </p:nvGrpSpPr>
            <p:grpSpPr>
              <a:xfrm>
                <a:off x="6918444" y="2654295"/>
                <a:ext cx="1231125" cy="728286"/>
                <a:chOff x="6501402" y="3166725"/>
                <a:chExt cx="989277" cy="585218"/>
              </a:xfrm>
            </p:grpSpPr>
            <p:pic>
              <p:nvPicPr>
                <p:cNvPr id="13" name="Picture 12"/>
                <p:cNvPicPr>
                  <a:picLocks noChangeArrowheads="1"/>
                </p:cNvPicPr>
                <p:nvPr/>
              </p:nvPicPr>
              <p:blipFill>
                <a:blip r:embed="rId7" cstate="print">
                  <a:extLst>
                    <a:ext uri="{28A0092B-C50C-407E-A947-70E740481C1C}">
                      <a14:useLocalDpi xmlns:a14="http://schemas.microsoft.com/office/drawing/2010/main" xmlns="" val="0"/>
                    </a:ext>
                  </a:extLst>
                </a:blip>
                <a:stretch>
                  <a:fillRect/>
                </a:stretch>
              </p:blipFill>
              <p:spPr bwMode="auto">
                <a:xfrm>
                  <a:off x="6501402" y="3166727"/>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p:cNvPicPr>
                  <a:picLocks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7006047" y="3166725"/>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pic>
          <p:nvPicPr>
            <p:cNvPr id="25" name="Picture 24"/>
            <p:cNvPicPr>
              <a:picLocks noChangeAspect="1"/>
            </p:cNvPicPr>
            <p:nvPr/>
          </p:nvPicPr>
          <p:blipFill>
            <a:blip r:embed="rId8" cstate="print">
              <a:extLst>
                <a:ext uri="{28A0092B-C50C-407E-A947-70E740481C1C}">
                  <a14:useLocalDpi xmlns:a14="http://schemas.microsoft.com/office/drawing/2010/main" xmlns="" val="0"/>
                </a:ext>
              </a:extLst>
            </a:blip>
            <a:srcRect b="17216"/>
            <a:stretch>
              <a:fillRect/>
            </a:stretch>
          </p:blipFill>
          <p:spPr>
            <a:xfrm>
              <a:off x="8201825" y="2819781"/>
              <a:ext cx="603110" cy="729886"/>
            </a:xfrm>
            <a:prstGeom prst="rect">
              <a:avLst/>
            </a:prstGeom>
          </p:spPr>
        </p:pic>
      </p:grpSp>
      <p:sp>
        <p:nvSpPr>
          <p:cNvPr id="5" name="Content Placeholder 9"/>
          <p:cNvSpPr txBox="1"/>
          <p:nvPr/>
        </p:nvSpPr>
        <p:spPr bwMode="auto">
          <a:xfrm>
            <a:off x="365125" y="3921782"/>
            <a:ext cx="8428808" cy="1045675"/>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extLst/>
        </p:spPr>
        <p:txBody>
          <a:bodyPr vert="horz" wrap="none" lIns="91440" tIns="45720" rIns="45720" bIns="45720" numCol="1" anchor="ctr" anchorCtr="0" compatLnSpc="1">
            <a:prstTxWarp prst="textNoShape">
              <a:avLst/>
            </a:prstTxWarp>
          </a:bodyPr>
          <a:lstStyle>
            <a:lvl1pPr marL="0" indent="0" fontAlgn="auto">
              <a:spcBef>
                <a:spcPct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marL="0" marR="0" lvl="0" indent="0" algn="l" defTabSz="914400" rtl="0" eaLnBrk="1" fontAlgn="auto" latinLnBrk="0" hangingPunct="1">
              <a:lnSpc>
                <a:spcPct val="100000"/>
              </a:lnSpc>
              <a:spcBef>
                <a:spcPct val="0"/>
              </a:spcBef>
              <a:spcAft>
                <a:spcPts val="600"/>
              </a:spcAft>
              <a:buClrTx/>
              <a:buSzTx/>
              <a:buFontTx/>
              <a:buNone/>
              <a:defRPr/>
            </a:pPr>
            <a:r>
              <a:rPr lang="ja-JP" sz="1400" b="1" i="0" u="none" strike="noStrike" cap="none" baseline="0">
                <a:solidFill>
                  <a:srgbClr val="043882"/>
                </a:solidFill>
                <a:effectLst/>
                <a:uFillTx/>
                <a:ea typeface="MS UI Gothic"/>
              </a:rPr>
              <a:t>胃食道・神経内分泌腫瘍 </a:t>
            </a:r>
          </a:p>
          <a:p>
            <a:pPr marL="0" marR="0" lvl="0" indent="0" algn="l" defTabSz="914400" rtl="0" eaLnBrk="1" fontAlgn="auto" latinLnBrk="0" hangingPunct="1">
              <a:lnSpc>
                <a:spcPct val="150000"/>
              </a:lnSpc>
              <a:spcBef>
                <a:spcPct val="0"/>
              </a:spcBef>
              <a:spcAft>
                <a:spcPct val="0"/>
              </a:spcAft>
              <a:buClrTx/>
              <a:buSzTx/>
              <a:buFontTx/>
              <a:buNone/>
              <a:tabLst>
                <a:tab pos="1973263" algn="l"/>
              </a:tabLst>
              <a:defRPr/>
            </a:pPr>
            <a:r>
              <a:rPr lang="ja-JP" sz="1100" b="1" i="0" u="none" strike="noStrike" cap="none" baseline="0">
                <a:solidFill>
                  <a:srgbClr val="4D4D4D"/>
                </a:solidFill>
                <a:effectLst/>
                <a:uFillTx/>
                <a:ea typeface="MS UI Gothic"/>
              </a:rPr>
              <a:t>Côme Lepage教授	</a:t>
            </a:r>
            <a:r>
              <a:rPr lang="ja-JP" sz="1100" b="0" i="0" u="none" strike="noStrike" cap="none" baseline="0">
                <a:solidFill>
                  <a:srgbClr val="4D4D4D"/>
                </a:solidFill>
                <a:effectLst/>
                <a:uFillTx/>
                <a:ea typeface="MS UI Gothic"/>
              </a:rPr>
              <a:t>フランス、ディジョン、大学病院および国立衛生医学研究所</a:t>
            </a:r>
          </a:p>
          <a:p>
            <a:pPr marL="0" marR="0" lvl="0" indent="0" algn="l" defTabSz="914400" rtl="0" eaLnBrk="1" fontAlgn="auto" latinLnBrk="0" hangingPunct="1">
              <a:lnSpc>
                <a:spcPct val="100000"/>
              </a:lnSpc>
              <a:spcBef>
                <a:spcPts val="600"/>
              </a:spcBef>
              <a:spcAft>
                <a:spcPct val="0"/>
              </a:spcAft>
              <a:buClrTx/>
              <a:buSzTx/>
              <a:buFontTx/>
              <a:buNone/>
              <a:tabLst>
                <a:tab pos="1973263" algn="l"/>
              </a:tabLst>
              <a:defRPr/>
            </a:pPr>
            <a:r>
              <a:rPr lang="ja-JP" sz="1100" b="1" i="0" u="none" strike="noStrike" cap="none" baseline="0">
                <a:solidFill>
                  <a:srgbClr val="4D4D4D"/>
                </a:solidFill>
                <a:effectLst/>
                <a:uFillTx/>
                <a:ea typeface="MS UI Gothic"/>
              </a:rPr>
              <a:t>Tamara Matysiak教授</a:t>
            </a:r>
            <a:r>
              <a:rPr lang="ja-JP" sz="1100" b="0" i="0" u="none" strike="noStrike" cap="none" baseline="0">
                <a:solidFill>
                  <a:srgbClr val="4D4D4D"/>
                </a:solidFill>
                <a:effectLst/>
                <a:uFillTx/>
                <a:ea typeface="MS UI Gothic"/>
              </a:rPr>
              <a:t>	フランス、ナント、消化器系疾患研究所、肝胆膵・消化器病・ </a:t>
            </a:r>
            <a:r>
              <a:rPr sz="1100"/>
              <a:t/>
            </a:r>
            <a:br>
              <a:rPr sz="1100"/>
            </a:br>
            <a:r>
              <a:rPr lang="ja-JP" sz="1100" b="0" i="0" u="none" strike="noStrike" cap="none" baseline="0">
                <a:solidFill>
                  <a:srgbClr val="4D4D4D"/>
                </a:solidFill>
                <a:effectLst/>
                <a:uFillTx/>
                <a:ea typeface="MS UI Gothic"/>
              </a:rPr>
              <a:t>	消化器腫瘍学</a:t>
            </a:r>
          </a:p>
        </p:txBody>
      </p:sp>
      <p:pic>
        <p:nvPicPr>
          <p:cNvPr id="12" name="Picture 11"/>
          <p:cNvPicPr>
            <a:picLocks noChangeArrowheads="1"/>
          </p:cNvPicPr>
          <p:nvPr/>
        </p:nvPicPr>
        <p:blipFill>
          <a:blip r:embed="rId9" cstate="print">
            <a:extLst>
              <a:ext uri="{28A0092B-C50C-407E-A947-70E740481C1C}">
                <a14:useLocalDpi xmlns:a14="http://schemas.microsoft.com/office/drawing/2010/main" xmlns="" val="0"/>
              </a:ext>
            </a:extLst>
          </a:blip>
          <a:stretch>
            <a:fillRect/>
          </a:stretch>
        </p:blipFill>
        <p:spPr bwMode="auto">
          <a:xfrm>
            <a:off x="7546458" y="3921781"/>
            <a:ext cx="603110" cy="728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 name="Picture 26"/>
          <p:cNvPicPr>
            <a:picLocks noChangeAspect="1"/>
          </p:cNvPicPr>
          <p:nvPr/>
        </p:nvPicPr>
        <p:blipFill>
          <a:blip r:embed="rId10" cstate="print">
            <a:extLst>
              <a:ext uri="{28A0092B-C50C-407E-A947-70E740481C1C}">
                <a14:useLocalDpi xmlns:a14="http://schemas.microsoft.com/office/drawing/2010/main" xmlns="" val="0"/>
              </a:ext>
            </a:extLst>
          </a:blip>
          <a:srcRect l="19305" t="10567" r="8517" b="24084"/>
          <a:stretch>
            <a:fillRect/>
          </a:stretch>
        </p:blipFill>
        <p:spPr>
          <a:xfrm>
            <a:off x="8207839" y="3921781"/>
            <a:ext cx="586094" cy="707524"/>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xmlns="" val="0"/>
              </a:ext>
            </a:extLst>
          </a:blip>
          <a:srcRect l="19785" r="29888" b="49999"/>
          <a:stretch>
            <a:fillRect/>
          </a:stretch>
        </p:blipFill>
        <p:spPr>
          <a:xfrm>
            <a:off x="6284884" y="1304114"/>
            <a:ext cx="587384" cy="727360"/>
          </a:xfrm>
          <a:prstGeom prst="rect">
            <a:avLst/>
          </a:prstGeom>
        </p:spPr>
      </p:pic>
      <p:pic>
        <p:nvPicPr>
          <p:cNvPr id="31" name="Picture 30"/>
          <p:cNvPicPr>
            <a:picLocks noChangeAspect="1"/>
          </p:cNvPicPr>
          <p:nvPr/>
        </p:nvPicPr>
        <p:blipFill>
          <a:blip r:embed="rId11" cstate="print">
            <a:extLst>
              <a:ext uri="{28A0092B-C50C-407E-A947-70E740481C1C}">
                <a14:useLocalDpi xmlns:a14="http://schemas.microsoft.com/office/drawing/2010/main" xmlns="" val="0"/>
              </a:ext>
            </a:extLst>
          </a:blip>
          <a:srcRect l="19785" r="29888" b="49999"/>
          <a:stretch>
            <a:fillRect/>
          </a:stretch>
        </p:blipFill>
        <p:spPr>
          <a:xfrm>
            <a:off x="7546458" y="5031295"/>
            <a:ext cx="587384" cy="727360"/>
          </a:xfrm>
          <a:prstGeom prst="rect">
            <a:avLst/>
          </a:prstGeom>
        </p:spPr>
      </p:pic>
    </p:spTree>
    <p:extLst>
      <p:ext uri="{BB962C8B-B14F-4D97-AF65-F5344CB8AC3E}">
        <p14:creationId xmlns:p14="http://schemas.microsoft.com/office/powerpoint/2010/main" xmlns="" val="65435440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4000" b="1" i="0" u="none" strike="noStrike" cap="all" baseline="0">
                <a:solidFill>
                  <a:srgbClr val="043882"/>
                </a:solidFill>
                <a:effectLst/>
                <a:uFillTx/>
                <a:ea typeface="MS UI Gothic"/>
              </a:rPr>
              <a:t>肝細胞癌</a:t>
            </a:r>
          </a:p>
        </p:txBody>
      </p:sp>
      <p:sp>
        <p:nvSpPr>
          <p:cNvPr id="3" name="Text Placeholder 2"/>
          <p:cNvSpPr>
            <a:spLocks noGrp="1"/>
          </p:cNvSpPr>
          <p:nvPr>
            <p:ph type="body" idx="1"/>
          </p:nvPr>
        </p:nvSpPr>
        <p:spPr/>
        <p:txBody>
          <a:bodyPr/>
          <a:lstStyle/>
          <a:p>
            <a:r>
              <a:rPr lang="ja-JP" sz="2000" b="1" i="0" u="none" strike="noStrike" cap="none" baseline="0">
                <a:solidFill>
                  <a:srgbClr val="4D4D4D"/>
                </a:solidFill>
                <a:effectLst/>
                <a:uFillTx/>
                <a:ea typeface="MS UI Gothic"/>
              </a:rPr>
              <a:t>膵・小腸・肝胆道癌</a:t>
            </a:r>
          </a:p>
        </p:txBody>
      </p:sp>
    </p:spTree>
    <p:extLst>
      <p:ext uri="{BB962C8B-B14F-4D97-AF65-F5344CB8AC3E}">
        <p14:creationId xmlns:p14="http://schemas.microsoft.com/office/powerpoint/2010/main" xmlns="" val="279472608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LBA26: 肝細胞癌（HCC）におけるアテゾリズマブ + ベバシズマブの第Ib相試験における最新の安全性および臨床活性結</a:t>
            </a:r>
            <a:r>
              <a:rPr lang="ja-JP" sz="1800" b="1" i="0" u="none" strike="noStrike" cap="none" baseline="0" dirty="0" smtClean="0">
                <a:solidFill>
                  <a:srgbClr val="043882"/>
                </a:solidFill>
                <a:effectLst/>
                <a:uFillTx/>
                <a:ea typeface="MS UI Gothic"/>
              </a:rPr>
              <a:t>果</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Pishvaian MJ,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試験の目的</a:t>
            </a:r>
          </a:p>
          <a:p>
            <a:r>
              <a:rPr lang="ja-JP" sz="1600" b="0" i="0" u="none" strike="noStrike" cap="none" baseline="0">
                <a:solidFill>
                  <a:srgbClr val="4D4D4D"/>
                </a:solidFill>
                <a:effectLst/>
                <a:uFillTx/>
                <a:ea typeface="MS UI Gothic"/>
              </a:rPr>
              <a:t>切除不能または進行HCC患者を対象としてベバシズマブとアテゾリズマブの併用の有効性と安全性を評価する </a:t>
            </a:r>
          </a:p>
        </p:txBody>
      </p:sp>
      <p:sp>
        <p:nvSpPr>
          <p:cNvPr id="5" name="Text Placeholder 4"/>
          <p:cNvSpPr>
            <a:spLocks noGrp="1"/>
          </p:cNvSpPr>
          <p:nvPr>
            <p:ph type="body" sz="quarter" idx="11"/>
          </p:nvPr>
        </p:nvSpPr>
        <p:spPr>
          <a:xfrm>
            <a:off x="4564800" y="6096000"/>
            <a:ext cx="4214075" cy="487363"/>
          </a:xfrm>
        </p:spPr>
        <p:txBody>
          <a:bodyPr/>
          <a:lstStyle/>
          <a:p>
            <a:r>
              <a:rPr lang="ja-JP" sz="1200" b="0" i="0" u="none" strike="noStrike" cap="none" baseline="0">
                <a:solidFill>
                  <a:srgbClr val="4D4D4D"/>
                </a:solidFill>
                <a:effectLst/>
                <a:uFillTx/>
                <a:ea typeface="MS UI Gothic"/>
              </a:rPr>
              <a:t>Pishvaian MJ, et al. Ann Oncol 2018;29(suppl 5):abstr LBA26</a:t>
            </a:r>
          </a:p>
        </p:txBody>
      </p:sp>
      <p:sp>
        <p:nvSpPr>
          <p:cNvPr id="6" name="Rectangle 9"/>
          <p:cNvSpPr txBox="1">
            <a:spLocks noChangeArrowheads="1"/>
          </p:cNvSpPr>
          <p:nvPr/>
        </p:nvSpPr>
        <p:spPr bwMode="auto">
          <a:xfrm>
            <a:off x="365124" y="5111804"/>
            <a:ext cx="4130676" cy="7476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u="none" strike="noStrike" cap="none" baseline="0">
                <a:solidFill>
                  <a:srgbClr val="A0A0A0"/>
                </a:solidFill>
                <a:effectLst/>
                <a:uFillTx/>
                <a:ea typeface="MS UI Gothic"/>
              </a:rPr>
              <a:t>主要エンドポイント</a:t>
            </a:r>
          </a:p>
          <a:p>
            <a:pPr>
              <a:buClr>
                <a:srgbClr val="043882"/>
              </a:buClr>
            </a:pPr>
            <a:r>
              <a:rPr lang="ja-JP" sz="1600" b="0" i="0" u="none" strike="noStrike" cap="none" baseline="0">
                <a:solidFill>
                  <a:srgbClr val="4D4D4D"/>
                </a:solidFill>
                <a:effectLst/>
                <a:uFillTx/>
                <a:ea typeface="MS UI Gothic"/>
              </a:rPr>
              <a:t>安全性、ORR (RECIST v 1.1)</a:t>
            </a:r>
          </a:p>
          <a:p>
            <a:pPr>
              <a:buClr>
                <a:srgbClr val="043882"/>
              </a:buClr>
            </a:pPr>
            <a:endParaRPr lang="en-GB"/>
          </a:p>
        </p:txBody>
      </p:sp>
      <p:sp>
        <p:nvSpPr>
          <p:cNvPr id="7" name="Content Placeholder 26"/>
          <p:cNvSpPr txBox="1"/>
          <p:nvPr/>
        </p:nvSpPr>
        <p:spPr>
          <a:xfrm>
            <a:off x="4648200" y="5111804"/>
            <a:ext cx="4130675" cy="1081699"/>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u="none" strike="noStrike" cap="none" baseline="0">
                <a:solidFill>
                  <a:srgbClr val="A0A0A0"/>
                </a:solidFill>
                <a:effectLst/>
                <a:uFillTx/>
                <a:ea typeface="MS UI Gothic"/>
              </a:rPr>
              <a:t>副次的エンドポイント</a:t>
            </a:r>
          </a:p>
          <a:p>
            <a:pPr>
              <a:buClr>
                <a:srgbClr val="043882"/>
              </a:buClr>
            </a:pPr>
            <a:r>
              <a:rPr lang="ja-JP" sz="1600" b="0" i="0" u="none" strike="noStrike" cap="none" baseline="0">
                <a:solidFill>
                  <a:srgbClr val="4D4D4D"/>
                </a:solidFill>
                <a:effectLst/>
                <a:uFillTx/>
                <a:ea typeface="MS UI Gothic"/>
              </a:rPr>
              <a:t>DoR、PFS、TTRP、OS</a:t>
            </a:r>
          </a:p>
        </p:txBody>
      </p:sp>
      <p:sp>
        <p:nvSpPr>
          <p:cNvPr id="8" name="AutoShape 12"/>
          <p:cNvSpPr>
            <a:spLocks noChangeArrowheads="1"/>
          </p:cNvSpPr>
          <p:nvPr/>
        </p:nvSpPr>
        <p:spPr bwMode="auto">
          <a:xfrm>
            <a:off x="4377128" y="3038744"/>
            <a:ext cx="3118514" cy="974888"/>
          </a:xfrm>
          <a:prstGeom prst="roundRect">
            <a:avLst>
              <a:gd name="adj" fmla="val 0"/>
            </a:avLst>
          </a:prstGeom>
          <a:solidFill>
            <a:schemeClr val="accent3"/>
          </a:solidFill>
          <a:ln w="9525" algn="ctr">
            <a:noFill/>
            <a:round/>
          </a:ln>
        </p:spPr>
        <p:txBody>
          <a:bodyPr lIns="36000" tIns="0" rIns="36000" bIns="0" anchor="ctr"/>
          <a:lstStyle/>
          <a:p>
            <a:pPr algn="ctr" defTabSz="892175" eaLnBrk="0" hangingPunct="0">
              <a:defRPr/>
            </a:pPr>
            <a:r>
              <a:rPr lang="ja-JP" sz="1600" b="0" i="0" u="none" strike="noStrike" cap="none" baseline="0">
                <a:solidFill>
                  <a:srgbClr val="FFFFFF"/>
                </a:solidFill>
                <a:effectLst/>
                <a:uFillTx/>
                <a:ea typeface="MS UI Gothic"/>
              </a:rPr>
              <a:t>アテゾリズマブ1200 mg iv q3w + ベバシズマブ 15 mg/kg iv q3w</a:t>
            </a:r>
          </a:p>
        </p:txBody>
      </p:sp>
      <p:cxnSp>
        <p:nvCxnSpPr>
          <p:cNvPr id="9" name="AutoShape 19"/>
          <p:cNvCxnSpPr>
            <a:cxnSpLocks noChangeShapeType="1"/>
            <a:stCxn id="12" idx="3"/>
            <a:endCxn id="8" idx="1"/>
          </p:cNvCxnSpPr>
          <p:nvPr/>
        </p:nvCxnSpPr>
        <p:spPr bwMode="auto">
          <a:xfrm flipV="1">
            <a:off x="4073534" y="3526188"/>
            <a:ext cx="303594" cy="1"/>
          </a:xfrm>
          <a:prstGeom prst="straightConnector1">
            <a:avLst/>
          </a:prstGeom>
          <a:noFill/>
          <a:ln w="57150">
            <a:solidFill>
              <a:schemeClr val="bg2">
                <a:lumMod val="60000"/>
                <a:lumOff val="40000"/>
              </a:schemeClr>
            </a:solidFill>
            <a:round/>
            <a:tailEnd type="triangle" w="med" len="med"/>
          </a:ln>
        </p:spPr>
      </p:cxnSp>
      <p:cxnSp>
        <p:nvCxnSpPr>
          <p:cNvPr id="10" name="AutoShape 21"/>
          <p:cNvCxnSpPr>
            <a:cxnSpLocks noChangeShapeType="1"/>
            <a:stCxn id="8" idx="3"/>
            <a:endCxn id="11" idx="1"/>
          </p:cNvCxnSpPr>
          <p:nvPr/>
        </p:nvCxnSpPr>
        <p:spPr bwMode="auto">
          <a:xfrm>
            <a:off x="7495642" y="3526188"/>
            <a:ext cx="278894" cy="1"/>
          </a:xfrm>
          <a:prstGeom prst="straightConnector1">
            <a:avLst/>
          </a:prstGeom>
          <a:noFill/>
          <a:ln w="57150">
            <a:solidFill>
              <a:schemeClr val="bg2">
                <a:lumMod val="60000"/>
                <a:lumOff val="40000"/>
              </a:schemeClr>
            </a:solidFill>
            <a:round/>
            <a:tailEnd type="triangle" w="med" len="med"/>
          </a:ln>
        </p:spPr>
      </p:cxnSp>
      <p:sp>
        <p:nvSpPr>
          <p:cNvPr id="11" name="AutoShape 12"/>
          <p:cNvSpPr>
            <a:spLocks noChangeArrowheads="1"/>
          </p:cNvSpPr>
          <p:nvPr/>
        </p:nvSpPr>
        <p:spPr bwMode="auto">
          <a:xfrm>
            <a:off x="7774536" y="2731186"/>
            <a:ext cx="1182087" cy="1590005"/>
          </a:xfrm>
          <a:prstGeom prst="roundRect">
            <a:avLst>
              <a:gd name="adj" fmla="val 0"/>
            </a:avLst>
          </a:prstGeom>
          <a:solidFill>
            <a:schemeClr val="tx1"/>
          </a:solidFill>
          <a:ln w="9525" algn="ctr">
            <a:noFill/>
            <a:round/>
          </a:ln>
        </p:spPr>
        <p:txBody>
          <a:bodyPr lIns="90488" tIns="0" rIns="90488" bIns="0" anchor="ctr"/>
          <a:lstStyle/>
          <a:p>
            <a:pPr algn="ctr" defTabSz="892175" eaLnBrk="0" hangingPunct="0">
              <a:defRPr/>
            </a:pPr>
            <a:r>
              <a:rPr lang="ja-JP" sz="1800" b="1" i="0" u="none" strike="noStrike" cap="none" baseline="0">
                <a:solidFill>
                  <a:srgbClr val="FFFFFF"/>
                </a:solidFill>
                <a:effectLst/>
                <a:uFillTx/>
                <a:ea typeface="MS UI Gothic"/>
              </a:rPr>
              <a:t>PD/</a:t>
            </a:r>
            <a:r>
              <a:rPr sz="1800"/>
              <a:t/>
            </a:r>
            <a:br>
              <a:rPr sz="1800"/>
            </a:br>
            <a:r>
              <a:rPr lang="ja-JP" sz="1800" b="1" i="0" u="none" strike="noStrike" cap="none" baseline="0">
                <a:solidFill>
                  <a:srgbClr val="FFFFFF"/>
                </a:solidFill>
                <a:effectLst/>
                <a:uFillTx/>
                <a:ea typeface="MS UI Gothic"/>
              </a:rPr>
              <a:t>毒性発現/</a:t>
            </a:r>
            <a:r>
              <a:rPr sz="1800"/>
              <a:t/>
            </a:r>
            <a:br>
              <a:rPr sz="1800"/>
            </a:br>
            <a:r>
              <a:rPr lang="ja-JP" sz="1800" b="1" i="0" u="none" strike="noStrike" cap="none" baseline="0">
                <a:solidFill>
                  <a:srgbClr val="FFFFFF"/>
                </a:solidFill>
                <a:effectLst/>
                <a:uFillTx/>
                <a:ea typeface="MS UI Gothic"/>
              </a:rPr>
              <a:t>臨床的ベネフィットの消失</a:t>
            </a:r>
          </a:p>
        </p:txBody>
      </p:sp>
      <p:sp>
        <p:nvSpPr>
          <p:cNvPr id="12" name="AutoShape 9"/>
          <p:cNvSpPr>
            <a:spLocks noChangeArrowheads="1"/>
          </p:cNvSpPr>
          <p:nvPr/>
        </p:nvSpPr>
        <p:spPr bwMode="auto">
          <a:xfrm>
            <a:off x="365124" y="2285683"/>
            <a:ext cx="3708410" cy="2481011"/>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defRPr/>
            </a:pPr>
            <a:r>
              <a:rPr lang="ja-JP" sz="1600" b="0" i="0" u="none" strike="noStrike" cap="none" baseline="0" dirty="0">
                <a:solidFill>
                  <a:srgbClr val="FFFFFF"/>
                </a:solidFill>
                <a:effectLst/>
                <a:uFillTx/>
                <a:ea typeface="MS UI Gothic"/>
              </a:rPr>
              <a:t>主要な患者選択基準</a:t>
            </a:r>
          </a:p>
          <a:p>
            <a:pPr marL="228600" indent="-228600" defTabSz="892175" eaLnBrk="0" hangingPunct="0">
              <a:spcAft>
                <a:spcPct val="30000"/>
              </a:spcAft>
              <a:buFont typeface="Arial" pitchFamily="34" charset="0"/>
              <a:buChar char="•"/>
              <a:defRPr/>
            </a:pPr>
            <a:r>
              <a:rPr lang="ja-JP" sz="1600" b="0" i="0" u="none" strike="noStrike" cap="none" baseline="0" dirty="0">
                <a:solidFill>
                  <a:srgbClr val="FFFFFF"/>
                </a:solidFill>
                <a:effectLst/>
                <a:uFillTx/>
                <a:ea typeface="MS UI Gothic"/>
              </a:rPr>
              <a:t>切除不能または進行HCC </a:t>
            </a:r>
          </a:p>
          <a:p>
            <a:pPr marL="228600" indent="-228600" defTabSz="892175" eaLnBrk="0" hangingPunct="0">
              <a:spcAft>
                <a:spcPct val="30000"/>
              </a:spcAft>
              <a:buFont typeface="Arial" pitchFamily="34" charset="0"/>
              <a:buChar char="•"/>
              <a:defRPr/>
            </a:pPr>
            <a:r>
              <a:rPr lang="ja-JP" sz="1600" b="0" i="0" u="none" strike="noStrike" cap="none" baseline="0" dirty="0">
                <a:solidFill>
                  <a:srgbClr val="FFFFFF"/>
                </a:solidFill>
                <a:effectLst/>
                <a:uFillTx/>
                <a:ea typeface="MS UI Gothic"/>
              </a:rPr>
              <a:t>Child-Pugh分類のスコアが≦7</a:t>
            </a:r>
          </a:p>
          <a:p>
            <a:pPr marL="228600" indent="-228600" defTabSz="892175" eaLnBrk="0" hangingPunct="0">
              <a:spcAft>
                <a:spcPct val="30000"/>
              </a:spcAft>
              <a:buFont typeface="Arial" pitchFamily="34" charset="0"/>
              <a:buChar char="•"/>
              <a:defRPr/>
            </a:pPr>
            <a:r>
              <a:rPr lang="ja-JP" sz="1600" b="0" i="0" u="none" strike="noStrike" cap="none" baseline="0" dirty="0">
                <a:solidFill>
                  <a:srgbClr val="FFFFFF"/>
                </a:solidFill>
                <a:effectLst/>
                <a:uFillTx/>
                <a:ea typeface="MS UI Gothic"/>
              </a:rPr>
              <a:t>全身療法の治療歴がないこと</a:t>
            </a:r>
          </a:p>
          <a:p>
            <a:pPr marL="228600" indent="-228600" defTabSz="892175" eaLnBrk="0" hangingPunct="0">
              <a:spcAft>
                <a:spcPct val="30000"/>
              </a:spcAft>
              <a:buFont typeface="Arial" pitchFamily="34" charset="0"/>
              <a:buChar char="•"/>
              <a:defRPr/>
            </a:pPr>
            <a:r>
              <a:rPr lang="ja-JP" sz="1600" b="0" i="0" u="none" strike="noStrike" cap="none" baseline="0" dirty="0">
                <a:solidFill>
                  <a:srgbClr val="FFFFFF"/>
                </a:solidFill>
                <a:effectLst/>
                <a:uFillTx/>
                <a:ea typeface="MS UI Gothic"/>
              </a:rPr>
              <a:t>抗CTLA-4、抗PD-（L）1抗体の治療歴がないこと</a:t>
            </a:r>
          </a:p>
          <a:p>
            <a:pPr marL="228600" indent="-228600" defTabSz="892175" eaLnBrk="0" hangingPunct="0">
              <a:spcAft>
                <a:spcPct val="30000"/>
              </a:spcAft>
              <a:buFont typeface="Arial" pitchFamily="34" charset="0"/>
              <a:buChar char="•"/>
              <a:defRPr/>
            </a:pPr>
            <a:r>
              <a:rPr lang="ja-JP" sz="1600" b="0" i="0" u="none" strike="noStrike" cap="none" baseline="0" dirty="0">
                <a:solidFill>
                  <a:srgbClr val="FFFFFF"/>
                </a:solidFill>
                <a:effectLst/>
                <a:uFillTx/>
                <a:ea typeface="MS UI Gothic"/>
              </a:rPr>
              <a:t>ECOGのPSスコアが0～1</a:t>
            </a:r>
          </a:p>
          <a:p>
            <a:pPr marL="292100" indent="-292100" defTabSz="892175" eaLnBrk="0" hangingPunct="0">
              <a:spcAft>
                <a:spcPct val="30000"/>
              </a:spcAft>
              <a:buFont typeface="Wingdings" pitchFamily="2" charset="2"/>
              <a:buNone/>
              <a:defRPr/>
            </a:pPr>
            <a:r>
              <a:rPr lang="ja-JP" sz="1600" b="0" i="0" u="none" strike="noStrike" cap="none" baseline="0" dirty="0">
                <a:solidFill>
                  <a:srgbClr val="FFFFFF"/>
                </a:solidFill>
                <a:effectLst/>
                <a:uFillTx/>
                <a:ea typeface="MS UI Gothic"/>
              </a:rPr>
              <a:t>(n=103)</a:t>
            </a:r>
          </a:p>
        </p:txBody>
      </p:sp>
    </p:spTree>
    <p:extLst>
      <p:ext uri="{BB962C8B-B14F-4D97-AF65-F5344CB8AC3E}">
        <p14:creationId xmlns:p14="http://schemas.microsoft.com/office/powerpoint/2010/main" xmlns="" val="113348918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LBA26: 肝細胞癌（HCC）におけるアテゾリズマブ + ベバシズマブの第Ib相試験における最新の安全性および臨床活性結</a:t>
            </a:r>
            <a:r>
              <a:rPr lang="ja-JP" sz="1800" b="1" i="0" u="none" strike="noStrike" cap="none" baseline="0" dirty="0" smtClean="0">
                <a:solidFill>
                  <a:srgbClr val="043882"/>
                </a:solidFill>
                <a:effectLst/>
                <a:uFillTx/>
                <a:ea typeface="MS UI Gothic"/>
              </a:rPr>
              <a:t>果</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Pishvaian MJ, et al</a:t>
            </a:r>
          </a:p>
        </p:txBody>
      </p:sp>
      <p:sp>
        <p:nvSpPr>
          <p:cNvPr id="3" name="Content Placeholder 2"/>
          <p:cNvSpPr>
            <a:spLocks noGrp="1"/>
          </p:cNvSpPr>
          <p:nvPr>
            <p:ph idx="1"/>
          </p:nvPr>
        </p:nvSpPr>
        <p:spPr>
          <a:xfrm>
            <a:off x="365124" y="1254035"/>
            <a:ext cx="8479938" cy="4746172"/>
          </a:xfrm>
        </p:spPr>
        <p:txBody>
          <a:bodyPr/>
          <a:lstStyle/>
          <a:p>
            <a:pPr marL="0" indent="0">
              <a:buNone/>
            </a:pPr>
            <a:r>
              <a:rPr lang="ja-JP" sz="1600" b="1" i="0" u="none" strike="noStrike" cap="none" baseline="0">
                <a:solidFill>
                  <a:srgbClr val="4D4D4D"/>
                </a:solidFill>
                <a:effectLst/>
                <a:uFillTx/>
                <a:ea typeface="MS UI Gothic"/>
              </a:rPr>
              <a:t>主な結果</a:t>
            </a:r>
          </a:p>
          <a:p>
            <a:r>
              <a:rPr lang="ja-JP" sz="1600" b="0" i="0" u="none" strike="noStrike" cap="none" baseline="0">
                <a:solidFill>
                  <a:srgbClr val="4D4D4D"/>
                </a:solidFill>
                <a:effectLst/>
                <a:uFillTx/>
                <a:ea typeface="MS UI Gothic"/>
              </a:rPr>
              <a:t>各治療について既存の安全性プロファイルを超える新たな安全性シグナルは特定されなかった</a:t>
            </a:r>
          </a:p>
        </p:txBody>
      </p:sp>
      <p:sp>
        <p:nvSpPr>
          <p:cNvPr id="4" name="Text Placeholder 3"/>
          <p:cNvSpPr>
            <a:spLocks noGrp="1"/>
          </p:cNvSpPr>
          <p:nvPr>
            <p:ph type="body" sz="quarter" idx="10"/>
          </p:nvPr>
        </p:nvSpPr>
        <p:spPr/>
        <p:txBody>
          <a:bodyPr/>
          <a:lstStyle/>
          <a:p>
            <a:r>
              <a:rPr lang="ja-JP" sz="1200" b="0" i="0" u="none" strike="noStrike" cap="none" baseline="0">
                <a:solidFill>
                  <a:srgbClr val="4D4D4D"/>
                </a:solidFill>
                <a:effectLst/>
                <a:uFillTx/>
                <a:ea typeface="MS UI Gothic"/>
              </a:rPr>
              <a:t>*評価不能またはデータ欠失患者4名（6％）のデータ</a:t>
            </a:r>
          </a:p>
        </p:txBody>
      </p:sp>
      <p:sp>
        <p:nvSpPr>
          <p:cNvPr id="5" name="Text Placeholder 4"/>
          <p:cNvSpPr>
            <a:spLocks noGrp="1"/>
          </p:cNvSpPr>
          <p:nvPr>
            <p:ph type="body" sz="quarter" idx="11"/>
          </p:nvPr>
        </p:nvSpPr>
        <p:spPr>
          <a:xfrm>
            <a:off x="4564800" y="6096000"/>
            <a:ext cx="4214075" cy="487363"/>
          </a:xfrm>
        </p:spPr>
        <p:txBody>
          <a:bodyPr/>
          <a:lstStyle/>
          <a:p>
            <a:r>
              <a:rPr lang="ja-JP" sz="1200" b="0" i="0" u="none" strike="noStrike" cap="none" baseline="0">
                <a:solidFill>
                  <a:srgbClr val="4D4D4D"/>
                </a:solidFill>
                <a:effectLst/>
                <a:uFillTx/>
                <a:ea typeface="MS UI Gothic"/>
              </a:rPr>
              <a:t>Pishvaian MJ, et al. Ann Oncol 2018;29(suppl 5):abstr LBA26</a:t>
            </a:r>
          </a:p>
        </p:txBody>
      </p:sp>
      <p:graphicFrame>
        <p:nvGraphicFramePr>
          <p:cNvPr id="7" name="Group 88"/>
          <p:cNvGraphicFramePr>
            <a:graphicFrameLocks noGrp="1"/>
          </p:cNvGraphicFramePr>
          <p:nvPr>
            <p:extLst>
              <p:ext uri="{D42A27DB-BD31-4B8C-83A1-F6EECF244321}">
                <p14:modId xmlns:p14="http://schemas.microsoft.com/office/powerpoint/2010/main" xmlns="" val="231030861"/>
              </p:ext>
            </p:extLst>
          </p:nvPr>
        </p:nvGraphicFramePr>
        <p:xfrm>
          <a:off x="361950" y="2231707"/>
          <a:ext cx="4048125" cy="3316607"/>
        </p:xfrm>
        <a:graphic>
          <a:graphicData uri="http://schemas.openxmlformats.org/drawingml/2006/table">
            <a:tbl>
              <a:tblPr firstRow="1" bandRow="1">
                <a:tableStyleId>{69012ECD-51FC-41F1-AA8D-1B2483CD663E}</a:tableStyleId>
              </a:tblPr>
              <a:tblGrid>
                <a:gridCol w="2691744">
                  <a:extLst>
                    <a:ext uri="{9D8B030D-6E8A-4147-A177-3AD203B41FA5}">
                      <a16:colId xmlns:a16="http://schemas.microsoft.com/office/drawing/2014/main" xmlns="" val="20000"/>
                    </a:ext>
                  </a:extLst>
                </a:gridCol>
                <a:gridCol w="1356381">
                  <a:extLst>
                    <a:ext uri="{9D8B030D-6E8A-4147-A177-3AD203B41FA5}">
                      <a16:colId xmlns:a16="http://schemas.microsoft.com/office/drawing/2014/main" xmlns="" val="20001"/>
                    </a:ext>
                  </a:extLst>
                </a:gridCol>
              </a:tblGrid>
              <a:tr h="36121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a:rPr>
                        <a:t>AE、n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1" i="0" u="none" strike="noStrike" cap="none" baseline="0">
                          <a:solidFill>
                            <a:srgbClr val="FFFFFF"/>
                          </a:solidFill>
                          <a:effectLst/>
                          <a:uFillTx/>
                          <a:ea typeface="MS UI Gothic"/>
                        </a:rPr>
                        <a:t>n=103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xmlns="" val="10000"/>
                  </a:ext>
                </a:extLst>
              </a:tr>
              <a:tr h="3283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全てのグレード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95 (92)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328377">
                <a:tc>
                  <a:txBody>
                    <a:bodyPr/>
                    <a:lstStyle/>
                    <a:p>
                      <a:pPr marL="179388" marR="0" lvl="1"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治療関連</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84 (82)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3283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グレード 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41 (40)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328377">
                <a:tc>
                  <a:txBody>
                    <a:bodyPr/>
                    <a:lstStyle/>
                    <a:p>
                      <a:pPr marL="179388" marR="0" lvl="1" indent="0" algn="l"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治療関連</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28 (27)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328377">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最もよく見られた (20%以上の患者で発生)</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hMerge="1">
                  <a:txBody>
                    <a:bodyPr/>
                    <a:lstStyle/>
                    <a:p>
                      <a:endParaRPr lang="en-NZ"/>
                    </a:p>
                  </a:txBody>
                  <a:tcPr/>
                </a:tc>
                <a:extLst>
                  <a:ext uri="{0D108BD9-81ED-4DB2-BD59-A6C34878D82A}">
                    <a16:rowId xmlns:a16="http://schemas.microsoft.com/office/drawing/2014/main" xmlns="" val="10005"/>
                  </a:ext>
                </a:extLst>
              </a:tr>
              <a:tr h="328377">
                <a:tc>
                  <a:txBody>
                    <a:bodyPr/>
                    <a:lstStyle/>
                    <a:p>
                      <a:pPr marL="179388" marR="0" lvl="1"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食欲減退</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29 (28)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6"/>
                  </a:ext>
                </a:extLst>
              </a:tr>
              <a:tr h="328377">
                <a:tc>
                  <a:txBody>
                    <a:bodyPr/>
                    <a:lstStyle/>
                    <a:p>
                      <a:pPr marL="179388" marR="0" lvl="1"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疲労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21 (20)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7"/>
                  </a:ext>
                </a:extLst>
              </a:tr>
              <a:tr h="328377">
                <a:tc>
                  <a:txBody>
                    <a:bodyPr/>
                    <a:lstStyle/>
                    <a:p>
                      <a:pPr marL="179388" marR="0" lvl="1"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発疹</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21 (20)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8"/>
                  </a:ext>
                </a:extLst>
              </a:tr>
              <a:tr h="328377">
                <a:tc>
                  <a:txBody>
                    <a:bodyPr/>
                    <a:lstStyle/>
                    <a:p>
                      <a:pPr marL="179388" marR="0" lvl="1"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発熱</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21 (20)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9"/>
                  </a:ext>
                </a:extLst>
              </a:tr>
            </a:tbl>
          </a:graphicData>
        </a:graphic>
      </p:graphicFrame>
      <p:graphicFrame>
        <p:nvGraphicFramePr>
          <p:cNvPr id="8" name="Group 88"/>
          <p:cNvGraphicFramePr>
            <a:graphicFrameLocks noGrp="1"/>
          </p:cNvGraphicFramePr>
          <p:nvPr>
            <p:extLst>
              <p:ext uri="{D42A27DB-BD31-4B8C-83A1-F6EECF244321}">
                <p14:modId xmlns:p14="http://schemas.microsoft.com/office/powerpoint/2010/main" xmlns="" val="3958826044"/>
              </p:ext>
            </p:extLst>
          </p:nvPr>
        </p:nvGraphicFramePr>
        <p:xfrm>
          <a:off x="4733923" y="2231707"/>
          <a:ext cx="4048125" cy="3303712"/>
        </p:xfrm>
        <a:graphic>
          <a:graphicData uri="http://schemas.openxmlformats.org/drawingml/2006/table">
            <a:tbl>
              <a:tblPr firstRow="1" bandRow="1">
                <a:tableStyleId>{69012ECD-51FC-41F1-AA8D-1B2483CD663E}</a:tableStyleId>
              </a:tblPr>
              <a:tblGrid>
                <a:gridCol w="1988516">
                  <a:extLst>
                    <a:ext uri="{9D8B030D-6E8A-4147-A177-3AD203B41FA5}">
                      <a16:colId xmlns:a16="http://schemas.microsoft.com/office/drawing/2014/main" xmlns="" val="20000"/>
                    </a:ext>
                  </a:extLst>
                </a:gridCol>
                <a:gridCol w="2059609">
                  <a:extLst>
                    <a:ext uri="{9D8B030D-6E8A-4147-A177-3AD203B41FA5}">
                      <a16:colId xmlns:a16="http://schemas.microsoft.com/office/drawing/2014/main" xmlns="" val="20001"/>
                    </a:ext>
                  </a:extLst>
                </a:gridCol>
              </a:tblGrid>
              <a:tr h="412964">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a:rPr>
                        <a:t>ORR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600" b="1" i="0" u="none" strike="noStrike" cap="none" normalizeH="0" baseline="0">
                        <a:ln>
                          <a:noFill/>
                        </a:ln>
                        <a:solidFill>
                          <a:schemeClr val="tx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4129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全体、n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23/73 (32)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412964">
                <a:tc>
                  <a:txBody>
                    <a:bodyPr/>
                    <a:lstStyle/>
                    <a:p>
                      <a:pPr marL="179388" marR="0" lvl="1"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CR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1/73 (1)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412964">
                <a:tc>
                  <a:txBody>
                    <a:bodyPr/>
                    <a:lstStyle/>
                    <a:p>
                      <a:pPr marL="179388" marR="0" lvl="1"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PR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22/73 (30)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4129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SD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33/73 (45)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4129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PD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13/73 (18)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5"/>
                  </a:ext>
                </a:extLst>
              </a:tr>
              <a:tr h="412964">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a:rPr>
                        <a:t>PFS*、ヵ月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1" i="0" u="none" strike="noStrike" cap="none" normalizeH="0" baseline="0">
                        <a:ln>
                          <a:noFill/>
                        </a:ln>
                        <a:solidFill>
                          <a:schemeClr val="tx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xmlns="" val="10006"/>
                  </a:ext>
                </a:extLst>
              </a:tr>
              <a:tr h="4129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中央値（範囲）</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14.9 (0.5–23.9+)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108926646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LBA26: 肝細胞癌（HCC）におけるアテゾリズマブ + ベバシズマブの第Ib相試験における最新の安全性および臨床活性結</a:t>
            </a:r>
            <a:r>
              <a:rPr lang="ja-JP" sz="1800" b="1" i="0" u="none" strike="noStrike" cap="none" baseline="0" dirty="0" smtClean="0">
                <a:solidFill>
                  <a:srgbClr val="043882"/>
                </a:solidFill>
                <a:effectLst/>
                <a:uFillTx/>
                <a:ea typeface="MS UI Gothic"/>
              </a:rPr>
              <a:t>果</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Pishvaian MJ,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結論</a:t>
            </a:r>
          </a:p>
          <a:p>
            <a:r>
              <a:rPr lang="ja-JP" sz="1600" b="1" i="0" u="none" strike="noStrike" cap="none" baseline="0">
                <a:solidFill>
                  <a:srgbClr val="4D4D4D"/>
                </a:solidFill>
                <a:effectLst/>
                <a:uFillTx/>
                <a:ea typeface="MS UI Gothic"/>
              </a:rPr>
              <a:t>HCC患者では、アテゾリズマブ + ベバシズマブは有望な活性と持続的な奏効を示した</a:t>
            </a:r>
          </a:p>
          <a:p>
            <a:r>
              <a:rPr lang="ja-JP" sz="1600" b="1" i="0" u="none" strike="noStrike" cap="none" baseline="0">
                <a:solidFill>
                  <a:srgbClr val="4D4D4D"/>
                </a:solidFill>
                <a:effectLst/>
                <a:uFillTx/>
                <a:ea typeface="MS UI Gothic"/>
              </a:rPr>
              <a:t>アテゾリズマブ + ベバシズマブは全体的に忍容性を示し、新たな安全性シグナルは認められなかった</a:t>
            </a:r>
          </a:p>
        </p:txBody>
      </p:sp>
      <p:sp>
        <p:nvSpPr>
          <p:cNvPr id="5" name="Text Placeholder 4"/>
          <p:cNvSpPr>
            <a:spLocks noGrp="1"/>
          </p:cNvSpPr>
          <p:nvPr>
            <p:ph type="body" sz="quarter" idx="11"/>
          </p:nvPr>
        </p:nvSpPr>
        <p:spPr>
          <a:xfrm>
            <a:off x="4564800" y="6096000"/>
            <a:ext cx="4214075" cy="487363"/>
          </a:xfrm>
        </p:spPr>
        <p:txBody>
          <a:bodyPr/>
          <a:lstStyle/>
          <a:p>
            <a:r>
              <a:rPr lang="ja-JP" sz="1200" b="0" i="0" u="none" strike="noStrike" cap="none" baseline="0">
                <a:solidFill>
                  <a:srgbClr val="4D4D4D"/>
                </a:solidFill>
                <a:effectLst/>
                <a:uFillTx/>
                <a:ea typeface="MS UI Gothic"/>
              </a:rPr>
              <a:t>Pishvaian MJ, et al. Ann Oncol 2018;29(suppl 5):abstr LBA26</a:t>
            </a:r>
          </a:p>
        </p:txBody>
      </p:sp>
    </p:spTree>
    <p:extLst>
      <p:ext uri="{BB962C8B-B14F-4D97-AF65-F5344CB8AC3E}">
        <p14:creationId xmlns:p14="http://schemas.microsoft.com/office/powerpoint/2010/main" xmlns="" val="52978017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LBA27: 過去に全身療法が無効または不耐性であった進行肝細胞癌（HCC）被験者を対象としてSHR-1210（PD-1抗体）を評価する無作為化多施設第Ⅱ相試験 </a:t>
            </a:r>
            <a:r>
              <a:rPr lang="en-GB" altLang="ja-JP" sz="1800" b="1" i="0" u="none" strike="noStrike" cap="none" baseline="0" dirty="0" smtClean="0">
                <a:solidFill>
                  <a:srgbClr val="043882"/>
                </a:solidFill>
                <a:effectLst/>
                <a:uFillTx/>
                <a:ea typeface="MS UI Gothic"/>
              </a:rPr>
              <a:t/>
            </a:r>
            <a:br>
              <a:rPr lang="en-GB" altLang="ja-JP" sz="1800" b="1" i="0" u="none" strike="noStrike" cap="none" baseline="0" dirty="0" smtClean="0">
                <a:solidFill>
                  <a:srgbClr val="043882"/>
                </a:solidFill>
                <a:effectLst/>
                <a:uFillTx/>
                <a:ea typeface="MS UI Gothic"/>
              </a:rPr>
            </a:b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Qin SK, et al</a:t>
            </a:r>
          </a:p>
        </p:txBody>
      </p:sp>
      <p:sp>
        <p:nvSpPr>
          <p:cNvPr id="3" name="Content Placeholder 2"/>
          <p:cNvSpPr>
            <a:spLocks noGrp="1"/>
          </p:cNvSpPr>
          <p:nvPr>
            <p:ph idx="1"/>
          </p:nvPr>
        </p:nvSpPr>
        <p:spPr>
          <a:xfrm>
            <a:off x="365124" y="1254035"/>
            <a:ext cx="8413751" cy="900768"/>
          </a:xfrm>
        </p:spPr>
        <p:txBody>
          <a:bodyPr/>
          <a:lstStyle/>
          <a:p>
            <a:pPr marL="0" indent="0">
              <a:buNone/>
            </a:pPr>
            <a:r>
              <a:rPr lang="ja-JP" sz="1600" b="1" i="0" u="none" strike="noStrike" cap="none" baseline="0">
                <a:solidFill>
                  <a:srgbClr val="4D4D4D"/>
                </a:solidFill>
                <a:effectLst/>
                <a:uFillTx/>
                <a:ea typeface="MS UI Gothic"/>
              </a:rPr>
              <a:t>試験の目的</a:t>
            </a:r>
          </a:p>
          <a:p>
            <a:r>
              <a:rPr lang="ja-JP" sz="1600" b="0" i="0" u="none" strike="noStrike" cap="none" baseline="0">
                <a:solidFill>
                  <a:srgbClr val="4D4D4D"/>
                </a:solidFill>
                <a:effectLst/>
                <a:uFillTx/>
                <a:ea typeface="MS UI Gothic"/>
              </a:rPr>
              <a:t>進行HCC中国人患者を対象としてカムレリズマブ（SHR-1210）の有効性および安全性を評価する</a:t>
            </a:r>
          </a:p>
        </p:txBody>
      </p:sp>
      <p:sp>
        <p:nvSpPr>
          <p:cNvPr id="5" name="Text Placeholder 4"/>
          <p:cNvSpPr>
            <a:spLocks noGrp="1"/>
          </p:cNvSpPr>
          <p:nvPr>
            <p:ph type="body" sz="quarter" idx="11"/>
          </p:nvPr>
        </p:nvSpPr>
        <p:spPr>
          <a:xfrm>
            <a:off x="4564800" y="6096000"/>
            <a:ext cx="4214075" cy="487363"/>
          </a:xfrm>
        </p:spPr>
        <p:txBody>
          <a:bodyPr/>
          <a:lstStyle/>
          <a:p>
            <a:r>
              <a:rPr lang="ja-JP" sz="1200" b="0" i="0" u="none" strike="noStrike" cap="none" baseline="0">
                <a:solidFill>
                  <a:srgbClr val="4D4D4D"/>
                </a:solidFill>
                <a:effectLst/>
                <a:uFillTx/>
                <a:ea typeface="MS UI Gothic"/>
              </a:rPr>
              <a:t>Qin SK, et al. Ann Oncol 2018;29(suppl 5):abstr LBA27</a:t>
            </a:r>
          </a:p>
        </p:txBody>
      </p:sp>
      <p:sp>
        <p:nvSpPr>
          <p:cNvPr id="6" name="Rectangle 9"/>
          <p:cNvSpPr txBox="1">
            <a:spLocks noChangeArrowheads="1"/>
          </p:cNvSpPr>
          <p:nvPr/>
        </p:nvSpPr>
        <p:spPr bwMode="auto">
          <a:xfrm>
            <a:off x="365124" y="5567350"/>
            <a:ext cx="4130676" cy="8108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u="none" strike="noStrike" cap="none" baseline="0" dirty="0">
                <a:solidFill>
                  <a:srgbClr val="A0A0A0"/>
                </a:solidFill>
                <a:effectLst/>
                <a:uFillTx/>
                <a:ea typeface="MS UI Gothic"/>
              </a:rPr>
              <a:t>主要エンドポイント</a:t>
            </a:r>
          </a:p>
          <a:p>
            <a:pPr>
              <a:buClr>
                <a:srgbClr val="043882"/>
              </a:buClr>
            </a:pPr>
            <a:r>
              <a:rPr lang="ja-JP" sz="1600" b="0" i="0" u="none" strike="noStrike" cap="none" baseline="0" dirty="0">
                <a:solidFill>
                  <a:srgbClr val="4D4D4D"/>
                </a:solidFill>
                <a:effectLst/>
                <a:uFillTx/>
                <a:ea typeface="MS UI Gothic"/>
              </a:rPr>
              <a:t>ORR、6カ月OS率</a:t>
            </a:r>
          </a:p>
          <a:p>
            <a:pPr>
              <a:buClr>
                <a:srgbClr val="043882"/>
              </a:buClr>
            </a:pPr>
            <a:endParaRPr lang="en-GB" dirty="0"/>
          </a:p>
        </p:txBody>
      </p:sp>
      <p:sp>
        <p:nvSpPr>
          <p:cNvPr id="7" name="Content Placeholder 26"/>
          <p:cNvSpPr txBox="1"/>
          <p:nvPr/>
        </p:nvSpPr>
        <p:spPr>
          <a:xfrm>
            <a:off x="4648200" y="5519642"/>
            <a:ext cx="4199675" cy="858604"/>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u="none" strike="noStrike" cap="none" baseline="0" dirty="0">
                <a:solidFill>
                  <a:srgbClr val="A0A0A0"/>
                </a:solidFill>
                <a:effectLst/>
                <a:uFillTx/>
                <a:ea typeface="MS UI Gothic"/>
              </a:rPr>
              <a:t>副次的エンドポイント</a:t>
            </a:r>
          </a:p>
          <a:p>
            <a:pPr>
              <a:buClr>
                <a:srgbClr val="043882"/>
              </a:buClr>
            </a:pPr>
            <a:r>
              <a:rPr lang="ja-JP" sz="1600" b="0" i="0" u="none" strike="noStrike" cap="none" baseline="0" dirty="0">
                <a:solidFill>
                  <a:srgbClr val="4D4D4D"/>
                </a:solidFill>
                <a:effectLst/>
                <a:uFillTx/>
                <a:ea typeface="MS UI Gothic"/>
              </a:rPr>
              <a:t>DCR、DoR、TTP、TTR、PFS、OS、安全性</a:t>
            </a:r>
          </a:p>
        </p:txBody>
      </p:sp>
      <p:sp>
        <p:nvSpPr>
          <p:cNvPr id="8" name="Oval 14"/>
          <p:cNvSpPr>
            <a:spLocks noChangeArrowheads="1"/>
          </p:cNvSpPr>
          <p:nvPr/>
        </p:nvSpPr>
        <p:spPr bwMode="auto">
          <a:xfrm>
            <a:off x="3941537" y="3480244"/>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defRPr/>
            </a:pPr>
            <a:r>
              <a:rPr lang="ja-JP" sz="1600" b="1" i="0" u="none" strike="noStrike" cap="none" baseline="0">
                <a:solidFill>
                  <a:srgbClr val="043882"/>
                </a:solidFill>
                <a:effectLst/>
                <a:uFillTx/>
                <a:ea typeface="MS UI Gothic"/>
              </a:rPr>
              <a:t>R</a:t>
            </a:r>
            <a:r>
              <a:rPr sz="1600"/>
              <a:t/>
            </a:r>
            <a:br>
              <a:rPr sz="1600"/>
            </a:br>
            <a:r>
              <a:rPr lang="ja-JP" sz="1600" b="1" i="0" u="none" strike="noStrike" cap="none" baseline="0">
                <a:solidFill>
                  <a:srgbClr val="043882"/>
                </a:solidFill>
                <a:effectLst/>
                <a:uFillTx/>
                <a:ea typeface="MS UI Gothic"/>
              </a:rPr>
              <a:t>1:1</a:t>
            </a:r>
          </a:p>
        </p:txBody>
      </p:sp>
      <p:cxnSp>
        <p:nvCxnSpPr>
          <p:cNvPr id="9" name="AutoShape 15"/>
          <p:cNvCxnSpPr>
            <a:cxnSpLocks noChangeShapeType="1"/>
            <a:stCxn id="8" idx="0"/>
            <a:endCxn id="14" idx="1"/>
          </p:cNvCxnSpPr>
          <p:nvPr/>
        </p:nvCxnSpPr>
        <p:spPr bwMode="auto">
          <a:xfrm rot="5400000" flipH="1" flipV="1">
            <a:off x="4216010" y="2830945"/>
            <a:ext cx="666624" cy="631975"/>
          </a:xfrm>
          <a:prstGeom prst="bentConnector2">
            <a:avLst/>
          </a:prstGeom>
          <a:noFill/>
          <a:ln w="57150">
            <a:solidFill>
              <a:schemeClr val="bg2">
                <a:lumMod val="60000"/>
                <a:lumOff val="40000"/>
              </a:schemeClr>
            </a:solidFill>
            <a:round/>
            <a:tailEnd type="triangle" w="med" len="med"/>
          </a:ln>
        </p:spPr>
      </p:cxnSp>
      <p:sp>
        <p:nvSpPr>
          <p:cNvPr id="10" name="AutoShape 12"/>
          <p:cNvSpPr>
            <a:spLocks noChangeArrowheads="1"/>
          </p:cNvSpPr>
          <p:nvPr/>
        </p:nvSpPr>
        <p:spPr bwMode="auto">
          <a:xfrm>
            <a:off x="8116435" y="2549301"/>
            <a:ext cx="657678" cy="528637"/>
          </a:xfrm>
          <a:prstGeom prst="rect">
            <a:avLst/>
          </a:prstGeom>
          <a:solidFill>
            <a:schemeClr val="tx1"/>
          </a:solidFill>
          <a:ln w="9525" algn="ctr">
            <a:noFill/>
            <a:round/>
          </a:ln>
        </p:spPr>
        <p:txBody>
          <a:bodyPr lIns="90488" tIns="0" rIns="90488" bIns="0" anchor="ctr"/>
          <a:lstStyle/>
          <a:p>
            <a:pPr algn="ctr" defTabSz="892175" eaLnBrk="0" hangingPunct="0">
              <a:defRPr/>
            </a:pPr>
            <a:r>
              <a:rPr lang="ja-JP" sz="1800" b="1" i="0" u="none" strike="noStrike" cap="none" baseline="0">
                <a:solidFill>
                  <a:srgbClr val="FFFFFF"/>
                </a:solidFill>
                <a:effectLst/>
                <a:uFillTx/>
                <a:ea typeface="MS UI Gothic"/>
              </a:rPr>
              <a:t>PD</a:t>
            </a:r>
          </a:p>
        </p:txBody>
      </p:sp>
      <p:cxnSp>
        <p:nvCxnSpPr>
          <p:cNvPr id="12" name="AutoShape 19"/>
          <p:cNvCxnSpPr>
            <a:cxnSpLocks noChangeShapeType="1"/>
            <a:stCxn id="16" idx="3"/>
            <a:endCxn id="8" idx="2"/>
          </p:cNvCxnSpPr>
          <p:nvPr/>
        </p:nvCxnSpPr>
        <p:spPr bwMode="auto">
          <a:xfrm flipV="1">
            <a:off x="3647245" y="3772344"/>
            <a:ext cx="294292" cy="1"/>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543800" y="2813620"/>
            <a:ext cx="572635" cy="0"/>
          </a:xfrm>
          <a:prstGeom prst="straightConnector1">
            <a:avLst/>
          </a:prstGeom>
          <a:noFill/>
          <a:ln w="57150">
            <a:solidFill>
              <a:schemeClr val="bg2">
                <a:lumMod val="60000"/>
                <a:lumOff val="40000"/>
              </a:schemeClr>
            </a:solidFill>
            <a:round/>
            <a:tailEnd type="triangle" w="med" len="med"/>
          </a:ln>
        </p:spPr>
      </p:cxnSp>
      <p:sp>
        <p:nvSpPr>
          <p:cNvPr id="14" name="AutoShape 8"/>
          <p:cNvSpPr>
            <a:spLocks noChangeArrowheads="1"/>
          </p:cNvSpPr>
          <p:nvPr/>
        </p:nvSpPr>
        <p:spPr bwMode="auto">
          <a:xfrm>
            <a:off x="4865310" y="2403251"/>
            <a:ext cx="2678490" cy="820737"/>
          </a:xfrm>
          <a:prstGeom prst="rect">
            <a:avLst/>
          </a:prstGeom>
          <a:solidFill>
            <a:schemeClr val="accent3"/>
          </a:solidFill>
          <a:ln w="9525" algn="ctr">
            <a:noFill/>
            <a:round/>
          </a:ln>
        </p:spPr>
        <p:txBody>
          <a:bodyPr lIns="90488" tIns="0" rIns="90488" bIns="0" anchor="ctr"/>
          <a:lstStyle/>
          <a:p>
            <a:pPr algn="ctr" defTabSz="892175" eaLnBrk="0" hangingPunct="0">
              <a:defRPr/>
            </a:pPr>
            <a:r>
              <a:rPr lang="ja-JP" sz="1800" b="0" i="0" u="none" strike="noStrike" cap="none" baseline="0">
                <a:solidFill>
                  <a:srgbClr val="FFFFFF"/>
                </a:solidFill>
                <a:effectLst/>
                <a:uFillTx/>
                <a:ea typeface="MS UI Gothic"/>
              </a:rPr>
              <a:t>カムレリズマブ</a:t>
            </a:r>
            <a:r>
              <a:rPr sz="1800"/>
              <a:t/>
            </a:r>
            <a:br>
              <a:rPr sz="1800"/>
            </a:br>
            <a:r>
              <a:rPr lang="ja-JP" sz="1800" b="0" i="0" u="none" strike="noStrike" cap="none" baseline="0">
                <a:solidFill>
                  <a:srgbClr val="FFFFFF"/>
                </a:solidFill>
                <a:effectLst/>
                <a:uFillTx/>
                <a:ea typeface="MS UI Gothic"/>
              </a:rPr>
              <a:t>3 mg/kg iv q2w (n=111)</a:t>
            </a:r>
          </a:p>
        </p:txBody>
      </p:sp>
      <p:sp>
        <p:nvSpPr>
          <p:cNvPr id="16" name="AutoShape 9"/>
          <p:cNvSpPr>
            <a:spLocks noChangeArrowheads="1"/>
          </p:cNvSpPr>
          <p:nvPr/>
        </p:nvSpPr>
        <p:spPr bwMode="auto">
          <a:xfrm>
            <a:off x="324235" y="2007059"/>
            <a:ext cx="3323010" cy="3530571"/>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defRPr/>
            </a:pPr>
            <a:r>
              <a:rPr lang="ja-JP" sz="1600" b="0" i="0" u="none" strike="noStrike" cap="none" baseline="0" dirty="0">
                <a:solidFill>
                  <a:srgbClr val="FFFFFF"/>
                </a:solidFill>
                <a:effectLst/>
                <a:uFillTx/>
                <a:ea typeface="MS UI Gothic"/>
              </a:rPr>
              <a:t>主要な患者選択基準</a:t>
            </a:r>
          </a:p>
          <a:p>
            <a:pPr marL="228600" indent="-228600" defTabSz="892175" eaLnBrk="0" hangingPunct="0">
              <a:spcAft>
                <a:spcPct val="30000"/>
              </a:spcAft>
              <a:buFont typeface="Arial" pitchFamily="34" charset="0"/>
              <a:buChar char="•"/>
              <a:defRPr/>
            </a:pPr>
            <a:r>
              <a:rPr lang="ja-JP" sz="1600" b="0" i="0" u="none" strike="noStrike" cap="none" baseline="0" dirty="0">
                <a:solidFill>
                  <a:srgbClr val="FFFFFF"/>
                </a:solidFill>
                <a:effectLst/>
                <a:uFillTx/>
                <a:ea typeface="MS UI Gothic"/>
              </a:rPr>
              <a:t>組織学的または細胞学的検査により確定診断された進行HCC</a:t>
            </a:r>
          </a:p>
          <a:p>
            <a:pPr marL="228600" indent="-228600" defTabSz="892175" eaLnBrk="0" hangingPunct="0">
              <a:spcAft>
                <a:spcPct val="30000"/>
              </a:spcAft>
              <a:buFont typeface="Arial" pitchFamily="34" charset="0"/>
              <a:buChar char="•"/>
              <a:defRPr/>
            </a:pPr>
            <a:r>
              <a:rPr lang="ja-JP" sz="1600" b="0" i="0" u="none" strike="noStrike" cap="none" baseline="0" dirty="0">
                <a:solidFill>
                  <a:srgbClr val="FFFFFF"/>
                </a:solidFill>
                <a:effectLst/>
                <a:uFillTx/>
                <a:ea typeface="MS UI Gothic"/>
              </a:rPr>
              <a:t>過去の全身療法に対し、1以上に進行または不耐性を示した</a:t>
            </a:r>
          </a:p>
          <a:p>
            <a:pPr marL="228600" indent="-228600" defTabSz="892175" eaLnBrk="0" hangingPunct="0">
              <a:spcAft>
                <a:spcPct val="30000"/>
              </a:spcAft>
              <a:buFont typeface="Arial" pitchFamily="34" charset="0"/>
              <a:buChar char="•"/>
              <a:defRPr/>
            </a:pPr>
            <a:r>
              <a:rPr lang="ja-JP" sz="1600" b="0" i="0" u="none" strike="noStrike" cap="none" baseline="0" dirty="0">
                <a:solidFill>
                  <a:srgbClr val="FFFFFF"/>
                </a:solidFill>
                <a:effectLst/>
                <a:uFillTx/>
                <a:ea typeface="MS UI Gothic"/>
              </a:rPr>
              <a:t>手術または局所治療により治療不能</a:t>
            </a:r>
          </a:p>
          <a:p>
            <a:pPr marL="228600" indent="-228600" defTabSz="892175" eaLnBrk="0" hangingPunct="0">
              <a:spcAft>
                <a:spcPct val="30000"/>
              </a:spcAft>
              <a:buFont typeface="Arial" pitchFamily="34" charset="0"/>
              <a:buChar char="•"/>
              <a:defRPr/>
            </a:pPr>
            <a:r>
              <a:rPr lang="ja-JP" sz="1600" b="0" i="0" u="none" strike="noStrike" cap="none" baseline="0" dirty="0">
                <a:solidFill>
                  <a:srgbClr val="FFFFFF"/>
                </a:solidFill>
                <a:effectLst/>
                <a:uFillTx/>
                <a:ea typeface="MS UI Gothic"/>
              </a:rPr>
              <a:t>Child Pugh分類のクラスAまたはB (≤7)</a:t>
            </a:r>
          </a:p>
          <a:p>
            <a:pPr marL="228600" indent="-228600" defTabSz="892175" eaLnBrk="0" hangingPunct="0">
              <a:spcAft>
                <a:spcPct val="30000"/>
              </a:spcAft>
              <a:buFont typeface="Arial" pitchFamily="34" charset="0"/>
              <a:buChar char="•"/>
              <a:defRPr/>
            </a:pPr>
            <a:r>
              <a:rPr lang="ja-JP" sz="1600" b="0" i="0" u="none" strike="noStrike" cap="none" baseline="0" dirty="0">
                <a:solidFill>
                  <a:srgbClr val="FFFFFF"/>
                </a:solidFill>
                <a:effectLst/>
                <a:uFillTx/>
                <a:ea typeface="MS UI Gothic"/>
              </a:rPr>
              <a:t>1個以上の測定可能病変</a:t>
            </a:r>
          </a:p>
          <a:p>
            <a:pPr marL="228600" indent="-228600" defTabSz="892175" eaLnBrk="0" hangingPunct="0">
              <a:spcAft>
                <a:spcPct val="30000"/>
              </a:spcAft>
              <a:buFont typeface="Arial" pitchFamily="34" charset="0"/>
              <a:buChar char="•"/>
              <a:defRPr/>
            </a:pPr>
            <a:r>
              <a:rPr lang="ja-JP" sz="1600" b="0" i="0" u="none" strike="noStrike" cap="none" baseline="0" dirty="0">
                <a:solidFill>
                  <a:srgbClr val="FFFFFF"/>
                </a:solidFill>
                <a:effectLst/>
                <a:uFillTx/>
                <a:ea typeface="MS UI Gothic"/>
              </a:rPr>
              <a:t>ECOGのPSスコアが0～1</a:t>
            </a:r>
          </a:p>
          <a:p>
            <a:pPr marL="292100" indent="-292100" defTabSz="892175" eaLnBrk="0" hangingPunct="0">
              <a:spcAft>
                <a:spcPct val="30000"/>
              </a:spcAft>
              <a:buFont typeface="Wingdings" pitchFamily="2" charset="2"/>
              <a:buNone/>
              <a:defRPr/>
            </a:pPr>
            <a:r>
              <a:rPr lang="ja-JP" sz="1600" b="0" i="0" u="none" strike="noStrike" cap="none" baseline="0" dirty="0">
                <a:solidFill>
                  <a:srgbClr val="FFFFFF"/>
                </a:solidFill>
                <a:effectLst/>
                <a:uFillTx/>
                <a:ea typeface="MS UI Gothic"/>
              </a:rPr>
              <a:t>(n=220)</a:t>
            </a:r>
          </a:p>
        </p:txBody>
      </p:sp>
      <p:cxnSp>
        <p:nvCxnSpPr>
          <p:cNvPr id="17" name="AutoShape 16"/>
          <p:cNvCxnSpPr>
            <a:cxnSpLocks noChangeShapeType="1"/>
            <a:stCxn id="8" idx="4"/>
            <a:endCxn id="20" idx="1"/>
          </p:cNvCxnSpPr>
          <p:nvPr/>
        </p:nvCxnSpPr>
        <p:spPr bwMode="auto">
          <a:xfrm rot="16200000" flipH="1">
            <a:off x="4216679" y="4081099"/>
            <a:ext cx="665287" cy="631975"/>
          </a:xfrm>
          <a:prstGeom prst="bentConnector2">
            <a:avLst/>
          </a:prstGeom>
          <a:noFill/>
          <a:ln w="57150">
            <a:solidFill>
              <a:schemeClr val="bg2">
                <a:lumMod val="60000"/>
                <a:lumOff val="40000"/>
              </a:schemeClr>
            </a:solidFill>
            <a:round/>
            <a:tailEnd type="triangle" w="med" len="med"/>
          </a:ln>
        </p:spPr>
      </p:cxnSp>
      <p:sp>
        <p:nvSpPr>
          <p:cNvPr id="18" name="AutoShape 12"/>
          <p:cNvSpPr>
            <a:spLocks noChangeArrowheads="1"/>
          </p:cNvSpPr>
          <p:nvPr/>
        </p:nvSpPr>
        <p:spPr bwMode="auto">
          <a:xfrm>
            <a:off x="8116435" y="4465412"/>
            <a:ext cx="657678" cy="528638"/>
          </a:xfrm>
          <a:prstGeom prst="rect">
            <a:avLst/>
          </a:prstGeom>
          <a:solidFill>
            <a:schemeClr val="tx1"/>
          </a:solidFill>
          <a:ln w="9525" algn="ctr">
            <a:noFill/>
            <a:round/>
          </a:ln>
        </p:spPr>
        <p:txBody>
          <a:bodyPr lIns="90488" tIns="0" rIns="90488" bIns="0" anchor="ctr"/>
          <a:lstStyle/>
          <a:p>
            <a:pPr algn="ctr" defTabSz="892175" eaLnBrk="0" hangingPunct="0">
              <a:defRPr/>
            </a:pPr>
            <a:r>
              <a:rPr lang="ja-JP" sz="1800" b="1" i="0" u="none" strike="noStrike" cap="none" baseline="0">
                <a:solidFill>
                  <a:srgbClr val="FFFFFF"/>
                </a:solidFill>
                <a:effectLst/>
                <a:uFillTx/>
                <a:ea typeface="MS UI Gothic"/>
              </a:rPr>
              <a:t>PD</a:t>
            </a:r>
          </a:p>
        </p:txBody>
      </p:sp>
      <p:cxnSp>
        <p:nvCxnSpPr>
          <p:cNvPr id="19" name="AutoShape 20"/>
          <p:cNvCxnSpPr>
            <a:cxnSpLocks noChangeShapeType="1"/>
            <a:stCxn id="20" idx="3"/>
            <a:endCxn id="18" idx="1"/>
          </p:cNvCxnSpPr>
          <p:nvPr/>
        </p:nvCxnSpPr>
        <p:spPr bwMode="auto">
          <a:xfrm>
            <a:off x="7542220" y="4729731"/>
            <a:ext cx="574215" cy="0"/>
          </a:xfrm>
          <a:prstGeom prst="straightConnector1">
            <a:avLst/>
          </a:prstGeom>
          <a:noFill/>
          <a:ln w="57150">
            <a:solidFill>
              <a:schemeClr val="bg2">
                <a:lumMod val="60000"/>
                <a:lumOff val="40000"/>
              </a:schemeClr>
            </a:solidFill>
            <a:prstDash val="sysDot"/>
            <a:round/>
            <a:tailEnd type="triangle" w="med" len="med"/>
          </a:ln>
        </p:spPr>
      </p:cxnSp>
      <p:sp>
        <p:nvSpPr>
          <p:cNvPr id="20" name="AutoShape 12"/>
          <p:cNvSpPr>
            <a:spLocks noChangeArrowheads="1"/>
          </p:cNvSpPr>
          <p:nvPr/>
        </p:nvSpPr>
        <p:spPr bwMode="auto">
          <a:xfrm>
            <a:off x="4865310" y="4319363"/>
            <a:ext cx="2676910" cy="820736"/>
          </a:xfrm>
          <a:prstGeom prst="rect">
            <a:avLst/>
          </a:prstGeom>
          <a:solidFill>
            <a:schemeClr val="accent2"/>
          </a:solidFill>
          <a:ln w="9525" algn="ctr">
            <a:noFill/>
            <a:round/>
          </a:ln>
        </p:spPr>
        <p:txBody>
          <a:bodyPr lIns="90488" tIns="0" rIns="90488" bIns="0" anchor="ctr"/>
          <a:lstStyle/>
          <a:p>
            <a:pPr algn="ctr" defTabSz="892175" eaLnBrk="0" hangingPunct="0">
              <a:defRPr/>
            </a:pPr>
            <a:r>
              <a:rPr lang="ja-JP" sz="1800" b="0" i="0" u="none" strike="noStrike" cap="none" baseline="0">
                <a:solidFill>
                  <a:srgbClr val="4D4D4D"/>
                </a:solidFill>
                <a:effectLst/>
                <a:uFillTx/>
                <a:ea typeface="MS UI Gothic"/>
              </a:rPr>
              <a:t>カムレリズマブ</a:t>
            </a:r>
            <a:r>
              <a:rPr sz="1800"/>
              <a:t/>
            </a:r>
            <a:br>
              <a:rPr sz="1800"/>
            </a:br>
            <a:r>
              <a:rPr lang="ja-JP" sz="1800" b="0" i="0" u="none" strike="noStrike" cap="none" baseline="0">
                <a:solidFill>
                  <a:srgbClr val="4D4D4D"/>
                </a:solidFill>
                <a:effectLst/>
                <a:uFillTx/>
                <a:ea typeface="MS UI Gothic"/>
              </a:rPr>
              <a:t>3 mg/kg iv q3w (n=109)</a:t>
            </a:r>
          </a:p>
        </p:txBody>
      </p:sp>
    </p:spTree>
    <p:extLst>
      <p:ext uri="{BB962C8B-B14F-4D97-AF65-F5344CB8AC3E}">
        <p14:creationId xmlns:p14="http://schemas.microsoft.com/office/powerpoint/2010/main" xmlns="" val="241360318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LBA27: 過去に全身療法が無効または不耐性であった進行肝細胞癌（HCC）被験者を対象としてSHR-1210（PD-1抗体）を評価する無作為化多施設第Ⅱ相試験 </a:t>
            </a:r>
            <a:r>
              <a:rPr lang="en-GB" altLang="ja-JP" sz="1800" b="1" i="0" u="none" strike="noStrike" cap="none" baseline="0" dirty="0" smtClean="0">
                <a:solidFill>
                  <a:srgbClr val="043882"/>
                </a:solidFill>
                <a:effectLst/>
                <a:uFillTx/>
                <a:ea typeface="MS UI Gothic"/>
              </a:rPr>
              <a:t/>
            </a:r>
            <a:br>
              <a:rPr lang="en-GB" altLang="ja-JP" sz="1800" b="1" i="0" u="none" strike="noStrike" cap="none" baseline="0" dirty="0" smtClean="0">
                <a:solidFill>
                  <a:srgbClr val="043882"/>
                </a:solidFill>
                <a:effectLst/>
                <a:uFillTx/>
                <a:ea typeface="MS UI Gothic"/>
              </a:rPr>
            </a:b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Qin SK, et al</a:t>
            </a:r>
          </a:p>
        </p:txBody>
      </p:sp>
      <p:sp>
        <p:nvSpPr>
          <p:cNvPr id="3" name="Content Placeholder 2"/>
          <p:cNvSpPr>
            <a:spLocks noGrp="1"/>
          </p:cNvSpPr>
          <p:nvPr>
            <p:ph idx="1"/>
          </p:nvPr>
        </p:nvSpPr>
        <p:spPr>
          <a:xfrm>
            <a:off x="365124" y="1254035"/>
            <a:ext cx="8413751" cy="535008"/>
          </a:xfrm>
        </p:spPr>
        <p:txBody>
          <a:bodyPr/>
          <a:lstStyle/>
          <a:p>
            <a:pPr marL="0" indent="0">
              <a:buNone/>
            </a:pPr>
            <a:r>
              <a:rPr lang="ja-JP" sz="1600" b="1" i="0" u="none" strike="noStrike" cap="none" baseline="0">
                <a:solidFill>
                  <a:srgbClr val="4D4D4D"/>
                </a:solidFill>
                <a:effectLst/>
                <a:uFillTx/>
                <a:ea typeface="MS UI Gothic"/>
              </a:rPr>
              <a:t>主な結果</a:t>
            </a:r>
          </a:p>
        </p:txBody>
      </p:sp>
      <p:sp>
        <p:nvSpPr>
          <p:cNvPr id="5" name="Text Placeholder 4"/>
          <p:cNvSpPr>
            <a:spLocks noGrp="1"/>
          </p:cNvSpPr>
          <p:nvPr>
            <p:ph type="body" sz="quarter" idx="11"/>
          </p:nvPr>
        </p:nvSpPr>
        <p:spPr>
          <a:xfrm>
            <a:off x="4564800" y="6096000"/>
            <a:ext cx="4214075" cy="487363"/>
          </a:xfrm>
        </p:spPr>
        <p:txBody>
          <a:bodyPr/>
          <a:lstStyle/>
          <a:p>
            <a:r>
              <a:rPr lang="ja-JP" sz="1200" b="0" i="0" u="none" strike="noStrike" cap="none" baseline="0">
                <a:solidFill>
                  <a:srgbClr val="4D4D4D"/>
                </a:solidFill>
                <a:effectLst/>
                <a:uFillTx/>
                <a:ea typeface="MS UI Gothic"/>
              </a:rPr>
              <a:t>Qin SK, et al. Ann Oncol 2018;29(suppl 5):abstr LBA27</a:t>
            </a:r>
          </a:p>
        </p:txBody>
      </p:sp>
      <p:graphicFrame>
        <p:nvGraphicFramePr>
          <p:cNvPr id="6" name="Group 88"/>
          <p:cNvGraphicFramePr>
            <a:graphicFrameLocks noGrp="1"/>
          </p:cNvGraphicFramePr>
          <p:nvPr>
            <p:extLst>
              <p:ext uri="{D42A27DB-BD31-4B8C-83A1-F6EECF244321}">
                <p14:modId xmlns:p14="http://schemas.microsoft.com/office/powerpoint/2010/main" xmlns="" val="3663290892"/>
              </p:ext>
            </p:extLst>
          </p:nvPr>
        </p:nvGraphicFramePr>
        <p:xfrm>
          <a:off x="749487" y="1549400"/>
          <a:ext cx="7645026" cy="4737600"/>
        </p:xfrm>
        <a:graphic>
          <a:graphicData uri="http://schemas.openxmlformats.org/drawingml/2006/table">
            <a:tbl>
              <a:tblPr firstRow="1" bandRow="1">
                <a:tableStyleId>{69012ECD-51FC-41F1-AA8D-1B2483CD663E}</a:tableStyleId>
              </a:tblPr>
              <a:tblGrid>
                <a:gridCol w="2174529">
                  <a:extLst>
                    <a:ext uri="{9D8B030D-6E8A-4147-A177-3AD203B41FA5}">
                      <a16:colId xmlns:a16="http://schemas.microsoft.com/office/drawing/2014/main" xmlns="" val="20000"/>
                    </a:ext>
                  </a:extLst>
                </a:gridCol>
                <a:gridCol w="1823499">
                  <a:extLst>
                    <a:ext uri="{9D8B030D-6E8A-4147-A177-3AD203B41FA5}">
                      <a16:colId xmlns:a16="http://schemas.microsoft.com/office/drawing/2014/main" xmlns="" val="20001"/>
                    </a:ext>
                  </a:extLst>
                </a:gridCol>
                <a:gridCol w="1823499">
                  <a:extLst>
                    <a:ext uri="{9D8B030D-6E8A-4147-A177-3AD203B41FA5}">
                      <a16:colId xmlns:a16="http://schemas.microsoft.com/office/drawing/2014/main" xmlns="" val="20002"/>
                    </a:ext>
                  </a:extLst>
                </a:gridCol>
                <a:gridCol w="1823499">
                  <a:extLst>
                    <a:ext uri="{9D8B030D-6E8A-4147-A177-3AD203B41FA5}">
                      <a16:colId xmlns:a16="http://schemas.microsoft.com/office/drawing/2014/main" xmlns="" val="20003"/>
                    </a:ext>
                  </a:extLst>
                </a:gridCol>
              </a:tblGrid>
              <a:tr h="1566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200" b="1" i="0" u="none" strike="noStrike" cap="none" normalizeH="0" baseline="0" dirty="0">
                        <a:ln>
                          <a:noFill/>
                        </a:ln>
                        <a:solidFill>
                          <a:schemeClr val="tx2"/>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1" i="0" u="none" strike="noStrike" cap="none" baseline="0">
                          <a:solidFill>
                            <a:srgbClr val="FFFFFF"/>
                          </a:solidFill>
                          <a:effectLst/>
                          <a:uFillTx/>
                          <a:ea typeface="MS UI Gothic"/>
                        </a:rPr>
                        <a:t>全部 (n=217)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1" i="0" u="none" strike="noStrike" cap="none" baseline="0">
                          <a:solidFill>
                            <a:srgbClr val="FFFFFF"/>
                          </a:solidFill>
                          <a:effectLst/>
                          <a:uFillTx/>
                          <a:ea typeface="MS UI Gothic"/>
                        </a:rPr>
                        <a:t>q2w群(n=109)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1" i="0" u="none" strike="noStrike" cap="none" baseline="0">
                          <a:solidFill>
                            <a:srgbClr val="FFFFFF"/>
                          </a:solidFill>
                          <a:effectLst/>
                          <a:uFillTx/>
                          <a:ea typeface="MS UI Gothic"/>
                        </a:rPr>
                        <a:t>q3w群(n=108)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4741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ORR確認、n (%)</a:t>
                      </a:r>
                      <a:r>
                        <a:rPr sz="1200"/>
                        <a:t/>
                      </a:r>
                      <a:br>
                        <a:rPr sz="1200"/>
                      </a:br>
                      <a:r>
                        <a:rPr lang="ja-JP" sz="1200" b="0" i="0" u="none" strike="noStrike" cap="none" baseline="0">
                          <a:solidFill>
                            <a:srgbClr val="4D4D4D"/>
                          </a:solidFill>
                          <a:effectLst/>
                          <a:uFillTx/>
                          <a:ea typeface="MS UI Gothic"/>
                        </a:rPr>
                        <a:t>[95%CI]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30 (13.8)</a:t>
                      </a:r>
                      <a:r>
                        <a:rPr sz="1200"/>
                        <a:t/>
                      </a:r>
                      <a:br>
                        <a:rPr sz="1200"/>
                      </a:br>
                      <a:r>
                        <a:rPr lang="ja-JP" sz="1200" b="0" i="0" u="none" strike="noStrike" cap="none" baseline="0">
                          <a:solidFill>
                            <a:srgbClr val="4D4D4D"/>
                          </a:solidFill>
                          <a:effectLst/>
                          <a:uFillTx/>
                          <a:ea typeface="MS UI Gothic"/>
                        </a:rPr>
                        <a:t>[9.5, 19.1]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200" b="0" i="0" u="none" strike="noStrike" cap="none" baseline="0">
                          <a:solidFill>
                            <a:srgbClr val="4D4D4D"/>
                          </a:solidFill>
                          <a:effectLst/>
                          <a:uFillTx/>
                          <a:ea typeface="MS UI Gothic"/>
                        </a:rPr>
                        <a:t>12 (11.0)</a:t>
                      </a:r>
                      <a:r>
                        <a:rPr sz="1200"/>
                        <a:t/>
                      </a:r>
                      <a:br>
                        <a:rPr sz="1200"/>
                      </a:br>
                      <a:r>
                        <a:rPr lang="ja-JP" sz="1200" b="0" i="0" u="none" strike="noStrike" cap="none" baseline="0">
                          <a:solidFill>
                            <a:srgbClr val="4D4D4D"/>
                          </a:solidFill>
                          <a:effectLst/>
                          <a:uFillTx/>
                          <a:ea typeface="MS UI Gothic"/>
                        </a:rPr>
                        <a:t>[5.8, 18.4]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200" b="0" i="0" u="none" strike="noStrike" cap="none" baseline="0">
                          <a:solidFill>
                            <a:srgbClr val="4D4D4D"/>
                          </a:solidFill>
                          <a:effectLst/>
                          <a:uFillTx/>
                          <a:ea typeface="MS UI Gothic"/>
                        </a:rPr>
                        <a:t>18 (16.7)</a:t>
                      </a:r>
                      <a:r>
                        <a:rPr sz="1200"/>
                        <a:t/>
                      </a:r>
                      <a:br>
                        <a:rPr sz="1200"/>
                      </a:br>
                      <a:r>
                        <a:rPr lang="ja-JP" sz="1200" b="0" i="0" u="none" strike="noStrike" cap="none" baseline="0">
                          <a:solidFill>
                            <a:srgbClr val="4D4D4D"/>
                          </a:solidFill>
                          <a:effectLst/>
                          <a:uFillTx/>
                          <a:ea typeface="MS UI Gothic"/>
                        </a:rPr>
                        <a:t>[10.2, 25.1]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1566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最善OR、n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a:ln>
                          <a:noFill/>
                        </a:ln>
                        <a:solidFill>
                          <a:schemeClr val="tx1"/>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a:ln>
                          <a:noFill/>
                        </a:ln>
                        <a:solidFill>
                          <a:schemeClr val="tx1"/>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a:ln>
                          <a:noFill/>
                        </a:ln>
                        <a:solidFill>
                          <a:schemeClr val="tx1"/>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156665">
                <a:tc>
                  <a:txBody>
                    <a:bodyPr/>
                    <a:lstStyle/>
                    <a:p>
                      <a:pPr marL="185738" marR="0" lvl="1" indent="0" algn="l"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CR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3"/>
                  </a:ext>
                </a:extLst>
              </a:tr>
              <a:tr h="157123">
                <a:tc>
                  <a:txBody>
                    <a:bodyPr/>
                    <a:lstStyle/>
                    <a:p>
                      <a:pPr marL="185738" marR="0" lvl="1" indent="0" algn="l"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PR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30 (13.8)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12 (11.0)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18 (16.7)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156665">
                <a:tc>
                  <a:txBody>
                    <a:bodyPr/>
                    <a:lstStyle/>
                    <a:p>
                      <a:pPr marL="185738" marR="0" lvl="1" indent="0" algn="l"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SD</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67 (30.9)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40 (36.7)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27 (25.1)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5"/>
                  </a:ext>
                </a:extLst>
              </a:tr>
              <a:tr h="156665">
                <a:tc>
                  <a:txBody>
                    <a:bodyPr/>
                    <a:lstStyle/>
                    <a:p>
                      <a:pPr marL="185738" marR="0" lvl="1" indent="0" algn="l"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PD</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98 (45.2)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44 (40.4)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54 (50.1)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6"/>
                  </a:ext>
                </a:extLst>
              </a:tr>
              <a:tr h="156665">
                <a:tc>
                  <a:txBody>
                    <a:bodyPr/>
                    <a:lstStyle/>
                    <a:p>
                      <a:pPr marL="185738" marR="0" lvl="1" indent="0" algn="l"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評価不能</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22 (10.1)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13 (11.9)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9 (8.3)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7"/>
                  </a:ext>
                </a:extLst>
              </a:tr>
              <a:tr h="1566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6カ月OS率、% </a:t>
                      </a:r>
                      <a:r>
                        <a:rPr sz="1200"/>
                        <a:t/>
                      </a:r>
                      <a:br>
                        <a:rPr sz="1200"/>
                      </a:br>
                      <a:r>
                        <a:rPr lang="ja-JP" sz="1200" b="0" i="0" u="none" strike="noStrike" cap="none" baseline="0">
                          <a:solidFill>
                            <a:srgbClr val="4D4D4D"/>
                          </a:solidFill>
                          <a:effectLst/>
                          <a:uFillTx/>
                          <a:ea typeface="MS UI Gothic"/>
                        </a:rPr>
                        <a:t>(95%CI)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74.7 </a:t>
                      </a:r>
                      <a:r>
                        <a:rPr sz="1200"/>
                        <a:t/>
                      </a:r>
                      <a:br>
                        <a:rPr sz="1200"/>
                      </a:br>
                      <a:r>
                        <a:rPr lang="ja-JP" sz="1200" b="0" i="0" u="none" strike="noStrike" cap="none" baseline="0">
                          <a:solidFill>
                            <a:srgbClr val="4D4D4D"/>
                          </a:solidFill>
                          <a:effectLst/>
                          <a:uFillTx/>
                          <a:ea typeface="MS UI Gothic"/>
                        </a:rPr>
                        <a:t>(68.3, 79.9)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76.1 </a:t>
                      </a:r>
                      <a:r>
                        <a:rPr sz="1200"/>
                        <a:t/>
                      </a:r>
                      <a:br>
                        <a:rPr sz="1200"/>
                      </a:br>
                      <a:r>
                        <a:rPr lang="ja-JP" sz="1200" b="0" i="0" u="none" strike="noStrike" cap="none" baseline="0">
                          <a:solidFill>
                            <a:srgbClr val="4D4D4D"/>
                          </a:solidFill>
                          <a:effectLst/>
                          <a:uFillTx/>
                          <a:ea typeface="MS UI Gothic"/>
                        </a:rPr>
                        <a:t>(67.0, 83.1)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73.1 </a:t>
                      </a:r>
                      <a:r>
                        <a:rPr sz="1200"/>
                        <a:t/>
                      </a:r>
                      <a:br>
                        <a:rPr sz="1200"/>
                      </a:br>
                      <a:r>
                        <a:rPr lang="ja-JP" sz="1200" b="0" i="0" u="none" strike="noStrike" cap="none" baseline="0">
                          <a:solidFill>
                            <a:srgbClr val="4D4D4D"/>
                          </a:solidFill>
                          <a:effectLst/>
                          <a:uFillTx/>
                          <a:ea typeface="MS UI Gothic"/>
                        </a:rPr>
                        <a:t>(63.7, 80.5)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8"/>
                  </a:ext>
                </a:extLst>
              </a:tr>
              <a:tr h="24741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DCR、n (%)</a:t>
                      </a:r>
                      <a:r>
                        <a:rPr sz="1200"/>
                        <a:t/>
                      </a:r>
                      <a:br>
                        <a:rPr sz="1200"/>
                      </a:br>
                      <a:r>
                        <a:rPr lang="ja-JP" sz="1200" b="0" i="0" u="none" strike="noStrike" cap="none" baseline="0">
                          <a:solidFill>
                            <a:srgbClr val="4D4D4D"/>
                          </a:solidFill>
                          <a:effectLst/>
                          <a:uFillTx/>
                          <a:ea typeface="MS UI Gothic"/>
                        </a:rPr>
                        <a:t>[95%CI]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97 (44.7)</a:t>
                      </a:r>
                      <a:r>
                        <a:rPr sz="1200"/>
                        <a:t/>
                      </a:r>
                      <a:br>
                        <a:rPr sz="1200"/>
                      </a:br>
                      <a:r>
                        <a:rPr lang="ja-JP" sz="1200" b="0" i="0" u="none" strike="noStrike" cap="none" baseline="0">
                          <a:solidFill>
                            <a:srgbClr val="4D4D4D"/>
                          </a:solidFill>
                          <a:effectLst/>
                          <a:uFillTx/>
                          <a:ea typeface="MS UI Gothic"/>
                        </a:rPr>
                        <a:t>[38.0, 51.6]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52 (47.7)</a:t>
                      </a:r>
                      <a:r>
                        <a:rPr sz="1200"/>
                        <a:t/>
                      </a:r>
                      <a:br>
                        <a:rPr sz="1200"/>
                      </a:br>
                      <a:r>
                        <a:rPr lang="ja-JP" sz="1200" b="0" i="0" u="none" strike="noStrike" cap="none" baseline="0">
                          <a:solidFill>
                            <a:srgbClr val="4D4D4D"/>
                          </a:solidFill>
                          <a:effectLst/>
                          <a:uFillTx/>
                          <a:ea typeface="MS UI Gothic"/>
                        </a:rPr>
                        <a:t>[38.1, 57.5]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45 (41.7)</a:t>
                      </a:r>
                      <a:r>
                        <a:rPr sz="1200"/>
                        <a:t/>
                      </a:r>
                      <a:br>
                        <a:rPr sz="1200"/>
                      </a:br>
                      <a:r>
                        <a:rPr lang="ja-JP" sz="1200" b="0" i="0" u="none" strike="noStrike" cap="none" baseline="0">
                          <a:solidFill>
                            <a:srgbClr val="4D4D4D"/>
                          </a:solidFill>
                          <a:effectLst/>
                          <a:uFillTx/>
                          <a:ea typeface="MS UI Gothic"/>
                        </a:rPr>
                        <a:t>[32.3, 51.5]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9"/>
                  </a:ext>
                </a:extLst>
              </a:tr>
              <a:tr h="24741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TTR中央値、カ月（範囲）</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2.0 (1.7–6.2)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2.0 (1.7–6.1)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2.1 (1.9–6.2)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10"/>
                  </a:ext>
                </a:extLst>
              </a:tr>
              <a:tr h="1566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DoR中央値、カ月（範囲）</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NR (2.5～15.4+)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NR (2.5～15.4+)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NR (2.5～12.4+)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11"/>
                  </a:ext>
                </a:extLst>
              </a:tr>
              <a:tr h="1566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持続的な奏効、n/N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22/30 (73.3)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9/12 (75.0)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13/18 (72.2)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12"/>
                  </a:ext>
                </a:extLst>
              </a:tr>
              <a:tr h="1566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TTP中央値、カ月</a:t>
                      </a:r>
                      <a:r>
                        <a:rPr sz="1200"/>
                        <a:t/>
                      </a:r>
                      <a:br>
                        <a:rPr sz="1200"/>
                      </a:br>
                      <a:r>
                        <a:rPr lang="ja-JP" sz="1200" b="0" i="0" u="none" strike="noStrike" cap="none" baseline="0">
                          <a:solidFill>
                            <a:srgbClr val="4D4D4D"/>
                          </a:solidFill>
                          <a:effectLst/>
                          <a:uFillTx/>
                          <a:ea typeface="MS UI Gothic"/>
                        </a:rPr>
                        <a:t>(95%CI)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2.6</a:t>
                      </a:r>
                      <a:r>
                        <a:rPr sz="1200"/>
                        <a:t/>
                      </a:r>
                      <a:br>
                        <a:rPr sz="1200"/>
                      </a:br>
                      <a:r>
                        <a:rPr lang="ja-JP" sz="1200" b="0" i="0" u="none" strike="noStrike" cap="none" baseline="0">
                          <a:solidFill>
                            <a:srgbClr val="4D4D4D"/>
                          </a:solidFill>
                          <a:effectLst/>
                          <a:uFillTx/>
                          <a:ea typeface="MS UI Gothic"/>
                        </a:rPr>
                        <a:t>(2.0, 3.3)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3.2</a:t>
                      </a:r>
                      <a:r>
                        <a:rPr sz="1200"/>
                        <a:t/>
                      </a:r>
                      <a:br>
                        <a:rPr sz="1200"/>
                      </a:br>
                      <a:r>
                        <a:rPr lang="ja-JP" sz="1200" b="0" i="0" u="none" strike="noStrike" cap="none" baseline="0">
                          <a:solidFill>
                            <a:srgbClr val="4D4D4D"/>
                          </a:solidFill>
                          <a:effectLst/>
                          <a:uFillTx/>
                          <a:ea typeface="MS UI Gothic"/>
                        </a:rPr>
                        <a:t>(1.9, 3.4)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2.1</a:t>
                      </a:r>
                      <a:r>
                        <a:rPr sz="1200"/>
                        <a:t/>
                      </a:r>
                      <a:br>
                        <a:rPr sz="1200"/>
                      </a:br>
                      <a:r>
                        <a:rPr lang="ja-JP" sz="1200" b="0" i="0" u="none" strike="noStrike" cap="none" baseline="0">
                          <a:solidFill>
                            <a:srgbClr val="4D4D4D"/>
                          </a:solidFill>
                          <a:effectLst/>
                          <a:uFillTx/>
                          <a:ea typeface="MS UI Gothic"/>
                        </a:rPr>
                        <a:t>(2.0, 3.4)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13"/>
                  </a:ext>
                </a:extLst>
              </a:tr>
              <a:tr h="1566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PFS中央値、カ月間</a:t>
                      </a:r>
                      <a:r>
                        <a:rPr sz="1200"/>
                        <a:t/>
                      </a:r>
                      <a:br>
                        <a:rPr sz="1200"/>
                      </a:br>
                      <a:r>
                        <a:rPr lang="ja-JP" sz="1200" b="0" i="0" u="none" strike="noStrike" cap="none" baseline="0">
                          <a:solidFill>
                            <a:srgbClr val="4D4D4D"/>
                          </a:solidFill>
                          <a:effectLst/>
                          <a:uFillTx/>
                          <a:ea typeface="MS UI Gothic"/>
                        </a:rPr>
                        <a:t>（95%CI）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dirty="0">
                          <a:solidFill>
                            <a:srgbClr val="4D4D4D"/>
                          </a:solidFill>
                          <a:effectLst/>
                          <a:uFillTx/>
                          <a:ea typeface="MS UI Gothic"/>
                        </a:rPr>
                        <a:t>2.1</a:t>
                      </a:r>
                      <a:r>
                        <a:rPr sz="1200" dirty="0"/>
                        <a:t/>
                      </a:r>
                      <a:br>
                        <a:rPr sz="1200" dirty="0"/>
                      </a:br>
                      <a:r>
                        <a:rPr lang="ja-JP" sz="1200" b="0" i="0" u="none" strike="noStrike" cap="none" baseline="0" dirty="0">
                          <a:solidFill>
                            <a:srgbClr val="4D4D4D"/>
                          </a:solidFill>
                          <a:effectLst/>
                          <a:uFillTx/>
                          <a:ea typeface="MS UI Gothic"/>
                        </a:rPr>
                        <a:t>(2.0, 3.2)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dirty="0">
                          <a:solidFill>
                            <a:srgbClr val="4D4D4D"/>
                          </a:solidFill>
                          <a:effectLst/>
                          <a:uFillTx/>
                          <a:ea typeface="MS UI Gothic"/>
                        </a:rPr>
                        <a:t>2.3</a:t>
                      </a:r>
                      <a:r>
                        <a:rPr sz="1200" dirty="0"/>
                        <a:t/>
                      </a:r>
                      <a:br>
                        <a:rPr sz="1200" dirty="0"/>
                      </a:br>
                      <a:r>
                        <a:rPr lang="ja-JP" sz="1200" b="0" i="0" u="none" strike="noStrike" cap="none" baseline="0" dirty="0">
                          <a:solidFill>
                            <a:srgbClr val="4D4D4D"/>
                          </a:solidFill>
                          <a:effectLst/>
                          <a:uFillTx/>
                          <a:ea typeface="MS UI Gothic"/>
                        </a:rPr>
                        <a:t>(1.9, 3.2)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dirty="0">
                          <a:solidFill>
                            <a:srgbClr val="4D4D4D"/>
                          </a:solidFill>
                          <a:effectLst/>
                          <a:uFillTx/>
                          <a:ea typeface="MS UI Gothic"/>
                        </a:rPr>
                        <a:t>2.0</a:t>
                      </a:r>
                      <a:r>
                        <a:rPr sz="1200" dirty="0"/>
                        <a:t/>
                      </a:r>
                      <a:br>
                        <a:rPr sz="1200" dirty="0"/>
                      </a:br>
                      <a:r>
                        <a:rPr lang="ja-JP" sz="1200" b="0" i="0" u="none" strike="noStrike" cap="none" baseline="0" dirty="0">
                          <a:solidFill>
                            <a:srgbClr val="4D4D4D"/>
                          </a:solidFill>
                          <a:effectLst/>
                          <a:uFillTx/>
                          <a:ea typeface="MS UI Gothic"/>
                        </a:rPr>
                        <a:t>(2.0, 3.2)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xmlns="" val="229872904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LBA27: 過去に全身療法が無効または不耐性であった進行肝細胞癌（HCC）被験者を対象としてSHR-1210（PD-1抗体）を評価する無作為化多施設第Ⅱ相試験 </a:t>
            </a:r>
            <a:r>
              <a:rPr lang="en-GB" altLang="ja-JP" sz="1800" b="1" i="0" u="none" strike="noStrike" cap="none" baseline="0" dirty="0" smtClean="0">
                <a:solidFill>
                  <a:srgbClr val="043882"/>
                </a:solidFill>
                <a:effectLst/>
                <a:uFillTx/>
                <a:ea typeface="MS UI Gothic"/>
              </a:rPr>
              <a:t/>
            </a:r>
            <a:br>
              <a:rPr lang="en-GB" altLang="ja-JP" sz="1800" b="1" i="0" u="none" strike="noStrike" cap="none" baseline="0" dirty="0" smtClean="0">
                <a:solidFill>
                  <a:srgbClr val="043882"/>
                </a:solidFill>
                <a:effectLst/>
                <a:uFillTx/>
                <a:ea typeface="MS UI Gothic"/>
              </a:rPr>
            </a:b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Qin SK,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主要な結果（続き）</a:t>
            </a:r>
          </a:p>
          <a:p>
            <a:endParaRPr lang="en-GB"/>
          </a:p>
          <a:p>
            <a:endParaRPr lang="en-GB"/>
          </a:p>
          <a:p>
            <a:endParaRPr lang="en-GB"/>
          </a:p>
          <a:p>
            <a:endParaRPr lang="en-GB"/>
          </a:p>
          <a:p>
            <a:endParaRPr lang="en-GB"/>
          </a:p>
          <a:p>
            <a:pPr marL="0" indent="0">
              <a:buNone/>
            </a:pPr>
            <a:endParaRPr lang="en-GB"/>
          </a:p>
          <a:p>
            <a:pPr marL="0" indent="0">
              <a:spcBef>
                <a:spcPts val="1200"/>
              </a:spcBef>
              <a:buNone/>
            </a:pPr>
            <a:r>
              <a:rPr lang="ja-JP" sz="1600" b="1" i="0" u="none" strike="noStrike" cap="none" baseline="0">
                <a:solidFill>
                  <a:srgbClr val="4D4D4D"/>
                </a:solidFill>
                <a:effectLst/>
                <a:uFillTx/>
                <a:ea typeface="MS UI Gothic"/>
              </a:rPr>
              <a:t>結論</a:t>
            </a:r>
          </a:p>
          <a:p>
            <a:r>
              <a:rPr lang="ja-JP" sz="1600" b="1" i="0" u="none" strike="noStrike" cap="none" baseline="0">
                <a:solidFill>
                  <a:srgbClr val="4D4D4D"/>
                </a:solidFill>
                <a:effectLst/>
                <a:uFillTx/>
                <a:ea typeface="MS UI Gothic"/>
              </a:rPr>
              <a:t>進行HCCの治療歴のある中国人患者を対象としてq2wおよびq3wで投与したカムレリズマブは、臨床的意義のある有効性および全般的に良好な忍容性を示した</a:t>
            </a:r>
          </a:p>
          <a:p>
            <a:r>
              <a:rPr lang="ja-JP" sz="1600" b="1" i="0" u="none" strike="noStrike" cap="none" baseline="0">
                <a:solidFill>
                  <a:srgbClr val="4D4D4D"/>
                </a:solidFill>
                <a:effectLst/>
                <a:uFillTx/>
                <a:ea typeface="MS UI Gothic"/>
              </a:rPr>
              <a:t>本試験のソラフェニブ投与患者は、ニボルマブおよびペムブロリズマブの試験よりも低いベースライン特性を示したが、カムレリズマブは同等の有効性および安全性を示した</a:t>
            </a:r>
          </a:p>
        </p:txBody>
      </p:sp>
      <p:sp>
        <p:nvSpPr>
          <p:cNvPr id="5" name="Text Placeholder 4"/>
          <p:cNvSpPr>
            <a:spLocks noGrp="1"/>
          </p:cNvSpPr>
          <p:nvPr>
            <p:ph type="body" sz="quarter" idx="11"/>
          </p:nvPr>
        </p:nvSpPr>
        <p:spPr>
          <a:xfrm>
            <a:off x="4564800" y="6096000"/>
            <a:ext cx="4214075" cy="487363"/>
          </a:xfrm>
        </p:spPr>
        <p:txBody>
          <a:bodyPr/>
          <a:lstStyle/>
          <a:p>
            <a:r>
              <a:rPr lang="ja-JP" sz="1200" b="0" i="0" u="none" strike="noStrike" cap="none" baseline="0">
                <a:solidFill>
                  <a:srgbClr val="4D4D4D"/>
                </a:solidFill>
                <a:effectLst/>
                <a:uFillTx/>
                <a:ea typeface="MS UI Gothic"/>
              </a:rPr>
              <a:t>Qin SK, et al. Ann Oncol 2018;29(suppl 5):abstr LBA27</a:t>
            </a:r>
          </a:p>
        </p:txBody>
      </p:sp>
      <p:graphicFrame>
        <p:nvGraphicFramePr>
          <p:cNvPr id="6" name="Group 88"/>
          <p:cNvGraphicFramePr>
            <a:graphicFrameLocks noGrp="1"/>
          </p:cNvGraphicFramePr>
          <p:nvPr>
            <p:extLst>
              <p:ext uri="{D42A27DB-BD31-4B8C-83A1-F6EECF244321}">
                <p14:modId xmlns:p14="http://schemas.microsoft.com/office/powerpoint/2010/main" xmlns="" val="3961605190"/>
              </p:ext>
            </p:extLst>
          </p:nvPr>
        </p:nvGraphicFramePr>
        <p:xfrm>
          <a:off x="361950" y="1586379"/>
          <a:ext cx="8420101" cy="1784160"/>
        </p:xfrm>
        <a:graphic>
          <a:graphicData uri="http://schemas.openxmlformats.org/drawingml/2006/table">
            <a:tbl>
              <a:tblPr firstRow="1" bandRow="1">
                <a:tableStyleId>{69012ECD-51FC-41F1-AA8D-1B2483CD663E}</a:tableStyleId>
              </a:tblPr>
              <a:tblGrid>
                <a:gridCol w="3640816">
                  <a:extLst>
                    <a:ext uri="{9D8B030D-6E8A-4147-A177-3AD203B41FA5}">
                      <a16:colId xmlns:a16="http://schemas.microsoft.com/office/drawing/2014/main" xmlns="" val="20000"/>
                    </a:ext>
                  </a:extLst>
                </a:gridCol>
                <a:gridCol w="1593095">
                  <a:extLst>
                    <a:ext uri="{9D8B030D-6E8A-4147-A177-3AD203B41FA5}">
                      <a16:colId xmlns:a16="http://schemas.microsoft.com/office/drawing/2014/main" xmlns="" val="20001"/>
                    </a:ext>
                  </a:extLst>
                </a:gridCol>
                <a:gridCol w="1593095">
                  <a:extLst>
                    <a:ext uri="{9D8B030D-6E8A-4147-A177-3AD203B41FA5}">
                      <a16:colId xmlns:a16="http://schemas.microsoft.com/office/drawing/2014/main" xmlns="" val="20002"/>
                    </a:ext>
                  </a:extLst>
                </a:gridCol>
                <a:gridCol w="1593095">
                  <a:extLst>
                    <a:ext uri="{9D8B030D-6E8A-4147-A177-3AD203B41FA5}">
                      <a16:colId xmlns:a16="http://schemas.microsoft.com/office/drawing/2014/main" xmlns="" val="20003"/>
                    </a:ext>
                  </a:extLst>
                </a:gridCol>
              </a:tblGrid>
              <a:tr h="2020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1" i="0" u="none" strike="noStrike" cap="none" baseline="0" dirty="0">
                          <a:solidFill>
                            <a:srgbClr val="FFFFFF"/>
                          </a:solidFill>
                          <a:effectLst/>
                          <a:uFillTx/>
                          <a:ea typeface="MS UI Gothic"/>
                        </a:rPr>
                        <a:t>患者、n（%）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1" i="0" u="none" strike="noStrike" cap="none" baseline="0">
                          <a:solidFill>
                            <a:srgbClr val="FFFFFF"/>
                          </a:solidFill>
                          <a:effectLst/>
                          <a:uFillTx/>
                          <a:ea typeface="MS UI Gothic"/>
                        </a:rPr>
                        <a:t>全部 (n=217)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1" i="0" u="none" strike="noStrike" cap="none" baseline="0">
                          <a:solidFill>
                            <a:srgbClr val="FFFFFF"/>
                          </a:solidFill>
                          <a:effectLst/>
                          <a:uFillTx/>
                          <a:ea typeface="MS UI Gothic"/>
                        </a:rPr>
                        <a:t>q2w群(n=109)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1" i="0" u="none" strike="noStrike" cap="none" baseline="0">
                          <a:solidFill>
                            <a:srgbClr val="FFFFFF"/>
                          </a:solidFill>
                          <a:effectLst/>
                          <a:uFillTx/>
                          <a:ea typeface="MS UI Gothic"/>
                        </a:rPr>
                        <a:t>q3w群(n=108)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020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全グレードのTRAE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197 (90.8)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200" b="0" i="0" u="none" strike="noStrike" cap="none" baseline="0">
                          <a:solidFill>
                            <a:srgbClr val="4D4D4D"/>
                          </a:solidFill>
                          <a:effectLst/>
                          <a:uFillTx/>
                          <a:ea typeface="MS UI Gothic"/>
                        </a:rPr>
                        <a:t>99 (90.8)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200" b="0" i="0" u="none" strike="noStrike" cap="none" baseline="0">
                          <a:solidFill>
                            <a:srgbClr val="4D4D4D"/>
                          </a:solidFill>
                          <a:effectLst/>
                          <a:uFillTx/>
                          <a:ea typeface="MS UI Gothic"/>
                        </a:rPr>
                        <a:t>98 (90.7)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202064">
                <a:tc>
                  <a:txBody>
                    <a:bodyPr/>
                    <a:lstStyle/>
                    <a:p>
                      <a:pPr marL="179388"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グレード 3/4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42 (19.4)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21 (19.3)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21 (19.4)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202064">
                <a:tc>
                  <a:txBody>
                    <a:bodyPr/>
                    <a:lstStyle/>
                    <a:p>
                      <a:pPr marL="179388"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死亡につながったAE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2 (0.9)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2 (1.8)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02064">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重篤なTRAE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21 (9.7)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14 (12.8)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7 (6.5)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202064">
                <a:tc>
                  <a:txBody>
                    <a:bodyPr/>
                    <a:lstStyle/>
                    <a:p>
                      <a:pPr marL="179388"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恒久的な投与中止につながったTRAE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6 (2.8)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3 (2.8)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3 (2.8)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5"/>
                  </a:ext>
                </a:extLst>
              </a:tr>
              <a:tr h="202064">
                <a:tc>
                  <a:txBody>
                    <a:bodyPr/>
                    <a:lstStyle/>
                    <a:p>
                      <a:pPr marL="179388"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一時的な投与中止につながったTRAE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dirty="0">
                          <a:solidFill>
                            <a:srgbClr val="4D4D4D"/>
                          </a:solidFill>
                          <a:effectLst/>
                          <a:uFillTx/>
                          <a:ea typeface="MS UI Gothic"/>
                        </a:rPr>
                        <a:t>30 (13.8)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dirty="0">
                          <a:solidFill>
                            <a:srgbClr val="4D4D4D"/>
                          </a:solidFill>
                          <a:effectLst/>
                          <a:uFillTx/>
                          <a:ea typeface="MS UI Gothic"/>
                        </a:rPr>
                        <a:t>18 (16.5)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dirty="0">
                          <a:solidFill>
                            <a:srgbClr val="4D4D4D"/>
                          </a:solidFill>
                          <a:effectLst/>
                          <a:uFillTx/>
                          <a:ea typeface="MS UI Gothic"/>
                        </a:rPr>
                        <a:t>12 (11.1)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14742667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a:rPr>
              <a:t>討論者 – Cheng A</a:t>
            </a:r>
          </a:p>
        </p:txBody>
      </p:sp>
      <p:sp>
        <p:nvSpPr>
          <p:cNvPr id="3" name="Content Placeholder 2"/>
          <p:cNvSpPr>
            <a:spLocks noGrp="1"/>
          </p:cNvSpPr>
          <p:nvPr>
            <p:ph idx="1"/>
          </p:nvPr>
        </p:nvSpPr>
        <p:spPr/>
        <p:txBody>
          <a:bodyPr/>
          <a:lstStyle/>
          <a:p>
            <a:pPr marL="0" indent="0">
              <a:buNone/>
            </a:pPr>
            <a:r>
              <a:rPr lang="ja-JP" sz="1600" b="1" i="0" u="none" strike="noStrike" cap="none" baseline="0" dirty="0">
                <a:solidFill>
                  <a:srgbClr val="4D4D4D"/>
                </a:solidFill>
                <a:effectLst/>
                <a:uFillTx/>
                <a:ea typeface="MS UI Gothic"/>
              </a:rPr>
              <a:t>試験の目的 (REACH and REACH-2: Abstract 622PD – Zhu AX, et al)</a:t>
            </a:r>
          </a:p>
          <a:p>
            <a:r>
              <a:rPr lang="ja-JP" sz="1600" b="1" i="0" u="none" strike="noStrike" cap="none" baseline="0" dirty="0">
                <a:solidFill>
                  <a:srgbClr val="4D4D4D"/>
                </a:solidFill>
                <a:effectLst/>
                <a:uFillTx/>
                <a:ea typeface="MS UI Gothic"/>
              </a:rPr>
              <a:t>ソラフェニブ治療歴のあるHCC患者のグローバル第III相2試験（REACHおよびREACH-2）においてラムシルマブおよびBSC 対 プラセボおよびBSCの有効性および安全性を評価する</a:t>
            </a:r>
          </a:p>
          <a:p>
            <a:pPr marL="0" indent="0">
              <a:buNone/>
            </a:pPr>
            <a:r>
              <a:rPr lang="ja-JP" sz="1600" b="1" i="0" u="none" strike="noStrike" cap="none" baseline="0" dirty="0">
                <a:solidFill>
                  <a:srgbClr val="4D4D4D"/>
                </a:solidFill>
                <a:effectLst/>
                <a:uFillTx/>
                <a:ea typeface="MS UI Gothic"/>
              </a:rPr>
              <a:t>試験デザイン</a:t>
            </a:r>
          </a:p>
          <a:p>
            <a:r>
              <a:rPr lang="ja-JP" sz="1600" b="0" i="0" u="none" strike="noStrike" cap="none" baseline="0" dirty="0">
                <a:solidFill>
                  <a:srgbClr val="4D4D4D"/>
                </a:solidFill>
                <a:effectLst/>
                <a:uFillTx/>
                <a:ea typeface="MS UI Gothic"/>
              </a:rPr>
              <a:t>患者(REACH n=565; REACH-2 n=292)をラムシルマブ8 mg/kg iv q2w/サイクルおよびBSC 対 プラセボq2w/サイクルおよびBSCに無作為に割り付けた（それぞれ1:1および2:1）</a:t>
            </a:r>
          </a:p>
          <a:p>
            <a:r>
              <a:rPr lang="ja-JP" sz="1600" b="0" i="0" u="none" strike="noStrike" cap="none" baseline="0" dirty="0">
                <a:solidFill>
                  <a:srgbClr val="4D4D4D"/>
                </a:solidFill>
                <a:effectLst/>
                <a:uFillTx/>
                <a:ea typeface="MS UI Gothic"/>
              </a:rPr>
              <a:t>ベースラインがAFP≧400 ng/mLのREACH試験の患者 (n=250) をREACH-2の患者と統合した</a:t>
            </a:r>
          </a:p>
          <a:p>
            <a:pPr marL="0" indent="0">
              <a:buNone/>
            </a:pPr>
            <a:r>
              <a:rPr lang="ja-JP" sz="1600" b="1" i="0" u="none" strike="noStrike" cap="none" baseline="0" dirty="0">
                <a:solidFill>
                  <a:srgbClr val="4D4D4D"/>
                </a:solidFill>
                <a:effectLst/>
                <a:uFillTx/>
                <a:ea typeface="MS UI Gothic"/>
              </a:rPr>
              <a:t>主な結果</a:t>
            </a:r>
          </a:p>
          <a:p>
            <a:pPr marL="0" indent="0">
              <a:buNone/>
            </a:pPr>
            <a:endParaRPr lang="en-GB" b="1" dirty="0"/>
          </a:p>
          <a:p>
            <a:pPr marL="0" indent="0">
              <a:buNone/>
            </a:pPr>
            <a:endParaRPr lang="en-GB" b="1" dirty="0"/>
          </a:p>
          <a:p>
            <a:pPr marL="0" indent="0">
              <a:buNone/>
            </a:pPr>
            <a:endParaRPr lang="en-GB" b="1" dirty="0"/>
          </a:p>
          <a:p>
            <a:pPr marL="0" indent="0">
              <a:buNone/>
            </a:pPr>
            <a:r>
              <a:rPr lang="en-GB" dirty="0"/>
              <a:t/>
            </a:r>
            <a:br>
              <a:rPr lang="en-GB" dirty="0"/>
            </a:br>
            <a:endParaRPr lang="en-GB" dirty="0"/>
          </a:p>
          <a:p>
            <a:r>
              <a:rPr lang="ja-JP" sz="1600" b="0" i="0" u="none" strike="noStrike" cap="none" baseline="0" dirty="0">
                <a:solidFill>
                  <a:srgbClr val="4D4D4D"/>
                </a:solidFill>
                <a:effectLst/>
                <a:uFillTx/>
                <a:ea typeface="MS UI Gothic"/>
              </a:rPr>
              <a:t>REACH（AFP≧400 ng/mL）およびREACH-2試験において、ラムシルマブには臨床的意義のある悪化遅延に向かう有意な傾向が観察された</a:t>
            </a:r>
          </a:p>
        </p:txBody>
      </p:sp>
      <p:sp>
        <p:nvSpPr>
          <p:cNvPr id="4" name="Text Placeholder 3"/>
          <p:cNvSpPr>
            <a:spLocks noGrp="1"/>
          </p:cNvSpPr>
          <p:nvPr>
            <p:ph type="body" sz="quarter" idx="10"/>
          </p:nvPr>
        </p:nvSpPr>
        <p:spPr>
          <a:xfrm>
            <a:off x="365126" y="6096000"/>
            <a:ext cx="3321050" cy="487363"/>
          </a:xfrm>
        </p:spPr>
        <p:txBody>
          <a:bodyPr/>
          <a:lstStyle/>
          <a:p>
            <a:r>
              <a:rPr lang="ja-JP" sz="1200" b="0" i="0" u="none" strike="noStrike" cap="none" baseline="0">
                <a:solidFill>
                  <a:srgbClr val="4D4D4D"/>
                </a:solidFill>
                <a:effectLst/>
                <a:uFillTx/>
                <a:ea typeface="MS UI Gothic"/>
              </a:rPr>
              <a:t>FHSI-8, FACT 肝胆道症状インデックス</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Zhu AX, et al. Ann Oncol 2018;29(suppl 5):abstr 622PD</a:t>
            </a:r>
          </a:p>
        </p:txBody>
      </p:sp>
      <p:graphicFrame>
        <p:nvGraphicFramePr>
          <p:cNvPr id="6" name="Group 88"/>
          <p:cNvGraphicFramePr>
            <a:graphicFrameLocks noGrp="1"/>
          </p:cNvGraphicFramePr>
          <p:nvPr>
            <p:extLst>
              <p:ext uri="{D42A27DB-BD31-4B8C-83A1-F6EECF244321}">
                <p14:modId xmlns:p14="http://schemas.microsoft.com/office/powerpoint/2010/main" xmlns="" val="2466727240"/>
              </p:ext>
            </p:extLst>
          </p:nvPr>
        </p:nvGraphicFramePr>
        <p:xfrm>
          <a:off x="361950" y="3640575"/>
          <a:ext cx="8420101" cy="1181140"/>
        </p:xfrm>
        <a:graphic>
          <a:graphicData uri="http://schemas.openxmlformats.org/drawingml/2006/table">
            <a:tbl>
              <a:tblPr firstRow="1" bandRow="1">
                <a:tableStyleId>{69012ECD-51FC-41F1-AA8D-1B2483CD663E}</a:tableStyleId>
              </a:tblPr>
              <a:tblGrid>
                <a:gridCol w="2300389">
                  <a:extLst>
                    <a:ext uri="{9D8B030D-6E8A-4147-A177-3AD203B41FA5}">
                      <a16:colId xmlns:a16="http://schemas.microsoft.com/office/drawing/2014/main" xmlns="" val="20000"/>
                    </a:ext>
                  </a:extLst>
                </a:gridCol>
                <a:gridCol w="1529928">
                  <a:extLst>
                    <a:ext uri="{9D8B030D-6E8A-4147-A177-3AD203B41FA5}">
                      <a16:colId xmlns:a16="http://schemas.microsoft.com/office/drawing/2014/main" xmlns="" val="20001"/>
                    </a:ext>
                  </a:extLst>
                </a:gridCol>
                <a:gridCol w="1529928">
                  <a:extLst>
                    <a:ext uri="{9D8B030D-6E8A-4147-A177-3AD203B41FA5}">
                      <a16:colId xmlns:a16="http://schemas.microsoft.com/office/drawing/2014/main" xmlns="" val="20002"/>
                    </a:ext>
                  </a:extLst>
                </a:gridCol>
                <a:gridCol w="1637975">
                  <a:extLst>
                    <a:ext uri="{9D8B030D-6E8A-4147-A177-3AD203B41FA5}">
                      <a16:colId xmlns:a16="http://schemas.microsoft.com/office/drawing/2014/main" xmlns="" val="20003"/>
                    </a:ext>
                  </a:extLst>
                </a:gridCol>
                <a:gridCol w="1421881">
                  <a:extLst>
                    <a:ext uri="{9D8B030D-6E8A-4147-A177-3AD203B41FA5}">
                      <a16:colId xmlns:a16="http://schemas.microsoft.com/office/drawing/2014/main" xmlns="" val="20004"/>
                    </a:ext>
                  </a:extLst>
                </a:gridCol>
              </a:tblGrid>
              <a:tr h="31550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dirty="0">
                          <a:solidFill>
                            <a:srgbClr val="FFFFFF"/>
                          </a:solidFill>
                          <a:effectLst/>
                          <a:uFillTx/>
                          <a:ea typeface="MS UI Gothic"/>
                        </a:rPr>
                        <a:t>FHSI-8の合計得点が低下するまでの時間</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dirty="0">
                          <a:solidFill>
                            <a:srgbClr val="FFFFFF"/>
                          </a:solidFill>
                          <a:effectLst/>
                          <a:uFillTx/>
                          <a:ea typeface="MS UI Gothic"/>
                        </a:rPr>
                        <a:t>ラムシルマブ </a:t>
                      </a:r>
                      <a:endParaRPr lang="en-GB" altLang="ja-JP" sz="1400" b="1" i="0" u="none" strike="noStrike" cap="none" baseline="0" dirty="0" smtClean="0">
                        <a:solidFill>
                          <a:srgbClr val="FFFFFF"/>
                        </a:solidFill>
                        <a:effectLst/>
                        <a:uFillTx/>
                        <a:ea typeface="MS UI Gothic"/>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dirty="0" smtClean="0">
                          <a:solidFill>
                            <a:srgbClr val="FFFFFF"/>
                          </a:solidFill>
                          <a:effectLst/>
                          <a:uFillTx/>
                          <a:ea typeface="MS UI Gothic"/>
                        </a:rPr>
                        <a:t>(</a:t>
                      </a:r>
                      <a:r>
                        <a:rPr lang="ja-JP" sz="1400" b="1" i="0" u="none" strike="noStrike" cap="none" baseline="0" dirty="0">
                          <a:solidFill>
                            <a:srgbClr val="FFFFFF"/>
                          </a:solidFill>
                          <a:effectLst/>
                          <a:uFillTx/>
                          <a:ea typeface="MS UI Gothic"/>
                        </a:rPr>
                        <a:t>n=316)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1" i="0" u="none" strike="noStrike" cap="none" baseline="0" dirty="0">
                          <a:solidFill>
                            <a:srgbClr val="FFFFFF"/>
                          </a:solidFill>
                          <a:effectLst/>
                          <a:uFillTx/>
                          <a:ea typeface="MS UI Gothic"/>
                        </a:rPr>
                        <a:t>プラセ</a:t>
                      </a:r>
                      <a:r>
                        <a:rPr lang="ja-JP" sz="1400" b="1" i="0" u="none" strike="noStrike" cap="none" baseline="0" dirty="0" smtClean="0">
                          <a:solidFill>
                            <a:srgbClr val="FFFFFF"/>
                          </a:solidFill>
                          <a:effectLst/>
                          <a:uFillTx/>
                          <a:ea typeface="MS UI Gothic"/>
                        </a:rPr>
                        <a:t>ボ</a:t>
                      </a:r>
                      <a:r>
                        <a:rPr lang="en-GB" altLang="ja-JP" sz="1400" b="1" i="0" u="none" strike="noStrike" cap="none" baseline="0" dirty="0" smtClean="0">
                          <a:solidFill>
                            <a:srgbClr val="FFFFFF"/>
                          </a:solidFill>
                          <a:effectLst/>
                          <a:uFillTx/>
                          <a:ea typeface="MS UI Gothic"/>
                        </a:rPr>
                        <a:t>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1" i="0" u="none" strike="noStrike" cap="none" baseline="0" dirty="0" smtClean="0">
                          <a:solidFill>
                            <a:srgbClr val="FFFFFF"/>
                          </a:solidFill>
                          <a:effectLst/>
                          <a:uFillTx/>
                          <a:ea typeface="MS UI Gothic"/>
                        </a:rPr>
                        <a:t>(n=226)</a:t>
                      </a:r>
                      <a:endParaRPr lang="ja-JP" sz="1400" b="1" i="0" u="none" strike="noStrike" cap="none" baseline="0" dirty="0">
                        <a:solidFill>
                          <a:srgbClr val="FFFFFF"/>
                        </a:solidFill>
                        <a:effectLst/>
                        <a:uFillTx/>
                        <a:ea typeface="MS UI Gothic"/>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1" i="0" u="none" strike="noStrike" cap="none" baseline="0">
                          <a:solidFill>
                            <a:srgbClr val="FFFFFF"/>
                          </a:solidFill>
                          <a:effectLst/>
                          <a:uFillTx/>
                          <a:ea typeface="MS UI Gothic"/>
                        </a:rPr>
                        <a:t>HR (95%CI)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1" i="0" u="none" strike="noStrike" cap="none" baseline="0">
                          <a:solidFill>
                            <a:srgbClr val="FFFFFF"/>
                          </a:solidFill>
                          <a:effectLst/>
                          <a:uFillTx/>
                          <a:ea typeface="MS UI Gothic"/>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1550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イベント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154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104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0.725 </a:t>
                      </a:r>
                      <a:r>
                        <a:rPr sz="1400"/>
                        <a:t/>
                      </a:r>
                      <a:br>
                        <a:rPr sz="1400"/>
                      </a:br>
                      <a:r>
                        <a:rPr lang="ja-JP" sz="1400" b="0" i="0" u="none" strike="noStrike" cap="none" baseline="0">
                          <a:solidFill>
                            <a:srgbClr val="4D4D4D"/>
                          </a:solidFill>
                          <a:effectLst/>
                          <a:uFillTx/>
                          <a:ea typeface="MS UI Gothic"/>
                        </a:rPr>
                        <a:t>(0.559, 0.941)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0.0152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xmlns="" val="10002"/>
                  </a:ext>
                </a:extLst>
              </a:tr>
              <a:tr h="18559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dirty="0">
                          <a:solidFill>
                            <a:srgbClr val="4D4D4D"/>
                          </a:solidFill>
                          <a:effectLst/>
                          <a:uFillTx/>
                          <a:ea typeface="MS UI Gothic"/>
                        </a:rPr>
                        <a:t>中央値、カ月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dirty="0">
                          <a:solidFill>
                            <a:srgbClr val="4D4D4D"/>
                          </a:solidFill>
                          <a:effectLst/>
                          <a:uFillTx/>
                          <a:ea typeface="MS UI Gothic"/>
                        </a:rPr>
                        <a:t>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endParaRPr kumimoji="0" lang="en-GB" sz="1400" b="0" i="0" u="none" strike="noStrike" cap="none" normalizeH="0" baseline="0">
                        <a:ln>
                          <a:noFill/>
                        </a:ln>
                        <a:solidFill>
                          <a:srgbClr val="000000"/>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endParaRPr kumimoji="0" lang="en-GB" sz="1400" b="0" i="0" u="none" strike="noStrike" cap="none" normalizeH="0" baseline="0">
                        <a:ln>
                          <a:noFill/>
                        </a:ln>
                        <a:solidFill>
                          <a:srgbClr val="000000"/>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364074526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a:rPr>
              <a:t>討論者 – Cheng A</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発表者による今後の展望に関するメッセージ</a:t>
            </a:r>
          </a:p>
          <a:p>
            <a:r>
              <a:rPr lang="ja-JP" sz="1600" b="1" i="0" u="none" strike="noStrike" cap="none" baseline="0">
                <a:solidFill>
                  <a:srgbClr val="4D4D4D"/>
                </a:solidFill>
                <a:effectLst/>
                <a:uFillTx/>
                <a:ea typeface="MS UI Gothic"/>
              </a:rPr>
              <a:t>HCC患者の第二選択治療としてのラムシルマブ単剤療法により疾患関連症状に一貫して緩和傾向を示したREACH試験の治験責任医師を表彰すべきです</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Zhu AX, et al. Ann Oncol 2018;29(suppl 5):abstr 622PD</a:t>
            </a:r>
          </a:p>
        </p:txBody>
      </p:sp>
    </p:spTree>
    <p:extLst>
      <p:ext uri="{BB962C8B-B14F-4D97-AF65-F5344CB8AC3E}">
        <p14:creationId xmlns:p14="http://schemas.microsoft.com/office/powerpoint/2010/main" xmlns="" val="100266134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4000" b="1" i="0" u="none" strike="noStrike" cap="all" baseline="0">
                <a:solidFill>
                  <a:srgbClr val="043882"/>
                </a:solidFill>
                <a:effectLst/>
                <a:uFillTx/>
                <a:ea typeface="MS UI Gothic"/>
              </a:rPr>
              <a:t>神経内分泌腫瘍</a:t>
            </a:r>
          </a:p>
        </p:txBody>
      </p:sp>
      <p:sp>
        <p:nvSpPr>
          <p:cNvPr id="3" name="Text Placeholder 2"/>
          <p:cNvSpPr>
            <a:spLocks noGrp="1"/>
          </p:cNvSpPr>
          <p:nvPr>
            <p:ph type="body" idx="1"/>
          </p:nvPr>
        </p:nvSpPr>
        <p:spPr/>
        <p:txBody>
          <a:bodyPr/>
          <a:lstStyle/>
          <a:p>
            <a:r>
              <a:rPr lang="ja-JP" sz="2000" b="1" i="0" u="none" strike="noStrike" cap="none" baseline="0">
                <a:solidFill>
                  <a:srgbClr val="4D4D4D"/>
                </a:solidFill>
                <a:effectLst/>
                <a:uFillTx/>
                <a:ea typeface="MS UI Gothic"/>
              </a:rPr>
              <a:t>膵・小腸・肝胆道癌</a:t>
            </a:r>
          </a:p>
        </p:txBody>
      </p:sp>
    </p:spTree>
    <p:extLst>
      <p:ext uri="{BB962C8B-B14F-4D97-AF65-F5344CB8AC3E}">
        <p14:creationId xmlns:p14="http://schemas.microsoft.com/office/powerpoint/2010/main" xmlns="" val="385025783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a:solidFill>
                  <a:srgbClr val="043882"/>
                </a:solidFill>
                <a:effectLst/>
                <a:uFillTx/>
                <a:ea typeface="MS UI Gothic"/>
              </a:rPr>
              <a:t>用語集</a:t>
            </a:r>
          </a:p>
        </p:txBody>
      </p:sp>
      <p:sp>
        <p:nvSpPr>
          <p:cNvPr id="6" name="Rectangle 3"/>
          <p:cNvSpPr txBox="1">
            <a:spLocks noChangeArrowheads="1"/>
          </p:cNvSpPr>
          <p:nvPr/>
        </p:nvSpPr>
        <p:spPr>
          <a:xfrm>
            <a:off x="71935" y="1273369"/>
            <a:ext cx="9072065" cy="3677194"/>
          </a:xfrm>
          <a:prstGeom prst="rect">
            <a:avLst/>
          </a:prstGeom>
        </p:spPr>
        <p:txBody>
          <a:bodyPr numCol="3"/>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lvl="0" indent="0">
              <a:lnSpc>
                <a:spcPts val="1300"/>
              </a:lnSpc>
              <a:spcAft>
                <a:spcPct val="0"/>
              </a:spcAft>
              <a:buClr>
                <a:srgbClr val="043882"/>
              </a:buClr>
              <a:buNone/>
              <a:tabLst>
                <a:tab pos="630238" algn="l"/>
              </a:tabLst>
              <a:defRPr/>
            </a:pPr>
            <a:r>
              <a:rPr lang="ja-JP" sz="1000" b="0" i="0" u="none" strike="noStrike" cap="none" baseline="0" dirty="0">
                <a:solidFill>
                  <a:srgbClr val="4D4D4D"/>
                </a:solidFill>
                <a:effectLst/>
                <a:uFillTx/>
                <a:ea typeface="MS UI Gothic"/>
              </a:rPr>
              <a:t>1/2/3L	第一選択／第二選択／第三選択治療</a:t>
            </a:r>
          </a:p>
          <a:p>
            <a:pPr marL="0" lvl="0" indent="0">
              <a:lnSpc>
                <a:spcPts val="1300"/>
              </a:lnSpc>
              <a:spcAft>
                <a:spcPct val="0"/>
              </a:spcAft>
              <a:buClr>
                <a:srgbClr val="043882"/>
              </a:buClr>
              <a:buNone/>
              <a:tabLst>
                <a:tab pos="630238" algn="l"/>
              </a:tabLst>
              <a:defRPr/>
            </a:pPr>
            <a:r>
              <a:rPr lang="ja-JP" sz="1000" b="0" i="0" u="none" strike="noStrike" cap="none" baseline="0" dirty="0">
                <a:solidFill>
                  <a:srgbClr val="4D4D4D"/>
                </a:solidFill>
                <a:effectLst/>
                <a:uFillTx/>
                <a:ea typeface="MS UI Gothic"/>
              </a:rPr>
              <a:t>5FU	5-フルオロウラシル	</a:t>
            </a:r>
          </a:p>
          <a:p>
            <a:pPr marL="0" lvl="0" indent="0">
              <a:lnSpc>
                <a:spcPts val="1300"/>
              </a:lnSpc>
              <a:spcAft>
                <a:spcPct val="0"/>
              </a:spcAft>
              <a:buClr>
                <a:srgbClr val="043882"/>
              </a:buClr>
              <a:buNone/>
              <a:tabLst>
                <a:tab pos="630238" algn="l"/>
              </a:tabLst>
              <a:defRPr/>
            </a:pPr>
            <a:r>
              <a:rPr lang="ja-JP" sz="1000" b="0" i="0" u="none" strike="noStrike" cap="none" baseline="0" dirty="0">
                <a:solidFill>
                  <a:srgbClr val="4D4D4D"/>
                </a:solidFill>
                <a:effectLst/>
                <a:uFillTx/>
                <a:ea typeface="MS UI Gothic"/>
              </a:rPr>
              <a:t>AE	有害事象</a:t>
            </a:r>
          </a:p>
          <a:p>
            <a:pPr marL="0" lvl="0" indent="0">
              <a:lnSpc>
                <a:spcPts val="1300"/>
              </a:lnSpc>
              <a:spcAft>
                <a:spcPct val="0"/>
              </a:spcAft>
              <a:buClr>
                <a:srgbClr val="043882"/>
              </a:buClr>
              <a:buNone/>
              <a:tabLst>
                <a:tab pos="630238" algn="l"/>
              </a:tabLst>
              <a:defRPr/>
            </a:pPr>
            <a:r>
              <a:rPr lang="ja-JP" sz="1000" b="0" i="0" u="none" strike="noStrike" cap="none" baseline="0" dirty="0">
                <a:solidFill>
                  <a:srgbClr val="4D4D4D"/>
                </a:solidFill>
                <a:effectLst/>
                <a:uFillTx/>
                <a:ea typeface="MS UI Gothic"/>
              </a:rPr>
              <a:t>bid	1日2回</a:t>
            </a:r>
          </a:p>
          <a:p>
            <a:pPr marL="0" lvl="0" indent="0">
              <a:lnSpc>
                <a:spcPts val="1300"/>
              </a:lnSpc>
              <a:spcAft>
                <a:spcPct val="0"/>
              </a:spcAft>
              <a:buClr>
                <a:srgbClr val="043882"/>
              </a:buClr>
              <a:buNone/>
              <a:tabLst>
                <a:tab pos="630238" algn="l"/>
              </a:tabLst>
              <a:defRPr/>
            </a:pPr>
            <a:r>
              <a:rPr lang="ja-JP" sz="1000" b="0" i="0" u="none" strike="noStrike" cap="none" baseline="0" dirty="0">
                <a:solidFill>
                  <a:srgbClr val="4D4D4D"/>
                </a:solidFill>
                <a:effectLst/>
                <a:uFillTx/>
                <a:ea typeface="MS UI Gothic"/>
              </a:rPr>
              <a:t>BSC	最善支持療法</a:t>
            </a:r>
          </a:p>
          <a:p>
            <a:pPr marL="0" lvl="0" indent="0">
              <a:lnSpc>
                <a:spcPts val="1300"/>
              </a:lnSpc>
              <a:spcAft>
                <a:spcPct val="0"/>
              </a:spcAft>
              <a:buClr>
                <a:srgbClr val="043882"/>
              </a:buClr>
              <a:buNone/>
              <a:tabLst>
                <a:tab pos="630238" algn="l"/>
              </a:tabLst>
              <a:defRPr/>
            </a:pPr>
            <a:r>
              <a:rPr lang="ja-JP" sz="1000" b="0" i="0" u="none" strike="noStrike" cap="none" baseline="0" dirty="0">
                <a:solidFill>
                  <a:srgbClr val="4D4D4D"/>
                </a:solidFill>
                <a:effectLst/>
                <a:uFillTx/>
                <a:ea typeface="MS UI Gothic"/>
              </a:rPr>
              <a:t>CBR	臨床ベネフィット率</a:t>
            </a:r>
          </a:p>
          <a:p>
            <a:pPr marL="0" lvl="0" indent="0">
              <a:lnSpc>
                <a:spcPts val="1300"/>
              </a:lnSpc>
              <a:spcAft>
                <a:spcPct val="0"/>
              </a:spcAft>
              <a:buClr>
                <a:srgbClr val="043882"/>
              </a:buClr>
              <a:buNone/>
              <a:tabLst>
                <a:tab pos="630238" algn="l"/>
              </a:tabLst>
              <a:defRPr/>
            </a:pPr>
            <a:r>
              <a:rPr lang="ja-JP" sz="1000" b="0" i="0" u="none" strike="noStrike" cap="none" baseline="0" dirty="0">
                <a:solidFill>
                  <a:srgbClr val="4D4D4D"/>
                </a:solidFill>
                <a:effectLst/>
                <a:uFillTx/>
                <a:ea typeface="MS UI Gothic"/>
              </a:rPr>
              <a:t>CCSD	結腸癌特異的死亡</a:t>
            </a:r>
          </a:p>
          <a:p>
            <a:pPr marL="0" lvl="0" indent="0">
              <a:lnSpc>
                <a:spcPts val="1300"/>
              </a:lnSpc>
              <a:spcAft>
                <a:spcPct val="0"/>
              </a:spcAft>
              <a:buClr>
                <a:srgbClr val="043882"/>
              </a:buClr>
              <a:buNone/>
              <a:tabLst>
                <a:tab pos="630238" algn="l"/>
              </a:tabLst>
              <a:defRPr/>
            </a:pPr>
            <a:r>
              <a:rPr lang="ja-JP" sz="1000" b="0" i="0" u="none" strike="noStrike" cap="none" baseline="0" dirty="0">
                <a:solidFill>
                  <a:srgbClr val="4D4D4D"/>
                </a:solidFill>
                <a:effectLst/>
                <a:uFillTx/>
                <a:ea typeface="MS UI Gothic"/>
              </a:rPr>
              <a:t>CEA	癌胎児性抗原</a:t>
            </a:r>
          </a:p>
          <a:p>
            <a:pPr marL="0" lvl="0" indent="0">
              <a:lnSpc>
                <a:spcPts val="1300"/>
              </a:lnSpc>
              <a:spcAft>
                <a:spcPct val="0"/>
              </a:spcAft>
              <a:buClr>
                <a:srgbClr val="043882"/>
              </a:buClr>
              <a:buNone/>
              <a:tabLst>
                <a:tab pos="630238" algn="l"/>
              </a:tabLst>
              <a:defRPr/>
            </a:pPr>
            <a:r>
              <a:rPr lang="ja-JP" sz="1000" b="0" i="0" u="none" strike="noStrike" cap="none" baseline="0" dirty="0">
                <a:solidFill>
                  <a:srgbClr val="4D4D4D"/>
                </a:solidFill>
                <a:effectLst/>
                <a:uFillTx/>
                <a:ea typeface="MS UI Gothic"/>
              </a:rPr>
              <a:t>CI	信頼区間</a:t>
            </a:r>
          </a:p>
          <a:p>
            <a:pPr marL="0" lvl="0" indent="0">
              <a:lnSpc>
                <a:spcPts val="1300"/>
              </a:lnSpc>
              <a:spcAft>
                <a:spcPct val="0"/>
              </a:spcAft>
              <a:buClr>
                <a:srgbClr val="043882"/>
              </a:buClr>
              <a:buNone/>
              <a:tabLst>
                <a:tab pos="630238" algn="l"/>
              </a:tabLst>
              <a:defRPr/>
            </a:pPr>
            <a:r>
              <a:rPr lang="ja-JP" sz="1000" b="0" i="0" u="none" strike="noStrike" cap="none" baseline="0" dirty="0">
                <a:solidFill>
                  <a:srgbClr val="4D4D4D"/>
                </a:solidFill>
                <a:effectLst/>
                <a:uFillTx/>
                <a:ea typeface="MS UI Gothic"/>
              </a:rPr>
              <a:t>CMS	コンセンサス分子サブタイプ</a:t>
            </a:r>
          </a:p>
          <a:p>
            <a:pPr marL="0" lvl="0" indent="0">
              <a:lnSpc>
                <a:spcPts val="1300"/>
              </a:lnSpc>
              <a:spcAft>
                <a:spcPct val="0"/>
              </a:spcAft>
              <a:buClr>
                <a:srgbClr val="043882"/>
              </a:buClr>
              <a:buNone/>
              <a:tabLst>
                <a:tab pos="630238" algn="l"/>
              </a:tabLst>
              <a:defRPr/>
            </a:pPr>
            <a:r>
              <a:rPr lang="ja-JP" sz="1000" b="0" i="0" u="none" strike="noStrike" cap="none" baseline="0" dirty="0">
                <a:solidFill>
                  <a:srgbClr val="4D4D4D"/>
                </a:solidFill>
                <a:effectLst/>
                <a:uFillTx/>
                <a:ea typeface="MS UI Gothic"/>
              </a:rPr>
              <a:t>CR	完全奏効</a:t>
            </a:r>
          </a:p>
          <a:p>
            <a:pPr marL="0" lvl="0" indent="0">
              <a:lnSpc>
                <a:spcPts val="1300"/>
              </a:lnSpc>
              <a:spcAft>
                <a:spcPct val="0"/>
              </a:spcAft>
              <a:buClr>
                <a:srgbClr val="043882"/>
              </a:buClr>
              <a:buNone/>
              <a:tabLst>
                <a:tab pos="630238" algn="l"/>
              </a:tabLst>
              <a:defRPr/>
            </a:pPr>
            <a:r>
              <a:rPr lang="ja-JP" sz="1000" b="0" i="0" u="none" strike="noStrike" cap="none" baseline="0" dirty="0">
                <a:solidFill>
                  <a:srgbClr val="4D4D4D"/>
                </a:solidFill>
                <a:effectLst/>
                <a:uFillTx/>
                <a:ea typeface="MS UI Gothic"/>
              </a:rPr>
              <a:t>CRC	大腸癌</a:t>
            </a:r>
          </a:p>
          <a:p>
            <a:pPr marL="0" lvl="0" indent="0">
              <a:lnSpc>
                <a:spcPts val="1300"/>
              </a:lnSpc>
              <a:spcAft>
                <a:spcPct val="0"/>
              </a:spcAft>
              <a:buClr>
                <a:srgbClr val="043882"/>
              </a:buClr>
              <a:buNone/>
              <a:tabLst>
                <a:tab pos="630238" algn="l"/>
              </a:tabLst>
              <a:defRPr/>
            </a:pPr>
            <a:r>
              <a:rPr lang="ja-JP" sz="1000" b="0" i="0" u="none" strike="noStrike" cap="none" baseline="0" dirty="0">
                <a:solidFill>
                  <a:srgbClr val="4D4D4D"/>
                </a:solidFill>
                <a:effectLst/>
                <a:uFillTx/>
                <a:ea typeface="MS UI Gothic"/>
              </a:rPr>
              <a:t>CRT	化学放射線療法</a:t>
            </a:r>
          </a:p>
          <a:p>
            <a:pPr marL="0" lvl="0" indent="0">
              <a:lnSpc>
                <a:spcPts val="1300"/>
              </a:lnSpc>
              <a:spcAft>
                <a:spcPct val="0"/>
              </a:spcAft>
              <a:buClr>
                <a:srgbClr val="043882"/>
              </a:buClr>
              <a:buNone/>
              <a:tabLst>
                <a:tab pos="630238" algn="l"/>
              </a:tabLst>
              <a:defRPr/>
            </a:pPr>
            <a:r>
              <a:rPr lang="ja-JP" sz="1000" b="0" i="0" u="none" strike="noStrike" cap="none" baseline="0" dirty="0">
                <a:solidFill>
                  <a:srgbClr val="4D4D4D"/>
                </a:solidFill>
                <a:effectLst/>
                <a:uFillTx/>
                <a:ea typeface="MS UI Gothic"/>
              </a:rPr>
              <a:t>CT	化学療法</a:t>
            </a:r>
          </a:p>
          <a:p>
            <a:pPr marL="0" indent="0">
              <a:lnSpc>
                <a:spcPts val="1300"/>
              </a:lnSpc>
              <a:spcAft>
                <a:spcPct val="0"/>
              </a:spcAft>
              <a:buClr>
                <a:srgbClr val="043882"/>
              </a:buClr>
              <a:buNone/>
              <a:tabLst>
                <a:tab pos="630238" algn="l"/>
              </a:tabLst>
              <a:defRPr/>
            </a:pPr>
            <a:r>
              <a:rPr lang="ja-JP" sz="1000" b="0" i="0" u="none" strike="noStrike" cap="none" baseline="0" dirty="0">
                <a:solidFill>
                  <a:srgbClr val="4D4D4D"/>
                </a:solidFill>
                <a:effectLst/>
                <a:uFillTx/>
                <a:ea typeface="MS UI Gothic"/>
              </a:rPr>
              <a:t>CTLA-4	細胞傷害性Tリンパ球関連タンパク</a:t>
            </a:r>
          </a:p>
          <a:p>
            <a:pPr marL="0" lvl="0" indent="0">
              <a:lnSpc>
                <a:spcPts val="1300"/>
              </a:lnSpc>
              <a:spcAft>
                <a:spcPct val="0"/>
              </a:spcAft>
              <a:buClr>
                <a:srgbClr val="043882"/>
              </a:buClr>
              <a:buNone/>
              <a:tabLst>
                <a:tab pos="630238" algn="l"/>
              </a:tabLst>
              <a:defRPr/>
            </a:pPr>
            <a:r>
              <a:rPr lang="ja-JP" sz="1000" b="0" i="0" u="none" strike="noStrike" cap="none" baseline="0" dirty="0">
                <a:solidFill>
                  <a:srgbClr val="4D4D4D"/>
                </a:solidFill>
                <a:effectLst/>
                <a:uFillTx/>
                <a:ea typeface="MS UI Gothic"/>
              </a:rPr>
              <a:t>D</a:t>
            </a:r>
            <a:r>
              <a:rPr lang="en-US" altLang="ja-JP" sz="1000" b="0" i="0" u="none" strike="noStrike" cap="none" baseline="0" dirty="0">
                <a:solidFill>
                  <a:srgbClr val="4D4D4D"/>
                </a:solidFill>
                <a:effectLst/>
                <a:uFillTx/>
                <a:ea typeface="MS UI Gothic"/>
              </a:rPr>
              <a:t>ay</a:t>
            </a:r>
            <a:r>
              <a:rPr lang="ja-JP" sz="1000" b="0" i="0" u="none" strike="noStrike" cap="none" baseline="0" dirty="0">
                <a:solidFill>
                  <a:srgbClr val="4D4D4D"/>
                </a:solidFill>
                <a:effectLst/>
                <a:uFillTx/>
                <a:ea typeface="MS UI Gothic"/>
              </a:rPr>
              <a:t>	日</a:t>
            </a:r>
          </a:p>
          <a:p>
            <a:pPr marL="0" lvl="0" indent="0">
              <a:lnSpc>
                <a:spcPts val="1300"/>
              </a:lnSpc>
              <a:spcAft>
                <a:spcPct val="0"/>
              </a:spcAft>
              <a:buClr>
                <a:srgbClr val="043882"/>
              </a:buClr>
              <a:buNone/>
              <a:tabLst>
                <a:tab pos="630238" algn="l"/>
              </a:tabLst>
              <a:defRPr/>
            </a:pPr>
            <a:r>
              <a:rPr lang="ja-JP" sz="1000" b="0" i="0" u="none" strike="noStrike" cap="none" baseline="0" dirty="0">
                <a:solidFill>
                  <a:srgbClr val="4D4D4D"/>
                </a:solidFill>
                <a:effectLst/>
                <a:uFillTx/>
                <a:ea typeface="MS UI Gothic"/>
              </a:rPr>
              <a:t>DCR	病勢コントロール率</a:t>
            </a:r>
          </a:p>
          <a:p>
            <a:pPr marL="0" lvl="0" indent="0">
              <a:lnSpc>
                <a:spcPts val="1300"/>
              </a:lnSpc>
              <a:spcAft>
                <a:spcPct val="0"/>
              </a:spcAft>
              <a:buClr>
                <a:srgbClr val="043882"/>
              </a:buClr>
              <a:buNone/>
              <a:tabLst>
                <a:tab pos="630238" algn="l"/>
              </a:tabLst>
              <a:defRPr/>
            </a:pPr>
            <a:r>
              <a:rPr lang="ja-JP" sz="1000" b="0" i="0" u="none" strike="noStrike" cap="none" baseline="0" dirty="0">
                <a:solidFill>
                  <a:srgbClr val="4D4D4D"/>
                </a:solidFill>
                <a:effectLst/>
                <a:uFillTx/>
                <a:ea typeface="MS UI Gothic"/>
              </a:rPr>
              <a:t>DFS	無病生存期間</a:t>
            </a:r>
          </a:p>
          <a:p>
            <a:pPr marL="0" lvl="0" indent="0">
              <a:lnSpc>
                <a:spcPts val="1300"/>
              </a:lnSpc>
              <a:spcAft>
                <a:spcPct val="0"/>
              </a:spcAft>
              <a:buClr>
                <a:srgbClr val="043882"/>
              </a:buClr>
              <a:buNone/>
              <a:tabLst>
                <a:tab pos="630238" algn="l"/>
              </a:tabLst>
              <a:defRPr/>
            </a:pPr>
            <a:r>
              <a:rPr lang="ja-JP" sz="1000" b="0" i="0" u="none" strike="noStrike" cap="none" baseline="0" dirty="0">
                <a:solidFill>
                  <a:srgbClr val="4D4D4D"/>
                </a:solidFill>
                <a:effectLst/>
                <a:uFillTx/>
                <a:ea typeface="MS UI Gothic"/>
              </a:rPr>
              <a:t>DLT	用量制限毒性</a:t>
            </a:r>
          </a:p>
          <a:p>
            <a:pPr marL="0" lvl="0" indent="0">
              <a:lnSpc>
                <a:spcPts val="1300"/>
              </a:lnSpc>
              <a:spcAft>
                <a:spcPct val="0"/>
              </a:spcAft>
              <a:buClr>
                <a:srgbClr val="043882"/>
              </a:buClr>
              <a:buNone/>
              <a:tabLst>
                <a:tab pos="630238" algn="l"/>
              </a:tabLst>
              <a:defRPr/>
            </a:pPr>
            <a:r>
              <a:rPr lang="ja-JP" sz="1000" b="0" i="0" u="none" strike="noStrike" cap="none" baseline="0" dirty="0">
                <a:solidFill>
                  <a:srgbClr val="4D4D4D"/>
                </a:solidFill>
                <a:effectLst/>
                <a:uFillTx/>
                <a:ea typeface="MS UI Gothic"/>
              </a:rPr>
              <a:t>dMMR	ミスマッチ修復機構の欠損</a:t>
            </a:r>
          </a:p>
          <a:p>
            <a:pPr marL="0" lvl="0" indent="0">
              <a:lnSpc>
                <a:spcPts val="1300"/>
              </a:lnSpc>
              <a:spcAft>
                <a:spcPct val="0"/>
              </a:spcAft>
              <a:buClr>
                <a:srgbClr val="043882"/>
              </a:buClr>
              <a:buNone/>
              <a:tabLst>
                <a:tab pos="630238" algn="l"/>
              </a:tabLst>
              <a:defRPr/>
            </a:pPr>
            <a:r>
              <a:rPr lang="ja-JP" sz="1000" b="0" i="0" u="none" strike="noStrike" cap="none" baseline="0" dirty="0">
                <a:solidFill>
                  <a:srgbClr val="4D4D4D"/>
                </a:solidFill>
                <a:effectLst/>
                <a:uFillTx/>
                <a:ea typeface="MS UI Gothic"/>
              </a:rPr>
              <a:t>DoR	奏効持続期間</a:t>
            </a:r>
          </a:p>
          <a:p>
            <a:pPr marL="0" lvl="0" indent="0">
              <a:lnSpc>
                <a:spcPts val="1300"/>
              </a:lnSpc>
              <a:spcAft>
                <a:spcPct val="0"/>
              </a:spcAft>
              <a:buClr>
                <a:srgbClr val="043882"/>
              </a:buClr>
              <a:buNone/>
              <a:tabLst>
                <a:tab pos="630238" algn="l"/>
              </a:tabLst>
              <a:defRPr/>
            </a:pPr>
            <a:r>
              <a:rPr lang="ja-JP" sz="1000" b="0" i="0" u="none" strike="noStrike" cap="none" baseline="0" dirty="0">
                <a:solidFill>
                  <a:srgbClr val="4D4D4D"/>
                </a:solidFill>
                <a:effectLst/>
                <a:uFillTx/>
                <a:ea typeface="MS UI Gothic"/>
              </a:rPr>
              <a:t>ECF	エピルビシン + シスプラチン+ 5-フルオロウラシル</a:t>
            </a:r>
          </a:p>
          <a:p>
            <a:pPr marL="0" indent="0">
              <a:lnSpc>
                <a:spcPts val="1300"/>
              </a:lnSpc>
              <a:spcAft>
                <a:spcPct val="0"/>
              </a:spcAft>
              <a:buClr>
                <a:srgbClr val="043882"/>
              </a:buClr>
              <a:buNone/>
              <a:tabLst>
                <a:tab pos="630238" algn="l"/>
              </a:tabLst>
              <a:defRPr/>
            </a:pPr>
            <a:r>
              <a:rPr lang="ja-JP" sz="1000" b="0" i="0" u="none" strike="noStrike" cap="none" baseline="0" dirty="0">
                <a:solidFill>
                  <a:srgbClr val="4D4D4D"/>
                </a:solidFill>
                <a:effectLst/>
                <a:uFillTx/>
                <a:ea typeface="MS UI Gothic"/>
              </a:rPr>
              <a:t>ECM	細胞外マトリックス</a:t>
            </a:r>
          </a:p>
          <a:p>
            <a:pPr marL="0" lvl="0" indent="0">
              <a:lnSpc>
                <a:spcPts val="1300"/>
              </a:lnSpc>
              <a:spcAft>
                <a:spcPct val="0"/>
              </a:spcAft>
              <a:buClr>
                <a:srgbClr val="043882"/>
              </a:buClr>
              <a:buNone/>
              <a:tabLst>
                <a:tab pos="630238" algn="l"/>
              </a:tabLst>
              <a:defRPr/>
            </a:pPr>
            <a:r>
              <a:rPr lang="ja-JP" sz="1000" b="0" i="0" u="none" strike="noStrike" cap="none" baseline="0" dirty="0">
                <a:solidFill>
                  <a:srgbClr val="4D4D4D"/>
                </a:solidFill>
                <a:effectLst/>
                <a:uFillTx/>
                <a:ea typeface="MS UI Gothic"/>
              </a:rPr>
              <a:t>ECOG	米国東海岸癌臨床試験グループ</a:t>
            </a:r>
          </a:p>
          <a:p>
            <a:pPr marL="0" lvl="0" indent="0">
              <a:lnSpc>
                <a:spcPts val="1300"/>
              </a:lnSpc>
              <a:spcAft>
                <a:spcPct val="0"/>
              </a:spcAft>
              <a:buClr>
                <a:srgbClr val="043882"/>
              </a:buClr>
              <a:buNone/>
              <a:tabLst>
                <a:tab pos="630238" algn="l"/>
              </a:tabLst>
              <a:defRPr/>
            </a:pPr>
            <a:r>
              <a:rPr lang="ja-JP" sz="1000" b="0" i="0" u="none" strike="noStrike" cap="none" baseline="0" dirty="0">
                <a:solidFill>
                  <a:srgbClr val="4D4D4D"/>
                </a:solidFill>
                <a:effectLst/>
                <a:uFillTx/>
                <a:ea typeface="MS UI Gothic"/>
              </a:rPr>
              <a:t>ECX	エピルビシン + シスプラチン + カペシタビン</a:t>
            </a:r>
          </a:p>
          <a:p>
            <a:pPr marL="0" indent="0">
              <a:lnSpc>
                <a:spcPts val="1300"/>
              </a:lnSpc>
              <a:spcAft>
                <a:spcPct val="0"/>
              </a:spcAft>
              <a:buClr>
                <a:srgbClr val="043882"/>
              </a:buClr>
              <a:buNone/>
              <a:tabLst>
                <a:tab pos="630238" algn="l"/>
              </a:tabLst>
              <a:defRPr/>
            </a:pPr>
            <a:r>
              <a:rPr lang="ja-JP" sz="1000" b="0" i="0" u="none" strike="noStrike" cap="none" baseline="0" dirty="0">
                <a:solidFill>
                  <a:srgbClr val="4D4D4D"/>
                </a:solidFill>
                <a:effectLst/>
                <a:uFillTx/>
                <a:ea typeface="MS UI Gothic"/>
              </a:rPr>
              <a:t>ELISA	酵素免疫測定法</a:t>
            </a:r>
          </a:p>
          <a:p>
            <a:pPr marL="0" lvl="0" indent="0">
              <a:lnSpc>
                <a:spcPts val="1300"/>
              </a:lnSpc>
              <a:spcAft>
                <a:spcPct val="0"/>
              </a:spcAft>
              <a:buClr>
                <a:srgbClr val="043882"/>
              </a:buClr>
              <a:buNone/>
              <a:tabLst>
                <a:tab pos="630238" algn="l"/>
              </a:tabLst>
              <a:defRPr/>
            </a:pPr>
            <a:r>
              <a:rPr lang="ja-JP" sz="1000" b="0" i="0" u="none" strike="noStrike" cap="none" baseline="0" dirty="0">
                <a:solidFill>
                  <a:srgbClr val="4D4D4D"/>
                </a:solidFill>
                <a:effectLst/>
                <a:uFillTx/>
                <a:ea typeface="MS UI Gothic"/>
              </a:rPr>
              <a:t>EOF 	</a:t>
            </a:r>
            <a:r>
              <a:rPr lang="ja-JP" sz="900" b="0" i="0" u="none" strike="noStrike" cap="none" baseline="0" dirty="0">
                <a:solidFill>
                  <a:srgbClr val="4D4D4D"/>
                </a:solidFill>
                <a:effectLst/>
                <a:uFillTx/>
                <a:ea typeface="MS UI Gothic"/>
              </a:rPr>
              <a:t>エピルビシン + オキサリプラチン+ 5-フルオロウラシル</a:t>
            </a:r>
          </a:p>
          <a:p>
            <a:pPr marL="0" lvl="0" indent="0">
              <a:lnSpc>
                <a:spcPts val="1300"/>
              </a:lnSpc>
              <a:spcAft>
                <a:spcPct val="0"/>
              </a:spcAft>
              <a:buClr>
                <a:srgbClr val="043882"/>
              </a:buClr>
              <a:buNone/>
              <a:tabLst>
                <a:tab pos="630238" algn="l"/>
              </a:tabLst>
              <a:defRPr/>
            </a:pPr>
            <a:r>
              <a:rPr lang="ja-JP" sz="1000" b="0" i="0" u="none" strike="noStrike" cap="none" baseline="0" dirty="0">
                <a:solidFill>
                  <a:srgbClr val="4D4D4D"/>
                </a:solidFill>
                <a:effectLst/>
                <a:uFillTx/>
                <a:ea typeface="MS UI Gothic"/>
              </a:rPr>
              <a:t>EOX 	エピルビシン + オキサリプラチン + カペシタビン</a:t>
            </a:r>
          </a:p>
          <a:p>
            <a:pPr marL="0" lvl="0" indent="0">
              <a:lnSpc>
                <a:spcPts val="1300"/>
              </a:lnSpc>
              <a:spcAft>
                <a:spcPct val="0"/>
              </a:spcAft>
              <a:buClr>
                <a:srgbClr val="043882"/>
              </a:buClr>
              <a:buNone/>
              <a:tabLst>
                <a:tab pos="630238" algn="l"/>
              </a:tabLst>
              <a:defRPr/>
            </a:pPr>
            <a:r>
              <a:rPr lang="ja-JP" sz="1000" b="0" i="0" u="none" strike="noStrike" cap="none" baseline="0" dirty="0">
                <a:solidFill>
                  <a:srgbClr val="4D4D4D"/>
                </a:solidFill>
                <a:effectLst/>
                <a:uFillTx/>
                <a:ea typeface="MS UI Gothic"/>
              </a:rPr>
              <a:t>FOLFIRI	5-フルオロウラシル + フォリン酸 + イリノテカン</a:t>
            </a:r>
          </a:p>
          <a:p>
            <a:pPr marL="0" lvl="0" indent="0">
              <a:lnSpc>
                <a:spcPts val="1300"/>
              </a:lnSpc>
              <a:spcAft>
                <a:spcPct val="0"/>
              </a:spcAft>
              <a:buClr>
                <a:srgbClr val="043882"/>
              </a:buClr>
              <a:buNone/>
              <a:tabLst>
                <a:tab pos="985838" algn="l"/>
              </a:tabLst>
              <a:defRPr/>
            </a:pPr>
            <a:r>
              <a:rPr lang="ja-JP" sz="1000" b="0" i="0" u="none" strike="noStrike" cap="none" baseline="0" dirty="0">
                <a:solidFill>
                  <a:srgbClr val="4D4D4D"/>
                </a:solidFill>
                <a:effectLst/>
                <a:uFillTx/>
                <a:ea typeface="MS UI Gothic"/>
              </a:rPr>
              <a:t>FOLFOX</a:t>
            </a:r>
            <a:r>
              <a:rPr lang="en-US" altLang="ja-JP" sz="1000" b="0" i="0" u="none" strike="noStrike" cap="none" baseline="0" dirty="0">
                <a:solidFill>
                  <a:srgbClr val="4D4D4D"/>
                </a:solidFill>
                <a:effectLst/>
                <a:uFillTx/>
                <a:ea typeface="MS UI Gothic"/>
              </a:rPr>
              <a:t>    </a:t>
            </a:r>
            <a:r>
              <a:rPr lang="en-US" altLang="ja-JP" sz="1000" b="0" i="0" u="none" strike="noStrike" cap="none" baseline="0" dirty="0" smtClean="0">
                <a:solidFill>
                  <a:srgbClr val="4D4D4D"/>
                </a:solidFill>
                <a:effectLst/>
                <a:uFillTx/>
                <a:ea typeface="MS UI Gothic"/>
              </a:rPr>
              <a:t>	</a:t>
            </a:r>
            <a:r>
              <a:rPr lang="ja-JP" sz="900" b="0" i="0" u="none" strike="noStrike" cap="none" baseline="0" dirty="0" smtClean="0">
                <a:solidFill>
                  <a:srgbClr val="4D4D4D"/>
                </a:solidFill>
                <a:effectLst/>
                <a:uFillTx/>
                <a:ea typeface="MS UI Gothic"/>
              </a:rPr>
              <a:t>ロ</a:t>
            </a:r>
            <a:r>
              <a:rPr lang="ja-JP" sz="900" b="0" i="0" u="none" strike="noStrike" cap="none" baseline="0" dirty="0">
                <a:solidFill>
                  <a:srgbClr val="4D4D4D"/>
                </a:solidFill>
                <a:effectLst/>
                <a:uFillTx/>
                <a:ea typeface="MS UI Gothic"/>
              </a:rPr>
              <a:t>イコボリン + 5-フルオロウラシル + オキサリ</a:t>
            </a:r>
            <a:r>
              <a:rPr lang="ja-JP" sz="900" b="0" i="0" u="none" strike="noStrike" cap="none" baseline="0" dirty="0" smtClean="0">
                <a:solidFill>
                  <a:srgbClr val="4D4D4D"/>
                </a:solidFill>
                <a:effectLst/>
                <a:uFillTx/>
                <a:ea typeface="MS UI Gothic"/>
              </a:rPr>
              <a:t>プ</a:t>
            </a:r>
            <a:r>
              <a:rPr lang="en-GB" altLang="ja-JP" sz="900" b="0" i="0" u="none" strike="noStrike" cap="none" baseline="0" dirty="0" smtClean="0">
                <a:solidFill>
                  <a:srgbClr val="4D4D4D"/>
                </a:solidFill>
                <a:effectLst/>
                <a:uFillTx/>
                <a:ea typeface="MS UI Gothic"/>
              </a:rPr>
              <a:t>	</a:t>
            </a:r>
            <a:r>
              <a:rPr lang="ja-JP" sz="900" b="0" i="0" u="none" strike="noStrike" cap="none" baseline="0" dirty="0" smtClean="0">
                <a:solidFill>
                  <a:srgbClr val="4D4D4D"/>
                </a:solidFill>
                <a:effectLst/>
                <a:uFillTx/>
                <a:ea typeface="MS UI Gothic"/>
              </a:rPr>
              <a:t>ラ</a:t>
            </a:r>
            <a:r>
              <a:rPr lang="ja-JP" sz="900" b="0" i="0" u="none" strike="noStrike" cap="none" baseline="0" dirty="0">
                <a:solidFill>
                  <a:srgbClr val="4D4D4D"/>
                </a:solidFill>
                <a:effectLst/>
                <a:uFillTx/>
                <a:ea typeface="MS UI Gothic"/>
              </a:rPr>
              <a:t>チ</a:t>
            </a:r>
            <a:r>
              <a:rPr lang="ja-JP" sz="900" b="0" i="0" u="none" strike="noStrike" cap="none" baseline="0" dirty="0" smtClean="0">
                <a:solidFill>
                  <a:srgbClr val="4D4D4D"/>
                </a:solidFill>
                <a:effectLst/>
                <a:uFillTx/>
                <a:ea typeface="MS UI Gothic"/>
              </a:rPr>
              <a:t>ン</a:t>
            </a:r>
            <a:r>
              <a:rPr lang="en-GB" altLang="ja-JP" sz="900" b="0" i="0" u="none" strike="noStrike" cap="none" baseline="0" dirty="0" smtClean="0">
                <a:solidFill>
                  <a:srgbClr val="4D4D4D"/>
                </a:solidFill>
                <a:effectLst/>
                <a:uFillTx/>
                <a:ea typeface="MS UI Gothic"/>
              </a:rPr>
              <a:t>    </a:t>
            </a:r>
            <a:endParaRPr lang="ja-JP" sz="900" b="0" i="0" u="none" strike="noStrike" cap="none" baseline="0" dirty="0">
              <a:solidFill>
                <a:srgbClr val="4D4D4D"/>
              </a:solidFill>
              <a:effectLst/>
              <a:uFillTx/>
              <a:ea typeface="MS UI Gothic"/>
            </a:endParaRPr>
          </a:p>
          <a:p>
            <a:pPr marL="0" lvl="0" indent="0">
              <a:lnSpc>
                <a:spcPts val="1300"/>
              </a:lnSpc>
              <a:spcAft>
                <a:spcPct val="0"/>
              </a:spcAft>
              <a:buClr>
                <a:srgbClr val="043882"/>
              </a:buClr>
              <a:buNone/>
              <a:tabLst>
                <a:tab pos="985838" algn="l"/>
              </a:tabLst>
              <a:defRPr/>
            </a:pPr>
            <a:r>
              <a:rPr lang="ja-JP" sz="1000" b="0" i="0" u="none" strike="noStrike" cap="none" baseline="0" dirty="0">
                <a:solidFill>
                  <a:srgbClr val="4D4D4D"/>
                </a:solidFill>
                <a:effectLst/>
                <a:uFillTx/>
                <a:ea typeface="MS UI Gothic"/>
              </a:rPr>
              <a:t>(m)FOLFOXIRI	</a:t>
            </a:r>
            <a:r>
              <a:rPr lang="ja-JP" sz="700" b="0" i="0" u="none" strike="noStrike" cap="none" baseline="0" dirty="0">
                <a:solidFill>
                  <a:srgbClr val="4D4D4D"/>
                </a:solidFill>
                <a:effectLst/>
                <a:uFillTx/>
                <a:ea typeface="MS UI Gothic"/>
              </a:rPr>
              <a:t>（修正）5-フルオロウラシル＋オキサリプラチン＋イリノテカン</a:t>
            </a:r>
          </a:p>
          <a:p>
            <a:pPr marL="0" lvl="0" indent="0">
              <a:lnSpc>
                <a:spcPts val="1300"/>
              </a:lnSpc>
              <a:spcAft>
                <a:spcPct val="0"/>
              </a:spcAft>
              <a:buClr>
                <a:srgbClr val="043882"/>
              </a:buClr>
              <a:buNone/>
              <a:tabLst>
                <a:tab pos="985838" algn="l"/>
              </a:tabLst>
              <a:defRPr/>
            </a:pPr>
            <a:r>
              <a:rPr lang="ja-JP" sz="1000" b="0" i="0" u="none" strike="noStrike" cap="none" baseline="0" dirty="0">
                <a:solidFill>
                  <a:srgbClr val="4D4D4D"/>
                </a:solidFill>
                <a:effectLst/>
                <a:uFillTx/>
                <a:ea typeface="MS UI Gothic"/>
              </a:rPr>
              <a:t>GBC	胆嚢癌</a:t>
            </a:r>
          </a:p>
          <a:p>
            <a:pPr marL="0" lvl="0" indent="0">
              <a:lnSpc>
                <a:spcPts val="1300"/>
              </a:lnSpc>
              <a:spcAft>
                <a:spcPct val="0"/>
              </a:spcAft>
              <a:buClr>
                <a:srgbClr val="043882"/>
              </a:buClr>
              <a:buNone/>
              <a:tabLst>
                <a:tab pos="985838" algn="l"/>
              </a:tabLst>
              <a:defRPr/>
            </a:pPr>
            <a:r>
              <a:rPr lang="ja-JP" sz="1000" b="0" i="0" u="none" strike="noStrike" cap="none" baseline="0" dirty="0">
                <a:solidFill>
                  <a:srgbClr val="4D4D4D"/>
                </a:solidFill>
                <a:effectLst/>
                <a:uFillTx/>
                <a:ea typeface="MS UI Gothic"/>
              </a:rPr>
              <a:t>GEJ	胃食道接合部</a:t>
            </a:r>
          </a:p>
          <a:p>
            <a:pPr marL="0" lvl="0" indent="0">
              <a:lnSpc>
                <a:spcPts val="1300"/>
              </a:lnSpc>
              <a:spcAft>
                <a:spcPct val="0"/>
              </a:spcAft>
              <a:buClr>
                <a:srgbClr val="043882"/>
              </a:buClr>
              <a:buNone/>
              <a:tabLst>
                <a:tab pos="985838" algn="l"/>
              </a:tabLst>
              <a:defRPr/>
            </a:pPr>
            <a:r>
              <a:rPr lang="ja-JP" sz="1000" b="0" i="0" u="none" strike="noStrike" cap="none" baseline="0" dirty="0">
                <a:solidFill>
                  <a:srgbClr val="4D4D4D"/>
                </a:solidFill>
                <a:effectLst/>
                <a:uFillTx/>
                <a:ea typeface="MS UI Gothic"/>
              </a:rPr>
              <a:t>GI	胃腸/消化器</a:t>
            </a:r>
          </a:p>
          <a:p>
            <a:pPr marL="0" lvl="0" indent="0">
              <a:lnSpc>
                <a:spcPts val="1300"/>
              </a:lnSpc>
              <a:spcAft>
                <a:spcPct val="0"/>
              </a:spcAft>
              <a:buClr>
                <a:srgbClr val="043882"/>
              </a:buClr>
              <a:buNone/>
              <a:tabLst>
                <a:tab pos="985838" algn="l"/>
              </a:tabLst>
              <a:defRPr/>
            </a:pPr>
            <a:r>
              <a:rPr lang="ja-JP" sz="1000" b="0" i="0" u="none" strike="noStrike" cap="none" baseline="0" dirty="0">
                <a:solidFill>
                  <a:srgbClr val="4D4D4D"/>
                </a:solidFill>
                <a:effectLst/>
                <a:uFillTx/>
                <a:ea typeface="MS UI Gothic"/>
              </a:rPr>
              <a:t>Gy	グレイ</a:t>
            </a:r>
          </a:p>
          <a:p>
            <a:pPr marL="0" lvl="0" indent="0">
              <a:lnSpc>
                <a:spcPts val="1300"/>
              </a:lnSpc>
              <a:spcAft>
                <a:spcPct val="0"/>
              </a:spcAft>
              <a:buClr>
                <a:srgbClr val="043882"/>
              </a:buClr>
              <a:buNone/>
              <a:tabLst>
                <a:tab pos="985838" algn="l"/>
              </a:tabLst>
              <a:defRPr/>
            </a:pPr>
            <a:r>
              <a:rPr lang="ja-JP" sz="1000" b="0" i="0" u="none" strike="noStrike" cap="none" baseline="0" dirty="0">
                <a:solidFill>
                  <a:srgbClr val="4D4D4D"/>
                </a:solidFill>
                <a:effectLst/>
                <a:uFillTx/>
                <a:ea typeface="MS UI Gothic"/>
              </a:rPr>
              <a:t>HCC	肝細胞癌</a:t>
            </a:r>
          </a:p>
          <a:p>
            <a:pPr marL="0" lvl="0" indent="0">
              <a:lnSpc>
                <a:spcPts val="1300"/>
              </a:lnSpc>
              <a:spcAft>
                <a:spcPct val="0"/>
              </a:spcAft>
              <a:buClr>
                <a:srgbClr val="043882"/>
              </a:buClr>
              <a:buNone/>
              <a:tabLst>
                <a:tab pos="985838" algn="l"/>
              </a:tabLst>
              <a:defRPr/>
            </a:pPr>
            <a:r>
              <a:rPr lang="ja-JP" sz="1000" b="0" i="0" u="none" strike="noStrike" cap="none" baseline="0" dirty="0">
                <a:solidFill>
                  <a:srgbClr val="4D4D4D"/>
                </a:solidFill>
                <a:effectLst/>
                <a:uFillTx/>
                <a:ea typeface="MS UI Gothic"/>
              </a:rPr>
              <a:t>HER2	 ヒト上皮成長因子受容体2</a:t>
            </a:r>
          </a:p>
          <a:p>
            <a:pPr marL="0" lvl="0" indent="0">
              <a:lnSpc>
                <a:spcPts val="1300"/>
              </a:lnSpc>
              <a:spcAft>
                <a:spcPct val="0"/>
              </a:spcAft>
              <a:buClr>
                <a:srgbClr val="043882"/>
              </a:buClr>
              <a:buNone/>
              <a:tabLst>
                <a:tab pos="985838" algn="l"/>
              </a:tabLst>
              <a:defRPr/>
            </a:pPr>
            <a:r>
              <a:rPr lang="ja-JP" sz="1000" b="0" i="0" u="none" strike="noStrike" cap="none" baseline="0" dirty="0">
                <a:solidFill>
                  <a:srgbClr val="4D4D4D"/>
                </a:solidFill>
                <a:effectLst/>
                <a:uFillTx/>
                <a:ea typeface="MS UI Gothic"/>
              </a:rPr>
              <a:t>HGF	肝細胞増殖因子</a:t>
            </a:r>
          </a:p>
          <a:p>
            <a:pPr marL="0" lvl="0" indent="0">
              <a:lnSpc>
                <a:spcPts val="1300"/>
              </a:lnSpc>
              <a:spcAft>
                <a:spcPct val="0"/>
              </a:spcAft>
              <a:buClr>
                <a:srgbClr val="043882"/>
              </a:buClr>
              <a:buNone/>
              <a:tabLst>
                <a:tab pos="985838" algn="l"/>
              </a:tabLst>
              <a:defRPr/>
            </a:pPr>
            <a:r>
              <a:rPr lang="ja-JP" sz="1000" b="0" i="0" u="none" strike="noStrike" cap="none" baseline="0" dirty="0">
                <a:solidFill>
                  <a:srgbClr val="4D4D4D"/>
                </a:solidFill>
                <a:effectLst/>
                <a:uFillTx/>
                <a:ea typeface="MS UI Gothic"/>
              </a:rPr>
              <a:t>HR	ハザード比</a:t>
            </a:r>
          </a:p>
          <a:p>
            <a:pPr marL="0" lvl="0" indent="0">
              <a:lnSpc>
                <a:spcPts val="1300"/>
              </a:lnSpc>
              <a:spcAft>
                <a:spcPct val="0"/>
              </a:spcAft>
              <a:buClr>
                <a:srgbClr val="043882"/>
              </a:buClr>
              <a:buNone/>
              <a:tabLst>
                <a:tab pos="985838" algn="l"/>
              </a:tabLst>
              <a:defRPr/>
            </a:pPr>
            <a:r>
              <a:rPr lang="ja-JP" sz="1000" b="0" i="0" u="none" strike="noStrike" cap="none" baseline="0" dirty="0">
                <a:solidFill>
                  <a:srgbClr val="4D4D4D"/>
                </a:solidFill>
                <a:effectLst/>
                <a:uFillTx/>
                <a:ea typeface="MS UI Gothic"/>
              </a:rPr>
              <a:t>IHC	免疫組織化学</a:t>
            </a:r>
          </a:p>
          <a:p>
            <a:pPr marL="0" lvl="0" indent="0">
              <a:lnSpc>
                <a:spcPts val="1300"/>
              </a:lnSpc>
              <a:spcAft>
                <a:spcPct val="0"/>
              </a:spcAft>
              <a:buClr>
                <a:srgbClr val="043882"/>
              </a:buClr>
              <a:buNone/>
              <a:tabLst>
                <a:tab pos="985838" algn="l"/>
              </a:tabLst>
              <a:defRPr/>
            </a:pPr>
            <a:r>
              <a:rPr lang="ja-JP" sz="1000" b="0" i="0" u="none" strike="noStrike" cap="none" baseline="0" dirty="0">
                <a:solidFill>
                  <a:srgbClr val="4D4D4D"/>
                </a:solidFill>
                <a:effectLst/>
                <a:uFillTx/>
                <a:ea typeface="MS UI Gothic"/>
              </a:rPr>
              <a:t>IQR	四分位範囲</a:t>
            </a:r>
          </a:p>
          <a:p>
            <a:pPr marL="0" lvl="0" indent="0">
              <a:lnSpc>
                <a:spcPts val="1300"/>
              </a:lnSpc>
              <a:spcAft>
                <a:spcPct val="0"/>
              </a:spcAft>
              <a:buClr>
                <a:srgbClr val="043882"/>
              </a:buClr>
              <a:buNone/>
              <a:tabLst>
                <a:tab pos="985838" algn="l"/>
              </a:tabLst>
              <a:defRPr/>
            </a:pPr>
            <a:r>
              <a:rPr lang="ja-JP" sz="1000" b="0" i="0" u="none" strike="noStrike" cap="none" baseline="0" dirty="0">
                <a:solidFill>
                  <a:srgbClr val="4D4D4D"/>
                </a:solidFill>
                <a:effectLst/>
                <a:uFillTx/>
                <a:ea typeface="MS UI Gothic"/>
              </a:rPr>
              <a:t>(m)ITT	（修正）包括解析</a:t>
            </a:r>
          </a:p>
          <a:p>
            <a:pPr marL="0" lvl="0" indent="0">
              <a:lnSpc>
                <a:spcPts val="1300"/>
              </a:lnSpc>
              <a:spcAft>
                <a:spcPct val="0"/>
              </a:spcAft>
              <a:buClr>
                <a:srgbClr val="043882"/>
              </a:buClr>
              <a:buNone/>
              <a:tabLst>
                <a:tab pos="985838" algn="l"/>
              </a:tabLst>
              <a:defRPr/>
            </a:pPr>
            <a:r>
              <a:rPr lang="ja-JP" sz="1000" b="0" i="0" u="none" strike="noStrike" cap="none" baseline="0" dirty="0">
                <a:solidFill>
                  <a:srgbClr val="4D4D4D"/>
                </a:solidFill>
                <a:effectLst/>
                <a:uFillTx/>
                <a:ea typeface="MS UI Gothic"/>
              </a:rPr>
              <a:t>iv	静脈内</a:t>
            </a:r>
          </a:p>
          <a:p>
            <a:pPr marL="0" lvl="0" indent="0">
              <a:lnSpc>
                <a:spcPts val="1300"/>
              </a:lnSpc>
              <a:spcAft>
                <a:spcPct val="0"/>
              </a:spcAft>
              <a:buClr>
                <a:srgbClr val="043882"/>
              </a:buClr>
              <a:buNone/>
              <a:tabLst>
                <a:tab pos="985838" algn="l"/>
              </a:tabLst>
              <a:defRPr/>
            </a:pPr>
            <a:r>
              <a:rPr lang="ja-JP" sz="1000" b="0" i="0" u="none" strike="noStrike" cap="none" baseline="0" dirty="0">
                <a:solidFill>
                  <a:srgbClr val="4D4D4D"/>
                </a:solidFill>
                <a:effectLst/>
                <a:uFillTx/>
                <a:ea typeface="MS UI Gothic"/>
              </a:rPr>
              <a:t>LV	ロイコボリン</a:t>
            </a:r>
          </a:p>
          <a:p>
            <a:pPr marL="0" lvl="0" indent="0">
              <a:lnSpc>
                <a:spcPts val="1300"/>
              </a:lnSpc>
              <a:spcAft>
                <a:spcPct val="0"/>
              </a:spcAft>
              <a:buClr>
                <a:srgbClr val="043882"/>
              </a:buClr>
              <a:buNone/>
              <a:tabLst>
                <a:tab pos="985838" algn="l"/>
              </a:tabLst>
              <a:defRPr/>
            </a:pPr>
            <a:r>
              <a:rPr lang="ja-JP" sz="1000" b="0" i="0" u="none" strike="noStrike" cap="none" baseline="0" dirty="0">
                <a:solidFill>
                  <a:srgbClr val="4D4D4D"/>
                </a:solidFill>
                <a:effectLst/>
                <a:uFillTx/>
                <a:ea typeface="MS UI Gothic"/>
              </a:rPr>
              <a:t>mCRC	転移性大腸癌</a:t>
            </a:r>
          </a:p>
          <a:p>
            <a:pPr marL="0" indent="0">
              <a:lnSpc>
                <a:spcPts val="1300"/>
              </a:lnSpc>
              <a:spcAft>
                <a:spcPct val="0"/>
              </a:spcAft>
              <a:buClr>
                <a:srgbClr val="043882"/>
              </a:buClr>
              <a:buNone/>
              <a:tabLst>
                <a:tab pos="985838" algn="l"/>
              </a:tabLst>
              <a:defRPr/>
            </a:pPr>
            <a:r>
              <a:rPr lang="ja-JP" sz="1000" b="0" i="0" u="none" strike="noStrike" cap="none" baseline="0" dirty="0">
                <a:solidFill>
                  <a:srgbClr val="4D4D4D"/>
                </a:solidFill>
                <a:effectLst/>
                <a:uFillTx/>
                <a:ea typeface="MS UI Gothic"/>
              </a:rPr>
              <a:t>MMR-P	ミスマッチ修復欠損なし</a:t>
            </a:r>
          </a:p>
          <a:p>
            <a:pPr marL="0" lvl="0" indent="0">
              <a:lnSpc>
                <a:spcPts val="1300"/>
              </a:lnSpc>
              <a:spcAft>
                <a:spcPct val="0"/>
              </a:spcAft>
              <a:buClr>
                <a:srgbClr val="043882"/>
              </a:buClr>
              <a:buNone/>
              <a:tabLst>
                <a:tab pos="985838" algn="l"/>
              </a:tabLst>
              <a:defRPr/>
            </a:pPr>
            <a:r>
              <a:rPr lang="ja-JP" sz="1000" b="0" i="0" u="none" strike="noStrike" cap="none" baseline="0" dirty="0">
                <a:solidFill>
                  <a:srgbClr val="4D4D4D"/>
                </a:solidFill>
                <a:effectLst/>
                <a:uFillTx/>
                <a:ea typeface="MS UI Gothic"/>
              </a:rPr>
              <a:t>MOMP	multi-omic分子プロファイリング</a:t>
            </a:r>
          </a:p>
          <a:p>
            <a:pPr marL="0" lvl="0" indent="0">
              <a:lnSpc>
                <a:spcPts val="1300"/>
              </a:lnSpc>
              <a:spcAft>
                <a:spcPct val="0"/>
              </a:spcAft>
              <a:buClr>
                <a:srgbClr val="043882"/>
              </a:buClr>
              <a:buNone/>
              <a:tabLst>
                <a:tab pos="985838" algn="l"/>
              </a:tabLst>
              <a:defRPr/>
            </a:pPr>
            <a:r>
              <a:rPr lang="ja-JP" sz="1000" b="0" i="0" u="none" strike="noStrike" cap="none" baseline="0" dirty="0">
                <a:solidFill>
                  <a:srgbClr val="4D4D4D"/>
                </a:solidFill>
                <a:effectLst/>
                <a:uFillTx/>
                <a:ea typeface="MS UI Gothic"/>
              </a:rPr>
              <a:t>MSI-H	高頻度マイクロサテライト不安定性</a:t>
            </a:r>
          </a:p>
          <a:p>
            <a:pPr marL="0" lvl="0" indent="0">
              <a:lnSpc>
                <a:spcPts val="1300"/>
              </a:lnSpc>
              <a:spcAft>
                <a:spcPct val="0"/>
              </a:spcAft>
              <a:buClr>
                <a:srgbClr val="043882"/>
              </a:buClr>
              <a:buNone/>
              <a:tabLst>
                <a:tab pos="985838" algn="l"/>
              </a:tabLst>
              <a:defRPr/>
            </a:pPr>
            <a:r>
              <a:rPr lang="ja-JP" sz="1000" b="0" i="0" u="none" strike="noStrike" cap="none" baseline="0" dirty="0">
                <a:solidFill>
                  <a:srgbClr val="4D4D4D"/>
                </a:solidFill>
                <a:effectLst/>
                <a:uFillTx/>
                <a:ea typeface="MS UI Gothic"/>
              </a:rPr>
              <a:t>MSS	マイクロサテライト安定性</a:t>
            </a:r>
          </a:p>
          <a:p>
            <a:pPr marL="0" lvl="0" indent="0">
              <a:lnSpc>
                <a:spcPts val="1300"/>
              </a:lnSpc>
              <a:spcAft>
                <a:spcPct val="0"/>
              </a:spcAft>
              <a:buClr>
                <a:srgbClr val="043882"/>
              </a:buClr>
              <a:buNone/>
              <a:tabLst>
                <a:tab pos="985838" algn="l"/>
              </a:tabLst>
              <a:defRPr/>
            </a:pPr>
            <a:r>
              <a:rPr lang="ja-JP" sz="1000" b="0" i="0" u="none" strike="noStrike" cap="none" baseline="0" dirty="0">
                <a:solidFill>
                  <a:srgbClr val="4D4D4D"/>
                </a:solidFill>
                <a:effectLst/>
                <a:uFillTx/>
                <a:ea typeface="MS UI Gothic"/>
              </a:rPr>
              <a:t>NA	利用不可</a:t>
            </a:r>
          </a:p>
          <a:p>
            <a:pPr marL="0" lvl="0" indent="0">
              <a:lnSpc>
                <a:spcPts val="1300"/>
              </a:lnSpc>
              <a:spcAft>
                <a:spcPct val="0"/>
              </a:spcAft>
              <a:buClr>
                <a:srgbClr val="043882"/>
              </a:buClr>
              <a:buNone/>
              <a:tabLst>
                <a:tab pos="985838" algn="l"/>
              </a:tabLst>
              <a:defRPr/>
            </a:pPr>
            <a:r>
              <a:rPr lang="ja-JP" sz="1000" b="0" i="0" u="none" strike="noStrike" cap="none" baseline="0" dirty="0">
                <a:solidFill>
                  <a:srgbClr val="4D4D4D"/>
                </a:solidFill>
                <a:effectLst/>
                <a:uFillTx/>
                <a:ea typeface="MS UI Gothic"/>
              </a:rPr>
              <a:t>NE	評価不能</a:t>
            </a:r>
          </a:p>
          <a:p>
            <a:pPr marL="0" lvl="0" indent="0">
              <a:lnSpc>
                <a:spcPts val="1300"/>
              </a:lnSpc>
              <a:spcAft>
                <a:spcPct val="0"/>
              </a:spcAft>
              <a:buClr>
                <a:srgbClr val="043882"/>
              </a:buClr>
              <a:buNone/>
              <a:tabLst>
                <a:tab pos="985838" algn="l"/>
              </a:tabLst>
              <a:defRPr/>
            </a:pPr>
            <a:r>
              <a:rPr lang="ja-JP" sz="1000" b="0" i="0" u="none" strike="noStrike" cap="none" baseline="0" dirty="0">
                <a:solidFill>
                  <a:srgbClr val="4D4D4D"/>
                </a:solidFill>
                <a:effectLst/>
                <a:uFillTx/>
                <a:ea typeface="MS UI Gothic"/>
              </a:rPr>
              <a:t>NEC	神経内分泌癌</a:t>
            </a:r>
          </a:p>
          <a:p>
            <a:pPr marL="0" lvl="0" indent="0">
              <a:lnSpc>
                <a:spcPts val="1300"/>
              </a:lnSpc>
              <a:spcAft>
                <a:spcPct val="0"/>
              </a:spcAft>
              <a:buClr>
                <a:srgbClr val="043882"/>
              </a:buClr>
              <a:buNone/>
              <a:tabLst>
                <a:tab pos="985838" algn="l"/>
              </a:tabLst>
              <a:defRPr/>
            </a:pPr>
            <a:r>
              <a:rPr lang="ja-JP" sz="1000" b="0" i="0" u="none" strike="noStrike" cap="none" baseline="0" dirty="0">
                <a:solidFill>
                  <a:srgbClr val="4D4D4D"/>
                </a:solidFill>
                <a:effectLst/>
                <a:uFillTx/>
                <a:ea typeface="MS UI Gothic"/>
              </a:rPr>
              <a:t>NET	神経内分泌腫瘍</a:t>
            </a:r>
          </a:p>
          <a:p>
            <a:pPr marL="0" lvl="0" indent="0">
              <a:lnSpc>
                <a:spcPts val="1300"/>
              </a:lnSpc>
              <a:spcAft>
                <a:spcPct val="0"/>
              </a:spcAft>
              <a:buClr>
                <a:srgbClr val="043882"/>
              </a:buClr>
              <a:buNone/>
              <a:tabLst>
                <a:tab pos="985838" algn="l"/>
              </a:tabLst>
              <a:defRPr/>
            </a:pPr>
            <a:r>
              <a:rPr lang="ja-JP" sz="1000" b="0" i="0" u="none" strike="noStrike" cap="none" baseline="0" dirty="0">
                <a:solidFill>
                  <a:srgbClr val="4D4D4D"/>
                </a:solidFill>
                <a:effectLst/>
                <a:uFillTx/>
                <a:ea typeface="MS UI Gothic"/>
              </a:rPr>
              <a:t>NR	未到達</a:t>
            </a:r>
          </a:p>
          <a:p>
            <a:pPr marL="0" lvl="0" indent="0">
              <a:lnSpc>
                <a:spcPts val="1300"/>
              </a:lnSpc>
              <a:spcAft>
                <a:spcPct val="0"/>
              </a:spcAft>
              <a:buClr>
                <a:srgbClr val="043882"/>
              </a:buClr>
              <a:buNone/>
              <a:tabLst>
                <a:tab pos="985838" algn="l"/>
              </a:tabLst>
              <a:defRPr/>
            </a:pPr>
            <a:r>
              <a:rPr lang="ja-JP" sz="1000" b="0" i="0" u="none" strike="noStrike" cap="none" baseline="0" dirty="0">
                <a:solidFill>
                  <a:srgbClr val="4D4D4D"/>
                </a:solidFill>
                <a:effectLst/>
                <a:uFillTx/>
                <a:ea typeface="MS UI Gothic"/>
              </a:rPr>
              <a:t>ORR	全／客観的奏効率</a:t>
            </a:r>
          </a:p>
          <a:p>
            <a:pPr marL="0" lvl="0" indent="0">
              <a:lnSpc>
                <a:spcPts val="1300"/>
              </a:lnSpc>
              <a:spcAft>
                <a:spcPct val="0"/>
              </a:spcAft>
              <a:buClr>
                <a:srgbClr val="043882"/>
              </a:buClr>
              <a:buNone/>
              <a:tabLst>
                <a:tab pos="985838" algn="l"/>
              </a:tabLst>
              <a:defRPr/>
            </a:pPr>
            <a:r>
              <a:rPr lang="ja-JP" sz="1000" b="0" i="0" u="none" strike="noStrike" cap="none" baseline="0" dirty="0">
                <a:solidFill>
                  <a:srgbClr val="4D4D4D"/>
                </a:solidFill>
                <a:effectLst/>
                <a:uFillTx/>
                <a:ea typeface="MS UI Gothic"/>
              </a:rPr>
              <a:t>(m)OS	全生存期間（中央値）</a:t>
            </a:r>
          </a:p>
          <a:p>
            <a:pPr marL="0" lvl="0" indent="0">
              <a:lnSpc>
                <a:spcPts val="1300"/>
              </a:lnSpc>
              <a:spcAft>
                <a:spcPct val="0"/>
              </a:spcAft>
              <a:buClr>
                <a:srgbClr val="043882"/>
              </a:buClr>
              <a:buNone/>
              <a:tabLst>
                <a:tab pos="985838" algn="l"/>
              </a:tabLst>
              <a:defRPr/>
            </a:pPr>
            <a:r>
              <a:rPr lang="en-GB" altLang="ja-JP" sz="1000" b="0" i="0" u="none" strike="noStrike" cap="none" baseline="0" dirty="0" smtClean="0">
                <a:solidFill>
                  <a:srgbClr val="4D4D4D"/>
                </a:solidFill>
                <a:effectLst/>
                <a:uFillTx/>
                <a:ea typeface="MS UI Gothic"/>
              </a:rPr>
              <a:t>  </a:t>
            </a:r>
            <a:r>
              <a:rPr lang="ja-JP" sz="1000" b="0" i="0" u="none" strike="noStrike" cap="none" baseline="0" dirty="0" smtClean="0">
                <a:solidFill>
                  <a:srgbClr val="4D4D4D"/>
                </a:solidFill>
                <a:effectLst/>
                <a:uFillTx/>
                <a:ea typeface="MS UI Gothic"/>
              </a:rPr>
              <a:t>PD</a:t>
            </a:r>
            <a:r>
              <a:rPr lang="en-GB" altLang="ja-JP" sz="1000" b="0" i="0" u="none" strike="noStrike" cap="none" baseline="0" dirty="0" smtClean="0">
                <a:solidFill>
                  <a:srgbClr val="4D4D4D"/>
                </a:solidFill>
                <a:effectLst/>
                <a:uFillTx/>
                <a:ea typeface="MS UI Gothic"/>
              </a:rPr>
              <a:t>                   </a:t>
            </a:r>
            <a:r>
              <a:rPr lang="ja-JP" sz="1000" b="0" i="0" u="none" strike="noStrike" cap="none" baseline="0" dirty="0" smtClean="0">
                <a:solidFill>
                  <a:srgbClr val="4D4D4D"/>
                </a:solidFill>
                <a:effectLst/>
                <a:uFillTx/>
                <a:ea typeface="MS UI Gothic"/>
              </a:rPr>
              <a:t>病</a:t>
            </a:r>
            <a:r>
              <a:rPr lang="ja-JP" sz="1000" b="0" i="0" u="none" strike="noStrike" cap="none" baseline="0" dirty="0">
                <a:solidFill>
                  <a:srgbClr val="4D4D4D"/>
                </a:solidFill>
                <a:effectLst/>
                <a:uFillTx/>
                <a:ea typeface="MS UI Gothic"/>
              </a:rPr>
              <a:t>勢進行</a:t>
            </a:r>
          </a:p>
          <a:p>
            <a:pPr marL="0" lvl="0" indent="0">
              <a:lnSpc>
                <a:spcPts val="1300"/>
              </a:lnSpc>
              <a:spcAft>
                <a:spcPct val="0"/>
              </a:spcAft>
              <a:buClr>
                <a:srgbClr val="043882"/>
              </a:buClr>
              <a:buNone/>
              <a:tabLst>
                <a:tab pos="985838" algn="l"/>
              </a:tabLst>
              <a:defRPr/>
            </a:pPr>
            <a:r>
              <a:rPr lang="en-GB" altLang="ja-JP" sz="1000" b="0" i="0" u="none" strike="noStrike" cap="none" baseline="0" dirty="0" smtClean="0">
                <a:solidFill>
                  <a:srgbClr val="4D4D4D"/>
                </a:solidFill>
                <a:effectLst/>
                <a:uFillTx/>
                <a:ea typeface="MS UI Gothic"/>
              </a:rPr>
              <a:t>  </a:t>
            </a:r>
            <a:r>
              <a:rPr lang="ja-JP" sz="1000" b="0" i="0" u="none" strike="noStrike" cap="none" baseline="0" dirty="0" smtClean="0">
                <a:solidFill>
                  <a:srgbClr val="4D4D4D"/>
                </a:solidFill>
                <a:effectLst/>
                <a:uFillTx/>
                <a:ea typeface="MS UI Gothic"/>
              </a:rPr>
              <a:t>PD-L1</a:t>
            </a:r>
            <a:r>
              <a:rPr lang="en-GB" altLang="ja-JP" sz="1000" b="0" i="0" u="none" strike="noStrike" cap="none" baseline="0" dirty="0" smtClean="0">
                <a:solidFill>
                  <a:srgbClr val="4D4D4D"/>
                </a:solidFill>
                <a:effectLst/>
                <a:uFillTx/>
                <a:ea typeface="MS UI Gothic"/>
              </a:rPr>
              <a:t>              </a:t>
            </a:r>
            <a:r>
              <a:rPr lang="ja-JP" sz="1000" b="0" i="0" u="none" strike="noStrike" cap="none" baseline="0" dirty="0" smtClean="0">
                <a:solidFill>
                  <a:srgbClr val="4D4D4D"/>
                </a:solidFill>
                <a:effectLst/>
                <a:uFillTx/>
                <a:ea typeface="MS UI Gothic"/>
              </a:rPr>
              <a:t>プロ</a:t>
            </a:r>
            <a:r>
              <a:rPr lang="ja-JP" sz="1000" b="0" i="0" u="none" strike="noStrike" cap="none" baseline="0" dirty="0">
                <a:solidFill>
                  <a:srgbClr val="4D4D4D"/>
                </a:solidFill>
                <a:effectLst/>
                <a:uFillTx/>
                <a:ea typeface="MS UI Gothic"/>
              </a:rPr>
              <a:t>グラム死-（リガンド）1</a:t>
            </a:r>
            <a:endParaRPr lang="en-US" altLang="ja-JP" sz="1000" b="0" i="0" u="none" strike="noStrike" cap="none" baseline="0" dirty="0">
              <a:solidFill>
                <a:srgbClr val="4D4D4D"/>
              </a:solidFill>
              <a:effectLst/>
              <a:uFillTx/>
              <a:ea typeface="MS UI Gothic"/>
            </a:endParaRPr>
          </a:p>
          <a:p>
            <a:pPr marL="0" lvl="0" indent="0">
              <a:lnSpc>
                <a:spcPts val="1300"/>
              </a:lnSpc>
              <a:spcAft>
                <a:spcPct val="0"/>
              </a:spcAft>
              <a:buClr>
                <a:srgbClr val="043882"/>
              </a:buClr>
              <a:buNone/>
              <a:tabLst>
                <a:tab pos="985838" algn="l"/>
              </a:tabLst>
              <a:defRPr/>
            </a:pPr>
            <a:r>
              <a:rPr lang="en-GB" altLang="ja-JP" sz="1000" b="0" i="0" u="none" strike="noStrike" cap="none" baseline="0" dirty="0" smtClean="0">
                <a:solidFill>
                  <a:srgbClr val="4D4D4D"/>
                </a:solidFill>
                <a:effectLst/>
                <a:uFillTx/>
                <a:ea typeface="MS UI Gothic"/>
              </a:rPr>
              <a:t>  </a:t>
            </a:r>
            <a:r>
              <a:rPr lang="ja-JP" sz="1000" b="0" i="0" u="none" strike="noStrike" cap="none" baseline="0" dirty="0" smtClean="0">
                <a:solidFill>
                  <a:srgbClr val="4D4D4D"/>
                </a:solidFill>
                <a:effectLst/>
                <a:uFillTx/>
                <a:ea typeface="MS UI Gothic"/>
              </a:rPr>
              <a:t>(</a:t>
            </a:r>
            <a:r>
              <a:rPr lang="ja-JP" sz="1000" b="0" i="0" u="none" strike="noStrike" cap="none" baseline="0" dirty="0">
                <a:solidFill>
                  <a:srgbClr val="4D4D4D"/>
                </a:solidFill>
                <a:effectLst/>
                <a:uFillTx/>
                <a:ea typeface="MS UI Gothic"/>
              </a:rPr>
              <a:t>m)PFS</a:t>
            </a:r>
            <a:r>
              <a:rPr lang="en-US" altLang="ja-JP" sz="1000" b="0" i="0" u="none" strike="noStrike" cap="none" baseline="0" dirty="0">
                <a:solidFill>
                  <a:srgbClr val="4D4D4D"/>
                </a:solidFill>
                <a:effectLst/>
                <a:uFillTx/>
                <a:ea typeface="MS UI Gothic"/>
              </a:rPr>
              <a:t>  </a:t>
            </a:r>
            <a:r>
              <a:rPr lang="en-US" altLang="ja-JP" sz="1000" b="0" i="0" u="none" strike="noStrike" cap="none" baseline="0" dirty="0" smtClean="0">
                <a:solidFill>
                  <a:srgbClr val="4D4D4D"/>
                </a:solidFill>
                <a:effectLst/>
                <a:uFillTx/>
                <a:ea typeface="MS UI Gothic"/>
              </a:rPr>
              <a:t>          </a:t>
            </a:r>
            <a:r>
              <a:rPr lang="ja-JP" sz="1000" b="0" i="0" u="none" strike="noStrike" cap="none" baseline="0" dirty="0" smtClean="0">
                <a:solidFill>
                  <a:srgbClr val="4D4D4D"/>
                </a:solidFill>
                <a:effectLst/>
                <a:uFillTx/>
                <a:ea typeface="MS UI Gothic"/>
              </a:rPr>
              <a:t>無増悪</a:t>
            </a:r>
            <a:r>
              <a:rPr lang="ja-JP" sz="1000" b="0" i="0" u="none" strike="noStrike" cap="none" baseline="0" dirty="0">
                <a:solidFill>
                  <a:srgbClr val="4D4D4D"/>
                </a:solidFill>
                <a:effectLst/>
                <a:uFillTx/>
                <a:ea typeface="MS UI Gothic"/>
              </a:rPr>
              <a:t>生存期間</a:t>
            </a:r>
            <a:r>
              <a:rPr lang="ja-JP" sz="1000" b="0" i="0" u="none" strike="noStrike" cap="none" baseline="0" dirty="0">
                <a:effectLst/>
                <a:uFillTx/>
              </a:rPr>
              <a:t>（中央値）</a:t>
            </a:r>
          </a:p>
          <a:p>
            <a:pPr marL="87313" lvl="0" indent="0">
              <a:lnSpc>
                <a:spcPts val="1300"/>
              </a:lnSpc>
              <a:spcAft>
                <a:spcPct val="0"/>
              </a:spcAft>
              <a:buClr>
                <a:srgbClr val="043882"/>
              </a:buClr>
              <a:buNone/>
              <a:defRPr/>
            </a:pPr>
            <a:r>
              <a:rPr lang="ja-JP" sz="1000" b="0" i="0" u="none" strike="noStrike" cap="none" baseline="0" dirty="0">
                <a:solidFill>
                  <a:srgbClr val="4D4D4D"/>
                </a:solidFill>
                <a:effectLst/>
                <a:uFillTx/>
                <a:ea typeface="MS UI Gothic"/>
              </a:rPr>
              <a:t>PR	</a:t>
            </a:r>
            <a:r>
              <a:rPr lang="ja-JP" sz="1000" b="0" i="0" u="none" strike="noStrike" cap="none" baseline="0" dirty="0" smtClean="0">
                <a:solidFill>
                  <a:srgbClr val="4D4D4D"/>
                </a:solidFill>
                <a:effectLst/>
                <a:uFillTx/>
                <a:ea typeface="MS UI Gothic"/>
              </a:rPr>
              <a:t>部</a:t>
            </a:r>
            <a:r>
              <a:rPr lang="ja-JP" sz="1000" b="0" i="0" u="none" strike="noStrike" cap="none" baseline="0" dirty="0">
                <a:solidFill>
                  <a:srgbClr val="4D4D4D"/>
                </a:solidFill>
                <a:effectLst/>
                <a:uFillTx/>
                <a:ea typeface="MS UI Gothic"/>
              </a:rPr>
              <a:t>分奏効</a:t>
            </a:r>
          </a:p>
          <a:p>
            <a:pPr marL="87313" lvl="0" indent="0">
              <a:lnSpc>
                <a:spcPts val="1300"/>
              </a:lnSpc>
              <a:spcAft>
                <a:spcPct val="0"/>
              </a:spcAft>
              <a:buClr>
                <a:srgbClr val="043882"/>
              </a:buClr>
              <a:buNone/>
              <a:defRPr/>
            </a:pPr>
            <a:r>
              <a:rPr lang="ja-JP" sz="1000" b="0" i="0" u="none" strike="noStrike" cap="none" baseline="0" dirty="0">
                <a:solidFill>
                  <a:srgbClr val="4D4D4D"/>
                </a:solidFill>
                <a:effectLst/>
                <a:uFillTx/>
                <a:ea typeface="MS UI Gothic"/>
              </a:rPr>
              <a:t>PRO	患者報告アウトカム</a:t>
            </a:r>
          </a:p>
          <a:p>
            <a:pPr marL="87313" lvl="0" indent="0">
              <a:lnSpc>
                <a:spcPts val="1300"/>
              </a:lnSpc>
              <a:spcAft>
                <a:spcPct val="0"/>
              </a:spcAft>
              <a:buClr>
                <a:srgbClr val="043882"/>
              </a:buClr>
              <a:buNone/>
              <a:defRPr/>
            </a:pPr>
            <a:r>
              <a:rPr lang="ja-JP" sz="1000" b="0" i="0" u="none" strike="noStrike" cap="none" baseline="0" dirty="0">
                <a:solidFill>
                  <a:srgbClr val="4D4D4D"/>
                </a:solidFill>
                <a:effectLst/>
                <a:uFillTx/>
                <a:ea typeface="MS UI Gothic"/>
              </a:rPr>
              <a:t>PS	一般状態</a:t>
            </a:r>
          </a:p>
          <a:p>
            <a:pPr marL="87313" lvl="0" indent="0">
              <a:lnSpc>
                <a:spcPts val="1300"/>
              </a:lnSpc>
              <a:spcAft>
                <a:spcPct val="0"/>
              </a:spcAft>
              <a:buClr>
                <a:srgbClr val="043882"/>
              </a:buClr>
              <a:buNone/>
              <a:defRPr/>
            </a:pPr>
            <a:r>
              <a:rPr lang="ja-JP" sz="1000" b="0" i="0" u="none" strike="noStrike" cap="none" baseline="0" dirty="0">
                <a:solidFill>
                  <a:srgbClr val="4D4D4D"/>
                </a:solidFill>
                <a:effectLst/>
                <a:uFillTx/>
                <a:ea typeface="MS UI Gothic"/>
              </a:rPr>
              <a:t>q(2/3/4)w	（2/3/4）週間ごと</a:t>
            </a:r>
          </a:p>
          <a:p>
            <a:pPr marL="87313" lvl="0" indent="0">
              <a:lnSpc>
                <a:spcPts val="1300"/>
              </a:lnSpc>
              <a:spcAft>
                <a:spcPct val="0"/>
              </a:spcAft>
              <a:buClr>
                <a:srgbClr val="043882"/>
              </a:buClr>
              <a:buNone/>
              <a:defRPr/>
            </a:pPr>
            <a:r>
              <a:rPr lang="ja-JP" sz="1000" b="0" i="0" u="none" strike="noStrike" cap="none" baseline="0" dirty="0">
                <a:solidFill>
                  <a:srgbClr val="4D4D4D"/>
                </a:solidFill>
                <a:effectLst/>
                <a:uFillTx/>
                <a:ea typeface="MS UI Gothic"/>
              </a:rPr>
              <a:t>QoL	生活の質</a:t>
            </a:r>
          </a:p>
          <a:p>
            <a:pPr marL="87313" lvl="0" indent="0">
              <a:lnSpc>
                <a:spcPts val="1300"/>
              </a:lnSpc>
              <a:spcAft>
                <a:spcPct val="0"/>
              </a:spcAft>
              <a:buClr>
                <a:srgbClr val="043882"/>
              </a:buClr>
              <a:buNone/>
              <a:defRPr/>
            </a:pPr>
            <a:r>
              <a:rPr lang="ja-JP" sz="1000" b="0" i="0" u="none" strike="noStrike" cap="none" baseline="0" dirty="0">
                <a:solidFill>
                  <a:srgbClr val="4D4D4D"/>
                </a:solidFill>
                <a:effectLst/>
                <a:uFillTx/>
                <a:ea typeface="MS UI Gothic"/>
              </a:rPr>
              <a:t>R	無作為化</a:t>
            </a:r>
          </a:p>
          <a:p>
            <a:pPr marL="87313" lvl="0" indent="0">
              <a:lnSpc>
                <a:spcPts val="1300"/>
              </a:lnSpc>
              <a:spcAft>
                <a:spcPct val="0"/>
              </a:spcAft>
              <a:buClr>
                <a:srgbClr val="043882"/>
              </a:buClr>
              <a:buNone/>
              <a:defRPr/>
            </a:pPr>
            <a:r>
              <a:rPr lang="ja-JP" sz="1000" b="0" i="0" u="none" strike="noStrike" cap="none" baseline="0" dirty="0">
                <a:solidFill>
                  <a:srgbClr val="4D4D4D"/>
                </a:solidFill>
                <a:effectLst/>
                <a:uFillTx/>
                <a:ea typeface="MS UI Gothic"/>
              </a:rPr>
              <a:t>R0	切除0</a:t>
            </a:r>
          </a:p>
          <a:p>
            <a:pPr marL="87313" lvl="0" indent="0">
              <a:lnSpc>
                <a:spcPts val="1300"/>
              </a:lnSpc>
              <a:spcAft>
                <a:spcPct val="0"/>
              </a:spcAft>
              <a:buClr>
                <a:srgbClr val="043882"/>
              </a:buClr>
              <a:buNone/>
              <a:defRPr/>
            </a:pPr>
            <a:r>
              <a:rPr lang="ja-JP" sz="1000" b="0" i="0" u="none" strike="noStrike" cap="none" baseline="0" dirty="0">
                <a:solidFill>
                  <a:srgbClr val="4D4D4D"/>
                </a:solidFill>
                <a:effectLst/>
                <a:uFillTx/>
                <a:ea typeface="MS UI Gothic"/>
              </a:rPr>
              <a:t>RECIST	</a:t>
            </a:r>
            <a:r>
              <a:rPr lang="ja-JP" sz="850" b="0" i="0" u="none" strike="noStrike" cap="none" baseline="0" dirty="0">
                <a:solidFill>
                  <a:srgbClr val="4D4D4D"/>
                </a:solidFill>
                <a:effectLst/>
                <a:uFillTx/>
                <a:ea typeface="MS UI Gothic"/>
              </a:rPr>
              <a:t>固形腫瘍の治療効果判定のためのガイドライン</a:t>
            </a:r>
          </a:p>
          <a:p>
            <a:pPr marL="87313" lvl="0" indent="0">
              <a:lnSpc>
                <a:spcPts val="1300"/>
              </a:lnSpc>
              <a:spcAft>
                <a:spcPct val="0"/>
              </a:spcAft>
              <a:buClr>
                <a:srgbClr val="043882"/>
              </a:buClr>
              <a:buNone/>
              <a:defRPr/>
            </a:pPr>
            <a:r>
              <a:rPr lang="ja-JP" sz="1000" b="0" i="0" u="none" strike="noStrike" cap="none" baseline="0" dirty="0">
                <a:solidFill>
                  <a:srgbClr val="4D4D4D"/>
                </a:solidFill>
                <a:effectLst/>
                <a:uFillTx/>
                <a:ea typeface="MS UI Gothic"/>
              </a:rPr>
              <a:t>SAE	重篤な有害事象</a:t>
            </a:r>
          </a:p>
          <a:p>
            <a:pPr marL="87313" lvl="0" indent="0">
              <a:lnSpc>
                <a:spcPts val="1300"/>
              </a:lnSpc>
              <a:spcAft>
                <a:spcPct val="0"/>
              </a:spcAft>
              <a:buClr>
                <a:srgbClr val="043882"/>
              </a:buClr>
              <a:buNone/>
              <a:defRPr/>
            </a:pPr>
            <a:r>
              <a:rPr lang="ja-JP" sz="1000" b="0" i="0" u="none" strike="noStrike" cap="none" baseline="0" dirty="0">
                <a:solidFill>
                  <a:srgbClr val="4D4D4D"/>
                </a:solidFill>
                <a:effectLst/>
                <a:uFillTx/>
                <a:ea typeface="MS UI Gothic"/>
              </a:rPr>
              <a:t>sc	皮下</a:t>
            </a:r>
          </a:p>
          <a:p>
            <a:pPr marL="87313" lvl="0" indent="0">
              <a:lnSpc>
                <a:spcPts val="1300"/>
              </a:lnSpc>
              <a:spcAft>
                <a:spcPct val="0"/>
              </a:spcAft>
              <a:buClr>
                <a:srgbClr val="043882"/>
              </a:buClr>
              <a:buNone/>
              <a:defRPr/>
            </a:pPr>
            <a:r>
              <a:rPr lang="ja-JP" sz="1000" b="0" i="0" u="none" strike="noStrike" cap="none" baseline="0" dirty="0">
                <a:solidFill>
                  <a:srgbClr val="4D4D4D"/>
                </a:solidFill>
                <a:effectLst/>
                <a:uFillTx/>
                <a:ea typeface="MS UI Gothic"/>
              </a:rPr>
              <a:t>SD	病勢安定</a:t>
            </a:r>
          </a:p>
          <a:p>
            <a:pPr marL="87313" lvl="0" indent="0">
              <a:lnSpc>
                <a:spcPts val="1300"/>
              </a:lnSpc>
              <a:spcAft>
                <a:spcPct val="0"/>
              </a:spcAft>
              <a:buClr>
                <a:srgbClr val="043882"/>
              </a:buClr>
              <a:buNone/>
              <a:defRPr/>
            </a:pPr>
            <a:r>
              <a:rPr lang="ja-JP" sz="1000" b="0" i="0" u="none" strike="noStrike" cap="none" baseline="0" dirty="0">
                <a:solidFill>
                  <a:srgbClr val="4D4D4D"/>
                </a:solidFill>
                <a:effectLst/>
                <a:uFillTx/>
                <a:ea typeface="MS UI Gothic"/>
              </a:rPr>
              <a:t>SEER	監視疫学</a:t>
            </a:r>
            <a:r>
              <a:rPr lang="ja-JP" altLang="ja-JP" sz="1000" dirty="0">
                <a:ea typeface="MS UI Gothic"/>
              </a:rPr>
              <a:t>遠隔成績</a:t>
            </a:r>
            <a:endParaRPr lang="ja-JP" sz="1000" b="0" i="0" u="none" strike="noStrike" cap="none" baseline="0" dirty="0">
              <a:solidFill>
                <a:srgbClr val="4D4D4D"/>
              </a:solidFill>
              <a:effectLst/>
              <a:uFillTx/>
              <a:ea typeface="MS UI Gothic"/>
            </a:endParaRPr>
          </a:p>
          <a:p>
            <a:pPr marL="87313" lvl="0" indent="0">
              <a:lnSpc>
                <a:spcPts val="1300"/>
              </a:lnSpc>
              <a:spcAft>
                <a:spcPct val="0"/>
              </a:spcAft>
              <a:buClr>
                <a:srgbClr val="043882"/>
              </a:buClr>
              <a:buNone/>
              <a:defRPr/>
            </a:pPr>
            <a:r>
              <a:rPr lang="ja-JP" sz="1000" b="0" i="0" u="none" strike="noStrike" cap="none" baseline="0" dirty="0">
                <a:solidFill>
                  <a:srgbClr val="4D4D4D"/>
                </a:solidFill>
                <a:effectLst/>
                <a:uFillTx/>
                <a:ea typeface="MS UI Gothic"/>
              </a:rPr>
              <a:t>SoC	標準的治療</a:t>
            </a:r>
          </a:p>
          <a:p>
            <a:pPr marL="87313" lvl="0" indent="0">
              <a:lnSpc>
                <a:spcPts val="1300"/>
              </a:lnSpc>
              <a:spcAft>
                <a:spcPct val="0"/>
              </a:spcAft>
              <a:buClr>
                <a:srgbClr val="043882"/>
              </a:buClr>
              <a:buNone/>
              <a:defRPr/>
            </a:pPr>
            <a:r>
              <a:rPr lang="ja-JP" sz="1000" b="0" i="0" u="none" strike="noStrike" cap="none" baseline="0" dirty="0">
                <a:solidFill>
                  <a:srgbClr val="4D4D4D"/>
                </a:solidFill>
                <a:effectLst/>
                <a:uFillTx/>
                <a:ea typeface="MS UI Gothic"/>
              </a:rPr>
              <a:t>TALT	経肝動脈治療</a:t>
            </a:r>
          </a:p>
          <a:p>
            <a:pPr marL="87313" lvl="0" indent="0">
              <a:lnSpc>
                <a:spcPts val="1300"/>
              </a:lnSpc>
              <a:spcAft>
                <a:spcPct val="0"/>
              </a:spcAft>
              <a:buClr>
                <a:srgbClr val="043882"/>
              </a:buClr>
              <a:buNone/>
              <a:defRPr/>
            </a:pPr>
            <a:r>
              <a:rPr lang="ja-JP" sz="1000" b="0" i="0" u="none" strike="noStrike" cap="none" baseline="0" dirty="0">
                <a:solidFill>
                  <a:srgbClr val="4D4D4D"/>
                </a:solidFill>
                <a:effectLst/>
                <a:uFillTx/>
                <a:ea typeface="MS UI Gothic"/>
              </a:rPr>
              <a:t>TEAE	試験治療下発現有害事象</a:t>
            </a:r>
          </a:p>
          <a:p>
            <a:pPr marL="87313" lvl="0" indent="0">
              <a:lnSpc>
                <a:spcPts val="1300"/>
              </a:lnSpc>
              <a:spcAft>
                <a:spcPct val="0"/>
              </a:spcAft>
              <a:buClr>
                <a:srgbClr val="043882"/>
              </a:buClr>
              <a:buNone/>
              <a:defRPr/>
            </a:pPr>
            <a:r>
              <a:rPr lang="ja-JP" sz="1000" b="0" i="0" u="none" strike="noStrike" cap="none" baseline="0" dirty="0">
                <a:solidFill>
                  <a:srgbClr val="4D4D4D"/>
                </a:solidFill>
                <a:effectLst/>
                <a:uFillTx/>
                <a:ea typeface="MS UI Gothic"/>
              </a:rPr>
              <a:t>TFD/TPI	トリフルリジン/チピラシル</a:t>
            </a:r>
          </a:p>
          <a:p>
            <a:pPr marL="87313" lvl="0" indent="0">
              <a:lnSpc>
                <a:spcPts val="1300"/>
              </a:lnSpc>
              <a:spcAft>
                <a:spcPct val="0"/>
              </a:spcAft>
              <a:buClr>
                <a:srgbClr val="043882"/>
              </a:buClr>
              <a:buNone/>
              <a:defRPr/>
            </a:pPr>
            <a:r>
              <a:rPr lang="ja-JP" sz="1000" b="0" i="0" u="none" strike="noStrike" cap="none" baseline="0" dirty="0">
                <a:solidFill>
                  <a:srgbClr val="4D4D4D"/>
                </a:solidFill>
                <a:effectLst/>
                <a:uFillTx/>
                <a:ea typeface="MS UI Gothic"/>
              </a:rPr>
              <a:t>tiw	週3回</a:t>
            </a:r>
          </a:p>
          <a:p>
            <a:pPr marL="87313" lvl="0" indent="0">
              <a:lnSpc>
                <a:spcPts val="1300"/>
              </a:lnSpc>
              <a:spcAft>
                <a:spcPct val="0"/>
              </a:spcAft>
              <a:buClr>
                <a:srgbClr val="043882"/>
              </a:buClr>
              <a:buNone/>
              <a:defRPr/>
            </a:pPr>
            <a:r>
              <a:rPr lang="ja-JP" sz="1000" b="0" i="0" u="none" strike="noStrike" cap="none" baseline="0" dirty="0">
                <a:solidFill>
                  <a:srgbClr val="4D4D4D"/>
                </a:solidFill>
                <a:effectLst/>
                <a:uFillTx/>
                <a:ea typeface="MS UI Gothic"/>
              </a:rPr>
              <a:t>TMB	腫瘍遺伝子変異量</a:t>
            </a:r>
          </a:p>
          <a:p>
            <a:pPr marL="87313" lvl="0" indent="0">
              <a:lnSpc>
                <a:spcPts val="1300"/>
              </a:lnSpc>
              <a:spcAft>
                <a:spcPct val="0"/>
              </a:spcAft>
              <a:buClr>
                <a:srgbClr val="043882"/>
              </a:buClr>
              <a:buNone/>
              <a:defRPr/>
            </a:pPr>
            <a:r>
              <a:rPr lang="ja-JP" sz="1000" b="0" i="0" u="none" strike="noStrike" cap="none" baseline="0" dirty="0">
                <a:solidFill>
                  <a:srgbClr val="4D4D4D"/>
                </a:solidFill>
                <a:effectLst/>
                <a:uFillTx/>
                <a:ea typeface="MS UI Gothic"/>
              </a:rPr>
              <a:t>TRAE	治療関連有害</a:t>
            </a:r>
            <a:r>
              <a:rPr lang="ja-JP" sz="1000" b="0" i="0" u="none" strike="noStrike" cap="none" baseline="0" dirty="0">
                <a:effectLst/>
                <a:uFillTx/>
              </a:rPr>
              <a:t>事象</a:t>
            </a:r>
          </a:p>
          <a:p>
            <a:pPr marL="87313" lvl="0" indent="0">
              <a:lnSpc>
                <a:spcPts val="1300"/>
              </a:lnSpc>
              <a:spcAft>
                <a:spcPct val="0"/>
              </a:spcAft>
              <a:buClr>
                <a:srgbClr val="043882"/>
              </a:buClr>
              <a:buNone/>
              <a:defRPr/>
            </a:pPr>
            <a:r>
              <a:rPr lang="ja-JP" sz="1000" b="0" i="0" u="none" strike="noStrike" cap="none" baseline="0" dirty="0">
                <a:solidFill>
                  <a:srgbClr val="4D4D4D"/>
                </a:solidFill>
                <a:effectLst/>
                <a:uFillTx/>
                <a:ea typeface="MS UI Gothic"/>
              </a:rPr>
              <a:t>TTP	無増悪期間</a:t>
            </a:r>
          </a:p>
          <a:p>
            <a:pPr marL="87313" lvl="0" indent="0">
              <a:lnSpc>
                <a:spcPts val="1300"/>
              </a:lnSpc>
              <a:spcAft>
                <a:spcPct val="0"/>
              </a:spcAft>
              <a:buClr>
                <a:srgbClr val="043882"/>
              </a:buClr>
              <a:buNone/>
              <a:defRPr/>
            </a:pPr>
            <a:r>
              <a:rPr lang="ja-JP" sz="1000" b="0" i="0" u="none" strike="noStrike" cap="none" baseline="0" dirty="0">
                <a:solidFill>
                  <a:srgbClr val="4D4D4D"/>
                </a:solidFill>
                <a:effectLst/>
                <a:uFillTx/>
                <a:ea typeface="MS UI Gothic"/>
              </a:rPr>
              <a:t>TTR	奏効までの期間</a:t>
            </a:r>
          </a:p>
          <a:p>
            <a:pPr marL="87313" lvl="0" indent="0">
              <a:lnSpc>
                <a:spcPts val="1300"/>
              </a:lnSpc>
              <a:spcAft>
                <a:spcPct val="0"/>
              </a:spcAft>
              <a:buClr>
                <a:srgbClr val="043882"/>
              </a:buClr>
              <a:buNone/>
              <a:defRPr/>
            </a:pPr>
            <a:r>
              <a:rPr lang="ja-JP" sz="1000" b="0" i="0" u="none" strike="noStrike" cap="none" baseline="0" dirty="0">
                <a:solidFill>
                  <a:srgbClr val="4D4D4D"/>
                </a:solidFill>
                <a:effectLst/>
                <a:uFillTx/>
                <a:ea typeface="MS UI Gothic"/>
              </a:rPr>
              <a:t>TTRP	放射線学的無増悪生存期間</a:t>
            </a:r>
          </a:p>
          <a:p>
            <a:pPr marL="87313" lvl="0" indent="0">
              <a:lnSpc>
                <a:spcPts val="1300"/>
              </a:lnSpc>
              <a:spcAft>
                <a:spcPct val="0"/>
              </a:spcAft>
              <a:buClr>
                <a:srgbClr val="043882"/>
              </a:buClr>
              <a:buNone/>
              <a:defRPr/>
            </a:pPr>
            <a:r>
              <a:rPr lang="ja-JP" sz="1000" b="0" i="0" u="none" strike="noStrike" cap="none" baseline="0" dirty="0">
                <a:solidFill>
                  <a:srgbClr val="4D4D4D"/>
                </a:solidFill>
                <a:effectLst/>
                <a:uFillTx/>
                <a:ea typeface="MS UI Gothic"/>
              </a:rPr>
              <a:t>VEGF	血管内皮増殖因子</a:t>
            </a:r>
          </a:p>
          <a:p>
            <a:pPr marL="87313" lvl="0" indent="0">
              <a:lnSpc>
                <a:spcPts val="1300"/>
              </a:lnSpc>
              <a:spcAft>
                <a:spcPct val="0"/>
              </a:spcAft>
              <a:buClr>
                <a:srgbClr val="043882"/>
              </a:buClr>
              <a:buNone/>
              <a:defRPr/>
            </a:pPr>
            <a:r>
              <a:rPr lang="ja-JP" sz="1000" b="0" i="0" u="none" strike="noStrike" cap="none" baseline="0" dirty="0">
                <a:solidFill>
                  <a:srgbClr val="4D4D4D"/>
                </a:solidFill>
                <a:effectLst/>
                <a:uFillTx/>
                <a:ea typeface="MS UI Gothic"/>
              </a:rPr>
              <a:t>WT	野生型</a:t>
            </a:r>
          </a:p>
          <a:p>
            <a:pPr marL="87313" lvl="0" indent="0">
              <a:lnSpc>
                <a:spcPts val="1300"/>
              </a:lnSpc>
              <a:spcAft>
                <a:spcPct val="0"/>
              </a:spcAft>
              <a:buClr>
                <a:srgbClr val="043882"/>
              </a:buClr>
              <a:buNone/>
              <a:defRPr/>
            </a:pPr>
            <a:endParaRPr lang="en-GB" sz="1000" dirty="0"/>
          </a:p>
        </p:txBody>
      </p:sp>
    </p:spTree>
    <p:custDataLst>
      <p:tags r:id="rId1"/>
    </p:custDataLst>
    <p:extLst>
      <p:ext uri="{BB962C8B-B14F-4D97-AF65-F5344CB8AC3E}">
        <p14:creationId xmlns:p14="http://schemas.microsoft.com/office/powerpoint/2010/main" xmlns="" val="4144038677"/>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a:rPr>
              <a:t>神経内分泌腫瘍</a:t>
            </a:r>
            <a:r>
              <a:rPr sz="1800"/>
              <a:t/>
            </a:r>
            <a:br>
              <a:rPr sz="1800"/>
            </a:br>
            <a:r>
              <a:rPr lang="ja-JP" sz="1800" b="1" i="0" u="none" strike="noStrike" cap="none" baseline="0">
                <a:solidFill>
                  <a:srgbClr val="043882"/>
                </a:solidFill>
                <a:effectLst/>
                <a:uFillTx/>
                <a:ea typeface="MS UI Gothic"/>
              </a:rPr>
              <a:t>討論者 – Grande E</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試験の目的 (Abstract 1312PD – Walter T, et al)</a:t>
            </a:r>
          </a:p>
          <a:p>
            <a:r>
              <a:rPr lang="ja-JP" sz="1600" b="1" i="0" u="none" strike="noStrike" cap="none" baseline="0">
                <a:solidFill>
                  <a:srgbClr val="4D4D4D"/>
                </a:solidFill>
                <a:effectLst/>
                <a:uFillTx/>
                <a:ea typeface="MS UI Gothic"/>
              </a:rPr>
              <a:t>肝疾患進行患者を対象としてGI NET転移TALT後のエベロリムスの有効性および安全性を評価する（FFCD 1104-EVACEL-GTE試験）</a:t>
            </a:r>
          </a:p>
          <a:p>
            <a:pPr marL="0" indent="0">
              <a:buNone/>
            </a:pPr>
            <a:r>
              <a:rPr lang="ja-JP" sz="1600" b="1" i="0" u="none" strike="noStrike" cap="none" baseline="0">
                <a:solidFill>
                  <a:srgbClr val="4D4D4D"/>
                </a:solidFill>
                <a:effectLst/>
                <a:uFillTx/>
                <a:ea typeface="MS UI Gothic"/>
              </a:rPr>
              <a:t>試験デザイン</a:t>
            </a:r>
          </a:p>
          <a:p>
            <a:r>
              <a:rPr lang="ja-JP" sz="1600" b="0" i="0" u="none" strike="noStrike" cap="none" baseline="0">
                <a:solidFill>
                  <a:srgbClr val="4D4D4D"/>
                </a:solidFill>
                <a:effectLst/>
                <a:uFillTx/>
                <a:ea typeface="MS UI Gothic"/>
              </a:rPr>
              <a:t>この単一群第Ⅱ相試験では、1年以内に肝疾患進行を伴う消化管のグレード1/2 NET患者(n=74)にTALTを実施し、7日後にエベロリムス10 mg/日を最長24カ月間または疾患進行まで投与した</a:t>
            </a:r>
          </a:p>
          <a:p>
            <a:pPr marL="0" indent="0">
              <a:buNone/>
            </a:pPr>
            <a:r>
              <a:rPr lang="ja-JP" sz="1600" b="1" i="0" u="none" strike="noStrike" cap="none" baseline="0">
                <a:solidFill>
                  <a:srgbClr val="4D4D4D"/>
                </a:solidFill>
                <a:effectLst/>
                <a:uFillTx/>
                <a:ea typeface="MS UI Gothic"/>
              </a:rPr>
              <a:t>主な結果</a:t>
            </a:r>
          </a:p>
          <a:p>
            <a:r>
              <a:rPr lang="ja-JP" sz="1600" b="0" i="0" u="none" strike="noStrike" cap="none" baseline="0">
                <a:solidFill>
                  <a:srgbClr val="4D4D4D"/>
                </a:solidFill>
                <a:effectLst/>
                <a:uFillTx/>
                <a:ea typeface="MS UI Gothic"/>
              </a:rPr>
              <a:t>肝PFSの中央値は18カ月（95％CI 13、22）、mPFSは17カ月（95％CI 12、22）であり、24カ月目の肝PFS率は30％（95％CI 21、40）であった</a:t>
            </a:r>
          </a:p>
          <a:p>
            <a:r>
              <a:rPr lang="ja-JP" sz="1600" b="0" i="0" u="none" strike="noStrike" cap="none" baseline="0">
                <a:solidFill>
                  <a:srgbClr val="4D4D4D"/>
                </a:solidFill>
                <a:effectLst/>
                <a:uFillTx/>
                <a:ea typeface="MS UI Gothic"/>
              </a:rPr>
              <a:t>mOSは51カ月（95％CI 33、60）、ORRは54％であった</a:t>
            </a:r>
          </a:p>
          <a:p>
            <a:r>
              <a:rPr lang="ja-JP" sz="1600" b="0" i="0" u="none" strike="noStrike" cap="none" baseline="0">
                <a:solidFill>
                  <a:srgbClr val="4D4D4D"/>
                </a:solidFill>
                <a:effectLst/>
                <a:uFillTx/>
                <a:ea typeface="MS UI Gothic"/>
              </a:rPr>
              <a:t>10％を超える患者に発生する最もよく見られたAE（グレード&gt; 2）は、肝酵素増加（55％）、疲労（18％）、下痢（16％）および貧血（12％）であった</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Walter T, et al. Ann Oncol 2018;29(suppl 5):abstr 1312PD</a:t>
            </a:r>
            <a:r>
              <a:rPr sz="1200"/>
              <a:t/>
            </a:r>
            <a:br>
              <a:rPr sz="1200"/>
            </a:br>
            <a:r>
              <a:rPr lang="ja-JP" sz="1200" b="0" i="0" u="none" strike="noStrike" cap="none" baseline="0">
                <a:solidFill>
                  <a:srgbClr val="4D4D4D"/>
                </a:solidFill>
                <a:effectLst/>
                <a:uFillTx/>
                <a:ea typeface="MS UI Gothic"/>
              </a:rPr>
              <a:t>Okuyama H, et al. Ann Oncol 2018;29(suppl 5):abstr 1313PD</a:t>
            </a:r>
          </a:p>
        </p:txBody>
      </p:sp>
    </p:spTree>
    <p:extLst>
      <p:ext uri="{BB962C8B-B14F-4D97-AF65-F5344CB8AC3E}">
        <p14:creationId xmlns:p14="http://schemas.microsoft.com/office/powerpoint/2010/main" xmlns="" val="2336717512"/>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a:rPr>
              <a:t>神経内分泌腫瘍</a:t>
            </a:r>
            <a:r>
              <a:rPr sz="1800"/>
              <a:t/>
            </a:r>
            <a:br>
              <a:rPr sz="1800"/>
            </a:br>
            <a:r>
              <a:rPr lang="ja-JP" sz="1800" b="1" i="0" u="none" strike="noStrike" cap="none" baseline="0">
                <a:solidFill>
                  <a:srgbClr val="043882"/>
                </a:solidFill>
                <a:effectLst/>
                <a:uFillTx/>
                <a:ea typeface="MS UI Gothic"/>
              </a:rPr>
              <a:t>討論者 – Grande E</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試験の目的 (Abstract 1313PD – Okuyama H, et al)</a:t>
            </a:r>
          </a:p>
          <a:p>
            <a:r>
              <a:rPr lang="ja-JP" sz="1600" b="1" i="0" u="none" strike="noStrike" cap="none" baseline="0">
                <a:solidFill>
                  <a:srgbClr val="4D4D4D"/>
                </a:solidFill>
                <a:effectLst/>
                <a:uFillTx/>
                <a:ea typeface="MS UI Gothic"/>
              </a:rPr>
              <a:t>プラチナ製剤ベースのCTに難治性または不耐性の膵神経内分泌癌患者を対象としてエベロリムスの有効性および安全性を評価する</a:t>
            </a:r>
          </a:p>
          <a:p>
            <a:pPr marL="0" indent="0">
              <a:buNone/>
            </a:pPr>
            <a:r>
              <a:rPr lang="ja-JP" sz="1600" b="1" i="0" u="none" strike="noStrike" cap="none" baseline="0">
                <a:solidFill>
                  <a:srgbClr val="4D4D4D"/>
                </a:solidFill>
                <a:effectLst/>
                <a:uFillTx/>
                <a:ea typeface="MS UI Gothic"/>
              </a:rPr>
              <a:t>試験デザイン</a:t>
            </a:r>
          </a:p>
          <a:p>
            <a:r>
              <a:rPr lang="ja-JP" sz="1600" b="0" i="0" u="none" strike="noStrike" cap="none" baseline="0">
                <a:solidFill>
                  <a:srgbClr val="4D4D4D"/>
                </a:solidFill>
                <a:effectLst/>
                <a:uFillTx/>
                <a:ea typeface="MS UI Gothic"/>
              </a:rPr>
              <a:t>膵NECが組織学的に確認され、かつECOG PS 0～2の患者(n=25) を対象として、エベロリムス10 mg/日を疾患進行または毒性が生じるまで投与した</a:t>
            </a:r>
          </a:p>
          <a:p>
            <a:pPr marL="0" indent="0">
              <a:buNone/>
            </a:pPr>
            <a:r>
              <a:rPr lang="ja-JP" sz="1600" b="1" i="0" u="none" strike="noStrike" cap="none" baseline="0">
                <a:solidFill>
                  <a:srgbClr val="4D4D4D"/>
                </a:solidFill>
                <a:effectLst/>
                <a:uFillTx/>
                <a:ea typeface="MS UI Gothic"/>
              </a:rPr>
              <a:t>主な結果</a:t>
            </a:r>
          </a:p>
          <a:p>
            <a:r>
              <a:rPr lang="ja-JP" sz="1600" b="0" i="0" u="none" strike="noStrike" cap="none" baseline="0">
                <a:solidFill>
                  <a:srgbClr val="4D4D4D"/>
                </a:solidFill>
                <a:effectLst/>
                <a:uFillTx/>
                <a:ea typeface="MS UI Gothic"/>
              </a:rPr>
              <a:t>治療期間中央値は35.0日であった（範囲3～263）</a:t>
            </a:r>
          </a:p>
          <a:p>
            <a:r>
              <a:rPr lang="ja-JP" sz="1600" b="0" i="0" u="none" strike="noStrike" cap="none" baseline="0">
                <a:solidFill>
                  <a:srgbClr val="4D4D4D"/>
                </a:solidFill>
                <a:effectLst/>
                <a:uFillTx/>
                <a:ea typeface="MS UI Gothic"/>
              </a:rPr>
              <a:t>mPFS (n=23)は1.15カ月（95％CI 0.9、3.1）、3カ月のPFS率は32％であった</a:t>
            </a:r>
          </a:p>
          <a:p>
            <a:r>
              <a:rPr lang="ja-JP" sz="1600" b="0" i="0" u="none" strike="noStrike" cap="none" baseline="0">
                <a:solidFill>
                  <a:srgbClr val="4D4D4D"/>
                </a:solidFill>
                <a:effectLst/>
                <a:uFillTx/>
                <a:ea typeface="MS UI Gothic"/>
              </a:rPr>
              <a:t>mOS(n=23) は7.5カ月（95%CI 3.1、13.5）であった</a:t>
            </a:r>
          </a:p>
          <a:p>
            <a:r>
              <a:rPr lang="ja-JP" sz="1600" b="0" i="0" u="none" strike="noStrike" cap="none" baseline="0">
                <a:solidFill>
                  <a:srgbClr val="4D4D4D"/>
                </a:solidFill>
                <a:effectLst/>
                <a:uFillTx/>
                <a:ea typeface="MS UI Gothic"/>
              </a:rPr>
              <a:t>10％を超える患者に発生するグレード3以上のAEには、高血糖（20％）、貧血（16％）、血小板減少症（16％）および低ナトリウム血症（12％）があった</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Walter T, et al. Ann Oncol 2018;29(suppl 5):abstr 1312PD</a:t>
            </a:r>
            <a:r>
              <a:rPr sz="1200"/>
              <a:t/>
            </a:r>
            <a:br>
              <a:rPr sz="1200"/>
            </a:br>
            <a:r>
              <a:rPr lang="ja-JP" sz="1200" b="0" i="0" u="none" strike="noStrike" cap="none" baseline="0">
                <a:solidFill>
                  <a:srgbClr val="4D4D4D"/>
                </a:solidFill>
                <a:effectLst/>
                <a:uFillTx/>
                <a:ea typeface="MS UI Gothic"/>
              </a:rPr>
              <a:t>Okuyama H, et al. Ann Oncol 2018;29(suppl 5):abstr 1313PD</a:t>
            </a:r>
          </a:p>
        </p:txBody>
      </p:sp>
    </p:spTree>
    <p:extLst>
      <p:ext uri="{BB962C8B-B14F-4D97-AF65-F5344CB8AC3E}">
        <p14:creationId xmlns:p14="http://schemas.microsoft.com/office/powerpoint/2010/main" xmlns="" val="413483631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a:rPr>
              <a:t>神経内分泌腫瘍</a:t>
            </a:r>
            <a:r>
              <a:rPr sz="1800"/>
              <a:t/>
            </a:r>
            <a:br>
              <a:rPr sz="1800"/>
            </a:br>
            <a:r>
              <a:rPr lang="ja-JP" sz="1800" b="1" i="0" u="none" strike="noStrike" cap="none" baseline="0">
                <a:solidFill>
                  <a:srgbClr val="043882"/>
                </a:solidFill>
                <a:effectLst/>
                <a:uFillTx/>
                <a:ea typeface="MS UI Gothic"/>
              </a:rPr>
              <a:t>討論者 – Grande E</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発表者による今後の展望に関するメッセージ</a:t>
            </a:r>
          </a:p>
          <a:p>
            <a:r>
              <a:rPr lang="ja-JP" sz="1600" b="1" i="0" u="none" strike="noStrike" cap="none" baseline="0">
                <a:solidFill>
                  <a:srgbClr val="4D4D4D"/>
                </a:solidFill>
                <a:effectLst/>
                <a:uFillTx/>
                <a:ea typeface="MS UI Gothic"/>
              </a:rPr>
              <a:t>Walterらの研究は、GI NETにTALT後のエベロリムスを最初に評価するものであるが、主要エンドポイントは満たされず、肝毒性は高いと考えられる </a:t>
            </a:r>
          </a:p>
          <a:p>
            <a:r>
              <a:rPr lang="ja-JP" sz="1600" b="1" i="0" u="none" strike="noStrike" cap="none" baseline="0">
                <a:solidFill>
                  <a:srgbClr val="4D4D4D"/>
                </a:solidFill>
                <a:effectLst/>
                <a:uFillTx/>
                <a:ea typeface="MS UI Gothic"/>
              </a:rPr>
              <a:t>この研究では、標的治療をTALT直後に使用すべきか、進行するまで使用すべきか解明されなかった</a:t>
            </a:r>
          </a:p>
          <a:p>
            <a:r>
              <a:rPr lang="ja-JP" sz="1600" b="1" i="0" u="none" strike="noStrike" cap="none" baseline="0">
                <a:solidFill>
                  <a:srgbClr val="4D4D4D"/>
                </a:solidFill>
                <a:effectLst/>
                <a:uFillTx/>
                <a:ea typeface="MS UI Gothic"/>
              </a:rPr>
              <a:t>Okuyamaらの研究では、治療に対する反応として患者2名で長期にわたる活性が観察され他の標的療法と同等であるため、プラチナ製剤ベースのCTを受けられない患者の潜在的治療選択肢となるであろう</a:t>
            </a:r>
          </a:p>
          <a:p>
            <a:r>
              <a:rPr lang="ja-JP" sz="1600" b="1" i="0" u="none" strike="noStrike" cap="none" baseline="0">
                <a:solidFill>
                  <a:srgbClr val="4D4D4D"/>
                </a:solidFill>
                <a:effectLst/>
                <a:uFillTx/>
                <a:ea typeface="MS UI Gothic"/>
              </a:rPr>
              <a:t>グレード3のNETおよび神経内分泌癌患者には、アンメットニーズが残されている</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Walter T, et al. Ann Oncol 2018;29(suppl 5):abstr 1312PD</a:t>
            </a:r>
            <a:r>
              <a:rPr sz="1200"/>
              <a:t/>
            </a:r>
            <a:br>
              <a:rPr sz="1200"/>
            </a:br>
            <a:r>
              <a:rPr lang="ja-JP" sz="1200" b="0" i="0" u="none" strike="noStrike" cap="none" baseline="0">
                <a:solidFill>
                  <a:srgbClr val="4D4D4D"/>
                </a:solidFill>
                <a:effectLst/>
                <a:uFillTx/>
                <a:ea typeface="MS UI Gothic"/>
              </a:rPr>
              <a:t>Okuyama H, et al. Ann Oncol 2018;29(suppl 5):abstr 1313PD</a:t>
            </a:r>
          </a:p>
        </p:txBody>
      </p:sp>
    </p:spTree>
    <p:extLst>
      <p:ext uri="{BB962C8B-B14F-4D97-AF65-F5344CB8AC3E}">
        <p14:creationId xmlns:p14="http://schemas.microsoft.com/office/powerpoint/2010/main" xmlns="" val="240269858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4000" b="1" i="0" u="none" strike="noStrike" cap="all" baseline="0">
                <a:solidFill>
                  <a:srgbClr val="043882"/>
                </a:solidFill>
                <a:effectLst/>
                <a:uFillTx/>
                <a:ea typeface="MS UI Gothic"/>
              </a:rPr>
              <a:t>結腸・直腸・肛門癌</a:t>
            </a:r>
          </a:p>
        </p:txBody>
      </p:sp>
    </p:spTree>
    <p:extLst>
      <p:ext uri="{BB962C8B-B14F-4D97-AF65-F5344CB8AC3E}">
        <p14:creationId xmlns:p14="http://schemas.microsoft.com/office/powerpoint/2010/main" xmlns="" val="283977869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LBA37_PR: 早期結腸癌におけるネオアジュバントイピリムマブ + ニボルマブ </a:t>
            </a:r>
            <a:r>
              <a:rPr lang="en-GB" altLang="ja-JP" sz="1800" b="1" i="0" u="none" strike="noStrike" cap="none" baseline="0" dirty="0" smtClean="0">
                <a:solidFill>
                  <a:srgbClr val="043882"/>
                </a:solidFill>
                <a:effectLst/>
                <a:uFillTx/>
                <a:ea typeface="MS UI Gothic"/>
              </a:rPr>
              <a:t/>
            </a:r>
            <a:br>
              <a:rPr lang="en-GB" altLang="ja-JP" sz="1800" b="1" i="0" u="none" strike="noStrike" cap="none" baseline="0" dirty="0" smtClean="0">
                <a:solidFill>
                  <a:srgbClr val="043882"/>
                </a:solidFill>
                <a:effectLst/>
                <a:uFillTx/>
                <a:ea typeface="MS UI Gothic"/>
              </a:rPr>
            </a:b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Chalabi M, et al</a:t>
            </a:r>
          </a:p>
        </p:txBody>
      </p:sp>
      <p:sp>
        <p:nvSpPr>
          <p:cNvPr id="3" name="Content Placeholder 2"/>
          <p:cNvSpPr>
            <a:spLocks noGrp="1"/>
          </p:cNvSpPr>
          <p:nvPr>
            <p:ph idx="1"/>
          </p:nvPr>
        </p:nvSpPr>
        <p:spPr>
          <a:xfrm>
            <a:off x="365124" y="1254035"/>
            <a:ext cx="8413751" cy="1014380"/>
          </a:xfrm>
        </p:spPr>
        <p:txBody>
          <a:bodyPr/>
          <a:lstStyle/>
          <a:p>
            <a:pPr marL="0" indent="0">
              <a:buNone/>
            </a:pPr>
            <a:r>
              <a:rPr lang="ja-JP" sz="1600" b="1" i="0" u="none" strike="noStrike" cap="none" baseline="0">
                <a:solidFill>
                  <a:srgbClr val="4D4D4D"/>
                </a:solidFill>
                <a:effectLst/>
                <a:uFillTx/>
                <a:ea typeface="MS UI Gothic"/>
              </a:rPr>
              <a:t>試験の目的</a:t>
            </a:r>
          </a:p>
          <a:p>
            <a:r>
              <a:rPr lang="ja-JP" sz="1600" b="0" i="0" u="none" strike="noStrike" cap="none" baseline="0">
                <a:solidFill>
                  <a:srgbClr val="4D4D4D"/>
                </a:solidFill>
                <a:effectLst/>
                <a:uFillTx/>
                <a:ea typeface="MS UI Gothic"/>
              </a:rPr>
              <a:t>早期結腸癌患者を対象としてネオアジュバントイピリムマブ + ニボルマブの有効性および安全性を評価する </a:t>
            </a:r>
          </a:p>
        </p:txBody>
      </p:sp>
      <p:sp>
        <p:nvSpPr>
          <p:cNvPr id="8" name="Text Placeholder 7"/>
          <p:cNvSpPr>
            <a:spLocks noGrp="1"/>
          </p:cNvSpPr>
          <p:nvPr>
            <p:ph type="body" sz="quarter" idx="10"/>
          </p:nvPr>
        </p:nvSpPr>
        <p:spPr/>
        <p:txBody>
          <a:bodyPr/>
          <a:lstStyle/>
          <a:p>
            <a:r>
              <a:rPr lang="ja-JP" sz="1200" b="0" i="0" u="none" strike="noStrike" cap="none" baseline="0">
                <a:solidFill>
                  <a:srgbClr val="4D4D4D"/>
                </a:solidFill>
                <a:effectLst/>
                <a:uFillTx/>
                <a:ea typeface="MS UI Gothic"/>
              </a:rPr>
              <a:t>* MMR-P患者の半数に、治験治療に加えてセレコキシブおよびその他の併用療法を実施した</a:t>
            </a:r>
          </a:p>
        </p:txBody>
      </p:sp>
      <p:sp>
        <p:nvSpPr>
          <p:cNvPr id="5" name="Text Placeholder 4"/>
          <p:cNvSpPr>
            <a:spLocks noGrp="1"/>
          </p:cNvSpPr>
          <p:nvPr>
            <p:ph type="body" sz="quarter" idx="11"/>
          </p:nvPr>
        </p:nvSpPr>
        <p:spPr>
          <a:xfrm>
            <a:off x="4495800" y="6096000"/>
            <a:ext cx="4283075" cy="487363"/>
          </a:xfrm>
        </p:spPr>
        <p:txBody>
          <a:bodyPr/>
          <a:lstStyle/>
          <a:p>
            <a:r>
              <a:rPr lang="ja-JP" sz="1200" b="0" i="0" u="none" strike="noStrike" cap="none" baseline="0">
                <a:solidFill>
                  <a:srgbClr val="4D4D4D"/>
                </a:solidFill>
                <a:effectLst/>
                <a:uFillTx/>
                <a:ea typeface="MS UI Gothic"/>
              </a:rPr>
              <a:t>Chalabi M, et al. Ann Oncol 2018;29(suppl 5):abstr LBA37_PR</a:t>
            </a:r>
          </a:p>
        </p:txBody>
      </p:sp>
      <p:cxnSp>
        <p:nvCxnSpPr>
          <p:cNvPr id="7" name="AutoShape 19"/>
          <p:cNvCxnSpPr>
            <a:cxnSpLocks noChangeShapeType="1"/>
            <a:stCxn id="9" idx="3"/>
            <a:endCxn id="10" idx="0"/>
          </p:cNvCxnSpPr>
          <p:nvPr/>
        </p:nvCxnSpPr>
        <p:spPr bwMode="auto">
          <a:xfrm>
            <a:off x="2666504" y="3694082"/>
            <a:ext cx="327738" cy="0"/>
          </a:xfrm>
          <a:prstGeom prst="straightConnector1">
            <a:avLst/>
          </a:prstGeom>
          <a:noFill/>
          <a:ln w="57150">
            <a:solidFill>
              <a:schemeClr val="bg2">
                <a:lumMod val="60000"/>
                <a:lumOff val="40000"/>
              </a:schemeClr>
            </a:solidFill>
            <a:round/>
            <a:tailEnd type="triangle" w="med" len="med"/>
          </a:ln>
        </p:spPr>
      </p:cxnSp>
      <p:sp>
        <p:nvSpPr>
          <p:cNvPr id="9" name="AutoShape 9"/>
          <p:cNvSpPr>
            <a:spLocks noChangeArrowheads="1"/>
          </p:cNvSpPr>
          <p:nvPr/>
        </p:nvSpPr>
        <p:spPr bwMode="auto">
          <a:xfrm>
            <a:off x="229958" y="2807498"/>
            <a:ext cx="2436546" cy="1773167"/>
          </a:xfrm>
          <a:prstGeom prst="roundRect">
            <a:avLst>
              <a:gd name="adj" fmla="val 0"/>
            </a:avLst>
          </a:prstGeom>
          <a:solidFill>
            <a:schemeClr val="accent1"/>
          </a:solidFill>
          <a:ln w="9525" algn="ctr">
            <a:noFill/>
            <a:round/>
          </a:ln>
        </p:spPr>
        <p:txBody>
          <a:bodyPr wrap="square" lIns="90000" tIns="44450" rIns="90000"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600" b="0" i="0" u="none" strike="noStrike" cap="none" baseline="0" dirty="0">
                <a:solidFill>
                  <a:srgbClr val="FFFFFF"/>
                </a:solidFill>
                <a:effectLst/>
                <a:uFillTx/>
                <a:ea typeface="MS UI Gothic"/>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u="none" strike="noStrike" cap="none" baseline="0" dirty="0">
                <a:solidFill>
                  <a:srgbClr val="FFFFFF"/>
                </a:solidFill>
                <a:effectLst/>
                <a:uFillTx/>
                <a:ea typeface="MS UI Gothic"/>
              </a:rPr>
              <a:t>組織学的に確認された結腸癌（直腸癌なし）</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u="none" strike="noStrike" cap="none" baseline="0" dirty="0">
                <a:solidFill>
                  <a:srgbClr val="FFFFFF"/>
                </a:solidFill>
                <a:effectLst/>
                <a:uFillTx/>
                <a:ea typeface="MS UI Gothic"/>
              </a:rPr>
              <a:t>遠隔転移なし</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u="none" strike="noStrike" cap="none" baseline="0" dirty="0">
                <a:solidFill>
                  <a:srgbClr val="FFFFFF"/>
                </a:solidFill>
                <a:effectLst/>
                <a:uFillTx/>
                <a:ea typeface="MS UI Gothic"/>
              </a:rPr>
              <a:t>穿孔または臨床的腸閉塞の兆候なし</a:t>
            </a:r>
          </a:p>
        </p:txBody>
      </p:sp>
      <p:sp>
        <p:nvSpPr>
          <p:cNvPr id="10" name="AutoShape 12"/>
          <p:cNvSpPr>
            <a:spLocks noChangeArrowheads="1"/>
          </p:cNvSpPr>
          <p:nvPr/>
        </p:nvSpPr>
        <p:spPr bwMode="auto">
          <a:xfrm rot="16200000">
            <a:off x="2282066" y="3358006"/>
            <a:ext cx="2096503" cy="672152"/>
          </a:xfrm>
          <a:prstGeom prst="roundRect">
            <a:avLst>
              <a:gd name="adj" fmla="val 0"/>
            </a:avLst>
          </a:prstGeom>
          <a:solidFill>
            <a:schemeClr val="bg1">
              <a:lumMod val="60000"/>
              <a:lumOff val="40000"/>
            </a:schemeClr>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600" b="0" i="0" u="none" strike="noStrike" cap="none" baseline="0">
                <a:solidFill>
                  <a:srgbClr val="FFFFFF"/>
                </a:solidFill>
                <a:effectLst/>
                <a:uFillTx/>
                <a:ea typeface="MS UI Gothic"/>
              </a:rPr>
              <a:t>大腸内視鏡 + 生検</a:t>
            </a:r>
          </a:p>
        </p:txBody>
      </p:sp>
      <p:sp>
        <p:nvSpPr>
          <p:cNvPr id="12" name="Rectangle 9"/>
          <p:cNvSpPr txBox="1">
            <a:spLocks noChangeArrowheads="1"/>
          </p:cNvSpPr>
          <p:nvPr/>
        </p:nvSpPr>
        <p:spPr bwMode="auto">
          <a:xfrm>
            <a:off x="365124" y="5154308"/>
            <a:ext cx="4130676" cy="8108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u="none" strike="noStrike" cap="none" baseline="0">
                <a:solidFill>
                  <a:srgbClr val="A0A0A0"/>
                </a:solidFill>
                <a:effectLst/>
                <a:uFillTx/>
                <a:ea typeface="MS UI Gothic"/>
              </a:rPr>
              <a:t>主要エンドポイント</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u="none" strike="noStrike" cap="none" baseline="0">
                <a:solidFill>
                  <a:srgbClr val="4D4D4D"/>
                </a:solidFill>
                <a:effectLst/>
                <a:uFillTx/>
                <a:ea typeface="MS UI Gothic"/>
              </a:rPr>
              <a:t>安全性／実行可能性</a:t>
            </a:r>
          </a:p>
        </p:txBody>
      </p:sp>
      <p:sp>
        <p:nvSpPr>
          <p:cNvPr id="13" name="Content Placeholder 26"/>
          <p:cNvSpPr txBox="1"/>
          <p:nvPr/>
        </p:nvSpPr>
        <p:spPr>
          <a:xfrm>
            <a:off x="4648200" y="5154308"/>
            <a:ext cx="4130675" cy="858604"/>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u="none" strike="noStrike" cap="none" baseline="0">
                <a:solidFill>
                  <a:srgbClr val="A0A0A0"/>
                </a:solidFill>
                <a:effectLst/>
                <a:uFillTx/>
                <a:ea typeface="MS UI Gothic"/>
              </a:rPr>
              <a:t>副次的エンドポイント</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u="none" strike="noStrike" cap="none" baseline="0">
                <a:solidFill>
                  <a:srgbClr val="4D4D4D"/>
                </a:solidFill>
                <a:effectLst/>
                <a:uFillTx/>
                <a:ea typeface="MS UI Gothic"/>
              </a:rPr>
              <a:t>有効性、奏効とTMBとの関連性、IFNγ、遺伝子シグネチャー、T細胞浸潤、TCRクローン性</a:t>
            </a:r>
          </a:p>
        </p:txBody>
      </p:sp>
      <p:sp>
        <p:nvSpPr>
          <p:cNvPr id="20" name="AutoShape 12"/>
          <p:cNvSpPr>
            <a:spLocks noChangeArrowheads="1"/>
          </p:cNvSpPr>
          <p:nvPr/>
        </p:nvSpPr>
        <p:spPr bwMode="auto">
          <a:xfrm>
            <a:off x="4031186" y="2652260"/>
            <a:ext cx="883715" cy="756138"/>
          </a:xfrm>
          <a:prstGeom prst="roundRect">
            <a:avLst>
              <a:gd name="adj" fmla="val 0"/>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600" b="0" i="0" u="none" strike="noStrike" cap="none" baseline="0" dirty="0">
                <a:solidFill>
                  <a:srgbClr val="FFFFFF"/>
                </a:solidFill>
                <a:effectLst/>
                <a:uFillTx/>
                <a:ea typeface="MS UI Gothic"/>
              </a:rPr>
              <a:t>dMMR</a:t>
            </a:r>
            <a:r>
              <a:rPr sz="1600" dirty="0"/>
              <a:t/>
            </a:r>
            <a:br>
              <a:rPr sz="1600" dirty="0"/>
            </a:br>
            <a:r>
              <a:rPr lang="ja-JP" sz="1600" b="0" i="0" u="none" strike="noStrike" cap="none" baseline="0" dirty="0">
                <a:solidFill>
                  <a:srgbClr val="FFFFFF"/>
                </a:solidFill>
                <a:effectLst/>
                <a:uFillTx/>
                <a:ea typeface="MS UI Gothic"/>
              </a:rPr>
              <a:t>(n=30)</a:t>
            </a:r>
          </a:p>
        </p:txBody>
      </p:sp>
      <p:sp>
        <p:nvSpPr>
          <p:cNvPr id="21" name="AutoShape 12"/>
          <p:cNvSpPr>
            <a:spLocks noChangeArrowheads="1"/>
          </p:cNvSpPr>
          <p:nvPr/>
        </p:nvSpPr>
        <p:spPr bwMode="auto">
          <a:xfrm>
            <a:off x="4031187" y="3953520"/>
            <a:ext cx="883715" cy="756138"/>
          </a:xfrm>
          <a:prstGeom prst="roundRect">
            <a:avLst>
              <a:gd name="adj" fmla="val 0"/>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600" b="0" i="0" u="none" strike="noStrike" cap="none" baseline="0">
                <a:solidFill>
                  <a:srgbClr val="4D4D4D"/>
                </a:solidFill>
                <a:effectLst/>
                <a:uFillTx/>
                <a:ea typeface="MS UI Gothic"/>
              </a:rPr>
              <a:t>MMR-P</a:t>
            </a:r>
            <a:r>
              <a:rPr sz="1600"/>
              <a:t/>
            </a:r>
            <a:br>
              <a:rPr sz="1600"/>
            </a:br>
            <a:r>
              <a:rPr lang="ja-JP" sz="1600" b="0" i="0" u="none" strike="noStrike" cap="none" baseline="0">
                <a:solidFill>
                  <a:srgbClr val="4D4D4D"/>
                </a:solidFill>
                <a:effectLst/>
                <a:uFillTx/>
                <a:ea typeface="MS UI Gothic"/>
              </a:rPr>
              <a:t>(n=30)</a:t>
            </a:r>
          </a:p>
        </p:txBody>
      </p:sp>
      <p:sp>
        <p:nvSpPr>
          <p:cNvPr id="22" name="AutoShape 12"/>
          <p:cNvSpPr>
            <a:spLocks noChangeArrowheads="1"/>
          </p:cNvSpPr>
          <p:nvPr/>
        </p:nvSpPr>
        <p:spPr bwMode="auto">
          <a:xfrm>
            <a:off x="5572666" y="3109881"/>
            <a:ext cx="1659407" cy="1168400"/>
          </a:xfrm>
          <a:prstGeom prst="roundRect">
            <a:avLst>
              <a:gd name="adj" fmla="val 0"/>
            </a:avLst>
          </a:prstGeom>
          <a:solidFill>
            <a:schemeClr val="accent5"/>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600" b="0" i="0" u="none" strike="noStrike" cap="none" baseline="0">
                <a:solidFill>
                  <a:srgbClr val="FFFFFF"/>
                </a:solidFill>
                <a:effectLst/>
                <a:uFillTx/>
                <a:ea typeface="MS UI Gothic"/>
              </a:rPr>
              <a:t>イピリムマブ</a:t>
            </a:r>
            <a:r>
              <a:rPr sz="1600"/>
              <a:t/>
            </a:r>
            <a:br>
              <a:rPr sz="1600"/>
            </a:br>
            <a:r>
              <a:rPr lang="ja-JP" sz="1600" b="0" i="0" u="none" strike="noStrike" cap="none" baseline="0">
                <a:solidFill>
                  <a:srgbClr val="FFFFFF"/>
                </a:solidFill>
                <a:effectLst/>
                <a:uFillTx/>
                <a:ea typeface="MS UI Gothic"/>
              </a:rPr>
              <a:t>1 mg/kg D1+ ニボルマブ</a:t>
            </a:r>
            <a:r>
              <a:rPr sz="1600"/>
              <a:t/>
            </a:r>
            <a:br>
              <a:rPr sz="1600"/>
            </a:br>
            <a:r>
              <a:rPr lang="ja-JP" sz="1600" b="0" i="0" u="none" strike="noStrike" cap="none" baseline="0">
                <a:solidFill>
                  <a:srgbClr val="FFFFFF"/>
                </a:solidFill>
                <a:effectLst/>
                <a:uFillTx/>
                <a:ea typeface="MS UI Gothic"/>
              </a:rPr>
              <a:t>3 mg/kg D1+15*</a:t>
            </a:r>
          </a:p>
        </p:txBody>
      </p:sp>
      <p:sp>
        <p:nvSpPr>
          <p:cNvPr id="24" name="AutoShape 12"/>
          <p:cNvSpPr>
            <a:spLocks noChangeArrowheads="1"/>
          </p:cNvSpPr>
          <p:nvPr/>
        </p:nvSpPr>
        <p:spPr bwMode="auto">
          <a:xfrm rot="16200000">
            <a:off x="6957732" y="3478081"/>
            <a:ext cx="1727225" cy="432000"/>
          </a:xfrm>
          <a:prstGeom prst="roundRect">
            <a:avLst>
              <a:gd name="adj" fmla="val 0"/>
            </a:avLst>
          </a:prstGeom>
          <a:solidFill>
            <a:schemeClr val="accent4"/>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600" b="0" i="0" u="none" strike="noStrike" cap="none" baseline="0">
                <a:solidFill>
                  <a:srgbClr val="FFFFFF"/>
                </a:solidFill>
                <a:effectLst/>
                <a:uFillTx/>
                <a:ea typeface="MS UI Gothic"/>
              </a:rPr>
              <a:t>手術</a:t>
            </a:r>
          </a:p>
        </p:txBody>
      </p:sp>
      <p:sp>
        <p:nvSpPr>
          <p:cNvPr id="25" name="AutoShape 12"/>
          <p:cNvSpPr>
            <a:spLocks noChangeArrowheads="1"/>
          </p:cNvSpPr>
          <p:nvPr/>
        </p:nvSpPr>
        <p:spPr bwMode="auto">
          <a:xfrm rot="16200000">
            <a:off x="7705081" y="3478081"/>
            <a:ext cx="1727225" cy="432000"/>
          </a:xfrm>
          <a:prstGeom prst="roundRect">
            <a:avLst>
              <a:gd name="adj" fmla="val 0"/>
            </a:avLst>
          </a:prstGeom>
          <a:solidFill>
            <a:schemeClr val="bg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600" b="0" i="0" u="none" strike="noStrike" cap="none" baseline="0">
                <a:solidFill>
                  <a:srgbClr val="FFFFFF"/>
                </a:solidFill>
                <a:effectLst/>
                <a:uFillTx/>
                <a:ea typeface="MS UI Gothic"/>
              </a:rPr>
              <a:t>追跡調査</a:t>
            </a:r>
          </a:p>
        </p:txBody>
      </p:sp>
      <p:cxnSp>
        <p:nvCxnSpPr>
          <p:cNvPr id="26" name="AutoShape 19"/>
          <p:cNvCxnSpPr>
            <a:cxnSpLocks noChangeShapeType="1"/>
            <a:stCxn id="22" idx="3"/>
            <a:endCxn id="24" idx="0"/>
          </p:cNvCxnSpPr>
          <p:nvPr/>
        </p:nvCxnSpPr>
        <p:spPr bwMode="auto">
          <a:xfrm>
            <a:off x="7232073" y="3694081"/>
            <a:ext cx="373272" cy="0"/>
          </a:xfrm>
          <a:prstGeom prst="straightConnector1">
            <a:avLst/>
          </a:prstGeom>
          <a:noFill/>
          <a:ln w="57150">
            <a:solidFill>
              <a:schemeClr val="bg2">
                <a:lumMod val="60000"/>
                <a:lumOff val="40000"/>
              </a:schemeClr>
            </a:solidFill>
            <a:round/>
            <a:tailEnd type="triangle" w="med" len="med"/>
          </a:ln>
        </p:spPr>
      </p:cxnSp>
      <p:cxnSp>
        <p:nvCxnSpPr>
          <p:cNvPr id="29" name="AutoShape 19"/>
          <p:cNvCxnSpPr>
            <a:cxnSpLocks noChangeShapeType="1"/>
            <a:stCxn id="24" idx="2"/>
            <a:endCxn id="25" idx="0"/>
          </p:cNvCxnSpPr>
          <p:nvPr/>
        </p:nvCxnSpPr>
        <p:spPr bwMode="auto">
          <a:xfrm>
            <a:off x="8037345" y="3694081"/>
            <a:ext cx="315349" cy="0"/>
          </a:xfrm>
          <a:prstGeom prst="straightConnector1">
            <a:avLst/>
          </a:prstGeom>
          <a:noFill/>
          <a:ln w="57150">
            <a:solidFill>
              <a:schemeClr val="bg2">
                <a:lumMod val="60000"/>
                <a:lumOff val="40000"/>
              </a:schemeClr>
            </a:solidFill>
            <a:round/>
            <a:tailEnd type="triangle" w="med" len="med"/>
          </a:ln>
        </p:spPr>
      </p:cxnSp>
      <p:cxnSp>
        <p:nvCxnSpPr>
          <p:cNvPr id="32" name="AutoShape 19"/>
          <p:cNvCxnSpPr>
            <a:cxnSpLocks noChangeShapeType="1"/>
            <a:endCxn id="21" idx="1"/>
          </p:cNvCxnSpPr>
          <p:nvPr/>
        </p:nvCxnSpPr>
        <p:spPr bwMode="auto">
          <a:xfrm>
            <a:off x="3667539" y="4331335"/>
            <a:ext cx="363648" cy="254"/>
          </a:xfrm>
          <a:prstGeom prst="straightConnector1">
            <a:avLst/>
          </a:prstGeom>
          <a:noFill/>
          <a:ln w="57150">
            <a:solidFill>
              <a:schemeClr val="bg2">
                <a:lumMod val="60000"/>
                <a:lumOff val="40000"/>
              </a:schemeClr>
            </a:solidFill>
            <a:round/>
            <a:tailEnd type="triangle" w="med" len="med"/>
          </a:ln>
        </p:spPr>
      </p:cxnSp>
      <p:cxnSp>
        <p:nvCxnSpPr>
          <p:cNvPr id="40" name="AutoShape 19"/>
          <p:cNvCxnSpPr>
            <a:cxnSpLocks noChangeShapeType="1"/>
            <a:endCxn id="20" idx="1"/>
          </p:cNvCxnSpPr>
          <p:nvPr/>
        </p:nvCxnSpPr>
        <p:spPr bwMode="auto">
          <a:xfrm>
            <a:off x="3667539" y="3030329"/>
            <a:ext cx="363647" cy="0"/>
          </a:xfrm>
          <a:prstGeom prst="straightConnector1">
            <a:avLst/>
          </a:prstGeom>
          <a:noFill/>
          <a:ln w="57150">
            <a:solidFill>
              <a:schemeClr val="bg2">
                <a:lumMod val="60000"/>
                <a:lumOff val="40000"/>
              </a:schemeClr>
            </a:solidFill>
            <a:round/>
            <a:tailEnd type="triangle" w="med" len="med"/>
          </a:ln>
        </p:spPr>
      </p:cxnSp>
      <p:cxnSp>
        <p:nvCxnSpPr>
          <p:cNvPr id="42" name="Elbow Connector 41"/>
          <p:cNvCxnSpPr>
            <a:stCxn id="20" idx="3"/>
            <a:endCxn id="22" idx="1"/>
          </p:cNvCxnSpPr>
          <p:nvPr/>
        </p:nvCxnSpPr>
        <p:spPr>
          <a:xfrm>
            <a:off x="4914901" y="3030329"/>
            <a:ext cx="657765" cy="663752"/>
          </a:xfrm>
          <a:prstGeom prst="bentConnector3">
            <a:avLst>
              <a:gd name="adj1" fmla="val 50000"/>
            </a:avLst>
          </a:prstGeom>
          <a:noFill/>
          <a:ln w="57150">
            <a:solidFill>
              <a:schemeClr val="bg2">
                <a:lumMod val="60000"/>
                <a:lumOff val="40000"/>
              </a:schemeClr>
            </a:solidFill>
            <a:round/>
            <a:tailEnd type="triangle" w="med" len="med"/>
          </a:ln>
        </p:spPr>
      </p:cxnSp>
      <p:cxnSp>
        <p:nvCxnSpPr>
          <p:cNvPr id="44" name="Elbow Connector 43"/>
          <p:cNvCxnSpPr>
            <a:stCxn id="21" idx="3"/>
            <a:endCxn id="22" idx="1"/>
          </p:cNvCxnSpPr>
          <p:nvPr/>
        </p:nvCxnSpPr>
        <p:spPr>
          <a:xfrm flipV="1">
            <a:off x="4914902" y="3694081"/>
            <a:ext cx="657764" cy="637508"/>
          </a:xfrm>
          <a:prstGeom prst="bentConnector3">
            <a:avLst>
              <a:gd name="adj1" fmla="val 50000"/>
            </a:avLst>
          </a:prstGeom>
          <a:noFill/>
          <a:ln w="57150">
            <a:solidFill>
              <a:schemeClr val="bg2">
                <a:lumMod val="60000"/>
                <a:lumOff val="40000"/>
              </a:schemeClr>
            </a:solidFill>
            <a:round/>
            <a:tailEnd type="triangle" w="med" len="med"/>
          </a:ln>
        </p:spPr>
      </p:cxnSp>
    </p:spTree>
    <p:extLst>
      <p:ext uri="{BB962C8B-B14F-4D97-AF65-F5344CB8AC3E}">
        <p14:creationId xmlns:p14="http://schemas.microsoft.com/office/powerpoint/2010/main" xmlns="" val="2401724333"/>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LBA37_PR: 早期結腸癌におけるネオアジュバントイピリムマブ + ニボルマブ </a:t>
            </a:r>
            <a:r>
              <a:rPr lang="en-GB" altLang="ja-JP" sz="1800" b="1" i="0" u="none" strike="noStrike" cap="none" baseline="0" dirty="0" smtClean="0">
                <a:solidFill>
                  <a:srgbClr val="043882"/>
                </a:solidFill>
                <a:effectLst/>
                <a:uFillTx/>
                <a:ea typeface="MS UI Gothic"/>
              </a:rPr>
              <a:t/>
            </a:r>
            <a:br>
              <a:rPr lang="en-GB" altLang="ja-JP" sz="1800" b="1" i="0" u="none" strike="noStrike" cap="none" baseline="0" dirty="0" smtClean="0">
                <a:solidFill>
                  <a:srgbClr val="043882"/>
                </a:solidFill>
                <a:effectLst/>
                <a:uFillTx/>
                <a:ea typeface="MS UI Gothic"/>
              </a:rPr>
            </a:b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Chalabi M, et al</a:t>
            </a:r>
          </a:p>
        </p:txBody>
      </p:sp>
      <p:sp>
        <p:nvSpPr>
          <p:cNvPr id="3" name="Content Placeholder 2"/>
          <p:cNvSpPr>
            <a:spLocks noGrp="1"/>
          </p:cNvSpPr>
          <p:nvPr>
            <p:ph idx="1"/>
          </p:nvPr>
        </p:nvSpPr>
        <p:spPr>
          <a:xfrm>
            <a:off x="365124" y="1254035"/>
            <a:ext cx="8669694" cy="1223158"/>
          </a:xfrm>
        </p:spPr>
        <p:txBody>
          <a:bodyPr/>
          <a:lstStyle/>
          <a:p>
            <a:pPr marL="0" indent="0">
              <a:buNone/>
            </a:pPr>
            <a:r>
              <a:rPr lang="ja-JP" sz="1600" b="1" i="0" u="none" strike="noStrike" cap="none" baseline="0" dirty="0">
                <a:solidFill>
                  <a:srgbClr val="4D4D4D"/>
                </a:solidFill>
                <a:effectLst/>
                <a:uFillTx/>
                <a:ea typeface="MS UI Gothic"/>
              </a:rPr>
              <a:t>主な結果</a:t>
            </a:r>
          </a:p>
          <a:p>
            <a:r>
              <a:rPr lang="ja-JP" sz="1600" b="0" i="0" u="none" strike="noStrike" cap="none" baseline="0" dirty="0">
                <a:solidFill>
                  <a:srgbClr val="4D4D4D"/>
                </a:solidFill>
                <a:effectLst/>
                <a:uFillTx/>
                <a:ea typeface="MS UI Gothic"/>
              </a:rPr>
              <a:t>患者19名中14名が評価可能であった。 治療から手術までの期間中央値は32日であった（IQR 28～35）</a:t>
            </a:r>
          </a:p>
          <a:p>
            <a:r>
              <a:rPr lang="ja-JP" sz="1600" b="0" i="0" u="none" strike="noStrike" cap="none" baseline="0" dirty="0">
                <a:solidFill>
                  <a:srgbClr val="4D4D4D"/>
                </a:solidFill>
                <a:effectLst/>
                <a:uFillTx/>
                <a:ea typeface="MS UI Gothic"/>
              </a:rPr>
              <a:t>安全性の結果として手術に遅延はなかった </a:t>
            </a:r>
          </a:p>
        </p:txBody>
      </p:sp>
      <p:sp>
        <p:nvSpPr>
          <p:cNvPr id="8" name="Text Placeholder 7"/>
          <p:cNvSpPr>
            <a:spLocks noGrp="1"/>
          </p:cNvSpPr>
          <p:nvPr>
            <p:ph type="body" sz="quarter" idx="10"/>
          </p:nvPr>
        </p:nvSpPr>
        <p:spPr/>
        <p:txBody>
          <a:bodyPr/>
          <a:lstStyle/>
          <a:p>
            <a:r>
              <a:rPr lang="ja-JP" sz="1200" b="0" i="0" u="none" strike="noStrike" cap="none" baseline="0">
                <a:solidFill>
                  <a:srgbClr val="4D4D4D"/>
                </a:solidFill>
                <a:effectLst/>
                <a:uFillTx/>
                <a:ea typeface="MS UI Gothic"/>
              </a:rPr>
              <a:t>*偽陽性に起因する腹痛; </a:t>
            </a:r>
            <a:r>
              <a:rPr sz="1200"/>
              <a:t/>
            </a:r>
            <a:br>
              <a:rPr sz="1200"/>
            </a:br>
            <a:r>
              <a:rPr lang="ja-JP" sz="1200" b="0" i="0" u="none" strike="noStrike" cap="none" baseline="0">
                <a:solidFill>
                  <a:srgbClr val="4D4D4D"/>
                </a:solidFill>
                <a:effectLst/>
                <a:uFillTx/>
                <a:ea typeface="MS UI Gothic"/>
              </a:rPr>
              <a:t>**免疫チェックポイント阻害剤に起因しない</a:t>
            </a:r>
          </a:p>
        </p:txBody>
      </p:sp>
      <p:sp>
        <p:nvSpPr>
          <p:cNvPr id="5" name="Text Placeholder 4"/>
          <p:cNvSpPr>
            <a:spLocks noGrp="1"/>
          </p:cNvSpPr>
          <p:nvPr>
            <p:ph type="body" sz="quarter" idx="11"/>
          </p:nvPr>
        </p:nvSpPr>
        <p:spPr>
          <a:xfrm>
            <a:off x="4495800" y="6096000"/>
            <a:ext cx="4283075" cy="487363"/>
          </a:xfrm>
        </p:spPr>
        <p:txBody>
          <a:bodyPr/>
          <a:lstStyle/>
          <a:p>
            <a:r>
              <a:rPr lang="ja-JP" sz="1200" b="0" i="0" u="none" strike="noStrike" cap="none" baseline="0">
                <a:solidFill>
                  <a:srgbClr val="4D4D4D"/>
                </a:solidFill>
                <a:effectLst/>
                <a:uFillTx/>
                <a:ea typeface="MS UI Gothic"/>
              </a:rPr>
              <a:t>Chalabi M, et al. Ann Oncol 2018;29(suppl 5):abstr LBA37_PR</a:t>
            </a:r>
          </a:p>
        </p:txBody>
      </p:sp>
      <p:graphicFrame>
        <p:nvGraphicFramePr>
          <p:cNvPr id="7" name="Group 88"/>
          <p:cNvGraphicFramePr>
            <a:graphicFrameLocks noGrp="1"/>
          </p:cNvGraphicFramePr>
          <p:nvPr>
            <p:extLst>
              <p:ext uri="{D42A27DB-BD31-4B8C-83A1-F6EECF244321}">
                <p14:modId xmlns:p14="http://schemas.microsoft.com/office/powerpoint/2010/main" xmlns="" val="3056658765"/>
              </p:ext>
            </p:extLst>
          </p:nvPr>
        </p:nvGraphicFramePr>
        <p:xfrm>
          <a:off x="2186244" y="2584340"/>
          <a:ext cx="4738264" cy="3313440"/>
        </p:xfrm>
        <a:graphic>
          <a:graphicData uri="http://schemas.openxmlformats.org/drawingml/2006/table">
            <a:tbl>
              <a:tblPr firstRow="1" bandRow="1">
                <a:tableStyleId>{69012ECD-51FC-41F1-AA8D-1B2483CD663E}</a:tableStyleId>
              </a:tblPr>
              <a:tblGrid>
                <a:gridCol w="1800892">
                  <a:extLst>
                    <a:ext uri="{9D8B030D-6E8A-4147-A177-3AD203B41FA5}">
                      <a16:colId xmlns:a16="http://schemas.microsoft.com/office/drawing/2014/main" xmlns="" val="20000"/>
                    </a:ext>
                  </a:extLst>
                </a:gridCol>
                <a:gridCol w="1468686">
                  <a:extLst>
                    <a:ext uri="{9D8B030D-6E8A-4147-A177-3AD203B41FA5}">
                      <a16:colId xmlns:a16="http://schemas.microsoft.com/office/drawing/2014/main" xmlns="" val="20001"/>
                    </a:ext>
                  </a:extLst>
                </a:gridCol>
                <a:gridCol w="1468686">
                  <a:extLst>
                    <a:ext uri="{9D8B030D-6E8A-4147-A177-3AD203B41FA5}">
                      <a16:colId xmlns:a16="http://schemas.microsoft.com/office/drawing/2014/main" xmlns="" val="20002"/>
                    </a:ext>
                  </a:extLst>
                </a:gridCol>
              </a:tblGrid>
              <a:tr h="24741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1" i="0" u="none" strike="noStrike" cap="none" baseline="0" dirty="0">
                          <a:solidFill>
                            <a:srgbClr val="FFFFFF"/>
                          </a:solidFill>
                          <a:effectLst/>
                          <a:uFillTx/>
                          <a:ea typeface="MS UI Gothic"/>
                        </a:rPr>
                        <a:t>TRAE (n=14)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1" i="0" u="none" strike="noStrike" cap="none" baseline="0" dirty="0">
                          <a:solidFill>
                            <a:srgbClr val="FFFFFF"/>
                          </a:solidFill>
                          <a:effectLst/>
                          <a:uFillTx/>
                          <a:ea typeface="MS UI Gothic"/>
                        </a:rPr>
                        <a:t>グレード</a:t>
                      </a:r>
                      <a:r>
                        <a:rPr lang="ja-JP" sz="1200" b="1" i="0" u="none" strike="noStrike" cap="none" baseline="0" dirty="0" smtClean="0">
                          <a:solidFill>
                            <a:srgbClr val="FFFFFF"/>
                          </a:solidFill>
                          <a:effectLst/>
                          <a:uFillTx/>
                          <a:ea typeface="MS UI Gothic"/>
                        </a:rPr>
                        <a:t>1/2、n</a:t>
                      </a:r>
                      <a:r>
                        <a:rPr lang="en-GB" altLang="ja-JP" sz="1200" b="1" i="0" u="none" strike="noStrike" cap="none" baseline="0" dirty="0" smtClean="0">
                          <a:solidFill>
                            <a:srgbClr val="FFFFFF"/>
                          </a:solidFill>
                          <a:effectLst/>
                          <a:uFillTx/>
                          <a:ea typeface="MS UI Gothic"/>
                        </a:rPr>
                        <a:t> </a:t>
                      </a:r>
                      <a:r>
                        <a:rPr lang="ja-JP" sz="1200" b="1" i="0" u="none" strike="noStrike" cap="none" baseline="0" dirty="0" smtClean="0">
                          <a:solidFill>
                            <a:srgbClr val="FFFFFF"/>
                          </a:solidFill>
                          <a:effectLst/>
                          <a:uFillTx/>
                          <a:ea typeface="MS UI Gothic"/>
                        </a:rPr>
                        <a:t>(%)</a:t>
                      </a:r>
                      <a:endParaRPr lang="ja-JP" sz="1200" b="1" i="0" u="none" strike="noStrike" cap="none" baseline="0" dirty="0">
                        <a:solidFill>
                          <a:srgbClr val="FFFFFF"/>
                        </a:solidFill>
                        <a:effectLst/>
                        <a:uFillTx/>
                        <a:ea typeface="MS UI Gothic"/>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1" i="0" u="none" strike="noStrike" cap="none" baseline="0" dirty="0">
                          <a:solidFill>
                            <a:srgbClr val="FFFFFF"/>
                          </a:solidFill>
                          <a:effectLst/>
                          <a:uFillTx/>
                          <a:ea typeface="MS UI Gothic"/>
                        </a:rPr>
                        <a:t>グレード </a:t>
                      </a:r>
                      <a:r>
                        <a:rPr lang="ja-JP" sz="1200" b="1" i="0" u="none" strike="noStrike" cap="none" baseline="0" dirty="0" smtClean="0">
                          <a:solidFill>
                            <a:srgbClr val="FFFFFF"/>
                          </a:solidFill>
                          <a:effectLst/>
                          <a:uFillTx/>
                          <a:ea typeface="MS UI Gothic"/>
                        </a:rPr>
                        <a:t>3、n</a:t>
                      </a:r>
                      <a:r>
                        <a:rPr lang="en-GB" altLang="ja-JP" sz="1200" b="1" i="0" u="none" strike="noStrike" cap="none" baseline="0" dirty="0" smtClean="0">
                          <a:solidFill>
                            <a:srgbClr val="FFFFFF"/>
                          </a:solidFill>
                          <a:effectLst/>
                          <a:uFillTx/>
                          <a:ea typeface="MS UI Gothic"/>
                        </a:rPr>
                        <a:t> (%)</a:t>
                      </a:r>
                      <a:endParaRPr lang="ja-JP" sz="1200" b="1" i="0" u="none" strike="noStrike" cap="none" baseline="0" dirty="0">
                        <a:solidFill>
                          <a:srgbClr val="FFFFFF"/>
                        </a:solidFill>
                        <a:effectLst/>
                        <a:uFillTx/>
                        <a:ea typeface="MS UI Gothic"/>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xmlns="" val="10001"/>
                  </a:ext>
                </a:extLst>
              </a:tr>
              <a:tr h="1566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合計</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10 (71)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5 (36)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2"/>
                  </a:ext>
                </a:extLst>
              </a:tr>
              <a:tr h="156665">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サルコイド様反応</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1 (7)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3"/>
                  </a:ext>
                </a:extLst>
              </a:tr>
              <a:tr h="157123">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腹痛*</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1 (7)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xmlns="" val="10004"/>
                  </a:ext>
                </a:extLst>
              </a:tr>
              <a:tr h="156665">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発疹</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1 (7)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5"/>
                  </a:ext>
                </a:extLst>
              </a:tr>
              <a:tr h="156665">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口内乾燥</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4 (29)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6"/>
                  </a:ext>
                </a:extLst>
              </a:tr>
              <a:tr h="156665">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注射反応</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2 (14)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7"/>
                  </a:ext>
                </a:extLst>
              </a:tr>
              <a:tr h="156665">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皮膚乾燥</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1 (7)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8"/>
                  </a:ext>
                </a:extLst>
              </a:tr>
              <a:tr h="156665">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関節炎</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1 (7)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9"/>
                  </a:ext>
                </a:extLst>
              </a:tr>
              <a:tr h="156665">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下痢</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1 (7)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10"/>
                  </a:ext>
                </a:extLst>
              </a:tr>
              <a:tr h="156665">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腹部感染</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1 (7)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11"/>
                  </a:ext>
                </a:extLst>
              </a:tr>
              <a:tr h="156665">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吻合部からの漏出</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1 (7)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12"/>
                  </a:ext>
                </a:extLst>
              </a:tr>
              <a:tr h="156665">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肺炎</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1 (7)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13"/>
                  </a:ext>
                </a:extLst>
              </a:tr>
            </a:tbl>
          </a:graphicData>
        </a:graphic>
      </p:graphicFrame>
      <p:sp>
        <p:nvSpPr>
          <p:cNvPr id="4" name="Rectangle 3"/>
          <p:cNvSpPr/>
          <p:nvPr/>
        </p:nvSpPr>
        <p:spPr>
          <a:xfrm>
            <a:off x="2117429" y="5110257"/>
            <a:ext cx="4852998" cy="78752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NZ" sz="1800" b="0" i="0" u="none" strike="noStrike" kern="1200" cap="none" spc="0" normalizeH="0" baseline="0" noProof="0">
              <a:ln>
                <a:noFill/>
              </a:ln>
              <a:solidFill>
                <a:srgbClr val="4D4D4D"/>
              </a:solidFill>
              <a:effectLst/>
              <a:uLnTx/>
              <a:uFillTx/>
              <a:latin typeface="Arial"/>
              <a:ea typeface="+mn-ea"/>
              <a:cs typeface="Arial"/>
            </a:endParaRPr>
          </a:p>
        </p:txBody>
      </p:sp>
      <p:sp>
        <p:nvSpPr>
          <p:cNvPr id="9" name="TextBox 8"/>
          <p:cNvSpPr txBox="1"/>
          <p:nvPr/>
        </p:nvSpPr>
        <p:spPr>
          <a:xfrm>
            <a:off x="1231516" y="5365520"/>
            <a:ext cx="605760" cy="27459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ja-JP" sz="1200" b="0" i="0" u="none" strike="noStrike" cap="none" baseline="0" dirty="0">
                <a:solidFill>
                  <a:srgbClr val="B60D27"/>
                </a:solidFill>
                <a:effectLst/>
                <a:uFillTx/>
                <a:ea typeface="MS UI Gothic"/>
              </a:rPr>
              <a:t>術後**</a:t>
            </a:r>
          </a:p>
        </p:txBody>
      </p:sp>
    </p:spTree>
    <p:extLst>
      <p:ext uri="{BB962C8B-B14F-4D97-AF65-F5344CB8AC3E}">
        <p14:creationId xmlns:p14="http://schemas.microsoft.com/office/powerpoint/2010/main" xmlns="" val="1689534817"/>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LBA37_PR: 早期結腸癌におけるネオアジュバントイピリムマブ + ニボルマブ </a:t>
            </a:r>
            <a:r>
              <a:rPr lang="en-GB" altLang="ja-JP" sz="1800" b="1" i="0" u="none" strike="noStrike" cap="none" baseline="0" dirty="0" smtClean="0">
                <a:solidFill>
                  <a:srgbClr val="043882"/>
                </a:solidFill>
                <a:effectLst/>
                <a:uFillTx/>
                <a:ea typeface="MS UI Gothic"/>
              </a:rPr>
              <a:t/>
            </a:r>
            <a:br>
              <a:rPr lang="en-GB" altLang="ja-JP" sz="1800" b="1" i="0" u="none" strike="noStrike" cap="none" baseline="0" dirty="0" smtClean="0">
                <a:solidFill>
                  <a:srgbClr val="043882"/>
                </a:solidFill>
                <a:effectLst/>
                <a:uFillTx/>
                <a:ea typeface="MS UI Gothic"/>
              </a:rPr>
            </a:b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Chalabi M, et al</a:t>
            </a:r>
          </a:p>
        </p:txBody>
      </p:sp>
      <p:sp>
        <p:nvSpPr>
          <p:cNvPr id="3" name="Content Placeholder 2"/>
          <p:cNvSpPr>
            <a:spLocks noGrp="1"/>
          </p:cNvSpPr>
          <p:nvPr>
            <p:ph idx="1"/>
          </p:nvPr>
        </p:nvSpPr>
        <p:spPr>
          <a:xfrm>
            <a:off x="365124" y="1254035"/>
            <a:ext cx="8413751" cy="996796"/>
          </a:xfrm>
        </p:spPr>
        <p:txBody>
          <a:bodyPr/>
          <a:lstStyle/>
          <a:p>
            <a:pPr marL="0" indent="0">
              <a:buNone/>
            </a:pPr>
            <a:r>
              <a:rPr lang="ja-JP" sz="1600" b="1" i="0" u="none" strike="noStrike" cap="none" baseline="0">
                <a:solidFill>
                  <a:srgbClr val="4D4D4D"/>
                </a:solidFill>
                <a:effectLst/>
                <a:uFillTx/>
                <a:ea typeface="MS UI Gothic"/>
              </a:rPr>
              <a:t>主要な結果（続き）</a:t>
            </a:r>
          </a:p>
          <a:p>
            <a:r>
              <a:rPr lang="ja-JP" sz="1600" b="0" i="0" u="none" strike="noStrike" cap="none" baseline="0">
                <a:solidFill>
                  <a:srgbClr val="4D4D4D"/>
                </a:solidFill>
                <a:effectLst/>
                <a:uFillTx/>
                <a:ea typeface="MS UI Gothic"/>
              </a:rPr>
              <a:t>主要な奏効が、すべてのdMMR腫瘍において観察された</a:t>
            </a:r>
          </a:p>
          <a:p>
            <a:r>
              <a:rPr lang="ja-JP" sz="1600" b="0" i="0" u="none" strike="noStrike" cap="none" baseline="0">
                <a:solidFill>
                  <a:srgbClr val="4D4D4D"/>
                </a:solidFill>
                <a:effectLst/>
                <a:uFillTx/>
                <a:ea typeface="MS UI Gothic"/>
              </a:rPr>
              <a:t>治療前CD3浸潤は治療に対する奏効の予測因子とはならなかった</a:t>
            </a:r>
          </a:p>
        </p:txBody>
      </p:sp>
      <p:sp>
        <p:nvSpPr>
          <p:cNvPr id="5" name="Text Placeholder 4"/>
          <p:cNvSpPr>
            <a:spLocks noGrp="1"/>
          </p:cNvSpPr>
          <p:nvPr>
            <p:ph type="body" sz="quarter" idx="11"/>
          </p:nvPr>
        </p:nvSpPr>
        <p:spPr>
          <a:xfrm>
            <a:off x="4495800" y="6096000"/>
            <a:ext cx="4283075" cy="487363"/>
          </a:xfrm>
        </p:spPr>
        <p:txBody>
          <a:bodyPr/>
          <a:lstStyle/>
          <a:p>
            <a:r>
              <a:rPr lang="ja-JP" sz="1200" b="0" i="0" u="none" strike="noStrike" cap="none" baseline="0">
                <a:solidFill>
                  <a:srgbClr val="4D4D4D"/>
                </a:solidFill>
                <a:effectLst/>
                <a:uFillTx/>
                <a:ea typeface="MS UI Gothic"/>
              </a:rPr>
              <a:t>Chalabi M, et al. Ann Oncol 2018;29(suppl 5):abstr LBA37_PR</a:t>
            </a:r>
          </a:p>
        </p:txBody>
      </p:sp>
      <p:sp>
        <p:nvSpPr>
          <p:cNvPr id="4" name="TextBox 3"/>
          <p:cNvSpPr txBox="1"/>
          <p:nvPr/>
        </p:nvSpPr>
        <p:spPr>
          <a:xfrm>
            <a:off x="32441" y="2198077"/>
            <a:ext cx="4808139" cy="51867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sz="1400" dirty="0"/>
              <a:t/>
            </a:r>
            <a:br>
              <a:rPr sz="1400" dirty="0"/>
            </a:br>
            <a:r>
              <a:rPr lang="ja-JP" sz="1400" b="1" i="0" u="none" strike="noStrike" cap="none" baseline="0" dirty="0">
                <a:solidFill>
                  <a:srgbClr val="4D4D4D"/>
                </a:solidFill>
                <a:effectLst/>
                <a:uFillTx/>
                <a:ea typeface="MS UI Gothic"/>
              </a:rPr>
              <a:t>dMMRとMMR-P腫瘍の両方においてCD8陽性T細胞が増加した</a:t>
            </a:r>
          </a:p>
        </p:txBody>
      </p:sp>
      <p:sp>
        <p:nvSpPr>
          <p:cNvPr id="10" name="TextBox 9"/>
          <p:cNvSpPr txBox="1"/>
          <p:nvPr/>
        </p:nvSpPr>
        <p:spPr>
          <a:xfrm>
            <a:off x="5668449" y="2198077"/>
            <a:ext cx="1837005" cy="51867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1" i="0" u="none" strike="noStrike" cap="none" baseline="0">
                <a:solidFill>
                  <a:srgbClr val="4D4D4D"/>
                </a:solidFill>
                <a:effectLst/>
                <a:uFillTx/>
                <a:ea typeface="MS UI Gothic"/>
              </a:rPr>
              <a:t>IFNγスコアは</a:t>
            </a:r>
            <a:r>
              <a:rPr sz="1400"/>
              <a:t/>
            </a:r>
            <a:br>
              <a:rPr sz="1400"/>
            </a:br>
            <a:r>
              <a:rPr lang="ja-JP" sz="1400" b="1" i="0" u="none" strike="noStrike" cap="none" baseline="0">
                <a:solidFill>
                  <a:srgbClr val="4D4D4D"/>
                </a:solidFill>
                <a:effectLst/>
                <a:uFillTx/>
                <a:ea typeface="MS UI Gothic"/>
              </a:rPr>
              <a:t>治療後有意に増加した</a:t>
            </a:r>
          </a:p>
        </p:txBody>
      </p:sp>
      <p:grpSp>
        <p:nvGrpSpPr>
          <p:cNvPr id="14" name="Group 13">
            <a:extLst>
              <a:ext uri="{FF2B5EF4-FFF2-40B4-BE49-F238E27FC236}">
                <a16:creationId xmlns:a16="http://schemas.microsoft.com/office/drawing/2014/main" xmlns="" id="{D7656390-41BE-4D9F-B06F-9294EC8FC6A4}"/>
              </a:ext>
            </a:extLst>
          </p:cNvPr>
          <p:cNvGrpSpPr/>
          <p:nvPr/>
        </p:nvGrpSpPr>
        <p:grpSpPr>
          <a:xfrm>
            <a:off x="338100" y="2840345"/>
            <a:ext cx="3611202" cy="1768261"/>
            <a:chOff x="338100" y="2840345"/>
            <a:chExt cx="3611202" cy="1768261"/>
          </a:xfrm>
        </p:grpSpPr>
        <p:sp>
          <p:nvSpPr>
            <p:cNvPr id="15" name="TextBox 14">
              <a:extLst>
                <a:ext uri="{FF2B5EF4-FFF2-40B4-BE49-F238E27FC236}">
                  <a16:creationId xmlns:a16="http://schemas.microsoft.com/office/drawing/2014/main" xmlns="" id="{85CE3DA9-8D8C-4A39-AD1C-55FF7D13D956}"/>
                </a:ext>
              </a:extLst>
            </p:cNvPr>
            <p:cNvSpPr txBox="1"/>
            <p:nvPr/>
          </p:nvSpPr>
          <p:spPr>
            <a:xfrm>
              <a:off x="590639" y="3076838"/>
              <a:ext cx="279679" cy="152552"/>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1500</a:t>
              </a:r>
            </a:p>
          </p:txBody>
        </p:sp>
        <p:sp>
          <p:nvSpPr>
            <p:cNvPr id="16" name="TextBox 15">
              <a:extLst>
                <a:ext uri="{FF2B5EF4-FFF2-40B4-BE49-F238E27FC236}">
                  <a16:creationId xmlns:a16="http://schemas.microsoft.com/office/drawing/2014/main" xmlns="" id="{D99CD34A-1425-4FCC-B9A2-1C8D1A018CA4}"/>
                </a:ext>
              </a:extLst>
            </p:cNvPr>
            <p:cNvSpPr txBox="1"/>
            <p:nvPr/>
          </p:nvSpPr>
          <p:spPr>
            <a:xfrm>
              <a:off x="795319" y="4204039"/>
              <a:ext cx="69920" cy="152552"/>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0</a:t>
              </a:r>
            </a:p>
          </p:txBody>
        </p:sp>
        <p:sp>
          <p:nvSpPr>
            <p:cNvPr id="17" name="Freeform: Shape 18">
              <a:extLst>
                <a:ext uri="{FF2B5EF4-FFF2-40B4-BE49-F238E27FC236}">
                  <a16:creationId xmlns:a16="http://schemas.microsoft.com/office/drawing/2014/main" xmlns="" id="{ECA277A0-68C4-4F2A-8BA0-F8F7C3167C4A}"/>
                </a:ext>
              </a:extLst>
            </p:cNvPr>
            <p:cNvSpPr/>
            <p:nvPr/>
          </p:nvSpPr>
          <p:spPr>
            <a:xfrm>
              <a:off x="951410" y="2869584"/>
              <a:ext cx="2206304" cy="1443336"/>
            </a:xfrm>
            <a:custGeom>
              <a:avLst/>
              <a:gdLst>
                <a:gd name="connsiteX0" fmla="*/ 0 w 6559296"/>
                <a:gd name="connsiteY0" fmla="*/ 0 h 2237232"/>
                <a:gd name="connsiteX1" fmla="*/ 0 w 6559296"/>
                <a:gd name="connsiteY1" fmla="*/ 2237232 h 2237232"/>
                <a:gd name="connsiteX2" fmla="*/ 6559296 w 6559296"/>
                <a:gd name="connsiteY2" fmla="*/ 2237232 h 2237232"/>
              </a:gdLst>
              <a:ahLst/>
              <a:cxnLst>
                <a:cxn ang="0">
                  <a:pos x="connsiteX0" y="connsiteY0"/>
                </a:cxn>
                <a:cxn ang="0">
                  <a:pos x="connsiteX1" y="connsiteY1"/>
                </a:cxn>
                <a:cxn ang="0">
                  <a:pos x="connsiteX2" y="connsiteY2"/>
                </a:cxn>
              </a:cxnLst>
              <a:rect l="l" t="t" r="r" b="b"/>
              <a:pathLst>
                <a:path w="6559296" h="2237232">
                  <a:moveTo>
                    <a:pt x="0" y="0"/>
                  </a:moveTo>
                  <a:lnTo>
                    <a:pt x="0" y="2237232"/>
                  </a:lnTo>
                  <a:lnTo>
                    <a:pt x="6559296" y="2237232"/>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cxnSp>
          <p:nvCxnSpPr>
            <p:cNvPr id="18" name="Straight Connector 17">
              <a:extLst>
                <a:ext uri="{FF2B5EF4-FFF2-40B4-BE49-F238E27FC236}">
                  <a16:creationId xmlns:a16="http://schemas.microsoft.com/office/drawing/2014/main" xmlns="" id="{2FF74EA0-502E-432E-ADB6-7A1DC6E894A2}"/>
                </a:ext>
              </a:extLst>
            </p:cNvPr>
            <p:cNvCxnSpPr/>
            <p:nvPr/>
          </p:nvCxnSpPr>
          <p:spPr>
            <a:xfrm>
              <a:off x="897217" y="3151271"/>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E38B0439-B013-40BA-83F7-AAE839D8074B}"/>
                </a:ext>
              </a:extLst>
            </p:cNvPr>
            <p:cNvSpPr txBox="1"/>
            <p:nvPr/>
          </p:nvSpPr>
          <p:spPr>
            <a:xfrm>
              <a:off x="590639" y="3452573"/>
              <a:ext cx="279679" cy="152552"/>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1000</a:t>
              </a:r>
            </a:p>
          </p:txBody>
        </p:sp>
        <p:cxnSp>
          <p:nvCxnSpPr>
            <p:cNvPr id="20" name="Straight Connector 19">
              <a:extLst>
                <a:ext uri="{FF2B5EF4-FFF2-40B4-BE49-F238E27FC236}">
                  <a16:creationId xmlns:a16="http://schemas.microsoft.com/office/drawing/2014/main" xmlns="" id="{5D0D5E6F-435F-4690-ACFE-5CE41036A866}"/>
                </a:ext>
              </a:extLst>
            </p:cNvPr>
            <p:cNvCxnSpPr/>
            <p:nvPr/>
          </p:nvCxnSpPr>
          <p:spPr>
            <a:xfrm>
              <a:off x="897217" y="3525787"/>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5D36FD0F-3019-4129-8E02-9CF90AF1D3F3}"/>
                </a:ext>
              </a:extLst>
            </p:cNvPr>
            <p:cNvSpPr txBox="1"/>
            <p:nvPr/>
          </p:nvSpPr>
          <p:spPr>
            <a:xfrm>
              <a:off x="660559" y="3828306"/>
              <a:ext cx="209760" cy="152552"/>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500</a:t>
              </a:r>
            </a:p>
          </p:txBody>
        </p:sp>
        <p:cxnSp>
          <p:nvCxnSpPr>
            <p:cNvPr id="22" name="Straight Connector 21">
              <a:extLst>
                <a:ext uri="{FF2B5EF4-FFF2-40B4-BE49-F238E27FC236}">
                  <a16:creationId xmlns:a16="http://schemas.microsoft.com/office/drawing/2014/main" xmlns="" id="{3011DA0D-EB3E-4020-8809-F3ABDF273C23}"/>
                </a:ext>
              </a:extLst>
            </p:cNvPr>
            <p:cNvCxnSpPr/>
            <p:nvPr/>
          </p:nvCxnSpPr>
          <p:spPr>
            <a:xfrm>
              <a:off x="897217" y="3900303"/>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46F0EB02-61C4-41F4-8237-263920565EF4}"/>
                </a:ext>
              </a:extLst>
            </p:cNvPr>
            <p:cNvCxnSpPr/>
            <p:nvPr/>
          </p:nvCxnSpPr>
          <p:spPr>
            <a:xfrm>
              <a:off x="897217" y="4274820"/>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61C38A28-5D3E-4382-B375-11CCC37E31EC}"/>
                </a:ext>
              </a:extLst>
            </p:cNvPr>
            <p:cNvCxnSpPr/>
            <p:nvPr/>
          </p:nvCxnSpPr>
          <p:spPr>
            <a:xfrm rot="16200000">
              <a:off x="1589201" y="4338609"/>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3138F078-3683-433C-A660-8655E7EBBE78}"/>
                </a:ext>
              </a:extLst>
            </p:cNvPr>
            <p:cNvCxnSpPr/>
            <p:nvPr/>
          </p:nvCxnSpPr>
          <p:spPr>
            <a:xfrm rot="16200000">
              <a:off x="2432927" y="4338609"/>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xmlns="" id="{759561D2-92A9-4E62-A4BE-1FB88C701077}"/>
                </a:ext>
              </a:extLst>
            </p:cNvPr>
            <p:cNvSpPr txBox="1"/>
            <p:nvPr/>
          </p:nvSpPr>
          <p:spPr>
            <a:xfrm>
              <a:off x="1553349" y="4372438"/>
              <a:ext cx="127127" cy="152552"/>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前</a:t>
              </a:r>
            </a:p>
          </p:txBody>
        </p:sp>
        <p:sp>
          <p:nvSpPr>
            <p:cNvPr id="27" name="TextBox 26">
              <a:extLst>
                <a:ext uri="{FF2B5EF4-FFF2-40B4-BE49-F238E27FC236}">
                  <a16:creationId xmlns:a16="http://schemas.microsoft.com/office/drawing/2014/main" xmlns="" id="{BD49271C-97FA-432D-AB29-A878162AFD7F}"/>
                </a:ext>
              </a:extLst>
            </p:cNvPr>
            <p:cNvSpPr txBox="1"/>
            <p:nvPr/>
          </p:nvSpPr>
          <p:spPr>
            <a:xfrm>
              <a:off x="2399709" y="4372438"/>
              <a:ext cx="127127" cy="152552"/>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後</a:t>
              </a:r>
            </a:p>
          </p:txBody>
        </p:sp>
        <p:sp>
          <p:nvSpPr>
            <p:cNvPr id="28" name="TextBox 27">
              <a:extLst>
                <a:ext uri="{FF2B5EF4-FFF2-40B4-BE49-F238E27FC236}">
                  <a16:creationId xmlns:a16="http://schemas.microsoft.com/office/drawing/2014/main" xmlns="" id="{DC5DB61A-816C-4041-A6B3-BA6BBD06F5DD}"/>
                </a:ext>
              </a:extLst>
            </p:cNvPr>
            <p:cNvSpPr txBox="1"/>
            <p:nvPr/>
          </p:nvSpPr>
          <p:spPr>
            <a:xfrm rot="16200000">
              <a:off x="-277798" y="3468969"/>
              <a:ext cx="1385684" cy="152552"/>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u="none" strike="noStrike" cap="none" baseline="0" dirty="0">
                  <a:solidFill>
                    <a:srgbClr val="4D4D4D"/>
                  </a:solidFill>
                  <a:effectLst/>
                  <a:uFillTx/>
                  <a:ea typeface="MS UI Gothic"/>
                </a:rPr>
                <a:t>CD8陽性細胞/mm</a:t>
              </a:r>
              <a:r>
                <a:rPr lang="ja-JP" sz="1000" b="0" i="0" u="none" strike="noStrike" cap="none" baseline="30000" dirty="0">
                  <a:solidFill>
                    <a:srgbClr val="4D4D4D"/>
                  </a:solidFill>
                  <a:effectLst/>
                  <a:uFillTx/>
                  <a:ea typeface="MS UI Gothic"/>
                </a:rPr>
                <a:t>2 </a:t>
              </a:r>
              <a:r>
                <a:rPr lang="ja-JP" sz="1000" b="0" i="0" u="none" strike="noStrike" cap="none" baseline="0" dirty="0">
                  <a:solidFill>
                    <a:srgbClr val="4D4D4D"/>
                  </a:solidFill>
                  <a:effectLst/>
                  <a:uFillTx/>
                  <a:ea typeface="MS UI Gothic"/>
                </a:rPr>
                <a:t>(</a:t>
              </a:r>
              <a:r>
                <a:rPr lang="ja-JP" sz="1000" b="0" i="0" u="none" strike="noStrike" cap="none" baseline="0" dirty="0" smtClean="0">
                  <a:solidFill>
                    <a:srgbClr val="4D4D4D"/>
                  </a:solidFill>
                  <a:effectLst/>
                  <a:uFillTx/>
                  <a:ea typeface="MS UI Gothic"/>
                </a:rPr>
                <a:t>IHC)</a:t>
              </a:r>
              <a:endParaRPr lang="ja-JP" sz="1000" b="0" i="0" u="none" strike="noStrike" cap="none" baseline="0" dirty="0">
                <a:solidFill>
                  <a:srgbClr val="4D4D4D"/>
                </a:solidFill>
                <a:effectLst/>
                <a:uFillTx/>
                <a:ea typeface="MS UI Gothic"/>
              </a:endParaRPr>
            </a:p>
          </p:txBody>
        </p:sp>
        <p:sp>
          <p:nvSpPr>
            <p:cNvPr id="29" name="TextBox 28">
              <a:extLst>
                <a:ext uri="{FF2B5EF4-FFF2-40B4-BE49-F238E27FC236}">
                  <a16:creationId xmlns:a16="http://schemas.microsoft.com/office/drawing/2014/main" xmlns="" id="{47545946-18D3-4EE1-A896-1715EA485C6E}"/>
                </a:ext>
              </a:extLst>
            </p:cNvPr>
            <p:cNvSpPr txBox="1"/>
            <p:nvPr/>
          </p:nvSpPr>
          <p:spPr>
            <a:xfrm>
              <a:off x="1042660" y="2880106"/>
              <a:ext cx="459246" cy="152552"/>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p=0.018</a:t>
              </a:r>
            </a:p>
          </p:txBody>
        </p:sp>
        <p:sp>
          <p:nvSpPr>
            <p:cNvPr id="30" name="TextBox 29">
              <a:extLst>
                <a:ext uri="{FF2B5EF4-FFF2-40B4-BE49-F238E27FC236}">
                  <a16:creationId xmlns:a16="http://schemas.microsoft.com/office/drawing/2014/main" xmlns="" id="{6430839C-B837-4FC0-BA06-0214003F1E1C}"/>
                </a:ext>
              </a:extLst>
            </p:cNvPr>
            <p:cNvSpPr txBox="1"/>
            <p:nvPr/>
          </p:nvSpPr>
          <p:spPr>
            <a:xfrm>
              <a:off x="3179707" y="2842349"/>
              <a:ext cx="880355" cy="457657"/>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B2C0D8"/>
                  </a:solidFill>
                  <a:effectLst/>
                  <a:uFillTx/>
                  <a:ea typeface="MS UI Gothic"/>
                </a:rPr>
                <a:t>MMR-P</a:t>
              </a:r>
              <a:r>
                <a:rPr sz="1000"/>
                <a:t/>
              </a:r>
              <a:br>
                <a:rPr sz="1000"/>
              </a:br>
              <a:r>
                <a:rPr lang="ja-JP" sz="1000" b="0" i="0" u="none" strike="noStrike" cap="none" baseline="0">
                  <a:solidFill>
                    <a:srgbClr val="B2C0D8"/>
                  </a:solidFill>
                  <a:effectLst/>
                  <a:uFillTx/>
                  <a:ea typeface="MS UI Gothic"/>
                </a:rPr>
                <a:t>倍率</a:t>
              </a:r>
              <a:r>
                <a:rPr sz="1000"/>
                <a:t/>
              </a:r>
              <a:br>
                <a:rPr sz="1000"/>
              </a:br>
              <a:r>
                <a:rPr lang="ja-JP" sz="1000" b="0" i="0" u="none" strike="noStrike" cap="none" baseline="0">
                  <a:solidFill>
                    <a:srgbClr val="B2C0D8"/>
                  </a:solidFill>
                  <a:effectLst/>
                  <a:uFillTx/>
                  <a:ea typeface="MS UI Gothic"/>
                </a:rPr>
                <a:t>変化中央値: 2.4</a:t>
              </a:r>
            </a:p>
          </p:txBody>
        </p:sp>
        <p:cxnSp>
          <p:nvCxnSpPr>
            <p:cNvPr id="31" name="Straight Connector 30">
              <a:extLst>
                <a:ext uri="{FF2B5EF4-FFF2-40B4-BE49-F238E27FC236}">
                  <a16:creationId xmlns:a16="http://schemas.microsoft.com/office/drawing/2014/main" xmlns="" id="{75F44AF4-9FF9-40FE-892C-EA4D580957AD}"/>
                </a:ext>
              </a:extLst>
            </p:cNvPr>
            <p:cNvCxnSpPr/>
            <p:nvPr/>
          </p:nvCxnSpPr>
          <p:spPr>
            <a:xfrm>
              <a:off x="897217" y="4608606"/>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xmlns="" id="{8B68AC2B-7EAF-49B2-A208-FBFCACE84FE7}"/>
                </a:ext>
              </a:extLst>
            </p:cNvPr>
            <p:cNvSpPr/>
            <p:nvPr/>
          </p:nvSpPr>
          <p:spPr>
            <a:xfrm>
              <a:off x="1271905" y="4173220"/>
              <a:ext cx="684000" cy="584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cxnSp>
          <p:nvCxnSpPr>
            <p:cNvPr id="33" name="Straight Connector 32">
              <a:extLst>
                <a:ext uri="{FF2B5EF4-FFF2-40B4-BE49-F238E27FC236}">
                  <a16:creationId xmlns:a16="http://schemas.microsoft.com/office/drawing/2014/main" xmlns="" id="{91CF45D8-F7E1-410B-A91D-77D5B509AC03}"/>
                </a:ext>
              </a:extLst>
            </p:cNvPr>
            <p:cNvCxnSpPr/>
            <p:nvPr/>
          </p:nvCxnSpPr>
          <p:spPr>
            <a:xfrm>
              <a:off x="1461097" y="4152900"/>
              <a:ext cx="3200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233AB309-9E08-4771-AC69-9811A46CCD6E}"/>
                </a:ext>
              </a:extLst>
            </p:cNvPr>
            <p:cNvCxnSpPr/>
            <p:nvPr/>
          </p:nvCxnSpPr>
          <p:spPr>
            <a:xfrm>
              <a:off x="1461097" y="4261485"/>
              <a:ext cx="3200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CB9C3EB4-5726-4FD5-915C-9E4CE7BFAFA3}"/>
                </a:ext>
              </a:extLst>
            </p:cNvPr>
            <p:cNvCxnSpPr/>
            <p:nvPr/>
          </p:nvCxnSpPr>
          <p:spPr>
            <a:xfrm flipH="1" flipV="1">
              <a:off x="1621136" y="4150995"/>
              <a:ext cx="0" cy="1124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xmlns="" id="{7EA3A948-26D3-472F-95F0-E0E0721AB981}"/>
                </a:ext>
              </a:extLst>
            </p:cNvPr>
            <p:cNvSpPr/>
            <p:nvPr/>
          </p:nvSpPr>
          <p:spPr>
            <a:xfrm>
              <a:off x="2430780" y="288607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7" name="Oval 36">
              <a:extLst>
                <a:ext uri="{FF2B5EF4-FFF2-40B4-BE49-F238E27FC236}">
                  <a16:creationId xmlns:a16="http://schemas.microsoft.com/office/drawing/2014/main" xmlns="" id="{B14561E6-9C93-4EA6-848A-75C65942D760}"/>
                </a:ext>
              </a:extLst>
            </p:cNvPr>
            <p:cNvSpPr/>
            <p:nvPr/>
          </p:nvSpPr>
          <p:spPr>
            <a:xfrm>
              <a:off x="1598295" y="413194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8" name="Oval 37">
              <a:extLst>
                <a:ext uri="{FF2B5EF4-FFF2-40B4-BE49-F238E27FC236}">
                  <a16:creationId xmlns:a16="http://schemas.microsoft.com/office/drawing/2014/main" xmlns="" id="{2A0DFFBF-BCC9-48CE-9CFE-11595F4FD93D}"/>
                </a:ext>
              </a:extLst>
            </p:cNvPr>
            <p:cNvSpPr/>
            <p:nvPr/>
          </p:nvSpPr>
          <p:spPr>
            <a:xfrm>
              <a:off x="1598295" y="416052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9" name="Oval 38">
              <a:extLst>
                <a:ext uri="{FF2B5EF4-FFF2-40B4-BE49-F238E27FC236}">
                  <a16:creationId xmlns:a16="http://schemas.microsoft.com/office/drawing/2014/main" xmlns="" id="{680140F3-5211-4968-B683-8539AF09891E}"/>
                </a:ext>
              </a:extLst>
            </p:cNvPr>
            <p:cNvSpPr/>
            <p:nvPr/>
          </p:nvSpPr>
          <p:spPr>
            <a:xfrm>
              <a:off x="1598295" y="418909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0" name="Oval 39">
              <a:extLst>
                <a:ext uri="{FF2B5EF4-FFF2-40B4-BE49-F238E27FC236}">
                  <a16:creationId xmlns:a16="http://schemas.microsoft.com/office/drawing/2014/main" xmlns="" id="{AA7D1E23-4C09-4942-B211-3AB8E60B24D1}"/>
                </a:ext>
              </a:extLst>
            </p:cNvPr>
            <p:cNvSpPr/>
            <p:nvPr/>
          </p:nvSpPr>
          <p:spPr>
            <a:xfrm>
              <a:off x="1598295" y="421767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1" name="Oval 40">
              <a:extLst>
                <a:ext uri="{FF2B5EF4-FFF2-40B4-BE49-F238E27FC236}">
                  <a16:creationId xmlns:a16="http://schemas.microsoft.com/office/drawing/2014/main" xmlns="" id="{3FBA0238-2DB7-4238-BDCC-2E121E9DB4A8}"/>
                </a:ext>
              </a:extLst>
            </p:cNvPr>
            <p:cNvSpPr/>
            <p:nvPr/>
          </p:nvSpPr>
          <p:spPr>
            <a:xfrm>
              <a:off x="1598295" y="424624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2" name="Rectangle 41">
              <a:extLst>
                <a:ext uri="{FF2B5EF4-FFF2-40B4-BE49-F238E27FC236}">
                  <a16:creationId xmlns:a16="http://schemas.microsoft.com/office/drawing/2014/main" xmlns="" id="{95F3BD2C-B60B-4585-AF6B-7376B3101D17}"/>
                </a:ext>
              </a:extLst>
            </p:cNvPr>
            <p:cNvSpPr/>
            <p:nvPr/>
          </p:nvSpPr>
          <p:spPr>
            <a:xfrm>
              <a:off x="2117725" y="4013200"/>
              <a:ext cx="684000" cy="1816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cxnSp>
          <p:nvCxnSpPr>
            <p:cNvPr id="43" name="Straight Connector 42">
              <a:extLst>
                <a:ext uri="{FF2B5EF4-FFF2-40B4-BE49-F238E27FC236}">
                  <a16:creationId xmlns:a16="http://schemas.microsoft.com/office/drawing/2014/main" xmlns="" id="{3F5F80F6-B308-499A-9EDE-E775AAA167A8}"/>
                </a:ext>
              </a:extLst>
            </p:cNvPr>
            <p:cNvCxnSpPr/>
            <p:nvPr/>
          </p:nvCxnSpPr>
          <p:spPr>
            <a:xfrm>
              <a:off x="2306917" y="3916680"/>
              <a:ext cx="3200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0AB67779-4BDE-4CE5-880E-F43207ABDA3C}"/>
                </a:ext>
              </a:extLst>
            </p:cNvPr>
            <p:cNvCxnSpPr/>
            <p:nvPr/>
          </p:nvCxnSpPr>
          <p:spPr>
            <a:xfrm>
              <a:off x="2306917" y="4238625"/>
              <a:ext cx="3200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C65ABD95-23AA-461D-ADFD-20043ACDAB75}"/>
                </a:ext>
              </a:extLst>
            </p:cNvPr>
            <p:cNvCxnSpPr/>
            <p:nvPr/>
          </p:nvCxnSpPr>
          <p:spPr>
            <a:xfrm flipH="1" flipV="1">
              <a:off x="2457431" y="3914775"/>
              <a:ext cx="0" cy="3181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0F276632-B1C9-4538-8394-C5E9D8D80910}"/>
                </a:ext>
              </a:extLst>
            </p:cNvPr>
            <p:cNvCxnSpPr/>
            <p:nvPr/>
          </p:nvCxnSpPr>
          <p:spPr>
            <a:xfrm>
              <a:off x="1270597" y="4204335"/>
              <a:ext cx="6858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5B97AD54-4110-4598-8E19-A3E099ED7F98}"/>
                </a:ext>
              </a:extLst>
            </p:cNvPr>
            <p:cNvCxnSpPr/>
            <p:nvPr/>
          </p:nvCxnSpPr>
          <p:spPr>
            <a:xfrm>
              <a:off x="2112607" y="4141470"/>
              <a:ext cx="6858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xmlns="" id="{4ABBCCBD-CAF6-4DA9-901A-E119CACCD323}"/>
                </a:ext>
              </a:extLst>
            </p:cNvPr>
            <p:cNvSpPr/>
            <p:nvPr/>
          </p:nvSpPr>
          <p:spPr>
            <a:xfrm>
              <a:off x="2434590" y="421386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9" name="Oval 48">
              <a:extLst>
                <a:ext uri="{FF2B5EF4-FFF2-40B4-BE49-F238E27FC236}">
                  <a16:creationId xmlns:a16="http://schemas.microsoft.com/office/drawing/2014/main" xmlns="" id="{62E1DDBB-6F09-432B-87F0-C606071A64BD}"/>
                </a:ext>
              </a:extLst>
            </p:cNvPr>
            <p:cNvSpPr/>
            <p:nvPr/>
          </p:nvSpPr>
          <p:spPr>
            <a:xfrm>
              <a:off x="2434590" y="419862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0" name="Oval 49">
              <a:extLst>
                <a:ext uri="{FF2B5EF4-FFF2-40B4-BE49-F238E27FC236}">
                  <a16:creationId xmlns:a16="http://schemas.microsoft.com/office/drawing/2014/main" xmlns="" id="{3B55A402-0ADD-477F-A76D-BC9BE8D511E1}"/>
                </a:ext>
              </a:extLst>
            </p:cNvPr>
            <p:cNvSpPr/>
            <p:nvPr/>
          </p:nvSpPr>
          <p:spPr>
            <a:xfrm>
              <a:off x="2434590" y="413766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1" name="Oval 50">
              <a:extLst>
                <a:ext uri="{FF2B5EF4-FFF2-40B4-BE49-F238E27FC236}">
                  <a16:creationId xmlns:a16="http://schemas.microsoft.com/office/drawing/2014/main" xmlns="" id="{082DE52D-128B-491E-A6B3-2139728236D7}"/>
                </a:ext>
              </a:extLst>
            </p:cNvPr>
            <p:cNvSpPr/>
            <p:nvPr/>
          </p:nvSpPr>
          <p:spPr>
            <a:xfrm>
              <a:off x="2434590" y="412051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2" name="Oval 51">
              <a:extLst>
                <a:ext uri="{FF2B5EF4-FFF2-40B4-BE49-F238E27FC236}">
                  <a16:creationId xmlns:a16="http://schemas.microsoft.com/office/drawing/2014/main" xmlns="" id="{64AC1F53-F8FF-4BB0-A8D5-9A847F56C385}"/>
                </a:ext>
              </a:extLst>
            </p:cNvPr>
            <p:cNvSpPr/>
            <p:nvPr/>
          </p:nvSpPr>
          <p:spPr>
            <a:xfrm>
              <a:off x="2434590" y="409956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3" name="Oval 52">
              <a:extLst>
                <a:ext uri="{FF2B5EF4-FFF2-40B4-BE49-F238E27FC236}">
                  <a16:creationId xmlns:a16="http://schemas.microsoft.com/office/drawing/2014/main" xmlns="" id="{43A64DAB-E55F-4077-ADBF-88FF3E087A2F}"/>
                </a:ext>
              </a:extLst>
            </p:cNvPr>
            <p:cNvSpPr/>
            <p:nvPr/>
          </p:nvSpPr>
          <p:spPr>
            <a:xfrm>
              <a:off x="2434590" y="408241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4" name="Oval 53">
              <a:extLst>
                <a:ext uri="{FF2B5EF4-FFF2-40B4-BE49-F238E27FC236}">
                  <a16:creationId xmlns:a16="http://schemas.microsoft.com/office/drawing/2014/main" xmlns="" id="{14D32A9A-52FF-4EA7-B327-5B5FF08D520B}"/>
                </a:ext>
              </a:extLst>
            </p:cNvPr>
            <p:cNvSpPr/>
            <p:nvPr/>
          </p:nvSpPr>
          <p:spPr>
            <a:xfrm>
              <a:off x="2434590" y="388810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cxnSp>
          <p:nvCxnSpPr>
            <p:cNvPr id="55" name="Straight Connector 54">
              <a:extLst>
                <a:ext uri="{FF2B5EF4-FFF2-40B4-BE49-F238E27FC236}">
                  <a16:creationId xmlns:a16="http://schemas.microsoft.com/office/drawing/2014/main" xmlns="" id="{E2758CF0-7D16-468C-B827-2F6829F1C79C}"/>
                </a:ext>
              </a:extLst>
            </p:cNvPr>
            <p:cNvCxnSpPr/>
            <p:nvPr/>
          </p:nvCxnSpPr>
          <p:spPr>
            <a:xfrm flipV="1">
              <a:off x="1621155" y="2908935"/>
              <a:ext cx="836295" cy="12725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BF32A792-30F5-42C1-8428-6C0F72AD2CAB}"/>
                </a:ext>
              </a:extLst>
            </p:cNvPr>
            <p:cNvCxnSpPr/>
            <p:nvPr/>
          </p:nvCxnSpPr>
          <p:spPr>
            <a:xfrm flipV="1">
              <a:off x="1621155" y="3926206"/>
              <a:ext cx="836295" cy="28765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D085A9A7-9BD1-4CDD-BCC8-7DF82ACFC33B}"/>
                </a:ext>
              </a:extLst>
            </p:cNvPr>
            <p:cNvCxnSpPr/>
            <p:nvPr/>
          </p:nvCxnSpPr>
          <p:spPr>
            <a:xfrm flipV="1">
              <a:off x="1621155" y="4234815"/>
              <a:ext cx="849630" cy="3619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56902731-ADB6-4C20-A969-E5C8A17B79A3}"/>
                </a:ext>
              </a:extLst>
            </p:cNvPr>
            <p:cNvCxnSpPr/>
            <p:nvPr/>
          </p:nvCxnSpPr>
          <p:spPr>
            <a:xfrm>
              <a:off x="1632585" y="4223385"/>
              <a:ext cx="838200" cy="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769DCD52-3AF5-4425-AC8A-512060A08CED}"/>
                </a:ext>
              </a:extLst>
            </p:cNvPr>
            <p:cNvCxnSpPr/>
            <p:nvPr/>
          </p:nvCxnSpPr>
          <p:spPr>
            <a:xfrm flipV="1">
              <a:off x="1632585" y="4160520"/>
              <a:ext cx="830580" cy="5524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31A1752A-71C6-480A-9419-A6CFD7FC0300}"/>
                </a:ext>
              </a:extLst>
            </p:cNvPr>
            <p:cNvCxnSpPr/>
            <p:nvPr/>
          </p:nvCxnSpPr>
          <p:spPr>
            <a:xfrm flipV="1">
              <a:off x="1632585" y="4130040"/>
              <a:ext cx="830580" cy="5524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D080BDCF-6845-42F9-84CD-EF6B75CBE92B}"/>
                </a:ext>
              </a:extLst>
            </p:cNvPr>
            <p:cNvCxnSpPr/>
            <p:nvPr/>
          </p:nvCxnSpPr>
          <p:spPr>
            <a:xfrm flipV="1">
              <a:off x="1628775" y="4126231"/>
              <a:ext cx="830580" cy="4762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xmlns="" id="{AE2193B9-F3FD-49B8-84D3-5831E1D08F9A}"/>
              </a:ext>
            </a:extLst>
          </p:cNvPr>
          <p:cNvGrpSpPr/>
          <p:nvPr/>
        </p:nvGrpSpPr>
        <p:grpSpPr>
          <a:xfrm>
            <a:off x="338100" y="4533505"/>
            <a:ext cx="3611202" cy="1723808"/>
            <a:chOff x="338100" y="4533505"/>
            <a:chExt cx="3611202" cy="1723808"/>
          </a:xfrm>
        </p:grpSpPr>
        <p:sp>
          <p:nvSpPr>
            <p:cNvPr id="63" name="Rectangle 62">
              <a:extLst>
                <a:ext uri="{FF2B5EF4-FFF2-40B4-BE49-F238E27FC236}">
                  <a16:creationId xmlns:a16="http://schemas.microsoft.com/office/drawing/2014/main" xmlns="" id="{EEA9EA5A-906D-4AD8-9118-897AB255BCEE}"/>
                </a:ext>
              </a:extLst>
            </p:cNvPr>
            <p:cNvSpPr/>
            <p:nvPr/>
          </p:nvSpPr>
          <p:spPr>
            <a:xfrm>
              <a:off x="1271905" y="5857240"/>
              <a:ext cx="684000" cy="1355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4" name="Rectangle 63">
              <a:extLst>
                <a:ext uri="{FF2B5EF4-FFF2-40B4-BE49-F238E27FC236}">
                  <a16:creationId xmlns:a16="http://schemas.microsoft.com/office/drawing/2014/main" xmlns="" id="{2EB25BA9-B770-4D5C-A331-AAE6DB6F0675}"/>
                </a:ext>
              </a:extLst>
            </p:cNvPr>
            <p:cNvSpPr/>
            <p:nvPr/>
          </p:nvSpPr>
          <p:spPr>
            <a:xfrm>
              <a:off x="2117725" y="4988560"/>
              <a:ext cx="684000" cy="6845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cxnSp>
          <p:nvCxnSpPr>
            <p:cNvPr id="65" name="Straight Connector 64">
              <a:extLst>
                <a:ext uri="{FF2B5EF4-FFF2-40B4-BE49-F238E27FC236}">
                  <a16:creationId xmlns:a16="http://schemas.microsoft.com/office/drawing/2014/main" xmlns="" id="{79D1CB1C-E7FC-485F-879F-2A4DC0444D45}"/>
                </a:ext>
              </a:extLst>
            </p:cNvPr>
            <p:cNvCxnSpPr/>
            <p:nvPr/>
          </p:nvCxnSpPr>
          <p:spPr>
            <a:xfrm>
              <a:off x="2306917" y="4655820"/>
              <a:ext cx="3200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D1D0188F-BAC6-4259-BFA4-E92F7EEB8588}"/>
                </a:ext>
              </a:extLst>
            </p:cNvPr>
            <p:cNvCxnSpPr/>
            <p:nvPr/>
          </p:nvCxnSpPr>
          <p:spPr>
            <a:xfrm>
              <a:off x="2306917" y="5838825"/>
              <a:ext cx="3200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F0191E3F-4124-42D3-B6ED-B5030C101D29}"/>
                </a:ext>
              </a:extLst>
            </p:cNvPr>
            <p:cNvCxnSpPr/>
            <p:nvPr/>
          </p:nvCxnSpPr>
          <p:spPr>
            <a:xfrm flipH="1" flipV="1">
              <a:off x="2456180" y="4643755"/>
              <a:ext cx="0" cy="11893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157BD913-2E76-4110-A8E8-805723458795}"/>
                </a:ext>
              </a:extLst>
            </p:cNvPr>
            <p:cNvCxnSpPr/>
            <p:nvPr/>
          </p:nvCxnSpPr>
          <p:spPr>
            <a:xfrm>
              <a:off x="2112607" y="5175250"/>
              <a:ext cx="6858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xmlns="" id="{805E7015-4E7C-4B1D-AFA5-1247F49B403A}"/>
                </a:ext>
              </a:extLst>
            </p:cNvPr>
            <p:cNvSpPr txBox="1"/>
            <p:nvPr/>
          </p:nvSpPr>
          <p:spPr>
            <a:xfrm>
              <a:off x="590640" y="4534172"/>
              <a:ext cx="279679" cy="152552"/>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3500</a:t>
              </a:r>
            </a:p>
          </p:txBody>
        </p:sp>
        <p:sp>
          <p:nvSpPr>
            <p:cNvPr id="70" name="TextBox 69">
              <a:extLst>
                <a:ext uri="{FF2B5EF4-FFF2-40B4-BE49-F238E27FC236}">
                  <a16:creationId xmlns:a16="http://schemas.microsoft.com/office/drawing/2014/main" xmlns="" id="{67C28C24-0E99-4BAC-91F1-5B3E5E912FF6}"/>
                </a:ext>
              </a:extLst>
            </p:cNvPr>
            <p:cNvSpPr txBox="1"/>
            <p:nvPr/>
          </p:nvSpPr>
          <p:spPr>
            <a:xfrm>
              <a:off x="795319" y="5973794"/>
              <a:ext cx="69920" cy="152552"/>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0</a:t>
              </a:r>
            </a:p>
          </p:txBody>
        </p:sp>
        <p:sp>
          <p:nvSpPr>
            <p:cNvPr id="71" name="Freeform: Shape 209">
              <a:extLst>
                <a:ext uri="{FF2B5EF4-FFF2-40B4-BE49-F238E27FC236}">
                  <a16:creationId xmlns:a16="http://schemas.microsoft.com/office/drawing/2014/main" xmlns="" id="{A95E93A8-D99B-4368-92FF-FA562E3E7E1A}"/>
                </a:ext>
              </a:extLst>
            </p:cNvPr>
            <p:cNvSpPr/>
            <p:nvPr/>
          </p:nvSpPr>
          <p:spPr>
            <a:xfrm>
              <a:off x="951410" y="4601239"/>
              <a:ext cx="2206304" cy="1443336"/>
            </a:xfrm>
            <a:custGeom>
              <a:avLst/>
              <a:gdLst>
                <a:gd name="connsiteX0" fmla="*/ 0 w 6559296"/>
                <a:gd name="connsiteY0" fmla="*/ 0 h 2237232"/>
                <a:gd name="connsiteX1" fmla="*/ 0 w 6559296"/>
                <a:gd name="connsiteY1" fmla="*/ 2237232 h 2237232"/>
                <a:gd name="connsiteX2" fmla="*/ 6559296 w 6559296"/>
                <a:gd name="connsiteY2" fmla="*/ 2237232 h 2237232"/>
              </a:gdLst>
              <a:ahLst/>
              <a:cxnLst>
                <a:cxn ang="0">
                  <a:pos x="connsiteX0" y="connsiteY0"/>
                </a:cxn>
                <a:cxn ang="0">
                  <a:pos x="connsiteX1" y="connsiteY1"/>
                </a:cxn>
                <a:cxn ang="0">
                  <a:pos x="connsiteX2" y="connsiteY2"/>
                </a:cxn>
              </a:cxnLst>
              <a:rect l="l" t="t" r="r" b="b"/>
              <a:pathLst>
                <a:path w="6559296" h="2237232">
                  <a:moveTo>
                    <a:pt x="0" y="0"/>
                  </a:moveTo>
                  <a:lnTo>
                    <a:pt x="0" y="2237232"/>
                  </a:lnTo>
                  <a:lnTo>
                    <a:pt x="6559296" y="2237232"/>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2" name="TextBox 71">
              <a:extLst>
                <a:ext uri="{FF2B5EF4-FFF2-40B4-BE49-F238E27FC236}">
                  <a16:creationId xmlns:a16="http://schemas.microsoft.com/office/drawing/2014/main" xmlns="" id="{96AED34B-36A4-4A50-87AA-9DAD46F09D6B}"/>
                </a:ext>
              </a:extLst>
            </p:cNvPr>
            <p:cNvSpPr txBox="1"/>
            <p:nvPr/>
          </p:nvSpPr>
          <p:spPr>
            <a:xfrm>
              <a:off x="590640" y="5151153"/>
              <a:ext cx="279679" cy="152552"/>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2000</a:t>
              </a:r>
            </a:p>
          </p:txBody>
        </p:sp>
        <p:cxnSp>
          <p:nvCxnSpPr>
            <p:cNvPr id="73" name="Straight Connector 72">
              <a:extLst>
                <a:ext uri="{FF2B5EF4-FFF2-40B4-BE49-F238E27FC236}">
                  <a16:creationId xmlns:a16="http://schemas.microsoft.com/office/drawing/2014/main" xmlns="" id="{61AB6A45-88FC-449E-993D-75C054191FFB}"/>
                </a:ext>
              </a:extLst>
            </p:cNvPr>
            <p:cNvCxnSpPr/>
            <p:nvPr/>
          </p:nvCxnSpPr>
          <p:spPr>
            <a:xfrm>
              <a:off x="897217" y="5224020"/>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xmlns="" id="{983CA231-B227-44FF-94E6-B5514EB73271}"/>
                </a:ext>
              </a:extLst>
            </p:cNvPr>
            <p:cNvSpPr txBox="1"/>
            <p:nvPr/>
          </p:nvSpPr>
          <p:spPr>
            <a:xfrm>
              <a:off x="660559" y="5768133"/>
              <a:ext cx="209760" cy="152552"/>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500</a:t>
              </a:r>
            </a:p>
          </p:txBody>
        </p:sp>
        <p:cxnSp>
          <p:nvCxnSpPr>
            <p:cNvPr id="75" name="Straight Connector 74">
              <a:extLst>
                <a:ext uri="{FF2B5EF4-FFF2-40B4-BE49-F238E27FC236}">
                  <a16:creationId xmlns:a16="http://schemas.microsoft.com/office/drawing/2014/main" xmlns="" id="{BC02144B-1D5F-420F-8180-5FBF2F0E3BFB}"/>
                </a:ext>
              </a:extLst>
            </p:cNvPr>
            <p:cNvCxnSpPr/>
            <p:nvPr/>
          </p:nvCxnSpPr>
          <p:spPr>
            <a:xfrm>
              <a:off x="897217" y="583943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FBA8EBA2-580C-47B8-B32A-E66D097CFC5C}"/>
                </a:ext>
              </a:extLst>
            </p:cNvPr>
            <p:cNvCxnSpPr/>
            <p:nvPr/>
          </p:nvCxnSpPr>
          <p:spPr>
            <a:xfrm>
              <a:off x="897217" y="604457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6A985997-57A6-485E-B465-3509B7089E13}"/>
                </a:ext>
              </a:extLst>
            </p:cNvPr>
            <p:cNvCxnSpPr/>
            <p:nvPr/>
          </p:nvCxnSpPr>
          <p:spPr>
            <a:xfrm rot="16200000">
              <a:off x="1589201"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xmlns="" id="{41572D29-3DE7-4A9C-BB45-59233908E05F}"/>
                </a:ext>
              </a:extLst>
            </p:cNvPr>
            <p:cNvCxnSpPr/>
            <p:nvPr/>
          </p:nvCxnSpPr>
          <p:spPr>
            <a:xfrm rot="16200000">
              <a:off x="2432927"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xmlns="" id="{CAF0DB0C-5F4E-48F1-9571-2A22069EBC69}"/>
                </a:ext>
              </a:extLst>
            </p:cNvPr>
            <p:cNvSpPr txBox="1"/>
            <p:nvPr/>
          </p:nvSpPr>
          <p:spPr>
            <a:xfrm>
              <a:off x="1553349" y="6104093"/>
              <a:ext cx="127127" cy="152552"/>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前</a:t>
              </a:r>
            </a:p>
          </p:txBody>
        </p:sp>
        <p:sp>
          <p:nvSpPr>
            <p:cNvPr id="80" name="TextBox 79">
              <a:extLst>
                <a:ext uri="{FF2B5EF4-FFF2-40B4-BE49-F238E27FC236}">
                  <a16:creationId xmlns:a16="http://schemas.microsoft.com/office/drawing/2014/main" xmlns="" id="{6D690581-8965-4B4C-9DA9-80ED12648071}"/>
                </a:ext>
              </a:extLst>
            </p:cNvPr>
            <p:cNvSpPr txBox="1"/>
            <p:nvPr/>
          </p:nvSpPr>
          <p:spPr>
            <a:xfrm>
              <a:off x="2399709" y="6104093"/>
              <a:ext cx="127127" cy="152552"/>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後</a:t>
              </a:r>
            </a:p>
          </p:txBody>
        </p:sp>
        <p:sp>
          <p:nvSpPr>
            <p:cNvPr id="81" name="TextBox 80">
              <a:extLst>
                <a:ext uri="{FF2B5EF4-FFF2-40B4-BE49-F238E27FC236}">
                  <a16:creationId xmlns:a16="http://schemas.microsoft.com/office/drawing/2014/main" xmlns="" id="{9C62DC9F-62C9-4428-95BE-ACC61DF9B09C}"/>
                </a:ext>
              </a:extLst>
            </p:cNvPr>
            <p:cNvSpPr txBox="1"/>
            <p:nvPr/>
          </p:nvSpPr>
          <p:spPr>
            <a:xfrm rot="16200000">
              <a:off x="-277799" y="5200625"/>
              <a:ext cx="1385684" cy="152552"/>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CD8陽性細胞/mm</a:t>
              </a:r>
              <a:r>
                <a:rPr lang="ja-JP" sz="1000" b="0" i="0" u="none" strike="noStrike" cap="none" baseline="30000">
                  <a:solidFill>
                    <a:srgbClr val="4D4D4D"/>
                  </a:solidFill>
                  <a:effectLst/>
                  <a:uFillTx/>
                  <a:ea typeface="MS UI Gothic"/>
                </a:rPr>
                <a:t>2 </a:t>
              </a:r>
              <a:r>
                <a:rPr lang="ja-JP" sz="1000" b="0" i="0" u="none" strike="noStrike" cap="none" baseline="0">
                  <a:solidFill>
                    <a:srgbClr val="4D4D4D"/>
                  </a:solidFill>
                  <a:effectLst/>
                  <a:uFillTx/>
                  <a:ea typeface="MS UI Gothic"/>
                </a:rPr>
                <a:t>(IHC)</a:t>
              </a:r>
            </a:p>
          </p:txBody>
        </p:sp>
        <p:sp>
          <p:nvSpPr>
            <p:cNvPr id="82" name="TextBox 81">
              <a:extLst>
                <a:ext uri="{FF2B5EF4-FFF2-40B4-BE49-F238E27FC236}">
                  <a16:creationId xmlns:a16="http://schemas.microsoft.com/office/drawing/2014/main" xmlns="" id="{F445A452-F4AB-4139-A3A0-D783AA83F013}"/>
                </a:ext>
              </a:extLst>
            </p:cNvPr>
            <p:cNvSpPr txBox="1"/>
            <p:nvPr/>
          </p:nvSpPr>
          <p:spPr>
            <a:xfrm>
              <a:off x="1042660" y="4611761"/>
              <a:ext cx="529166" cy="152552"/>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p=0.0009</a:t>
              </a:r>
            </a:p>
          </p:txBody>
        </p:sp>
        <p:sp>
          <p:nvSpPr>
            <p:cNvPr id="83" name="TextBox 82">
              <a:extLst>
                <a:ext uri="{FF2B5EF4-FFF2-40B4-BE49-F238E27FC236}">
                  <a16:creationId xmlns:a16="http://schemas.microsoft.com/office/drawing/2014/main" xmlns="" id="{2810C514-0165-4E57-9140-EA2C54B21525}"/>
                </a:ext>
              </a:extLst>
            </p:cNvPr>
            <p:cNvSpPr txBox="1"/>
            <p:nvPr/>
          </p:nvSpPr>
          <p:spPr>
            <a:xfrm>
              <a:off x="3179707" y="4574004"/>
              <a:ext cx="880355" cy="457657"/>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B60D27"/>
                  </a:solidFill>
                  <a:effectLst/>
                  <a:uFillTx/>
                  <a:ea typeface="MS UI Gothic"/>
                </a:rPr>
                <a:t>dMMR</a:t>
              </a:r>
              <a:r>
                <a:rPr sz="1000"/>
                <a:t/>
              </a:r>
              <a:br>
                <a:rPr sz="1000"/>
              </a:br>
              <a:r>
                <a:rPr lang="ja-JP" sz="1000" b="0" i="0" u="none" strike="noStrike" cap="none" baseline="0">
                  <a:solidFill>
                    <a:srgbClr val="B60D27"/>
                  </a:solidFill>
                  <a:effectLst/>
                  <a:uFillTx/>
                  <a:ea typeface="MS UI Gothic"/>
                </a:rPr>
                <a:t>倍率</a:t>
              </a:r>
              <a:r>
                <a:rPr sz="1000"/>
                <a:t/>
              </a:r>
              <a:br>
                <a:rPr sz="1000"/>
              </a:br>
              <a:r>
                <a:rPr lang="ja-JP" sz="1000" b="0" i="0" u="none" strike="noStrike" cap="none" baseline="0">
                  <a:solidFill>
                    <a:srgbClr val="B60D27"/>
                  </a:solidFill>
                  <a:effectLst/>
                  <a:uFillTx/>
                  <a:ea typeface="MS UI Gothic"/>
                </a:rPr>
                <a:t>変化中央値: 4.8</a:t>
              </a:r>
            </a:p>
          </p:txBody>
        </p:sp>
        <p:sp>
          <p:nvSpPr>
            <p:cNvPr id="84" name="TextBox 83">
              <a:extLst>
                <a:ext uri="{FF2B5EF4-FFF2-40B4-BE49-F238E27FC236}">
                  <a16:creationId xmlns:a16="http://schemas.microsoft.com/office/drawing/2014/main" xmlns="" id="{1F0441B2-6787-408B-9999-E9564392A545}"/>
                </a:ext>
              </a:extLst>
            </p:cNvPr>
            <p:cNvSpPr txBox="1"/>
            <p:nvPr/>
          </p:nvSpPr>
          <p:spPr>
            <a:xfrm>
              <a:off x="590640" y="4739833"/>
              <a:ext cx="279679" cy="152552"/>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3000</a:t>
              </a:r>
            </a:p>
          </p:txBody>
        </p:sp>
        <p:cxnSp>
          <p:nvCxnSpPr>
            <p:cNvPr id="85" name="Straight Connector 84">
              <a:extLst>
                <a:ext uri="{FF2B5EF4-FFF2-40B4-BE49-F238E27FC236}">
                  <a16:creationId xmlns:a16="http://schemas.microsoft.com/office/drawing/2014/main" xmlns="" id="{D3018C51-CED4-4B5E-92A6-688C2AB8C9B0}"/>
                </a:ext>
              </a:extLst>
            </p:cNvPr>
            <p:cNvCxnSpPr/>
            <p:nvPr/>
          </p:nvCxnSpPr>
          <p:spPr>
            <a:xfrm>
              <a:off x="897217" y="481374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xmlns="" id="{C070555C-F0D4-4CA0-BB75-43DD4D163AFA}"/>
                </a:ext>
              </a:extLst>
            </p:cNvPr>
            <p:cNvSpPr txBox="1"/>
            <p:nvPr/>
          </p:nvSpPr>
          <p:spPr>
            <a:xfrm>
              <a:off x="590640" y="4945492"/>
              <a:ext cx="279679" cy="152552"/>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2500</a:t>
              </a:r>
            </a:p>
          </p:txBody>
        </p:sp>
        <p:cxnSp>
          <p:nvCxnSpPr>
            <p:cNvPr id="87" name="Straight Connector 86">
              <a:extLst>
                <a:ext uri="{FF2B5EF4-FFF2-40B4-BE49-F238E27FC236}">
                  <a16:creationId xmlns:a16="http://schemas.microsoft.com/office/drawing/2014/main" xmlns="" id="{0D58CCA0-E92D-4909-BC12-B42209D75803}"/>
                </a:ext>
              </a:extLst>
            </p:cNvPr>
            <p:cNvCxnSpPr/>
            <p:nvPr/>
          </p:nvCxnSpPr>
          <p:spPr>
            <a:xfrm>
              <a:off x="897217" y="5018882"/>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xmlns="" id="{AB9F1841-FCF1-4ECA-A4DB-1BA2C3871E32}"/>
                </a:ext>
              </a:extLst>
            </p:cNvPr>
            <p:cNvSpPr txBox="1"/>
            <p:nvPr/>
          </p:nvSpPr>
          <p:spPr>
            <a:xfrm>
              <a:off x="587907" y="5356813"/>
              <a:ext cx="282412" cy="152552"/>
            </a:xfrm>
            <a:prstGeom prst="rect">
              <a:avLst/>
            </a:prstGeom>
            <a:noFill/>
          </p:spPr>
          <p:txBody>
            <a:bodyPr wrap="squar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1500</a:t>
              </a:r>
            </a:p>
          </p:txBody>
        </p:sp>
        <p:cxnSp>
          <p:nvCxnSpPr>
            <p:cNvPr id="89" name="Straight Connector 88">
              <a:extLst>
                <a:ext uri="{FF2B5EF4-FFF2-40B4-BE49-F238E27FC236}">
                  <a16:creationId xmlns:a16="http://schemas.microsoft.com/office/drawing/2014/main" xmlns="" id="{540B8946-0CF8-46DA-A09E-B4D20A9059E9}"/>
                </a:ext>
              </a:extLst>
            </p:cNvPr>
            <p:cNvCxnSpPr/>
            <p:nvPr/>
          </p:nvCxnSpPr>
          <p:spPr>
            <a:xfrm>
              <a:off x="897217" y="5429158"/>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xmlns="" id="{0C74384B-B5A1-484C-AC50-7377962E485B}"/>
                </a:ext>
              </a:extLst>
            </p:cNvPr>
            <p:cNvSpPr txBox="1"/>
            <p:nvPr/>
          </p:nvSpPr>
          <p:spPr>
            <a:xfrm>
              <a:off x="587907" y="5562473"/>
              <a:ext cx="282412" cy="152552"/>
            </a:xfrm>
            <a:prstGeom prst="rect">
              <a:avLst/>
            </a:prstGeom>
            <a:noFill/>
          </p:spPr>
          <p:txBody>
            <a:bodyPr wrap="squar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1000</a:t>
              </a:r>
            </a:p>
          </p:txBody>
        </p:sp>
        <p:cxnSp>
          <p:nvCxnSpPr>
            <p:cNvPr id="91" name="Straight Connector 90">
              <a:extLst>
                <a:ext uri="{FF2B5EF4-FFF2-40B4-BE49-F238E27FC236}">
                  <a16:creationId xmlns:a16="http://schemas.microsoft.com/office/drawing/2014/main" xmlns="" id="{51272A4F-B34B-482C-9E06-95442AB48A58}"/>
                </a:ext>
              </a:extLst>
            </p:cNvPr>
            <p:cNvCxnSpPr/>
            <p:nvPr/>
          </p:nvCxnSpPr>
          <p:spPr>
            <a:xfrm>
              <a:off x="897217" y="5634296"/>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xmlns="" id="{A7198EE0-E743-4BBD-B5FC-A22404903763}"/>
                </a:ext>
              </a:extLst>
            </p:cNvPr>
            <p:cNvCxnSpPr/>
            <p:nvPr/>
          </p:nvCxnSpPr>
          <p:spPr>
            <a:xfrm flipV="1">
              <a:off x="1605280" y="4646295"/>
              <a:ext cx="852170" cy="110426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xmlns="" id="{0ABE0BD1-4C48-478D-8A4F-1483497C0AC2}"/>
                </a:ext>
              </a:extLst>
            </p:cNvPr>
            <p:cNvCxnSpPr/>
            <p:nvPr/>
          </p:nvCxnSpPr>
          <p:spPr>
            <a:xfrm flipV="1">
              <a:off x="1607820" y="4984116"/>
              <a:ext cx="849630" cy="102139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xmlns="" id="{728EFB86-47B6-4E13-8F39-5E2BA99A9AB9}"/>
                </a:ext>
              </a:extLst>
            </p:cNvPr>
            <p:cNvCxnSpPr/>
            <p:nvPr/>
          </p:nvCxnSpPr>
          <p:spPr>
            <a:xfrm flipV="1">
              <a:off x="1615440" y="5844540"/>
              <a:ext cx="843280" cy="1397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xmlns="" id="{A4038131-4479-427A-A579-5BCD0168B64E}"/>
                </a:ext>
              </a:extLst>
            </p:cNvPr>
            <p:cNvCxnSpPr/>
            <p:nvPr/>
          </p:nvCxnSpPr>
          <p:spPr>
            <a:xfrm flipV="1">
              <a:off x="1615440" y="5671820"/>
              <a:ext cx="843280" cy="3073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xmlns="" id="{F57F7046-435D-4D68-8EDB-D632B48A09E9}"/>
                </a:ext>
              </a:extLst>
            </p:cNvPr>
            <p:cNvCxnSpPr/>
            <p:nvPr/>
          </p:nvCxnSpPr>
          <p:spPr>
            <a:xfrm flipV="1">
              <a:off x="1615440" y="5270500"/>
              <a:ext cx="830580" cy="5816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xmlns="" id="{58B7F742-F74D-4743-ACF7-ABB2D165DE8F}"/>
                </a:ext>
              </a:extLst>
            </p:cNvPr>
            <p:cNvCxnSpPr/>
            <p:nvPr/>
          </p:nvCxnSpPr>
          <p:spPr>
            <a:xfrm flipV="1">
              <a:off x="1607820" y="5062220"/>
              <a:ext cx="838200" cy="9144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Oval 97">
              <a:extLst>
                <a:ext uri="{FF2B5EF4-FFF2-40B4-BE49-F238E27FC236}">
                  <a16:creationId xmlns:a16="http://schemas.microsoft.com/office/drawing/2014/main" xmlns="" id="{F8F76437-EFA8-45BF-91E3-D28CBEF11418}"/>
                </a:ext>
              </a:extLst>
            </p:cNvPr>
            <p:cNvSpPr/>
            <p:nvPr/>
          </p:nvSpPr>
          <p:spPr>
            <a:xfrm>
              <a:off x="2430780" y="464375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9" name="Oval 98">
              <a:extLst>
                <a:ext uri="{FF2B5EF4-FFF2-40B4-BE49-F238E27FC236}">
                  <a16:creationId xmlns:a16="http://schemas.microsoft.com/office/drawing/2014/main" xmlns="" id="{BAED4A93-06E5-483F-8467-D3F9F5A529D3}"/>
                </a:ext>
              </a:extLst>
            </p:cNvPr>
            <p:cNvSpPr/>
            <p:nvPr/>
          </p:nvSpPr>
          <p:spPr>
            <a:xfrm>
              <a:off x="2430780" y="581977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0" name="Oval 99">
              <a:extLst>
                <a:ext uri="{FF2B5EF4-FFF2-40B4-BE49-F238E27FC236}">
                  <a16:creationId xmlns:a16="http://schemas.microsoft.com/office/drawing/2014/main" xmlns="" id="{B244D18E-CC0C-4539-8D15-5A0EED9CDDA3}"/>
                </a:ext>
              </a:extLst>
            </p:cNvPr>
            <p:cNvSpPr/>
            <p:nvPr/>
          </p:nvSpPr>
          <p:spPr>
            <a:xfrm>
              <a:off x="2430780" y="565721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1" name="Oval 100">
              <a:extLst>
                <a:ext uri="{FF2B5EF4-FFF2-40B4-BE49-F238E27FC236}">
                  <a16:creationId xmlns:a16="http://schemas.microsoft.com/office/drawing/2014/main" xmlns="" id="{51CCFB78-D715-4F4C-BC1F-6CC7678DADE4}"/>
                </a:ext>
              </a:extLst>
            </p:cNvPr>
            <p:cNvSpPr/>
            <p:nvPr/>
          </p:nvSpPr>
          <p:spPr>
            <a:xfrm>
              <a:off x="2430780" y="524827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2" name="Oval 101">
              <a:extLst>
                <a:ext uri="{FF2B5EF4-FFF2-40B4-BE49-F238E27FC236}">
                  <a16:creationId xmlns:a16="http://schemas.microsoft.com/office/drawing/2014/main" xmlns="" id="{289291CC-6963-4184-A4FC-97086A3AE4B4}"/>
                </a:ext>
              </a:extLst>
            </p:cNvPr>
            <p:cNvSpPr/>
            <p:nvPr/>
          </p:nvSpPr>
          <p:spPr>
            <a:xfrm>
              <a:off x="2430780" y="504761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3" name="Oval 102">
              <a:extLst>
                <a:ext uri="{FF2B5EF4-FFF2-40B4-BE49-F238E27FC236}">
                  <a16:creationId xmlns:a16="http://schemas.microsoft.com/office/drawing/2014/main" xmlns="" id="{BAE7F6DD-3FF0-43F3-8D17-994213F22830}"/>
                </a:ext>
              </a:extLst>
            </p:cNvPr>
            <p:cNvSpPr/>
            <p:nvPr/>
          </p:nvSpPr>
          <p:spPr>
            <a:xfrm>
              <a:off x="2430780" y="496125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cxnSp>
          <p:nvCxnSpPr>
            <p:cNvPr id="104" name="Straight Connector 103">
              <a:extLst>
                <a:ext uri="{FF2B5EF4-FFF2-40B4-BE49-F238E27FC236}">
                  <a16:creationId xmlns:a16="http://schemas.microsoft.com/office/drawing/2014/main" xmlns="" id="{BCEF69E4-6165-4846-BFD5-79FFE819E596}"/>
                </a:ext>
              </a:extLst>
            </p:cNvPr>
            <p:cNvCxnSpPr/>
            <p:nvPr/>
          </p:nvCxnSpPr>
          <p:spPr>
            <a:xfrm>
              <a:off x="1461097" y="5742940"/>
              <a:ext cx="3200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xmlns="" id="{12F9B29A-C715-47B9-9711-D264A4C4FC31}"/>
                </a:ext>
              </a:extLst>
            </p:cNvPr>
            <p:cNvCxnSpPr/>
            <p:nvPr/>
          </p:nvCxnSpPr>
          <p:spPr>
            <a:xfrm>
              <a:off x="1461097" y="5986145"/>
              <a:ext cx="3200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Oval 105">
              <a:extLst>
                <a:ext uri="{FF2B5EF4-FFF2-40B4-BE49-F238E27FC236}">
                  <a16:creationId xmlns:a16="http://schemas.microsoft.com/office/drawing/2014/main" xmlns="" id="{877F50A7-844E-44AB-8E6B-27E6A55D651C}"/>
                </a:ext>
              </a:extLst>
            </p:cNvPr>
            <p:cNvSpPr/>
            <p:nvPr/>
          </p:nvSpPr>
          <p:spPr>
            <a:xfrm>
              <a:off x="1598295" y="572452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7" name="Oval 106">
              <a:extLst>
                <a:ext uri="{FF2B5EF4-FFF2-40B4-BE49-F238E27FC236}">
                  <a16:creationId xmlns:a16="http://schemas.microsoft.com/office/drawing/2014/main" xmlns="" id="{A8BE1CD9-3687-43E1-A038-FF53312471B8}"/>
                </a:ext>
              </a:extLst>
            </p:cNvPr>
            <p:cNvSpPr/>
            <p:nvPr/>
          </p:nvSpPr>
          <p:spPr>
            <a:xfrm>
              <a:off x="1598295" y="584136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8" name="Oval 107">
              <a:extLst>
                <a:ext uri="{FF2B5EF4-FFF2-40B4-BE49-F238E27FC236}">
                  <a16:creationId xmlns:a16="http://schemas.microsoft.com/office/drawing/2014/main" xmlns="" id="{6D529D5B-9194-46D8-8877-180BDE412463}"/>
                </a:ext>
              </a:extLst>
            </p:cNvPr>
            <p:cNvSpPr/>
            <p:nvPr/>
          </p:nvSpPr>
          <p:spPr>
            <a:xfrm>
              <a:off x="1598295" y="5969954"/>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9" name="Oval 108">
              <a:extLst>
                <a:ext uri="{FF2B5EF4-FFF2-40B4-BE49-F238E27FC236}">
                  <a16:creationId xmlns:a16="http://schemas.microsoft.com/office/drawing/2014/main" xmlns="" id="{8C44A951-50F4-4CF3-900E-C83A304B1F94}"/>
                </a:ext>
              </a:extLst>
            </p:cNvPr>
            <p:cNvSpPr/>
            <p:nvPr/>
          </p:nvSpPr>
          <p:spPr>
            <a:xfrm>
              <a:off x="1598295" y="5959794"/>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cxnSp>
          <p:nvCxnSpPr>
            <p:cNvPr id="110" name="Straight Connector 109">
              <a:extLst>
                <a:ext uri="{FF2B5EF4-FFF2-40B4-BE49-F238E27FC236}">
                  <a16:creationId xmlns:a16="http://schemas.microsoft.com/office/drawing/2014/main" xmlns="" id="{0491382F-4417-4ED8-B204-E8D3DCDAC68E}"/>
                </a:ext>
              </a:extLst>
            </p:cNvPr>
            <p:cNvCxnSpPr/>
            <p:nvPr/>
          </p:nvCxnSpPr>
          <p:spPr>
            <a:xfrm>
              <a:off x="1270597" y="5982335"/>
              <a:ext cx="6858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xmlns="" id="{27DD5694-36A2-419E-96D2-4DA1EE884324}"/>
                </a:ext>
              </a:extLst>
            </p:cNvPr>
            <p:cNvCxnSpPr/>
            <p:nvPr/>
          </p:nvCxnSpPr>
          <p:spPr>
            <a:xfrm flipH="1" flipV="1">
              <a:off x="1620230" y="5763549"/>
              <a:ext cx="0" cy="2079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2" name="Group 111">
            <a:extLst>
              <a:ext uri="{FF2B5EF4-FFF2-40B4-BE49-F238E27FC236}">
                <a16:creationId xmlns:a16="http://schemas.microsoft.com/office/drawing/2014/main" xmlns="" id="{5E568CC3-73BC-4510-B36C-A6FA4DF815FD}"/>
              </a:ext>
            </a:extLst>
          </p:cNvPr>
          <p:cNvGrpSpPr/>
          <p:nvPr/>
        </p:nvGrpSpPr>
        <p:grpSpPr>
          <a:xfrm>
            <a:off x="4448593" y="2988528"/>
            <a:ext cx="4330282" cy="3268555"/>
            <a:chOff x="4448593" y="2988528"/>
            <a:chExt cx="4330282" cy="3268555"/>
          </a:xfrm>
        </p:grpSpPr>
        <p:sp>
          <p:nvSpPr>
            <p:cNvPr id="113" name="Rectangle 112">
              <a:extLst>
                <a:ext uri="{FF2B5EF4-FFF2-40B4-BE49-F238E27FC236}">
                  <a16:creationId xmlns:a16="http://schemas.microsoft.com/office/drawing/2014/main" xmlns="" id="{DC7A3E93-600A-4C7E-8683-6BC6C001776C}"/>
                </a:ext>
              </a:extLst>
            </p:cNvPr>
            <p:cNvSpPr/>
            <p:nvPr/>
          </p:nvSpPr>
          <p:spPr>
            <a:xfrm>
              <a:off x="6933565" y="5606414"/>
              <a:ext cx="684000" cy="211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4" name="Rectangle 113">
              <a:extLst>
                <a:ext uri="{FF2B5EF4-FFF2-40B4-BE49-F238E27FC236}">
                  <a16:creationId xmlns:a16="http://schemas.microsoft.com/office/drawing/2014/main" xmlns="" id="{579B172E-3151-4BE1-92F5-F3D4C736714B}"/>
                </a:ext>
              </a:extLst>
            </p:cNvPr>
            <p:cNvSpPr/>
            <p:nvPr/>
          </p:nvSpPr>
          <p:spPr>
            <a:xfrm>
              <a:off x="7795842" y="5541644"/>
              <a:ext cx="684000" cy="211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5" name="Rectangle 114">
              <a:extLst>
                <a:ext uri="{FF2B5EF4-FFF2-40B4-BE49-F238E27FC236}">
                  <a16:creationId xmlns:a16="http://schemas.microsoft.com/office/drawing/2014/main" xmlns="" id="{80396A6C-8171-476D-80A5-D0D84B33D2A1}"/>
                </a:ext>
              </a:extLst>
            </p:cNvPr>
            <p:cNvSpPr/>
            <p:nvPr/>
          </p:nvSpPr>
          <p:spPr>
            <a:xfrm>
              <a:off x="5914390" y="4450079"/>
              <a:ext cx="684000" cy="9163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cxnSp>
          <p:nvCxnSpPr>
            <p:cNvPr id="116" name="Straight Connector 115">
              <a:extLst>
                <a:ext uri="{FF2B5EF4-FFF2-40B4-BE49-F238E27FC236}">
                  <a16:creationId xmlns:a16="http://schemas.microsoft.com/office/drawing/2014/main" xmlns="" id="{CEE81D1A-B70D-4FA0-9335-55FB803F191C}"/>
                </a:ext>
              </a:extLst>
            </p:cNvPr>
            <p:cNvCxnSpPr/>
            <p:nvPr/>
          </p:nvCxnSpPr>
          <p:spPr>
            <a:xfrm flipH="1" flipV="1">
              <a:off x="5412105" y="5489574"/>
              <a:ext cx="636" cy="396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xmlns="" id="{57626B84-EE96-4C2C-B832-835EA6F4C6AD}"/>
                </a:ext>
              </a:extLst>
            </p:cNvPr>
            <p:cNvSpPr/>
            <p:nvPr/>
          </p:nvSpPr>
          <p:spPr>
            <a:xfrm>
              <a:off x="5070475" y="5684519"/>
              <a:ext cx="684000" cy="1924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8" name="TextBox 117">
              <a:extLst>
                <a:ext uri="{FF2B5EF4-FFF2-40B4-BE49-F238E27FC236}">
                  <a16:creationId xmlns:a16="http://schemas.microsoft.com/office/drawing/2014/main" xmlns="" id="{A51DBC2D-617B-4E00-BB36-FD99A2783EEE}"/>
                </a:ext>
              </a:extLst>
            </p:cNvPr>
            <p:cNvSpPr txBox="1"/>
            <p:nvPr/>
          </p:nvSpPr>
          <p:spPr>
            <a:xfrm>
              <a:off x="4669174" y="3168277"/>
              <a:ext cx="69920" cy="152552"/>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4</a:t>
              </a:r>
            </a:p>
          </p:txBody>
        </p:sp>
        <p:sp>
          <p:nvSpPr>
            <p:cNvPr id="119" name="TextBox 118">
              <a:extLst>
                <a:ext uri="{FF2B5EF4-FFF2-40B4-BE49-F238E27FC236}">
                  <a16:creationId xmlns:a16="http://schemas.microsoft.com/office/drawing/2014/main" xmlns="" id="{37209A54-DE03-4B89-8B61-9B9C76074D5C}"/>
                </a:ext>
              </a:extLst>
            </p:cNvPr>
            <p:cNvSpPr txBox="1"/>
            <p:nvPr/>
          </p:nvSpPr>
          <p:spPr>
            <a:xfrm>
              <a:off x="4621190" y="5973564"/>
              <a:ext cx="112825" cy="152552"/>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-1</a:t>
              </a:r>
            </a:p>
          </p:txBody>
        </p:sp>
        <p:sp>
          <p:nvSpPr>
            <p:cNvPr id="120" name="Freeform: Shape 233">
              <a:extLst>
                <a:ext uri="{FF2B5EF4-FFF2-40B4-BE49-F238E27FC236}">
                  <a16:creationId xmlns:a16="http://schemas.microsoft.com/office/drawing/2014/main" xmlns="" id="{9120BE3E-4C64-4608-BDFE-4C9EE8AE6E64}"/>
                </a:ext>
              </a:extLst>
            </p:cNvPr>
            <p:cNvSpPr/>
            <p:nvPr/>
          </p:nvSpPr>
          <p:spPr>
            <a:xfrm>
              <a:off x="4820185" y="3238005"/>
              <a:ext cx="3958690" cy="2806340"/>
            </a:xfrm>
            <a:custGeom>
              <a:avLst/>
              <a:gdLst>
                <a:gd name="connsiteX0" fmla="*/ 0 w 6559296"/>
                <a:gd name="connsiteY0" fmla="*/ 0 h 2237232"/>
                <a:gd name="connsiteX1" fmla="*/ 0 w 6559296"/>
                <a:gd name="connsiteY1" fmla="*/ 2237232 h 2237232"/>
                <a:gd name="connsiteX2" fmla="*/ 6559296 w 6559296"/>
                <a:gd name="connsiteY2" fmla="*/ 2237232 h 2237232"/>
              </a:gdLst>
              <a:ahLst/>
              <a:cxnLst>
                <a:cxn ang="0">
                  <a:pos x="connsiteX0" y="connsiteY0"/>
                </a:cxn>
                <a:cxn ang="0">
                  <a:pos x="connsiteX1" y="connsiteY1"/>
                </a:cxn>
                <a:cxn ang="0">
                  <a:pos x="connsiteX2" y="connsiteY2"/>
                </a:cxn>
              </a:cxnLst>
              <a:rect l="l" t="t" r="r" b="b"/>
              <a:pathLst>
                <a:path w="6559296" h="2237232">
                  <a:moveTo>
                    <a:pt x="0" y="0"/>
                  </a:moveTo>
                  <a:lnTo>
                    <a:pt x="0" y="2237232"/>
                  </a:lnTo>
                  <a:lnTo>
                    <a:pt x="6559296" y="2237232"/>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cxnSp>
          <p:nvCxnSpPr>
            <p:cNvPr id="121" name="Straight Connector 120">
              <a:extLst>
                <a:ext uri="{FF2B5EF4-FFF2-40B4-BE49-F238E27FC236}">
                  <a16:creationId xmlns:a16="http://schemas.microsoft.com/office/drawing/2014/main" xmlns="" id="{50535410-DC9E-4128-BF8F-468EF9A721AE}"/>
                </a:ext>
              </a:extLst>
            </p:cNvPr>
            <p:cNvCxnSpPr/>
            <p:nvPr/>
          </p:nvCxnSpPr>
          <p:spPr>
            <a:xfrm>
              <a:off x="4765992" y="3242711"/>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xmlns="" id="{3C16A636-FA31-4FDC-BF74-6F357C1EEEA1}"/>
                </a:ext>
              </a:extLst>
            </p:cNvPr>
            <p:cNvSpPr txBox="1"/>
            <p:nvPr/>
          </p:nvSpPr>
          <p:spPr>
            <a:xfrm>
              <a:off x="4669174" y="3729336"/>
              <a:ext cx="69920" cy="152552"/>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3</a:t>
              </a:r>
            </a:p>
          </p:txBody>
        </p:sp>
        <p:cxnSp>
          <p:nvCxnSpPr>
            <p:cNvPr id="123" name="Straight Connector 122">
              <a:extLst>
                <a:ext uri="{FF2B5EF4-FFF2-40B4-BE49-F238E27FC236}">
                  <a16:creationId xmlns:a16="http://schemas.microsoft.com/office/drawing/2014/main" xmlns="" id="{15665D0D-A22B-4C06-AE28-BF6DCE023D84}"/>
                </a:ext>
              </a:extLst>
            </p:cNvPr>
            <p:cNvCxnSpPr/>
            <p:nvPr/>
          </p:nvCxnSpPr>
          <p:spPr>
            <a:xfrm>
              <a:off x="4765992" y="3803038"/>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xmlns="" id="{5B626AF4-7B0C-4FB6-9F93-8BA115B1FE6A}"/>
                </a:ext>
              </a:extLst>
            </p:cNvPr>
            <p:cNvSpPr txBox="1"/>
            <p:nvPr/>
          </p:nvSpPr>
          <p:spPr>
            <a:xfrm>
              <a:off x="4669174" y="4290392"/>
              <a:ext cx="69920" cy="152552"/>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2</a:t>
              </a:r>
            </a:p>
          </p:txBody>
        </p:sp>
        <p:cxnSp>
          <p:nvCxnSpPr>
            <p:cNvPr id="125" name="Straight Connector 124">
              <a:extLst>
                <a:ext uri="{FF2B5EF4-FFF2-40B4-BE49-F238E27FC236}">
                  <a16:creationId xmlns:a16="http://schemas.microsoft.com/office/drawing/2014/main" xmlns="" id="{C7279455-732F-42BA-8BFB-8A7A9AC001AD}"/>
                </a:ext>
              </a:extLst>
            </p:cNvPr>
            <p:cNvCxnSpPr/>
            <p:nvPr/>
          </p:nvCxnSpPr>
          <p:spPr>
            <a:xfrm>
              <a:off x="4765992" y="436336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xmlns="" id="{9417B40C-18F3-41E6-A6FF-DCA02EC2DDAE}"/>
                </a:ext>
              </a:extLst>
            </p:cNvPr>
            <p:cNvCxnSpPr/>
            <p:nvPr/>
          </p:nvCxnSpPr>
          <p:spPr>
            <a:xfrm>
              <a:off x="4765992" y="604434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xmlns="" id="{8ACCFFC4-8155-42AD-9DBA-883676C056FF}"/>
                </a:ext>
              </a:extLst>
            </p:cNvPr>
            <p:cNvCxnSpPr/>
            <p:nvPr/>
          </p:nvCxnSpPr>
          <p:spPr>
            <a:xfrm rot="16200000">
              <a:off x="5390920" y="607003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xmlns="" id="{B87B4523-DEEB-44D8-9A40-0A4C52289148}"/>
                </a:ext>
              </a:extLst>
            </p:cNvPr>
            <p:cNvCxnSpPr/>
            <p:nvPr/>
          </p:nvCxnSpPr>
          <p:spPr>
            <a:xfrm rot="16200000">
              <a:off x="6244806" y="607003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xmlns="" id="{93D237FE-A340-4CEA-88F1-29CC3F4B2204}"/>
                </a:ext>
              </a:extLst>
            </p:cNvPr>
            <p:cNvSpPr txBox="1"/>
            <p:nvPr/>
          </p:nvSpPr>
          <p:spPr>
            <a:xfrm>
              <a:off x="5355068" y="6103863"/>
              <a:ext cx="127127" cy="152552"/>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前</a:t>
              </a:r>
            </a:p>
          </p:txBody>
        </p:sp>
        <p:sp>
          <p:nvSpPr>
            <p:cNvPr id="130" name="TextBox 129">
              <a:extLst>
                <a:ext uri="{FF2B5EF4-FFF2-40B4-BE49-F238E27FC236}">
                  <a16:creationId xmlns:a16="http://schemas.microsoft.com/office/drawing/2014/main" xmlns="" id="{84E85A69-F471-49A4-8FC3-6FFBEB247D48}"/>
                </a:ext>
              </a:extLst>
            </p:cNvPr>
            <p:cNvSpPr txBox="1"/>
            <p:nvPr/>
          </p:nvSpPr>
          <p:spPr>
            <a:xfrm>
              <a:off x="6211588" y="6103863"/>
              <a:ext cx="127127" cy="152552"/>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後</a:t>
              </a:r>
            </a:p>
          </p:txBody>
        </p:sp>
        <p:sp>
          <p:nvSpPr>
            <p:cNvPr id="131" name="TextBox 130">
              <a:extLst>
                <a:ext uri="{FF2B5EF4-FFF2-40B4-BE49-F238E27FC236}">
                  <a16:creationId xmlns:a16="http://schemas.microsoft.com/office/drawing/2014/main" xmlns="" id="{60CF24E3-7A8C-4E4C-9463-398172156841}"/>
                </a:ext>
              </a:extLst>
            </p:cNvPr>
            <p:cNvSpPr txBox="1"/>
            <p:nvPr/>
          </p:nvSpPr>
          <p:spPr>
            <a:xfrm rot="16200000">
              <a:off x="4251418" y="4570922"/>
              <a:ext cx="548235" cy="152552"/>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IFNyスコア</a:t>
              </a:r>
            </a:p>
          </p:txBody>
        </p:sp>
        <p:sp>
          <p:nvSpPr>
            <p:cNvPr id="132" name="TextBox 131">
              <a:extLst>
                <a:ext uri="{FF2B5EF4-FFF2-40B4-BE49-F238E27FC236}">
                  <a16:creationId xmlns:a16="http://schemas.microsoft.com/office/drawing/2014/main" xmlns="" id="{89088A44-DAA4-49AF-ABF0-8A1E814EA363}"/>
                </a:ext>
              </a:extLst>
            </p:cNvPr>
            <p:cNvSpPr txBox="1"/>
            <p:nvPr/>
          </p:nvSpPr>
          <p:spPr>
            <a:xfrm>
              <a:off x="4911435" y="3245866"/>
              <a:ext cx="459246" cy="152552"/>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p=0.036</a:t>
              </a:r>
            </a:p>
          </p:txBody>
        </p:sp>
        <p:cxnSp>
          <p:nvCxnSpPr>
            <p:cNvPr id="133" name="Straight Connector 132">
              <a:extLst>
                <a:ext uri="{FF2B5EF4-FFF2-40B4-BE49-F238E27FC236}">
                  <a16:creationId xmlns:a16="http://schemas.microsoft.com/office/drawing/2014/main" xmlns="" id="{AB50C077-F54B-4E2B-97C6-942D1374DDED}"/>
                </a:ext>
              </a:extLst>
            </p:cNvPr>
            <p:cNvCxnSpPr/>
            <p:nvPr/>
          </p:nvCxnSpPr>
          <p:spPr>
            <a:xfrm rot="16200000">
              <a:off x="7256919" y="607003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xmlns="" id="{8E3C4ADF-0B0F-4EB5-94B6-F93263B1E659}"/>
                </a:ext>
              </a:extLst>
            </p:cNvPr>
            <p:cNvCxnSpPr/>
            <p:nvPr/>
          </p:nvCxnSpPr>
          <p:spPr>
            <a:xfrm rot="16200000">
              <a:off x="8110805" y="607003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xmlns="" id="{1CCF43B6-791A-470A-9827-2CE2B0223F4F}"/>
                </a:ext>
              </a:extLst>
            </p:cNvPr>
            <p:cNvSpPr txBox="1"/>
            <p:nvPr/>
          </p:nvSpPr>
          <p:spPr>
            <a:xfrm>
              <a:off x="7221067" y="6103863"/>
              <a:ext cx="127127" cy="152552"/>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前</a:t>
              </a:r>
            </a:p>
          </p:txBody>
        </p:sp>
        <p:sp>
          <p:nvSpPr>
            <p:cNvPr id="136" name="TextBox 135">
              <a:extLst>
                <a:ext uri="{FF2B5EF4-FFF2-40B4-BE49-F238E27FC236}">
                  <a16:creationId xmlns:a16="http://schemas.microsoft.com/office/drawing/2014/main" xmlns="" id="{13430CBC-D7AF-4B47-BDA2-55AF37355FBF}"/>
                </a:ext>
              </a:extLst>
            </p:cNvPr>
            <p:cNvSpPr txBox="1"/>
            <p:nvPr/>
          </p:nvSpPr>
          <p:spPr>
            <a:xfrm>
              <a:off x="8077586" y="6103863"/>
              <a:ext cx="127127" cy="152552"/>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後</a:t>
              </a:r>
            </a:p>
          </p:txBody>
        </p:sp>
        <p:sp>
          <p:nvSpPr>
            <p:cNvPr id="137" name="TextBox 136">
              <a:extLst>
                <a:ext uri="{FF2B5EF4-FFF2-40B4-BE49-F238E27FC236}">
                  <a16:creationId xmlns:a16="http://schemas.microsoft.com/office/drawing/2014/main" xmlns="" id="{C29E4A61-26C6-4C42-886B-040D66FE6605}"/>
                </a:ext>
              </a:extLst>
            </p:cNvPr>
            <p:cNvSpPr txBox="1"/>
            <p:nvPr/>
          </p:nvSpPr>
          <p:spPr>
            <a:xfrm>
              <a:off x="5714308" y="2989196"/>
              <a:ext cx="375025" cy="152552"/>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B60D27"/>
                  </a:solidFill>
                  <a:effectLst/>
                  <a:uFillTx/>
                  <a:ea typeface="MS UI Gothic"/>
                </a:rPr>
                <a:t>dMMR</a:t>
              </a:r>
            </a:p>
          </p:txBody>
        </p:sp>
        <p:sp>
          <p:nvSpPr>
            <p:cNvPr id="138" name="TextBox 137">
              <a:extLst>
                <a:ext uri="{FF2B5EF4-FFF2-40B4-BE49-F238E27FC236}">
                  <a16:creationId xmlns:a16="http://schemas.microsoft.com/office/drawing/2014/main" xmlns="" id="{BCE714C8-133A-4660-8F8A-9DEC2989DF8B}"/>
                </a:ext>
              </a:extLst>
            </p:cNvPr>
            <p:cNvSpPr txBox="1"/>
            <p:nvPr/>
          </p:nvSpPr>
          <p:spPr>
            <a:xfrm>
              <a:off x="7511458" y="2989196"/>
              <a:ext cx="432232" cy="152552"/>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B2C0D8"/>
                  </a:solidFill>
                  <a:effectLst/>
                  <a:uFillTx/>
                  <a:ea typeface="MS UI Gothic"/>
                </a:rPr>
                <a:t>MMR-P</a:t>
              </a:r>
            </a:p>
          </p:txBody>
        </p:sp>
        <p:sp>
          <p:nvSpPr>
            <p:cNvPr id="139" name="TextBox 138">
              <a:extLst>
                <a:ext uri="{FF2B5EF4-FFF2-40B4-BE49-F238E27FC236}">
                  <a16:creationId xmlns:a16="http://schemas.microsoft.com/office/drawing/2014/main" xmlns="" id="{899447B2-C4C5-48A8-82CA-7BE7D589BA9F}"/>
                </a:ext>
              </a:extLst>
            </p:cNvPr>
            <p:cNvSpPr txBox="1"/>
            <p:nvPr/>
          </p:nvSpPr>
          <p:spPr>
            <a:xfrm>
              <a:off x="4669174" y="4851450"/>
              <a:ext cx="69920" cy="152552"/>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1</a:t>
              </a:r>
            </a:p>
          </p:txBody>
        </p:sp>
        <p:cxnSp>
          <p:nvCxnSpPr>
            <p:cNvPr id="140" name="Straight Connector 139">
              <a:extLst>
                <a:ext uri="{FF2B5EF4-FFF2-40B4-BE49-F238E27FC236}">
                  <a16:creationId xmlns:a16="http://schemas.microsoft.com/office/drawing/2014/main" xmlns="" id="{FCEF47E4-B2D5-4934-A126-883659C83CC2}"/>
                </a:ext>
              </a:extLst>
            </p:cNvPr>
            <p:cNvCxnSpPr/>
            <p:nvPr/>
          </p:nvCxnSpPr>
          <p:spPr>
            <a:xfrm>
              <a:off x="4765992" y="4923692"/>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xmlns="" id="{406AAF56-EBA8-4BC7-A9AF-662BF3CEC32E}"/>
                </a:ext>
              </a:extLst>
            </p:cNvPr>
            <p:cNvCxnSpPr/>
            <p:nvPr/>
          </p:nvCxnSpPr>
          <p:spPr>
            <a:xfrm>
              <a:off x="4765992" y="5484019"/>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xmlns="" id="{F2008C1D-609A-4FD5-82FC-93D6CAAFC8A0}"/>
                </a:ext>
              </a:extLst>
            </p:cNvPr>
            <p:cNvSpPr txBox="1"/>
            <p:nvPr/>
          </p:nvSpPr>
          <p:spPr>
            <a:xfrm>
              <a:off x="4664094" y="5412506"/>
              <a:ext cx="69920" cy="152552"/>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0</a:t>
              </a:r>
            </a:p>
          </p:txBody>
        </p:sp>
        <p:sp>
          <p:nvSpPr>
            <p:cNvPr id="143" name="TextBox 142">
              <a:extLst>
                <a:ext uri="{FF2B5EF4-FFF2-40B4-BE49-F238E27FC236}">
                  <a16:creationId xmlns:a16="http://schemas.microsoft.com/office/drawing/2014/main" xmlns="" id="{2EA0AE29-B9CC-46D0-9C8C-93CAAD356810}"/>
                </a:ext>
              </a:extLst>
            </p:cNvPr>
            <p:cNvSpPr txBox="1"/>
            <p:nvPr/>
          </p:nvSpPr>
          <p:spPr>
            <a:xfrm>
              <a:off x="7081611" y="3245866"/>
              <a:ext cx="389326" cy="152552"/>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a:rPr>
                <a:t>p=0.08</a:t>
              </a:r>
            </a:p>
          </p:txBody>
        </p:sp>
        <p:cxnSp>
          <p:nvCxnSpPr>
            <p:cNvPr id="144" name="Straight Connector 143">
              <a:extLst>
                <a:ext uri="{FF2B5EF4-FFF2-40B4-BE49-F238E27FC236}">
                  <a16:creationId xmlns:a16="http://schemas.microsoft.com/office/drawing/2014/main" xmlns="" id="{EE747021-7EF0-410A-9F33-B7F5D09D0893}"/>
                </a:ext>
              </a:extLst>
            </p:cNvPr>
            <p:cNvCxnSpPr/>
            <p:nvPr/>
          </p:nvCxnSpPr>
          <p:spPr>
            <a:xfrm flipV="1">
              <a:off x="5417820" y="3642361"/>
              <a:ext cx="832485" cy="223646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xmlns="" id="{CE082317-4208-46A9-86B6-F4BBAE3963D1}"/>
                </a:ext>
              </a:extLst>
            </p:cNvPr>
            <p:cNvCxnSpPr/>
            <p:nvPr/>
          </p:nvCxnSpPr>
          <p:spPr>
            <a:xfrm flipV="1">
              <a:off x="5408295" y="4316731"/>
              <a:ext cx="851535" cy="115633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xmlns="" id="{04FD4AB8-7734-4C1E-AB13-BB539AEE6C62}"/>
                </a:ext>
              </a:extLst>
            </p:cNvPr>
            <p:cNvCxnSpPr/>
            <p:nvPr/>
          </p:nvCxnSpPr>
          <p:spPr>
            <a:xfrm flipV="1">
              <a:off x="5415915" y="4907281"/>
              <a:ext cx="843915" cy="87629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xmlns="" id="{F4CE7D66-957C-408F-A87F-6432FFDF9DEC}"/>
                </a:ext>
              </a:extLst>
            </p:cNvPr>
            <p:cNvCxnSpPr/>
            <p:nvPr/>
          </p:nvCxnSpPr>
          <p:spPr>
            <a:xfrm flipV="1">
              <a:off x="5415915" y="5273040"/>
              <a:ext cx="859155" cy="38481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xmlns="" id="{3F416347-BDBD-44C4-8653-385364C1DF20}"/>
                </a:ext>
              </a:extLst>
            </p:cNvPr>
            <p:cNvCxnSpPr/>
            <p:nvPr/>
          </p:nvCxnSpPr>
          <p:spPr>
            <a:xfrm flipV="1">
              <a:off x="5419725" y="5402581"/>
              <a:ext cx="855345" cy="45529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xmlns="" id="{20C46CB4-66F8-481F-B79E-C20C826EC5E2}"/>
                </a:ext>
              </a:extLst>
            </p:cNvPr>
            <p:cNvCxnSpPr/>
            <p:nvPr/>
          </p:nvCxnSpPr>
          <p:spPr>
            <a:xfrm flipV="1">
              <a:off x="5410200" y="5619751"/>
              <a:ext cx="864870" cy="27622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Oval 149">
              <a:extLst>
                <a:ext uri="{FF2B5EF4-FFF2-40B4-BE49-F238E27FC236}">
                  <a16:creationId xmlns:a16="http://schemas.microsoft.com/office/drawing/2014/main" xmlns="" id="{3A85913C-7CF8-4C13-A999-F18FDB4D2988}"/>
                </a:ext>
              </a:extLst>
            </p:cNvPr>
            <p:cNvSpPr/>
            <p:nvPr/>
          </p:nvSpPr>
          <p:spPr>
            <a:xfrm>
              <a:off x="6236970" y="361315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1" name="Oval 150">
              <a:extLst>
                <a:ext uri="{FF2B5EF4-FFF2-40B4-BE49-F238E27FC236}">
                  <a16:creationId xmlns:a16="http://schemas.microsoft.com/office/drawing/2014/main" xmlns="" id="{BA0FE280-A7F8-4328-8F35-B769C65D1DF1}"/>
                </a:ext>
              </a:extLst>
            </p:cNvPr>
            <p:cNvSpPr/>
            <p:nvPr/>
          </p:nvSpPr>
          <p:spPr>
            <a:xfrm>
              <a:off x="6236970" y="428561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2" name="Oval 151">
              <a:extLst>
                <a:ext uri="{FF2B5EF4-FFF2-40B4-BE49-F238E27FC236}">
                  <a16:creationId xmlns:a16="http://schemas.microsoft.com/office/drawing/2014/main" xmlns="" id="{B59FD43D-3CD1-4337-B5E6-17A6981A9C18}"/>
                </a:ext>
              </a:extLst>
            </p:cNvPr>
            <p:cNvSpPr/>
            <p:nvPr/>
          </p:nvSpPr>
          <p:spPr>
            <a:xfrm>
              <a:off x="6236970" y="487045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3" name="Oval 152">
              <a:extLst>
                <a:ext uri="{FF2B5EF4-FFF2-40B4-BE49-F238E27FC236}">
                  <a16:creationId xmlns:a16="http://schemas.microsoft.com/office/drawing/2014/main" xmlns="" id="{4E49B5C6-E610-48E6-9645-CAB9AF8AE424}"/>
                </a:ext>
              </a:extLst>
            </p:cNvPr>
            <p:cNvSpPr/>
            <p:nvPr/>
          </p:nvSpPr>
          <p:spPr>
            <a:xfrm>
              <a:off x="6236970" y="523811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4" name="Oval 153">
              <a:extLst>
                <a:ext uri="{FF2B5EF4-FFF2-40B4-BE49-F238E27FC236}">
                  <a16:creationId xmlns:a16="http://schemas.microsoft.com/office/drawing/2014/main" xmlns="" id="{AEDCE1A3-11AF-4C93-ABC0-C3216490CB0A}"/>
                </a:ext>
              </a:extLst>
            </p:cNvPr>
            <p:cNvSpPr/>
            <p:nvPr/>
          </p:nvSpPr>
          <p:spPr>
            <a:xfrm>
              <a:off x="6236970" y="538099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5" name="Oval 154">
              <a:extLst>
                <a:ext uri="{FF2B5EF4-FFF2-40B4-BE49-F238E27FC236}">
                  <a16:creationId xmlns:a16="http://schemas.microsoft.com/office/drawing/2014/main" xmlns="" id="{139BFDAC-DC13-4396-9AB3-87DF8B1EC170}"/>
                </a:ext>
              </a:extLst>
            </p:cNvPr>
            <p:cNvSpPr/>
            <p:nvPr/>
          </p:nvSpPr>
          <p:spPr>
            <a:xfrm>
              <a:off x="6236970" y="560197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6" name="Oval 155">
              <a:extLst>
                <a:ext uri="{FF2B5EF4-FFF2-40B4-BE49-F238E27FC236}">
                  <a16:creationId xmlns:a16="http://schemas.microsoft.com/office/drawing/2014/main" xmlns="" id="{412193F3-6D31-43A9-A723-95997DB3ADDE}"/>
                </a:ext>
              </a:extLst>
            </p:cNvPr>
            <p:cNvSpPr/>
            <p:nvPr/>
          </p:nvSpPr>
          <p:spPr>
            <a:xfrm>
              <a:off x="5389245" y="545338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7" name="Oval 156">
              <a:extLst>
                <a:ext uri="{FF2B5EF4-FFF2-40B4-BE49-F238E27FC236}">
                  <a16:creationId xmlns:a16="http://schemas.microsoft.com/office/drawing/2014/main" xmlns="" id="{5A532000-590B-4384-95DA-F2AAC8666493}"/>
                </a:ext>
              </a:extLst>
            </p:cNvPr>
            <p:cNvSpPr/>
            <p:nvPr/>
          </p:nvSpPr>
          <p:spPr>
            <a:xfrm>
              <a:off x="5389245" y="563054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8" name="Oval 157">
              <a:extLst>
                <a:ext uri="{FF2B5EF4-FFF2-40B4-BE49-F238E27FC236}">
                  <a16:creationId xmlns:a16="http://schemas.microsoft.com/office/drawing/2014/main" xmlns="" id="{EA5CFCD9-9001-4A2B-84F3-54B4583CAC65}"/>
                </a:ext>
              </a:extLst>
            </p:cNvPr>
            <p:cNvSpPr/>
            <p:nvPr/>
          </p:nvSpPr>
          <p:spPr>
            <a:xfrm>
              <a:off x="5389245" y="575437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9" name="Oval 158">
              <a:extLst>
                <a:ext uri="{FF2B5EF4-FFF2-40B4-BE49-F238E27FC236}">
                  <a16:creationId xmlns:a16="http://schemas.microsoft.com/office/drawing/2014/main" xmlns="" id="{3224269B-046D-480C-AB30-97027AF519F5}"/>
                </a:ext>
              </a:extLst>
            </p:cNvPr>
            <p:cNvSpPr/>
            <p:nvPr/>
          </p:nvSpPr>
          <p:spPr>
            <a:xfrm>
              <a:off x="5389245" y="588010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60" name="Oval 159">
              <a:extLst>
                <a:ext uri="{FF2B5EF4-FFF2-40B4-BE49-F238E27FC236}">
                  <a16:creationId xmlns:a16="http://schemas.microsoft.com/office/drawing/2014/main" xmlns="" id="{C299AE91-651A-4F6B-97D0-C2F8CD9604F5}"/>
                </a:ext>
              </a:extLst>
            </p:cNvPr>
            <p:cNvSpPr/>
            <p:nvPr/>
          </p:nvSpPr>
          <p:spPr>
            <a:xfrm>
              <a:off x="5389245" y="586105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61" name="Oval 160">
              <a:extLst>
                <a:ext uri="{FF2B5EF4-FFF2-40B4-BE49-F238E27FC236}">
                  <a16:creationId xmlns:a16="http://schemas.microsoft.com/office/drawing/2014/main" xmlns="" id="{FC3652FA-F8EF-44F3-9C70-A54AB1345A62}"/>
                </a:ext>
              </a:extLst>
            </p:cNvPr>
            <p:cNvSpPr/>
            <p:nvPr/>
          </p:nvSpPr>
          <p:spPr>
            <a:xfrm>
              <a:off x="5389245" y="583438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cxnSp>
          <p:nvCxnSpPr>
            <p:cNvPr id="162" name="Straight Connector 161">
              <a:extLst>
                <a:ext uri="{FF2B5EF4-FFF2-40B4-BE49-F238E27FC236}">
                  <a16:creationId xmlns:a16="http://schemas.microsoft.com/office/drawing/2014/main" xmlns="" id="{CF3803AE-E9F9-4EC7-AF0F-562A3C6487ED}"/>
                </a:ext>
              </a:extLst>
            </p:cNvPr>
            <p:cNvCxnSpPr/>
            <p:nvPr/>
          </p:nvCxnSpPr>
          <p:spPr>
            <a:xfrm>
              <a:off x="5069167" y="5819140"/>
              <a:ext cx="6858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xmlns="" id="{F2F03829-DDCD-4750-A982-DA573FFDFDF8}"/>
                </a:ext>
              </a:extLst>
            </p:cNvPr>
            <p:cNvCxnSpPr/>
            <p:nvPr/>
          </p:nvCxnSpPr>
          <p:spPr>
            <a:xfrm>
              <a:off x="5914987" y="5072380"/>
              <a:ext cx="6858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xmlns="" id="{103681B1-F0D1-40E8-9E49-1E0C43FD43CF}"/>
                </a:ext>
              </a:extLst>
            </p:cNvPr>
            <p:cNvCxnSpPr/>
            <p:nvPr/>
          </p:nvCxnSpPr>
          <p:spPr>
            <a:xfrm flipH="1" flipV="1">
              <a:off x="6258560" y="3629026"/>
              <a:ext cx="0" cy="20059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5" name="Rectangle 3087">
              <a:extLst>
                <a:ext uri="{FF2B5EF4-FFF2-40B4-BE49-F238E27FC236}">
                  <a16:creationId xmlns:a16="http://schemas.microsoft.com/office/drawing/2014/main" xmlns="" id="{395A9E7F-F7B0-4D3F-917A-0183F8B6116E}"/>
                </a:ext>
              </a:extLst>
            </p:cNvPr>
            <p:cNvSpPr/>
            <p:nvPr/>
          </p:nvSpPr>
          <p:spPr>
            <a:xfrm>
              <a:off x="5412104" y="3429000"/>
              <a:ext cx="843915" cy="106680"/>
            </a:xfrm>
            <a:custGeom>
              <a:avLst/>
              <a:gdLst>
                <a:gd name="connsiteX0" fmla="*/ 0 w 765810"/>
                <a:gd name="connsiteY0" fmla="*/ 99060 h 106680"/>
                <a:gd name="connsiteX1" fmla="*/ 0 w 765810"/>
                <a:gd name="connsiteY1" fmla="*/ 0 h 106680"/>
                <a:gd name="connsiteX2" fmla="*/ 765810 w 765810"/>
                <a:gd name="connsiteY2" fmla="*/ 0 h 106680"/>
                <a:gd name="connsiteX3" fmla="*/ 765810 w 765810"/>
                <a:gd name="connsiteY3" fmla="*/ 106680 h 106680"/>
                <a:gd name="connsiteX4" fmla="*/ 0 w 765810"/>
                <a:gd name="connsiteY4" fmla="*/ 0 h 99060"/>
                <a:gd name="connsiteX5" fmla="*/ 0 w 765810"/>
                <a:gd name="connsiteY5" fmla="*/ 0 h 339090"/>
                <a:gd name="connsiteX6" fmla="*/ 0 w 765810"/>
                <a:gd name="connsiteY6" fmla="*/ 0 h 339090"/>
              </a:gdLst>
              <a:ahLst/>
              <a:cxnLst>
                <a:cxn ang="0">
                  <a:pos x="connsiteX0" y="connsiteY0"/>
                </a:cxn>
                <a:cxn ang="0">
                  <a:pos x="connsiteX1" y="connsiteY1"/>
                </a:cxn>
                <a:cxn ang="0">
                  <a:pos x="connsiteX2" y="connsiteY2"/>
                </a:cxn>
                <a:cxn ang="0">
                  <a:pos x="connsiteX3" y="connsiteY3"/>
                </a:cxn>
              </a:cxnLst>
              <a:rect l="l" t="t" r="r" b="b"/>
              <a:pathLst>
                <a:path w="765810" h="106680">
                  <a:moveTo>
                    <a:pt x="0" y="99060"/>
                  </a:moveTo>
                  <a:lnTo>
                    <a:pt x="0" y="0"/>
                  </a:lnTo>
                  <a:lnTo>
                    <a:pt x="765810" y="0"/>
                  </a:lnTo>
                  <a:lnTo>
                    <a:pt x="765810" y="10668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cxnSp>
          <p:nvCxnSpPr>
            <p:cNvPr id="166" name="Straight Connector 165">
              <a:extLst>
                <a:ext uri="{FF2B5EF4-FFF2-40B4-BE49-F238E27FC236}">
                  <a16:creationId xmlns:a16="http://schemas.microsoft.com/office/drawing/2014/main" xmlns="" id="{ABE6E5DC-983E-483E-830C-79BD55BED2E9}"/>
                </a:ext>
              </a:extLst>
            </p:cNvPr>
            <p:cNvCxnSpPr/>
            <p:nvPr/>
          </p:nvCxnSpPr>
          <p:spPr>
            <a:xfrm flipV="1">
              <a:off x="7259955" y="5244465"/>
              <a:ext cx="847725" cy="23241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xmlns="" id="{42541EB1-2426-4076-8987-BCC53BE5438A}"/>
                </a:ext>
              </a:extLst>
            </p:cNvPr>
            <p:cNvCxnSpPr/>
            <p:nvPr/>
          </p:nvCxnSpPr>
          <p:spPr>
            <a:xfrm flipV="1">
              <a:off x="7273290" y="5434965"/>
              <a:ext cx="834390" cy="4000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xmlns="" id="{9E3FB17F-202D-46DE-A7A4-061ED74EBAFE}"/>
                </a:ext>
              </a:extLst>
            </p:cNvPr>
            <p:cNvCxnSpPr/>
            <p:nvPr/>
          </p:nvCxnSpPr>
          <p:spPr>
            <a:xfrm flipV="1">
              <a:off x="7280909" y="5583556"/>
              <a:ext cx="864000" cy="6857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xmlns="" id="{69FCA413-9CBA-4E83-8D78-120886712559}"/>
                </a:ext>
              </a:extLst>
            </p:cNvPr>
            <p:cNvCxnSpPr/>
            <p:nvPr/>
          </p:nvCxnSpPr>
          <p:spPr>
            <a:xfrm>
              <a:off x="7282815" y="5819776"/>
              <a:ext cx="849630" cy="3809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xmlns="" id="{EB81FCE9-EA39-4FF2-8763-71FFAFC18E70}"/>
                </a:ext>
              </a:extLst>
            </p:cNvPr>
            <p:cNvCxnSpPr/>
            <p:nvPr/>
          </p:nvCxnSpPr>
          <p:spPr>
            <a:xfrm>
              <a:off x="7282815" y="5821681"/>
              <a:ext cx="84963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xmlns="" id="{8F252192-B266-4727-9D25-7D95E579C0F1}"/>
                </a:ext>
              </a:extLst>
            </p:cNvPr>
            <p:cNvCxnSpPr/>
            <p:nvPr/>
          </p:nvCxnSpPr>
          <p:spPr>
            <a:xfrm flipV="1">
              <a:off x="7282815" y="5657850"/>
              <a:ext cx="849630" cy="18288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xmlns="" id="{938EB139-DF97-473B-8703-88346EAD5C3F}"/>
                </a:ext>
              </a:extLst>
            </p:cNvPr>
            <p:cNvCxnSpPr/>
            <p:nvPr/>
          </p:nvCxnSpPr>
          <p:spPr>
            <a:xfrm flipH="1" flipV="1">
              <a:off x="7277735" y="5476875"/>
              <a:ext cx="0" cy="324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xmlns="" id="{9BC0C089-7A7D-4C4F-A294-0E533ED9017C}"/>
                </a:ext>
              </a:extLst>
            </p:cNvPr>
            <p:cNvCxnSpPr/>
            <p:nvPr/>
          </p:nvCxnSpPr>
          <p:spPr>
            <a:xfrm>
              <a:off x="6934162" y="5718175"/>
              <a:ext cx="6858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4" name="Oval 173">
              <a:extLst>
                <a:ext uri="{FF2B5EF4-FFF2-40B4-BE49-F238E27FC236}">
                  <a16:creationId xmlns:a16="http://schemas.microsoft.com/office/drawing/2014/main" xmlns="" id="{8DE4B362-D8AE-497E-B30A-BE8CCCDE3A9A}"/>
                </a:ext>
              </a:extLst>
            </p:cNvPr>
            <p:cNvSpPr/>
            <p:nvPr/>
          </p:nvSpPr>
          <p:spPr>
            <a:xfrm>
              <a:off x="7259955" y="5826443"/>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75" name="Oval 174">
              <a:extLst>
                <a:ext uri="{FF2B5EF4-FFF2-40B4-BE49-F238E27FC236}">
                  <a16:creationId xmlns:a16="http://schemas.microsoft.com/office/drawing/2014/main" xmlns="" id="{47CA54FE-80C9-406A-8EAE-28648EFEA84C}"/>
                </a:ext>
              </a:extLst>
            </p:cNvPr>
            <p:cNvSpPr/>
            <p:nvPr/>
          </p:nvSpPr>
          <p:spPr>
            <a:xfrm>
              <a:off x="7269480" y="580929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76" name="Oval 175">
              <a:extLst>
                <a:ext uri="{FF2B5EF4-FFF2-40B4-BE49-F238E27FC236}">
                  <a16:creationId xmlns:a16="http://schemas.microsoft.com/office/drawing/2014/main" xmlns="" id="{1F5C5B0C-1552-4C42-A0CD-4BCE198F74BC}"/>
                </a:ext>
              </a:extLst>
            </p:cNvPr>
            <p:cNvSpPr/>
            <p:nvPr/>
          </p:nvSpPr>
          <p:spPr>
            <a:xfrm>
              <a:off x="7259955" y="5788343"/>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77" name="Oval 176">
              <a:extLst>
                <a:ext uri="{FF2B5EF4-FFF2-40B4-BE49-F238E27FC236}">
                  <a16:creationId xmlns:a16="http://schemas.microsoft.com/office/drawing/2014/main" xmlns="" id="{0A97385E-39A3-4B91-B728-FF6597410008}"/>
                </a:ext>
              </a:extLst>
            </p:cNvPr>
            <p:cNvSpPr/>
            <p:nvPr/>
          </p:nvSpPr>
          <p:spPr>
            <a:xfrm>
              <a:off x="7259955" y="572166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78" name="Oval 177">
              <a:extLst>
                <a:ext uri="{FF2B5EF4-FFF2-40B4-BE49-F238E27FC236}">
                  <a16:creationId xmlns:a16="http://schemas.microsoft.com/office/drawing/2014/main" xmlns="" id="{BFC439F6-DBD7-457F-9658-A7D4F8E9F027}"/>
                </a:ext>
              </a:extLst>
            </p:cNvPr>
            <p:cNvSpPr/>
            <p:nvPr/>
          </p:nvSpPr>
          <p:spPr>
            <a:xfrm>
              <a:off x="7259955" y="567975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79" name="Oval 178">
              <a:extLst>
                <a:ext uri="{FF2B5EF4-FFF2-40B4-BE49-F238E27FC236}">
                  <a16:creationId xmlns:a16="http://schemas.microsoft.com/office/drawing/2014/main" xmlns="" id="{24EE8406-A6DE-4FD5-99AC-137A5380BEB1}"/>
                </a:ext>
              </a:extLst>
            </p:cNvPr>
            <p:cNvSpPr/>
            <p:nvPr/>
          </p:nvSpPr>
          <p:spPr>
            <a:xfrm>
              <a:off x="7259955" y="563022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0" name="Oval 179">
              <a:extLst>
                <a:ext uri="{FF2B5EF4-FFF2-40B4-BE49-F238E27FC236}">
                  <a16:creationId xmlns:a16="http://schemas.microsoft.com/office/drawing/2014/main" xmlns="" id="{83D9F08E-D86A-4B83-B271-73C51429BEA8}"/>
                </a:ext>
              </a:extLst>
            </p:cNvPr>
            <p:cNvSpPr/>
            <p:nvPr/>
          </p:nvSpPr>
          <p:spPr>
            <a:xfrm>
              <a:off x="7259955" y="545496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1" name="Oval 180">
              <a:extLst>
                <a:ext uri="{FF2B5EF4-FFF2-40B4-BE49-F238E27FC236}">
                  <a16:creationId xmlns:a16="http://schemas.microsoft.com/office/drawing/2014/main" xmlns="" id="{FE90722A-C8ED-4145-9863-67333AF113D1}"/>
                </a:ext>
              </a:extLst>
            </p:cNvPr>
            <p:cNvSpPr/>
            <p:nvPr/>
          </p:nvSpPr>
          <p:spPr>
            <a:xfrm>
              <a:off x="7269480" y="544353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2" name="Oval 181">
              <a:extLst>
                <a:ext uri="{FF2B5EF4-FFF2-40B4-BE49-F238E27FC236}">
                  <a16:creationId xmlns:a16="http://schemas.microsoft.com/office/drawing/2014/main" xmlns="" id="{6C00F010-4F66-4435-ACE1-3668FF6868FD}"/>
                </a:ext>
              </a:extLst>
            </p:cNvPr>
            <p:cNvSpPr/>
            <p:nvPr/>
          </p:nvSpPr>
          <p:spPr>
            <a:xfrm>
              <a:off x="8114983" y="521874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3" name="Oval 182">
              <a:extLst>
                <a:ext uri="{FF2B5EF4-FFF2-40B4-BE49-F238E27FC236}">
                  <a16:creationId xmlns:a16="http://schemas.microsoft.com/office/drawing/2014/main" xmlns="" id="{0A24CC28-D059-40C4-9639-849223B349FB}"/>
                </a:ext>
              </a:extLst>
            </p:cNvPr>
            <p:cNvSpPr/>
            <p:nvPr/>
          </p:nvSpPr>
          <p:spPr>
            <a:xfrm>
              <a:off x="8114983" y="542067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4" name="Oval 183">
              <a:extLst>
                <a:ext uri="{FF2B5EF4-FFF2-40B4-BE49-F238E27FC236}">
                  <a16:creationId xmlns:a16="http://schemas.microsoft.com/office/drawing/2014/main" xmlns="" id="{DCF89F86-2D1F-47B2-8F62-4B95390D4DEA}"/>
                </a:ext>
              </a:extLst>
            </p:cNvPr>
            <p:cNvSpPr/>
            <p:nvPr/>
          </p:nvSpPr>
          <p:spPr>
            <a:xfrm>
              <a:off x="8114983" y="564546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5" name="Oval 184">
              <a:extLst>
                <a:ext uri="{FF2B5EF4-FFF2-40B4-BE49-F238E27FC236}">
                  <a16:creationId xmlns:a16="http://schemas.microsoft.com/office/drawing/2014/main" xmlns="" id="{62D1CACD-89AD-4996-B918-BB5FE89DD392}"/>
                </a:ext>
              </a:extLst>
            </p:cNvPr>
            <p:cNvSpPr/>
            <p:nvPr/>
          </p:nvSpPr>
          <p:spPr>
            <a:xfrm>
              <a:off x="8114983" y="5559743"/>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6" name="Oval 185">
              <a:extLst>
                <a:ext uri="{FF2B5EF4-FFF2-40B4-BE49-F238E27FC236}">
                  <a16:creationId xmlns:a16="http://schemas.microsoft.com/office/drawing/2014/main" xmlns="" id="{FAC0CF00-1170-47A9-B5E4-6C44CEACD67A}"/>
                </a:ext>
              </a:extLst>
            </p:cNvPr>
            <p:cNvSpPr/>
            <p:nvPr/>
          </p:nvSpPr>
          <p:spPr>
            <a:xfrm>
              <a:off x="8135938" y="5628323"/>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7" name="Oval 186">
              <a:extLst>
                <a:ext uri="{FF2B5EF4-FFF2-40B4-BE49-F238E27FC236}">
                  <a16:creationId xmlns:a16="http://schemas.microsoft.com/office/drawing/2014/main" xmlns="" id="{28512F81-31F6-4606-9C77-0209E7B94ABE}"/>
                </a:ext>
              </a:extLst>
            </p:cNvPr>
            <p:cNvSpPr/>
            <p:nvPr/>
          </p:nvSpPr>
          <p:spPr>
            <a:xfrm>
              <a:off x="8114983" y="5841683"/>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8" name="Oval 187">
              <a:extLst>
                <a:ext uri="{FF2B5EF4-FFF2-40B4-BE49-F238E27FC236}">
                  <a16:creationId xmlns:a16="http://schemas.microsoft.com/office/drawing/2014/main" xmlns="" id="{D3B6D564-A288-4000-A87B-1C52B408B636}"/>
                </a:ext>
              </a:extLst>
            </p:cNvPr>
            <p:cNvSpPr/>
            <p:nvPr/>
          </p:nvSpPr>
          <p:spPr>
            <a:xfrm>
              <a:off x="8114983" y="5784533"/>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9" name="Oval 188">
              <a:extLst>
                <a:ext uri="{FF2B5EF4-FFF2-40B4-BE49-F238E27FC236}">
                  <a16:creationId xmlns:a16="http://schemas.microsoft.com/office/drawing/2014/main" xmlns="" id="{48B313F9-BAE2-426B-A62B-C56D9C0D8162}"/>
                </a:ext>
              </a:extLst>
            </p:cNvPr>
            <p:cNvSpPr/>
            <p:nvPr/>
          </p:nvSpPr>
          <p:spPr>
            <a:xfrm>
              <a:off x="8114983" y="571404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cxnSp>
          <p:nvCxnSpPr>
            <p:cNvPr id="190" name="Straight Connector 189">
              <a:extLst>
                <a:ext uri="{FF2B5EF4-FFF2-40B4-BE49-F238E27FC236}">
                  <a16:creationId xmlns:a16="http://schemas.microsoft.com/office/drawing/2014/main" xmlns="" id="{9ABFF2C5-BF9A-4F4B-88CB-ED92C11AF89E}"/>
                </a:ext>
              </a:extLst>
            </p:cNvPr>
            <p:cNvCxnSpPr/>
            <p:nvPr/>
          </p:nvCxnSpPr>
          <p:spPr>
            <a:xfrm flipH="1" flipV="1">
              <a:off x="8137842" y="5442585"/>
              <a:ext cx="0" cy="43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xmlns="" id="{6512C040-A769-427D-AFDD-17A7E8501405}"/>
                </a:ext>
              </a:extLst>
            </p:cNvPr>
            <p:cNvCxnSpPr/>
            <p:nvPr/>
          </p:nvCxnSpPr>
          <p:spPr>
            <a:xfrm>
              <a:off x="7794923" y="5653405"/>
              <a:ext cx="6858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1519448054"/>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LBA37_PR: 早期結腸癌におけるネオアジュバントイピリムマブ + ニボルマブ </a:t>
            </a:r>
            <a:r>
              <a:rPr lang="en-GB" altLang="ja-JP" sz="1800" b="1" i="0" u="none" strike="noStrike" cap="none" baseline="0" dirty="0" smtClean="0">
                <a:solidFill>
                  <a:srgbClr val="043882"/>
                </a:solidFill>
                <a:effectLst/>
                <a:uFillTx/>
                <a:ea typeface="MS UI Gothic"/>
              </a:rPr>
              <a:t/>
            </a:r>
            <a:br>
              <a:rPr lang="en-GB" altLang="ja-JP" sz="1800" b="1" i="0" u="none" strike="noStrike" cap="none" baseline="0" dirty="0" smtClean="0">
                <a:solidFill>
                  <a:srgbClr val="043882"/>
                </a:solidFill>
                <a:effectLst/>
                <a:uFillTx/>
                <a:ea typeface="MS UI Gothic"/>
              </a:rPr>
            </a:b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Chalabi M,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主要な結果（続き）</a:t>
            </a:r>
          </a:p>
          <a:p>
            <a:r>
              <a:rPr lang="ja-JP" sz="1600" b="0" i="0" u="none" strike="noStrike" cap="none" baseline="0">
                <a:solidFill>
                  <a:srgbClr val="4D4D4D"/>
                </a:solidFill>
                <a:effectLst/>
                <a:uFillTx/>
                <a:ea typeface="MS UI Gothic"/>
              </a:rPr>
              <a:t>治療前後のTCRクローン性は、dMMRまたはMMR-Pで有意差がなかった</a:t>
            </a:r>
          </a:p>
          <a:p>
            <a:r>
              <a:rPr lang="ja-JP" sz="1600" b="0" i="0" u="none" strike="noStrike" cap="none" baseline="0">
                <a:solidFill>
                  <a:srgbClr val="4D4D4D"/>
                </a:solidFill>
                <a:effectLst/>
                <a:uFillTx/>
                <a:ea typeface="MS UI Gothic"/>
              </a:rPr>
              <a:t>治療前の免疫遺伝子シグネチャーは治療に対する奏効の予測因子とはならなかった</a:t>
            </a:r>
          </a:p>
          <a:p>
            <a:pPr marL="0" indent="0">
              <a:buNone/>
            </a:pPr>
            <a:endParaRPr lang="en-GB" b="1"/>
          </a:p>
          <a:p>
            <a:pPr marL="0" indent="0">
              <a:buNone/>
            </a:pPr>
            <a:r>
              <a:rPr lang="ja-JP" sz="1600" b="1" i="0" u="none" strike="noStrike" cap="none" baseline="0">
                <a:solidFill>
                  <a:srgbClr val="4D4D4D"/>
                </a:solidFill>
                <a:effectLst/>
                <a:uFillTx/>
                <a:ea typeface="MS UI Gothic"/>
              </a:rPr>
              <a:t>結論</a:t>
            </a:r>
          </a:p>
          <a:p>
            <a:r>
              <a:rPr lang="ja-JP" sz="1600" b="1" i="0" u="none" strike="noStrike" cap="none" baseline="0">
                <a:solidFill>
                  <a:srgbClr val="4D4D4D"/>
                </a:solidFill>
                <a:effectLst/>
                <a:uFillTx/>
                <a:ea typeface="MS UI Gothic"/>
              </a:rPr>
              <a:t>早期結腸癌患者では、イピリムマブ + ニボルマブによる短い術前治療は安全であり、すべてのdMMR腫瘍において主要な病理学的奏効と関連していた</a:t>
            </a:r>
          </a:p>
          <a:p>
            <a:r>
              <a:rPr lang="ja-JP" sz="1600" b="1" i="0" u="none" strike="noStrike" cap="none" baseline="0">
                <a:solidFill>
                  <a:srgbClr val="4D4D4D"/>
                </a:solidFill>
                <a:effectLst/>
                <a:uFillTx/>
                <a:ea typeface="MS UI Gothic"/>
              </a:rPr>
              <a:t>治療前の腫瘍炎症は奏効の予測因子とはならなかった</a:t>
            </a:r>
          </a:p>
          <a:p>
            <a:r>
              <a:rPr lang="ja-JP" sz="1600" b="1" i="0" u="none" strike="noStrike" cap="none" baseline="0">
                <a:solidFill>
                  <a:srgbClr val="4D4D4D"/>
                </a:solidFill>
                <a:effectLst/>
                <a:uFillTx/>
                <a:ea typeface="MS UI Gothic"/>
              </a:rPr>
              <a:t>これらの所見については、さらに大規模な試験で確認する必要がある</a:t>
            </a:r>
          </a:p>
        </p:txBody>
      </p:sp>
      <p:sp>
        <p:nvSpPr>
          <p:cNvPr id="5" name="Text Placeholder 4"/>
          <p:cNvSpPr>
            <a:spLocks noGrp="1"/>
          </p:cNvSpPr>
          <p:nvPr>
            <p:ph type="body" sz="quarter" idx="11"/>
          </p:nvPr>
        </p:nvSpPr>
        <p:spPr>
          <a:xfrm>
            <a:off x="4495800" y="6096000"/>
            <a:ext cx="4283075" cy="487363"/>
          </a:xfrm>
        </p:spPr>
        <p:txBody>
          <a:bodyPr/>
          <a:lstStyle/>
          <a:p>
            <a:r>
              <a:rPr lang="ja-JP" sz="1200" b="0" i="0" u="none" strike="noStrike" cap="none" baseline="0">
                <a:solidFill>
                  <a:srgbClr val="4D4D4D"/>
                </a:solidFill>
                <a:effectLst/>
                <a:uFillTx/>
                <a:ea typeface="MS UI Gothic"/>
              </a:rPr>
              <a:t>Chalabi M, et al. Ann Oncol 2018;29(suppl 5):abstr LBA37_PR</a:t>
            </a:r>
          </a:p>
        </p:txBody>
      </p:sp>
    </p:spTree>
    <p:extLst>
      <p:ext uri="{BB962C8B-B14F-4D97-AF65-F5344CB8AC3E}">
        <p14:creationId xmlns:p14="http://schemas.microsoft.com/office/powerpoint/2010/main" xmlns="" val="2230826255"/>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LBA18_PR</a:t>
            </a:r>
            <a:r>
              <a:rPr lang="en-GB" altLang="ja-JP" sz="1800" b="1" i="0" u="none" strike="noStrike" cap="none" baseline="0" dirty="0">
                <a:solidFill>
                  <a:srgbClr val="043882"/>
                </a:solidFill>
                <a:effectLst/>
                <a:uFillTx/>
                <a:ea typeface="MS UI Gothic"/>
              </a:rPr>
              <a:t>:</a:t>
            </a:r>
            <a:r>
              <a:rPr lang="en-GB" altLang="ja-JP" sz="1800" b="1" i="0" u="none" strike="noStrike" cap="none" dirty="0">
                <a:solidFill>
                  <a:srgbClr val="043882"/>
                </a:solidFill>
                <a:effectLst/>
                <a:uFillTx/>
                <a:ea typeface="MS UI Gothic"/>
              </a:rPr>
              <a:t> </a:t>
            </a:r>
            <a:r>
              <a:rPr lang="ja-JP" sz="1800" b="1" i="0" u="none" strike="noStrike" cap="none" baseline="0" dirty="0">
                <a:solidFill>
                  <a:srgbClr val="043882"/>
                </a:solidFill>
                <a:effectLst/>
                <a:uFillTx/>
                <a:ea typeface="MS UI Gothic"/>
              </a:rPr>
              <a:t>マイクロサテライト不安定性ミスマッチ修復欠損 (MSI-H/dMMR) 転移性結腸直腸癌（mCRC）の第一選択治療としてのニボルマブ（NIVO）+ 低用量イピリムマブ（IPI）の持続的臨床的ベネフィッ</a:t>
            </a:r>
            <a:r>
              <a:rPr lang="ja-JP" sz="1800" b="1" i="0" u="none" strike="noStrike" cap="none" baseline="0" dirty="0" smtClean="0">
                <a:solidFill>
                  <a:srgbClr val="043882"/>
                </a:solidFill>
                <a:effectLst/>
                <a:uFillTx/>
                <a:ea typeface="MS UI Gothic"/>
              </a:rPr>
              <a:t>ト</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Lenz HJ,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試験の目的</a:t>
            </a:r>
          </a:p>
          <a:p>
            <a:r>
              <a:rPr lang="ja-JP" sz="1600" b="0" i="0" u="none" strike="noStrike" cap="none" baseline="0">
                <a:solidFill>
                  <a:srgbClr val="4D4D4D"/>
                </a:solidFill>
                <a:effectLst/>
                <a:uFillTx/>
                <a:ea typeface="MS UI Gothic"/>
              </a:rPr>
              <a:t>CheckMate-142試験において、MSI-H/dMMR mCRC患者を対象として、ニボルマブ + イピリムマブ（第一選択治療として使用される）の有効性および安全性を評価する</a:t>
            </a:r>
          </a:p>
        </p:txBody>
      </p:sp>
      <p:sp>
        <p:nvSpPr>
          <p:cNvPr id="4" name="Text Placeholder 3"/>
          <p:cNvSpPr>
            <a:spLocks noGrp="1"/>
          </p:cNvSpPr>
          <p:nvPr>
            <p:ph type="body" sz="quarter" idx="10"/>
          </p:nvPr>
        </p:nvSpPr>
        <p:spPr>
          <a:xfrm>
            <a:off x="365125" y="6096000"/>
            <a:ext cx="4283075" cy="487363"/>
          </a:xfrm>
        </p:spPr>
        <p:txBody>
          <a:bodyPr/>
          <a:lstStyle/>
          <a:p>
            <a:r>
              <a:rPr lang="ja-JP" sz="1200" b="0" i="0" u="none" strike="noStrike" cap="none" baseline="0" dirty="0">
                <a:solidFill>
                  <a:srgbClr val="4D4D4D"/>
                </a:solidFill>
                <a:effectLst/>
                <a:uFillTx/>
                <a:ea typeface="MS UI Gothic"/>
              </a:rPr>
              <a:t>* 12週以上のCR、PRまたはSDの患者数を治療患者数で割ったもの</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Lenz HJ, et al. Ann Oncol 2018;29(suppl 5):abstr LBA18_PR</a:t>
            </a:r>
          </a:p>
        </p:txBody>
      </p:sp>
      <p:sp>
        <p:nvSpPr>
          <p:cNvPr id="6" name="Rectangle 9"/>
          <p:cNvSpPr txBox="1">
            <a:spLocks noChangeArrowheads="1"/>
          </p:cNvSpPr>
          <p:nvPr/>
        </p:nvSpPr>
        <p:spPr bwMode="auto">
          <a:xfrm>
            <a:off x="365124" y="5049702"/>
            <a:ext cx="4283076" cy="8745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u="none" strike="noStrike" cap="none" baseline="0" dirty="0">
                <a:solidFill>
                  <a:srgbClr val="A0A0A0"/>
                </a:solidFill>
                <a:effectLst/>
                <a:uFillTx/>
                <a:ea typeface="MS UI Gothic"/>
              </a:rPr>
              <a:t>主要エンドポイント</a:t>
            </a:r>
          </a:p>
          <a:p>
            <a:pPr>
              <a:buClr>
                <a:srgbClr val="043882"/>
              </a:buClr>
            </a:pPr>
            <a:r>
              <a:rPr lang="ja-JP" sz="1600" b="0" i="0" u="none" strike="noStrike" cap="none" baseline="0" dirty="0">
                <a:solidFill>
                  <a:srgbClr val="4D4D4D"/>
                </a:solidFill>
                <a:effectLst/>
                <a:uFillTx/>
                <a:ea typeface="MS UI Gothic"/>
              </a:rPr>
              <a:t>RECIST v1.1によるORR（治験責任医師評価）</a:t>
            </a:r>
          </a:p>
          <a:p>
            <a:pPr>
              <a:buClr>
                <a:srgbClr val="043882"/>
              </a:buClr>
            </a:pPr>
            <a:endParaRPr lang="en-GB" dirty="0"/>
          </a:p>
        </p:txBody>
      </p:sp>
      <p:sp>
        <p:nvSpPr>
          <p:cNvPr id="7" name="Content Placeholder 26"/>
          <p:cNvSpPr txBox="1"/>
          <p:nvPr/>
        </p:nvSpPr>
        <p:spPr>
          <a:xfrm>
            <a:off x="4648200" y="5049702"/>
            <a:ext cx="4130675" cy="898360"/>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u="none" strike="noStrike" cap="none" baseline="0">
                <a:solidFill>
                  <a:srgbClr val="A0A0A0"/>
                </a:solidFill>
                <a:effectLst/>
                <a:uFillTx/>
                <a:ea typeface="MS UI Gothic"/>
              </a:rPr>
              <a:t>副次的エンドポイント</a:t>
            </a:r>
          </a:p>
          <a:p>
            <a:pPr>
              <a:buClr>
                <a:srgbClr val="043882"/>
              </a:buClr>
            </a:pPr>
            <a:r>
              <a:rPr lang="ja-JP" sz="1600" b="0" i="0" u="none" strike="noStrike" cap="none" baseline="0">
                <a:solidFill>
                  <a:srgbClr val="4D4D4D"/>
                </a:solidFill>
                <a:effectLst/>
                <a:uFillTx/>
                <a:ea typeface="MS UI Gothic"/>
              </a:rPr>
              <a:t>盲検化独立レビューによるORR、DCR *、DoR、PFS、OSおよび安全性</a:t>
            </a:r>
          </a:p>
        </p:txBody>
      </p:sp>
      <p:sp>
        <p:nvSpPr>
          <p:cNvPr id="8" name="AutoShape 12"/>
          <p:cNvSpPr>
            <a:spLocks noChangeArrowheads="1"/>
          </p:cNvSpPr>
          <p:nvPr/>
        </p:nvSpPr>
        <p:spPr bwMode="auto">
          <a:xfrm>
            <a:off x="5397730" y="2495075"/>
            <a:ext cx="2944297" cy="855223"/>
          </a:xfrm>
          <a:prstGeom prst="roundRect">
            <a:avLst>
              <a:gd name="adj" fmla="val 0"/>
            </a:avLst>
          </a:prstGeom>
          <a:solidFill>
            <a:schemeClr val="accent3"/>
          </a:solidFill>
          <a:ln w="9525" algn="ctr">
            <a:noFill/>
            <a:round/>
          </a:ln>
        </p:spPr>
        <p:txBody>
          <a:bodyPr lIns="90488" tIns="0" rIns="90488" bIns="0" anchor="ctr"/>
          <a:lstStyle/>
          <a:p>
            <a:pPr algn="ctr" defTabSz="892175" eaLnBrk="0" hangingPunct="0">
              <a:defRPr/>
            </a:pPr>
            <a:r>
              <a:rPr lang="ja-JP" sz="1800" b="0" i="0" u="none" strike="noStrike" cap="none" baseline="0">
                <a:solidFill>
                  <a:srgbClr val="FFFFFF"/>
                </a:solidFill>
                <a:effectLst/>
                <a:uFillTx/>
                <a:ea typeface="MS UI Gothic"/>
              </a:rPr>
              <a:t>ニボルマブ3 mg/kg q2w ＋イピリムマブ1 mg/kg q6w</a:t>
            </a:r>
            <a:r>
              <a:rPr sz="1800"/>
              <a:t/>
            </a:r>
            <a:br>
              <a:rPr sz="1800"/>
            </a:br>
            <a:r>
              <a:rPr lang="ja-JP" sz="1800" b="0" i="0" u="none" strike="noStrike" cap="none" baseline="0">
                <a:solidFill>
                  <a:srgbClr val="FFFFFF"/>
                </a:solidFill>
                <a:effectLst/>
                <a:uFillTx/>
                <a:ea typeface="MS UI Gothic"/>
              </a:rPr>
              <a:t>(n=45)</a:t>
            </a:r>
          </a:p>
        </p:txBody>
      </p:sp>
      <p:cxnSp>
        <p:nvCxnSpPr>
          <p:cNvPr id="9" name="AutoShape 19"/>
          <p:cNvCxnSpPr>
            <a:cxnSpLocks noChangeShapeType="1"/>
            <a:endCxn id="8" idx="1"/>
          </p:cNvCxnSpPr>
          <p:nvPr/>
        </p:nvCxnSpPr>
        <p:spPr bwMode="auto">
          <a:xfrm flipV="1">
            <a:off x="3605134" y="2922687"/>
            <a:ext cx="1792596" cy="6088"/>
          </a:xfrm>
          <a:prstGeom prst="straightConnector1">
            <a:avLst/>
          </a:prstGeom>
          <a:noFill/>
          <a:ln w="57150">
            <a:solidFill>
              <a:schemeClr val="bg2">
                <a:lumMod val="60000"/>
                <a:lumOff val="40000"/>
              </a:schemeClr>
            </a:solidFill>
            <a:round/>
            <a:tailEnd type="triangle" w="med" len="med"/>
          </a:ln>
        </p:spPr>
      </p:cxnSp>
      <p:sp>
        <p:nvSpPr>
          <p:cNvPr id="12" name="AutoShape 9"/>
          <p:cNvSpPr>
            <a:spLocks noChangeArrowheads="1"/>
          </p:cNvSpPr>
          <p:nvPr/>
        </p:nvSpPr>
        <p:spPr bwMode="auto">
          <a:xfrm>
            <a:off x="386018" y="2872594"/>
            <a:ext cx="3243250" cy="1734951"/>
          </a:xfrm>
          <a:prstGeom prst="roundRect">
            <a:avLst>
              <a:gd name="adj" fmla="val 0"/>
            </a:avLst>
          </a:prstGeom>
          <a:solidFill>
            <a:schemeClr val="accent1"/>
          </a:solidFill>
          <a:ln w="9525" algn="ctr">
            <a:noFill/>
            <a:round/>
          </a:ln>
        </p:spPr>
        <p:txBody>
          <a:bodyPr wrap="square" lIns="90488" tIns="44450" rIns="90488" bIns="44450">
            <a:noAutofit/>
          </a:bodyPr>
          <a:lstStyle/>
          <a:p>
            <a:pPr defTabSz="892175" eaLnBrk="0" hangingPunct="0">
              <a:spcAft>
                <a:spcPct val="30000"/>
              </a:spcAft>
              <a:defRPr/>
            </a:pPr>
            <a:r>
              <a:rPr lang="ja-JP" sz="1800" b="0" i="0" u="none" strike="noStrike" cap="none" baseline="0" dirty="0">
                <a:solidFill>
                  <a:srgbClr val="FFFFFF"/>
                </a:solidFill>
                <a:effectLst/>
                <a:uFillTx/>
                <a:ea typeface="MS UI Gothic"/>
              </a:rPr>
              <a:t>主要な患者選択基準</a:t>
            </a:r>
          </a:p>
          <a:p>
            <a:pPr marL="228600" indent="-228600" defTabSz="892175" eaLnBrk="0" hangingPunct="0">
              <a:spcAft>
                <a:spcPct val="30000"/>
              </a:spcAft>
              <a:buFont typeface="Arial" pitchFamily="34" charset="0"/>
              <a:buChar char="•"/>
              <a:defRPr/>
            </a:pPr>
            <a:r>
              <a:rPr lang="ja-JP" sz="1800" b="0" i="0" u="none" strike="noStrike" cap="none" baseline="0" dirty="0">
                <a:solidFill>
                  <a:srgbClr val="FFFFFF"/>
                </a:solidFill>
                <a:effectLst/>
                <a:uFillTx/>
                <a:ea typeface="MS UI Gothic"/>
              </a:rPr>
              <a:t>組織学的検査で確定診断された転移性または再発性CRC</a:t>
            </a:r>
          </a:p>
          <a:p>
            <a:pPr marL="228600" indent="-228600" defTabSz="892175" eaLnBrk="0" hangingPunct="0">
              <a:spcAft>
                <a:spcPct val="30000"/>
              </a:spcAft>
              <a:buFont typeface="Arial" pitchFamily="34" charset="0"/>
              <a:buChar char="•"/>
              <a:defRPr/>
            </a:pPr>
            <a:r>
              <a:rPr lang="ja-JP" sz="1800" b="0" i="0" u="none" strike="noStrike" cap="none" baseline="0" dirty="0">
                <a:solidFill>
                  <a:srgbClr val="FFFFFF"/>
                </a:solidFill>
                <a:effectLst/>
                <a:uFillTx/>
                <a:ea typeface="MS UI Gothic"/>
              </a:rPr>
              <a:t>現地での臨床検査によるMSI-H/dMMR</a:t>
            </a:r>
          </a:p>
        </p:txBody>
      </p:sp>
      <p:sp>
        <p:nvSpPr>
          <p:cNvPr id="15" name="AutoShape 12"/>
          <p:cNvSpPr>
            <a:spLocks noChangeArrowheads="1"/>
          </p:cNvSpPr>
          <p:nvPr/>
        </p:nvSpPr>
        <p:spPr bwMode="auto">
          <a:xfrm>
            <a:off x="5397730" y="3443424"/>
            <a:ext cx="2944297" cy="598013"/>
          </a:xfrm>
          <a:prstGeom prst="roundRect">
            <a:avLst>
              <a:gd name="adj" fmla="val 0"/>
            </a:avLst>
          </a:prstGeom>
          <a:solidFill>
            <a:schemeClr val="accent2"/>
          </a:solidFill>
          <a:ln w="9525" algn="ctr">
            <a:noFill/>
            <a:round/>
          </a:ln>
        </p:spPr>
        <p:txBody>
          <a:bodyPr lIns="90488" tIns="0" rIns="90488" bIns="0" anchor="ctr"/>
          <a:lstStyle/>
          <a:p>
            <a:pPr algn="ctr" defTabSz="892175" eaLnBrk="0" hangingPunct="0">
              <a:defRPr/>
            </a:pPr>
            <a:r>
              <a:rPr lang="ja-JP" sz="1800" b="0" i="0" u="none" strike="noStrike" cap="none" baseline="0">
                <a:solidFill>
                  <a:srgbClr val="FFFFFF"/>
                </a:solidFill>
                <a:effectLst/>
                <a:uFillTx/>
                <a:ea typeface="MS UI Gothic"/>
              </a:rPr>
              <a:t>ニボルマブ 3mg/kg q2w</a:t>
            </a:r>
          </a:p>
        </p:txBody>
      </p:sp>
      <p:cxnSp>
        <p:nvCxnSpPr>
          <p:cNvPr id="16" name="AutoShape 19"/>
          <p:cNvCxnSpPr>
            <a:cxnSpLocks noChangeShapeType="1"/>
            <a:stCxn id="12" idx="3"/>
            <a:endCxn id="15" idx="1"/>
          </p:cNvCxnSpPr>
          <p:nvPr/>
        </p:nvCxnSpPr>
        <p:spPr bwMode="auto">
          <a:xfrm>
            <a:off x="3629268" y="3740070"/>
            <a:ext cx="1768462" cy="2361"/>
          </a:xfrm>
          <a:prstGeom prst="straightConnector1">
            <a:avLst/>
          </a:prstGeom>
          <a:noFill/>
          <a:ln w="57150">
            <a:solidFill>
              <a:schemeClr val="bg2">
                <a:lumMod val="60000"/>
                <a:lumOff val="40000"/>
              </a:schemeClr>
            </a:solidFill>
            <a:round/>
            <a:tailEnd type="triangle" w="med" len="med"/>
          </a:ln>
        </p:spPr>
      </p:cxnSp>
      <p:sp>
        <p:nvSpPr>
          <p:cNvPr id="23" name="AutoShape 12"/>
          <p:cNvSpPr>
            <a:spLocks noChangeArrowheads="1"/>
          </p:cNvSpPr>
          <p:nvPr/>
        </p:nvSpPr>
        <p:spPr bwMode="auto">
          <a:xfrm>
            <a:off x="5397730" y="4137230"/>
            <a:ext cx="2944297" cy="645158"/>
          </a:xfrm>
          <a:prstGeom prst="roundRect">
            <a:avLst>
              <a:gd name="adj" fmla="val 0"/>
            </a:avLst>
          </a:prstGeom>
          <a:solidFill>
            <a:schemeClr val="accent6"/>
          </a:solidFill>
          <a:ln w="9525" algn="ctr">
            <a:noFill/>
            <a:round/>
          </a:ln>
        </p:spPr>
        <p:txBody>
          <a:bodyPr lIns="90488" tIns="0" rIns="90488" bIns="0" anchor="ctr"/>
          <a:lstStyle/>
          <a:p>
            <a:pPr algn="ctr" defTabSz="892175" eaLnBrk="0" hangingPunct="0">
              <a:defRPr/>
            </a:pPr>
            <a:r>
              <a:rPr lang="ja-JP" sz="1800" b="0" i="0" u="none" strike="noStrike" cap="none" baseline="0">
                <a:solidFill>
                  <a:srgbClr val="FFFFFF"/>
                </a:solidFill>
                <a:effectLst/>
                <a:uFillTx/>
                <a:ea typeface="MS UI Gothic"/>
              </a:rPr>
              <a:t>ニボルマブ3 mg/kg + イピリムマブ1 mg/kg q3w</a:t>
            </a:r>
          </a:p>
        </p:txBody>
      </p:sp>
      <p:cxnSp>
        <p:nvCxnSpPr>
          <p:cNvPr id="24" name="AutoShape 19"/>
          <p:cNvCxnSpPr>
            <a:cxnSpLocks noChangeShapeType="1"/>
            <a:endCxn id="23" idx="1"/>
          </p:cNvCxnSpPr>
          <p:nvPr/>
        </p:nvCxnSpPr>
        <p:spPr bwMode="auto">
          <a:xfrm>
            <a:off x="3629268" y="4459809"/>
            <a:ext cx="1768462" cy="0"/>
          </a:xfrm>
          <a:prstGeom prst="straightConnector1">
            <a:avLst/>
          </a:prstGeom>
          <a:noFill/>
          <a:ln w="57150">
            <a:solidFill>
              <a:schemeClr val="bg2">
                <a:lumMod val="60000"/>
                <a:lumOff val="40000"/>
              </a:schemeClr>
            </a:solidFill>
            <a:round/>
            <a:tailEnd type="triangle" w="med" len="med"/>
          </a:ln>
        </p:spPr>
      </p:cxnSp>
      <p:sp>
        <p:nvSpPr>
          <p:cNvPr id="38" name="TextBox 37"/>
          <p:cNvSpPr txBox="1"/>
          <p:nvPr/>
        </p:nvSpPr>
        <p:spPr>
          <a:xfrm>
            <a:off x="3706161" y="2594057"/>
            <a:ext cx="1579278" cy="307777"/>
          </a:xfrm>
          <a:prstGeom prst="rect">
            <a:avLst/>
          </a:prstGeom>
          <a:noFill/>
        </p:spPr>
        <p:txBody>
          <a:bodyPr wrap="none" rtlCol="0">
            <a:spAutoFit/>
          </a:bodyPr>
          <a:lstStyle/>
          <a:p>
            <a:r>
              <a:rPr lang="ja-JP" sz="1400" b="0" i="0" u="none" strike="noStrike" cap="none" baseline="0" dirty="0">
                <a:solidFill>
                  <a:srgbClr val="4D4D4D"/>
                </a:solidFill>
                <a:effectLst/>
                <a:uFillTx/>
                <a:ea typeface="MS UI Gothic"/>
              </a:rPr>
              <a:t>1L(第一選択治療)</a:t>
            </a:r>
          </a:p>
        </p:txBody>
      </p:sp>
      <p:sp>
        <p:nvSpPr>
          <p:cNvPr id="39" name="TextBox 38"/>
          <p:cNvSpPr txBox="1"/>
          <p:nvPr/>
        </p:nvSpPr>
        <p:spPr>
          <a:xfrm>
            <a:off x="4008685" y="3409456"/>
            <a:ext cx="974230" cy="305105"/>
          </a:xfrm>
          <a:prstGeom prst="rect">
            <a:avLst/>
          </a:prstGeom>
          <a:noFill/>
        </p:spPr>
        <p:txBody>
          <a:bodyPr wrap="none" rtlCol="0">
            <a:spAutoFit/>
          </a:bodyPr>
          <a:lstStyle/>
          <a:p>
            <a:r>
              <a:rPr lang="ja-JP" sz="1400" b="0" i="0" u="none" strike="noStrike" cap="none" baseline="0" dirty="0">
                <a:solidFill>
                  <a:srgbClr val="4D4D4D"/>
                </a:solidFill>
                <a:effectLst/>
                <a:uFillTx/>
                <a:ea typeface="MS UI Gothic"/>
              </a:rPr>
              <a:t>治療歴あり</a:t>
            </a:r>
          </a:p>
        </p:txBody>
      </p:sp>
      <p:sp>
        <p:nvSpPr>
          <p:cNvPr id="41" name="TextBox 40"/>
          <p:cNvSpPr txBox="1"/>
          <p:nvPr/>
        </p:nvSpPr>
        <p:spPr>
          <a:xfrm>
            <a:off x="4026384" y="4129629"/>
            <a:ext cx="974230" cy="305105"/>
          </a:xfrm>
          <a:prstGeom prst="rect">
            <a:avLst/>
          </a:prstGeom>
          <a:noFill/>
        </p:spPr>
        <p:txBody>
          <a:bodyPr wrap="none" rtlCol="0">
            <a:spAutoFit/>
          </a:bodyPr>
          <a:lstStyle/>
          <a:p>
            <a:r>
              <a:rPr lang="ja-JP" sz="1400" b="0" i="0" u="none" strike="noStrike" cap="none" baseline="0">
                <a:solidFill>
                  <a:srgbClr val="4D4D4D"/>
                </a:solidFill>
                <a:effectLst/>
                <a:uFillTx/>
                <a:ea typeface="MS UI Gothic"/>
              </a:rPr>
              <a:t>治療歴あり</a:t>
            </a:r>
          </a:p>
        </p:txBody>
      </p:sp>
      <p:sp>
        <p:nvSpPr>
          <p:cNvPr id="42" name="Rectangle 41"/>
          <p:cNvSpPr/>
          <p:nvPr/>
        </p:nvSpPr>
        <p:spPr>
          <a:xfrm>
            <a:off x="3706161" y="2435900"/>
            <a:ext cx="4833990" cy="95856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266322665"/>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LBA18_PR</a:t>
            </a:r>
            <a:r>
              <a:rPr lang="en-GB" altLang="ja-JP" dirty="0">
                <a:solidFill>
                  <a:srgbClr val="043882"/>
                </a:solidFill>
                <a:ea typeface="MS UI Gothic"/>
              </a:rPr>
              <a:t>:</a:t>
            </a:r>
            <a:r>
              <a:rPr lang="en-GB" altLang="ja-JP" sz="1800" b="1" i="0" u="none" strike="noStrike" cap="none" dirty="0">
                <a:solidFill>
                  <a:srgbClr val="043882"/>
                </a:solidFill>
                <a:effectLst/>
                <a:uFillTx/>
                <a:ea typeface="MS UI Gothic"/>
              </a:rPr>
              <a:t> </a:t>
            </a:r>
            <a:r>
              <a:rPr lang="ja-JP" sz="1800" b="1" i="0" u="none" strike="noStrike" cap="none" baseline="0" dirty="0">
                <a:solidFill>
                  <a:srgbClr val="043882"/>
                </a:solidFill>
                <a:effectLst/>
                <a:uFillTx/>
                <a:ea typeface="MS UI Gothic"/>
              </a:rPr>
              <a:t>マイクロサテライト不安定性ミスマッチ修復欠損 (MSI-H/dMMR) 転移性結腸直腸癌（mCRC）の第一選択治療としてのニボルマブ（NIVO）+ 低用量イピリムマブ（IPI）の持続的臨床的ベネフィッ</a:t>
            </a:r>
            <a:r>
              <a:rPr lang="ja-JP" sz="1800" b="1" i="0" u="none" strike="noStrike" cap="none" baseline="0" dirty="0" smtClean="0">
                <a:solidFill>
                  <a:srgbClr val="043882"/>
                </a:solidFill>
                <a:effectLst/>
                <a:uFillTx/>
                <a:ea typeface="MS UI Gothic"/>
              </a:rPr>
              <a:t>ト</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Lenz HJ,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主な結果</a:t>
            </a:r>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pPr>
              <a:spcBef>
                <a:spcPts val="1200"/>
              </a:spcBef>
            </a:pPr>
            <a:r>
              <a:rPr lang="ja-JP" sz="1600" b="0" i="0" u="none" strike="noStrike" cap="none" baseline="0">
                <a:solidFill>
                  <a:srgbClr val="4D4D4D"/>
                </a:solidFill>
                <a:effectLst/>
                <a:uFillTx/>
                <a:ea typeface="MS UI Gothic"/>
              </a:rPr>
              <a:t>奏効は、腫瘍PD-L1発現、</a:t>
            </a:r>
            <a:r>
              <a:rPr lang="ja-JP" sz="1600" b="0" i="1" u="none" strike="noStrike" cap="none" baseline="0">
                <a:solidFill>
                  <a:srgbClr val="4D4D4D"/>
                </a:solidFill>
                <a:effectLst/>
                <a:uFillTx/>
                <a:ea typeface="MS UI Gothic"/>
              </a:rPr>
              <a:t>BRAF</a:t>
            </a:r>
            <a:r>
              <a:rPr lang="ja-JP" sz="1600" b="0" i="0" u="none" strike="noStrike" cap="none" baseline="0">
                <a:solidFill>
                  <a:srgbClr val="4D4D4D"/>
                </a:solidFill>
                <a:effectLst/>
                <a:uFillTx/>
                <a:ea typeface="MS UI Gothic"/>
              </a:rPr>
              <a:t>または</a:t>
            </a:r>
            <a:r>
              <a:rPr lang="ja-JP" sz="1600" b="0" i="1" u="none" strike="noStrike" cap="none" baseline="0">
                <a:solidFill>
                  <a:srgbClr val="4D4D4D"/>
                </a:solidFill>
                <a:effectLst/>
                <a:uFillTx/>
                <a:ea typeface="MS UI Gothic"/>
              </a:rPr>
              <a:t>KRAS</a:t>
            </a:r>
            <a:r>
              <a:rPr lang="ja-JP" sz="1600" b="0" i="0" u="none" strike="noStrike" cap="none" baseline="0">
                <a:solidFill>
                  <a:srgbClr val="4D4D4D"/>
                </a:solidFill>
                <a:effectLst/>
                <a:uFillTx/>
                <a:ea typeface="MS UI Gothic"/>
              </a:rPr>
              <a:t>変異状態またはリンチ症候群の診断とは無関係に観察された</a:t>
            </a:r>
          </a:p>
          <a:p>
            <a:pPr lvl="1"/>
            <a:r>
              <a:rPr lang="ja-JP" sz="1600" b="0" i="0" u="none" strike="noStrike" cap="none" baseline="0">
                <a:solidFill>
                  <a:srgbClr val="4D4D4D"/>
                </a:solidFill>
                <a:effectLst/>
                <a:uFillTx/>
                <a:ea typeface="MS UI Gothic"/>
              </a:rPr>
              <a:t>BRAF変異を有する患者17名において、ORRは71％、DCRは88％であった</a:t>
            </a:r>
          </a:p>
          <a:p>
            <a:endParaRPr lang="en-GB"/>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Lenz HJ, et al. Ann Oncol 2018;29(suppl 5):abstr LBA18_PR</a:t>
            </a:r>
          </a:p>
        </p:txBody>
      </p:sp>
      <p:graphicFrame>
        <p:nvGraphicFramePr>
          <p:cNvPr id="6" name="Group 88"/>
          <p:cNvGraphicFramePr>
            <a:graphicFrameLocks noGrp="1"/>
          </p:cNvGraphicFramePr>
          <p:nvPr>
            <p:extLst>
              <p:ext uri="{D42A27DB-BD31-4B8C-83A1-F6EECF244321}">
                <p14:modId xmlns:p14="http://schemas.microsoft.com/office/powerpoint/2010/main" xmlns="" val="693210145"/>
              </p:ext>
            </p:extLst>
          </p:nvPr>
        </p:nvGraphicFramePr>
        <p:xfrm>
          <a:off x="1339404" y="1631847"/>
          <a:ext cx="6465193" cy="3551270"/>
        </p:xfrm>
        <a:graphic>
          <a:graphicData uri="http://schemas.openxmlformats.org/drawingml/2006/table">
            <a:tbl>
              <a:tblPr firstRow="1" bandRow="1">
                <a:tableStyleId>{69012ECD-51FC-41F1-AA8D-1B2483CD663E}</a:tableStyleId>
              </a:tblPr>
              <a:tblGrid>
                <a:gridCol w="2743200">
                  <a:extLst>
                    <a:ext uri="{9D8B030D-6E8A-4147-A177-3AD203B41FA5}">
                      <a16:colId xmlns:a16="http://schemas.microsoft.com/office/drawing/2014/main" xmlns="" val="20000"/>
                    </a:ext>
                  </a:extLst>
                </a:gridCol>
                <a:gridCol w="3721993">
                  <a:extLst>
                    <a:ext uri="{9D8B030D-6E8A-4147-A177-3AD203B41FA5}">
                      <a16:colId xmlns:a16="http://schemas.microsoft.com/office/drawing/2014/main" xmlns="" val="20002"/>
                    </a:ext>
                  </a:extLst>
                </a:gridCol>
              </a:tblGrid>
              <a:tr h="30525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dirty="0">
                          <a:solidFill>
                            <a:srgbClr val="FFFFFF"/>
                          </a:solidFill>
                          <a:effectLst/>
                          <a:uFillTx/>
                          <a:ea typeface="MS UI Gothic"/>
                        </a:rPr>
                        <a:t>治験責任医師による評価</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dirty="0">
                          <a:solidFill>
                            <a:srgbClr val="FFFFFF"/>
                          </a:solidFill>
                          <a:effectLst/>
                          <a:uFillTx/>
                          <a:ea typeface="MS UI Gothic"/>
                        </a:rPr>
                        <a:t>ニボルマブ3 mg/kg q2w ＋</a:t>
                      </a:r>
                      <a:r>
                        <a:rPr sz="1400" dirty="0"/>
                        <a:t/>
                      </a:r>
                      <a:br>
                        <a:rPr sz="1400" dirty="0"/>
                      </a:br>
                      <a:r>
                        <a:rPr lang="ja-JP" sz="1400" b="1" i="0" u="none" strike="noStrike" cap="none" baseline="0" dirty="0">
                          <a:solidFill>
                            <a:srgbClr val="FFFFFF"/>
                          </a:solidFill>
                          <a:effectLst/>
                          <a:uFillTx/>
                          <a:ea typeface="MS UI Gothic"/>
                        </a:rPr>
                        <a:t>イピリムマブ1 mg/kg </a:t>
                      </a:r>
                      <a:r>
                        <a:rPr lang="ja-JP" sz="1400" b="1" i="0" u="none" strike="noStrike" cap="none" baseline="0" dirty="0" smtClean="0">
                          <a:solidFill>
                            <a:srgbClr val="FFFFFF"/>
                          </a:solidFill>
                          <a:effectLst/>
                          <a:uFillTx/>
                          <a:ea typeface="MS UI Gothic"/>
                        </a:rPr>
                        <a:t>q6w</a:t>
                      </a:r>
                      <a:r>
                        <a:rPr lang="en-GB" altLang="ja-JP" sz="1400" b="1" i="0" u="none" strike="noStrike" cap="none" baseline="0" dirty="0" smtClean="0">
                          <a:solidFill>
                            <a:srgbClr val="FFFFFF"/>
                          </a:solidFill>
                          <a:effectLst/>
                          <a:uFillTx/>
                          <a:ea typeface="MS UI Gothic"/>
                        </a:rPr>
                        <a:t> </a:t>
                      </a:r>
                      <a:r>
                        <a:rPr lang="ja-JP" sz="1400" b="1" i="0" u="none" strike="noStrike" cap="none" baseline="0" dirty="0" smtClean="0">
                          <a:solidFill>
                            <a:srgbClr val="FFFFFF"/>
                          </a:solidFill>
                          <a:effectLst/>
                          <a:uFillTx/>
                          <a:ea typeface="MS UI Gothic"/>
                        </a:rPr>
                        <a:t>(</a:t>
                      </a:r>
                      <a:r>
                        <a:rPr lang="ja-JP" sz="1400" b="1" i="0" u="none" strike="noStrike" cap="none" baseline="0" dirty="0">
                          <a:solidFill>
                            <a:srgbClr val="FFFFFF"/>
                          </a:solidFill>
                          <a:effectLst/>
                          <a:uFillTx/>
                          <a:ea typeface="MS UI Gothic"/>
                        </a:rPr>
                        <a:t>n=45)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xmlns="" val="10000"/>
                  </a:ext>
                </a:extLst>
              </a:tr>
              <a:tr h="30525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ORR*、n (%) [95%CI]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27 (60) [44.3, 74.3]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30525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最善OR、n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a:ln>
                          <a:noFill/>
                        </a:ln>
                        <a:solidFill>
                          <a:schemeClr val="tx1"/>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305255">
                <a:tc>
                  <a:txBody>
                    <a:bodyPr/>
                    <a:lstStyle/>
                    <a:p>
                      <a:pPr marL="185738" marR="0" lvl="1"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CR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3 (7)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3"/>
                  </a:ext>
                </a:extLst>
              </a:tr>
              <a:tr h="305255">
                <a:tc>
                  <a:txBody>
                    <a:bodyPr/>
                    <a:lstStyle/>
                    <a:p>
                      <a:pPr marL="185738" marR="0" lvl="1"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PR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24 (53)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305255">
                <a:tc>
                  <a:txBody>
                    <a:bodyPr/>
                    <a:lstStyle/>
                    <a:p>
                      <a:pPr marL="185738" marR="0" lvl="1"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SD</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11 (24)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5"/>
                  </a:ext>
                </a:extLst>
              </a:tr>
              <a:tr h="305255">
                <a:tc>
                  <a:txBody>
                    <a:bodyPr/>
                    <a:lstStyle/>
                    <a:p>
                      <a:pPr marL="185738" marR="0" lvl="1"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PD</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6 (13)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6"/>
                  </a:ext>
                </a:extLst>
              </a:tr>
              <a:tr h="305255">
                <a:tc>
                  <a:txBody>
                    <a:bodyPr/>
                    <a:lstStyle/>
                    <a:p>
                      <a:pPr marL="185738" marR="0" lvl="1"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確定せず</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a:solidFill>
                            <a:srgbClr val="4D4D4D"/>
                          </a:solidFill>
                          <a:effectLst/>
                          <a:uFillTx/>
                          <a:ea typeface="MS UI Gothic"/>
                        </a:rPr>
                        <a:t>1</a:t>
                      </a:r>
                      <a:r>
                        <a:rPr lang="en-GB" altLang="ja-JP" sz="1400" b="0" i="0" u="none" strike="noStrike" cap="none" baseline="0" dirty="0">
                          <a:solidFill>
                            <a:srgbClr val="4D4D4D"/>
                          </a:solidFill>
                          <a:effectLst/>
                          <a:uFillTx/>
                          <a:ea typeface="MS UI Gothic"/>
                        </a:rPr>
                        <a:t> </a:t>
                      </a:r>
                      <a:r>
                        <a:rPr lang="ja-JP" sz="1400" b="0" i="0" u="none" strike="noStrike" cap="none" baseline="0" dirty="0">
                          <a:solidFill>
                            <a:srgbClr val="4D4D4D"/>
                          </a:solidFill>
                          <a:effectLst/>
                          <a:uFillTx/>
                          <a:ea typeface="MS UI Gothic"/>
                        </a:rPr>
                        <a:t>(2)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7"/>
                  </a:ext>
                </a:extLst>
              </a:tr>
              <a:tr h="30525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DCR, n (%) [95%CI]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38 (84) [70.5, 93.5]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8"/>
                  </a:ext>
                </a:extLst>
              </a:tr>
              <a:tr h="30525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12カ月PFS率、% (95%CI)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77 (62.0, 87.2)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9"/>
                  </a:ext>
                </a:extLst>
              </a:tr>
              <a:tr h="30525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12カ月OS率、% (95%CI)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83 (67.6, 91.7)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401188911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a:solidFill>
                  <a:srgbClr val="043882"/>
                </a:solidFill>
                <a:effectLst/>
                <a:uFillTx/>
                <a:ea typeface="MS UI Gothic"/>
              </a:rPr>
              <a:t>目次</a:t>
            </a:r>
          </a:p>
        </p:txBody>
      </p:sp>
      <p:sp>
        <p:nvSpPr>
          <p:cNvPr id="5123" name="Rectangle 3"/>
          <p:cNvSpPr>
            <a:spLocks noGrp="1" noChangeArrowheads="1"/>
          </p:cNvSpPr>
          <p:nvPr>
            <p:ph idx="1"/>
          </p:nvPr>
        </p:nvSpPr>
        <p:spPr>
          <a:noFill/>
          <a:ln>
            <a:noFill/>
          </a:ln>
        </p:spPr>
        <p:txBody>
          <a:bodyPr/>
          <a:lstStyle/>
          <a:p>
            <a:pPr>
              <a:spcAft>
                <a:spcPts val="1200"/>
              </a:spcAft>
              <a:tabLst>
                <a:tab pos="8256588" algn="r"/>
              </a:tabLst>
            </a:pPr>
            <a:r>
              <a:rPr lang="ja-JP" sz="1800" b="0" i="0" u="none" strike="noStrike" cap="none" baseline="0">
                <a:solidFill>
                  <a:srgbClr val="043882"/>
                </a:solidFill>
                <a:effectLst/>
                <a:uFillTx/>
                <a:ea typeface="MS UI Gothic"/>
              </a:rPr>
              <a:t>胃・食道癌</a:t>
            </a:r>
            <a:r>
              <a:rPr lang="ja-JP" sz="1800" b="0" i="0" u="dotted" strike="noStrike" cap="none" baseline="0">
                <a:solidFill>
                  <a:srgbClr val="043882"/>
                </a:solidFill>
                <a:effectLst/>
                <a:uFill>
                  <a:solidFill>
                    <a:srgbClr val="043882"/>
                  </a:solidFill>
                </a:uFill>
                <a:ea typeface="MS UI Gothic"/>
              </a:rPr>
              <a:t>	</a:t>
            </a:r>
            <a:r>
              <a:rPr lang="ja-JP" sz="1800" b="0" i="0" u="dotted" strike="noStrike" cap="none" baseline="0">
                <a:solidFill>
                  <a:srgbClr val="043882"/>
                </a:solidFill>
                <a:effectLst/>
                <a:uFill>
                  <a:solidFill>
                    <a:srgbClr val="043882"/>
                  </a:solidFill>
                </a:uFill>
                <a:ea typeface="MS UI Gothic"/>
                <a:hlinkClick r:id="rId3" action="ppaction://hlinksldjump"/>
              </a:rPr>
              <a:t>6</a:t>
            </a:r>
          </a:p>
          <a:p>
            <a:pPr>
              <a:spcAft>
                <a:spcPts val="1200"/>
              </a:spcAft>
              <a:tabLst>
                <a:tab pos="8256588" algn="r"/>
              </a:tabLst>
            </a:pPr>
            <a:r>
              <a:rPr lang="ja-JP" sz="1800" b="0" i="0" u="none" strike="noStrike" cap="none" baseline="0">
                <a:solidFill>
                  <a:srgbClr val="043882"/>
                </a:solidFill>
                <a:effectLst/>
                <a:uFillTx/>
                <a:ea typeface="MS UI Gothic"/>
              </a:rPr>
              <a:t>膵・小腸・肝胆道癌</a:t>
            </a:r>
            <a:r>
              <a:rPr lang="ja-JP" sz="1800" b="0" i="0" u="dotted" strike="noStrike" cap="none" baseline="0">
                <a:solidFill>
                  <a:srgbClr val="043882"/>
                </a:solidFill>
                <a:effectLst/>
                <a:uFill>
                  <a:solidFill>
                    <a:srgbClr val="043882"/>
                  </a:solidFill>
                </a:uFill>
                <a:ea typeface="MS UI Gothic"/>
              </a:rPr>
              <a:t>	</a:t>
            </a:r>
            <a:r>
              <a:rPr lang="ja-JP" sz="1800" b="0" i="0" u="dotted" strike="noStrike" cap="none" baseline="0">
                <a:solidFill>
                  <a:srgbClr val="043882"/>
                </a:solidFill>
                <a:effectLst/>
                <a:uFill>
                  <a:solidFill>
                    <a:srgbClr val="043882"/>
                  </a:solidFill>
                </a:uFill>
                <a:ea typeface="MS UI Gothic"/>
                <a:hlinkClick r:id="rId4" action="ppaction://hlinksldjump"/>
              </a:rPr>
              <a:t>16</a:t>
            </a:r>
          </a:p>
          <a:p>
            <a:pPr lvl="1">
              <a:spcAft>
                <a:spcPts val="1200"/>
              </a:spcAft>
              <a:tabLst>
                <a:tab pos="8256588" algn="r"/>
              </a:tabLst>
            </a:pPr>
            <a:r>
              <a:rPr lang="ja-JP" sz="1800" b="0" i="0" u="none" strike="noStrike" cap="none" baseline="0">
                <a:solidFill>
                  <a:srgbClr val="043882"/>
                </a:solidFill>
                <a:effectLst/>
                <a:uFillTx/>
                <a:ea typeface="MS UI Gothic"/>
              </a:rPr>
              <a:t>膵癌及び胆道癌</a:t>
            </a:r>
            <a:r>
              <a:rPr lang="ja-JP" sz="1800" b="0" i="0" u="dotted" strike="noStrike" cap="none" baseline="0">
                <a:solidFill>
                  <a:srgbClr val="043882"/>
                </a:solidFill>
                <a:effectLst/>
                <a:uFill>
                  <a:solidFill>
                    <a:srgbClr val="043882"/>
                  </a:solidFill>
                </a:uFill>
                <a:ea typeface="MS UI Gothic"/>
              </a:rPr>
              <a:t>	</a:t>
            </a:r>
            <a:r>
              <a:rPr lang="ja-JP" sz="1800" b="0" i="0" u="dotted" strike="noStrike" cap="none" baseline="0">
                <a:solidFill>
                  <a:srgbClr val="043882"/>
                </a:solidFill>
                <a:effectLst/>
                <a:uFill>
                  <a:solidFill>
                    <a:srgbClr val="043882"/>
                  </a:solidFill>
                </a:uFill>
                <a:ea typeface="MS UI Gothic"/>
                <a:hlinkClick r:id="rId5" action="ppaction://hlinksldjump"/>
              </a:rPr>
              <a:t>17</a:t>
            </a:r>
          </a:p>
          <a:p>
            <a:pPr lvl="1">
              <a:spcAft>
                <a:spcPts val="1200"/>
              </a:spcAft>
              <a:tabLst>
                <a:tab pos="8256588" algn="r"/>
              </a:tabLst>
            </a:pPr>
            <a:r>
              <a:rPr lang="ja-JP" sz="1800" b="0" i="0" u="none" strike="noStrike" cap="none" baseline="0">
                <a:solidFill>
                  <a:srgbClr val="043882"/>
                </a:solidFill>
                <a:effectLst/>
                <a:uFillTx/>
                <a:ea typeface="MS UI Gothic"/>
              </a:rPr>
              <a:t>肝細胞癌</a:t>
            </a:r>
            <a:r>
              <a:rPr lang="ja-JP" sz="1800" b="0" i="0" u="dotted" strike="noStrike" cap="none" baseline="0">
                <a:solidFill>
                  <a:srgbClr val="043882"/>
                </a:solidFill>
                <a:effectLst/>
                <a:uFill>
                  <a:solidFill>
                    <a:srgbClr val="043882"/>
                  </a:solidFill>
                </a:uFill>
                <a:ea typeface="MS UI Gothic"/>
              </a:rPr>
              <a:t>	</a:t>
            </a:r>
            <a:r>
              <a:rPr lang="ja-JP" sz="1800" b="0" i="0" u="dotted" strike="noStrike" cap="none" baseline="0">
                <a:solidFill>
                  <a:srgbClr val="043882"/>
                </a:solidFill>
                <a:effectLst/>
                <a:uFill>
                  <a:solidFill>
                    <a:srgbClr val="043882"/>
                  </a:solidFill>
                </a:uFill>
                <a:ea typeface="MS UI Gothic"/>
                <a:hlinkClick r:id="rId6" action="ppaction://hlinksldjump"/>
              </a:rPr>
              <a:t>30</a:t>
            </a:r>
          </a:p>
          <a:p>
            <a:pPr lvl="1">
              <a:spcAft>
                <a:spcPts val="1200"/>
              </a:spcAft>
              <a:tabLst>
                <a:tab pos="8256588" algn="r"/>
              </a:tabLst>
            </a:pPr>
            <a:r>
              <a:rPr lang="ja-JP" sz="1800" b="0" i="0" u="none" strike="noStrike" cap="none" baseline="0">
                <a:solidFill>
                  <a:srgbClr val="043882"/>
                </a:solidFill>
                <a:effectLst/>
                <a:uFillTx/>
                <a:ea typeface="MS UI Gothic"/>
              </a:rPr>
              <a:t>神経内分泌腫瘍</a:t>
            </a:r>
            <a:r>
              <a:rPr lang="ja-JP" sz="1800" b="0" i="0" u="dotted" strike="noStrike" cap="none" baseline="0">
                <a:solidFill>
                  <a:srgbClr val="043882"/>
                </a:solidFill>
                <a:effectLst/>
                <a:uFill>
                  <a:solidFill>
                    <a:srgbClr val="043882"/>
                  </a:solidFill>
                </a:uFill>
                <a:ea typeface="MS UI Gothic"/>
              </a:rPr>
              <a:t>	</a:t>
            </a:r>
            <a:r>
              <a:rPr lang="ja-JP" sz="1800" b="0" i="0" u="dotted" strike="noStrike" cap="none" baseline="0">
                <a:solidFill>
                  <a:srgbClr val="043882"/>
                </a:solidFill>
                <a:effectLst/>
                <a:uFill>
                  <a:solidFill>
                    <a:srgbClr val="043882"/>
                  </a:solidFill>
                </a:uFill>
                <a:ea typeface="MS UI Gothic"/>
                <a:hlinkClick r:id="rId7" action="ppaction://hlinksldjump"/>
              </a:rPr>
              <a:t>39</a:t>
            </a:r>
          </a:p>
          <a:p>
            <a:pPr>
              <a:spcAft>
                <a:spcPts val="1200"/>
              </a:spcAft>
              <a:tabLst>
                <a:tab pos="8256588" algn="r"/>
              </a:tabLst>
            </a:pPr>
            <a:r>
              <a:rPr lang="ja-JP" sz="1800" b="0" i="0" u="none" strike="noStrike" cap="none" baseline="0">
                <a:solidFill>
                  <a:srgbClr val="043882"/>
                </a:solidFill>
                <a:effectLst/>
                <a:uFillTx/>
                <a:ea typeface="MS UI Gothic"/>
              </a:rPr>
              <a:t>結腸・直腸・肛門癌</a:t>
            </a:r>
            <a:r>
              <a:rPr lang="ja-JP" sz="1800" b="0" i="0" u="dotted" strike="noStrike" cap="none" baseline="0">
                <a:solidFill>
                  <a:srgbClr val="043882"/>
                </a:solidFill>
                <a:effectLst/>
                <a:uFill>
                  <a:solidFill>
                    <a:srgbClr val="043882"/>
                  </a:solidFill>
                </a:uFill>
                <a:ea typeface="MS UI Gothic"/>
              </a:rPr>
              <a:t>	</a:t>
            </a:r>
            <a:r>
              <a:rPr lang="ja-JP" sz="1800" b="0" i="0" u="dotted" strike="noStrike" cap="none" baseline="0">
                <a:solidFill>
                  <a:srgbClr val="043882"/>
                </a:solidFill>
                <a:effectLst/>
                <a:uFill>
                  <a:solidFill>
                    <a:srgbClr val="043882"/>
                  </a:solidFill>
                </a:uFill>
                <a:ea typeface="MS UI Gothic"/>
                <a:hlinkClick r:id="rId8" action="ppaction://hlinksldjump"/>
              </a:rPr>
              <a:t>43</a:t>
            </a:r>
          </a:p>
          <a:p>
            <a:pPr>
              <a:spcAft>
                <a:spcPts val="1200"/>
              </a:spcAft>
              <a:tabLst>
                <a:tab pos="8256588" algn="r"/>
              </a:tabLst>
            </a:pPr>
            <a:r>
              <a:rPr lang="ja-JP" sz="1800" b="0" i="0" u="none" strike="noStrike" cap="none" baseline="0">
                <a:solidFill>
                  <a:srgbClr val="043882"/>
                </a:solidFill>
                <a:effectLst/>
                <a:uFillTx/>
                <a:ea typeface="MS UI Gothic"/>
              </a:rPr>
              <a:t>消化器癌</a:t>
            </a:r>
            <a:r>
              <a:rPr lang="ja-JP" sz="1800" b="0" i="0" u="dotted" strike="noStrike" cap="none" baseline="0">
                <a:solidFill>
                  <a:srgbClr val="043882"/>
                </a:solidFill>
                <a:effectLst/>
                <a:uFill>
                  <a:solidFill>
                    <a:srgbClr val="043882"/>
                  </a:solidFill>
                </a:uFill>
                <a:ea typeface="MS UI Gothic"/>
              </a:rPr>
              <a:t>	</a:t>
            </a:r>
            <a:r>
              <a:rPr lang="ja-JP" sz="1800" b="0" i="0" u="dotted" strike="noStrike" cap="none" baseline="0">
                <a:solidFill>
                  <a:srgbClr val="043882"/>
                </a:solidFill>
                <a:effectLst/>
                <a:uFill>
                  <a:solidFill>
                    <a:srgbClr val="043882"/>
                  </a:solidFill>
                </a:uFill>
                <a:ea typeface="MS UI Gothic"/>
                <a:hlinkClick r:id="rId9" action="ppaction://hlinksldjump"/>
              </a:rPr>
              <a:t>86</a:t>
            </a:r>
          </a:p>
        </p:txBody>
      </p:sp>
      <p:sp>
        <p:nvSpPr>
          <p:cNvPr id="7" name="Text Placeholder 6"/>
          <p:cNvSpPr>
            <a:spLocks noGrp="1"/>
          </p:cNvSpPr>
          <p:nvPr>
            <p:ph type="body" sz="quarter" idx="10"/>
          </p:nvPr>
        </p:nvSpPr>
        <p:spPr>
          <a:xfrm>
            <a:off x="365125" y="6096000"/>
            <a:ext cx="5716498" cy="487363"/>
          </a:xfrm>
        </p:spPr>
        <p:txBody>
          <a:bodyPr/>
          <a:lstStyle/>
          <a:p>
            <a:pPr marL="0" lvl="2" indent="0">
              <a:spcBef>
                <a:spcPts val="600"/>
              </a:spcBef>
              <a:spcAft>
                <a:spcPct val="0"/>
              </a:spcAft>
              <a:buSzPct val="110000"/>
              <a:buNone/>
            </a:pPr>
            <a:r>
              <a:rPr lang="ja-JP" sz="1100" b="0" i="0" u="none" strike="noStrike" cap="none" baseline="0" dirty="0">
                <a:solidFill>
                  <a:srgbClr val="363636"/>
                </a:solidFill>
                <a:effectLst/>
                <a:uFillTx/>
                <a:ea typeface="MS UI Gothic"/>
              </a:rPr>
              <a:t>注：特定のセクションにジャンプするには、番号を右クリックし、「ハイパーリンクを開く」を選択してください</a:t>
            </a:r>
          </a:p>
        </p:txBody>
      </p:sp>
    </p:spTree>
    <p:custDataLst>
      <p:tags r:id="rId1"/>
    </p:custDataLst>
    <p:extLst>
      <p:ext uri="{BB962C8B-B14F-4D97-AF65-F5344CB8AC3E}">
        <p14:creationId xmlns:p14="http://schemas.microsoft.com/office/powerpoint/2010/main" xmlns="" val="4007663821"/>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LBA18_PR</a:t>
            </a:r>
            <a:r>
              <a:rPr lang="en-GB" altLang="ja-JP" sz="1800" b="1" i="0" u="none" strike="noStrike" cap="none" baseline="0" dirty="0">
                <a:solidFill>
                  <a:srgbClr val="043882"/>
                </a:solidFill>
                <a:effectLst/>
                <a:uFillTx/>
                <a:ea typeface="MS UI Gothic"/>
              </a:rPr>
              <a:t>:</a:t>
            </a:r>
            <a:r>
              <a:rPr lang="en-GB" altLang="ja-JP" sz="1800" b="1" i="0" u="none" strike="noStrike" cap="none" dirty="0">
                <a:solidFill>
                  <a:srgbClr val="043882"/>
                </a:solidFill>
                <a:effectLst/>
                <a:uFillTx/>
                <a:ea typeface="MS UI Gothic"/>
              </a:rPr>
              <a:t> </a:t>
            </a:r>
            <a:r>
              <a:rPr lang="ja-JP" sz="1800" b="1" i="0" u="none" strike="noStrike" cap="none" baseline="0" dirty="0">
                <a:solidFill>
                  <a:srgbClr val="043882"/>
                </a:solidFill>
                <a:effectLst/>
                <a:uFillTx/>
                <a:ea typeface="MS UI Gothic"/>
              </a:rPr>
              <a:t>マイクロサテライト不安定性ミスマッチ修復欠損 (MSI-H/dMMR) 転移性結腸直腸癌（mCRC）の第一選択治療としてのニボルマブ（NIVO）+ 低用量イピリムマブ（IPI）の持続的臨床的ベネフィッ</a:t>
            </a:r>
            <a:r>
              <a:rPr lang="ja-JP" sz="1800" b="1" i="0" u="none" strike="noStrike" cap="none" baseline="0" dirty="0" smtClean="0">
                <a:solidFill>
                  <a:srgbClr val="043882"/>
                </a:solidFill>
                <a:effectLst/>
                <a:uFillTx/>
                <a:ea typeface="MS UI Gothic"/>
              </a:rPr>
              <a:t>ト</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Lenz HJ, et al</a:t>
            </a:r>
          </a:p>
        </p:txBody>
      </p:sp>
      <p:sp>
        <p:nvSpPr>
          <p:cNvPr id="3" name="Content Placeholder 2"/>
          <p:cNvSpPr>
            <a:spLocks noGrp="1"/>
          </p:cNvSpPr>
          <p:nvPr>
            <p:ph idx="1"/>
          </p:nvPr>
        </p:nvSpPr>
        <p:spPr>
          <a:xfrm>
            <a:off x="365124" y="1254035"/>
            <a:ext cx="8413751" cy="417603"/>
          </a:xfrm>
        </p:spPr>
        <p:txBody>
          <a:bodyPr/>
          <a:lstStyle/>
          <a:p>
            <a:pPr marL="0" indent="0">
              <a:buNone/>
            </a:pPr>
            <a:r>
              <a:rPr lang="ja-JP" sz="1600" b="1" i="0" u="none" strike="noStrike" cap="none" baseline="0">
                <a:solidFill>
                  <a:srgbClr val="4D4D4D"/>
                </a:solidFill>
                <a:effectLst/>
                <a:uFillTx/>
                <a:ea typeface="MS UI Gothic"/>
              </a:rPr>
              <a:t>主要な結果（続き）</a:t>
            </a:r>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r>
              <a:rPr lang="ja-JP" sz="1600" b="0" i="0" u="none" strike="noStrike" cap="none" baseline="0">
                <a:solidFill>
                  <a:srgbClr val="4D4D4D"/>
                </a:solidFill>
                <a:effectLst/>
                <a:uFillTx/>
                <a:ea typeface="MS UI Gothic"/>
              </a:rPr>
              <a:t>患者の84％にベースラインからの腫瘍量減少が認められた</a:t>
            </a:r>
          </a:p>
        </p:txBody>
      </p:sp>
      <p:sp>
        <p:nvSpPr>
          <p:cNvPr id="4" name="Text Placeholder 3"/>
          <p:cNvSpPr>
            <a:spLocks noGrp="1"/>
          </p:cNvSpPr>
          <p:nvPr>
            <p:ph type="body" sz="quarter" idx="10"/>
          </p:nvPr>
        </p:nvSpPr>
        <p:spPr/>
        <p:txBody>
          <a:bodyPr/>
          <a:lstStyle/>
          <a:p>
            <a:r>
              <a:rPr lang="ja-JP" sz="1200" b="0" i="0" u="none" strike="noStrike" cap="none" baseline="0">
                <a:solidFill>
                  <a:srgbClr val="4D4D4D"/>
                </a:solidFill>
                <a:effectLst/>
                <a:uFillTx/>
                <a:ea typeface="MS UI Gothic"/>
              </a:rPr>
              <a:t>*治験責任医師の評価により確認された奏効; </a:t>
            </a:r>
            <a:r>
              <a:rPr sz="1200"/>
              <a:t/>
            </a:r>
            <a:br>
              <a:rPr sz="1200"/>
            </a:br>
            <a:r>
              <a:rPr lang="ja-JP" sz="1200" b="0" i="0" u="none" strike="noStrike" cap="none" baseline="30000">
                <a:solidFill>
                  <a:srgbClr val="4D4D4D"/>
                </a:solidFill>
                <a:effectLst/>
                <a:uFillTx/>
                <a:ea typeface="MS UI Gothic"/>
              </a:rPr>
              <a:t>†</a:t>
            </a:r>
            <a:r>
              <a:rPr lang="ja-JP" sz="1200" b="0" i="0" u="none" strike="noStrike" cap="none" baseline="0">
                <a:solidFill>
                  <a:srgbClr val="4D4D4D"/>
                </a:solidFill>
                <a:effectLst/>
                <a:uFillTx/>
                <a:ea typeface="MS UI Gothic"/>
              </a:rPr>
              <a:t>治験責任医師の評価により評価可能な患者</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Lenz HJ, et al. Ann Oncol 2018;29(suppl 5):abstr LBA18_PR</a:t>
            </a:r>
          </a:p>
        </p:txBody>
      </p:sp>
      <p:sp>
        <p:nvSpPr>
          <p:cNvPr id="6" name="TextBox 5"/>
          <p:cNvSpPr txBox="1"/>
          <p:nvPr/>
        </p:nvSpPr>
        <p:spPr>
          <a:xfrm>
            <a:off x="3478852" y="1549400"/>
            <a:ext cx="2179751" cy="335615"/>
          </a:xfrm>
          <a:prstGeom prst="rect">
            <a:avLst/>
          </a:prstGeom>
          <a:noFill/>
        </p:spPr>
        <p:txBody>
          <a:bodyPr wrap="none" rtlCol="0">
            <a:spAutoFit/>
          </a:bodyPr>
          <a:lstStyle/>
          <a:p>
            <a:pPr algn="ctr"/>
            <a:r>
              <a:rPr lang="ja-JP" sz="1600" b="1" i="0" u="none" strike="noStrike" cap="none" baseline="0">
                <a:solidFill>
                  <a:srgbClr val="4D4D4D"/>
                </a:solidFill>
                <a:effectLst/>
                <a:uFillTx/>
                <a:ea typeface="MS UI Gothic"/>
              </a:rPr>
              <a:t>標的病変の最大縮小率</a:t>
            </a:r>
          </a:p>
        </p:txBody>
      </p:sp>
      <p:sp>
        <p:nvSpPr>
          <p:cNvPr id="10" name="TextBox 9">
            <a:extLst>
              <a:ext uri="{FF2B5EF4-FFF2-40B4-BE49-F238E27FC236}">
                <a16:creationId xmlns:a16="http://schemas.microsoft.com/office/drawing/2014/main" xmlns="" id="{44DB4841-D95E-49FF-BADA-747779F48CB3}"/>
              </a:ext>
            </a:extLst>
          </p:cNvPr>
          <p:cNvSpPr txBox="1"/>
          <p:nvPr/>
        </p:nvSpPr>
        <p:spPr>
          <a:xfrm>
            <a:off x="721053" y="1908848"/>
            <a:ext cx="480011" cy="305105"/>
          </a:xfrm>
          <a:prstGeom prst="rect">
            <a:avLst/>
          </a:prstGeom>
          <a:noFill/>
        </p:spPr>
        <p:txBody>
          <a:bodyPr wrap="none" rtlCol="0">
            <a:spAutoFit/>
          </a:bodyPr>
          <a:lstStyle/>
          <a:p>
            <a:pPr algn="r"/>
            <a:r>
              <a:rPr lang="ja-JP" sz="1400" b="0" i="0" u="none" strike="noStrike" cap="none" baseline="0">
                <a:solidFill>
                  <a:srgbClr val="4D4D4D"/>
                </a:solidFill>
                <a:effectLst/>
                <a:uFillTx/>
                <a:ea typeface="MS UI Gothic"/>
              </a:rPr>
              <a:t>100</a:t>
            </a:r>
          </a:p>
        </p:txBody>
      </p:sp>
      <p:sp>
        <p:nvSpPr>
          <p:cNvPr id="11" name="TextBox 10">
            <a:extLst>
              <a:ext uri="{FF2B5EF4-FFF2-40B4-BE49-F238E27FC236}">
                <a16:creationId xmlns:a16="http://schemas.microsoft.com/office/drawing/2014/main" xmlns="" id="{F06C9793-3E37-4B30-9A76-6B9527719F15}"/>
              </a:ext>
            </a:extLst>
          </p:cNvPr>
          <p:cNvSpPr txBox="1"/>
          <p:nvPr/>
        </p:nvSpPr>
        <p:spPr>
          <a:xfrm>
            <a:off x="4618531" y="4941168"/>
            <a:ext cx="604171" cy="305105"/>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患者</a:t>
            </a:r>
            <a:r>
              <a:rPr lang="ja-JP" sz="1400" b="0" i="0" u="none" strike="noStrike" cap="none" baseline="30000">
                <a:solidFill>
                  <a:srgbClr val="4D4D4D"/>
                </a:solidFill>
                <a:effectLst/>
                <a:uFillTx/>
                <a:ea typeface="MS UI Gothic"/>
              </a:rPr>
              <a:t>†</a:t>
            </a:r>
          </a:p>
        </p:txBody>
      </p:sp>
      <p:sp>
        <p:nvSpPr>
          <p:cNvPr id="12" name="TextBox 11">
            <a:extLst>
              <a:ext uri="{FF2B5EF4-FFF2-40B4-BE49-F238E27FC236}">
                <a16:creationId xmlns:a16="http://schemas.microsoft.com/office/drawing/2014/main" xmlns="" id="{9BBB9EEB-2A2C-4231-8F21-E56A315ECC8A}"/>
              </a:ext>
            </a:extLst>
          </p:cNvPr>
          <p:cNvSpPr txBox="1"/>
          <p:nvPr/>
        </p:nvSpPr>
        <p:spPr>
          <a:xfrm>
            <a:off x="919018" y="3161068"/>
            <a:ext cx="282046" cy="305105"/>
          </a:xfrm>
          <a:prstGeom prst="rect">
            <a:avLst/>
          </a:prstGeom>
          <a:noFill/>
        </p:spPr>
        <p:txBody>
          <a:bodyPr wrap="none" rtlCol="0">
            <a:spAutoFit/>
          </a:bodyPr>
          <a:lstStyle/>
          <a:p>
            <a:pPr algn="r"/>
            <a:r>
              <a:rPr lang="ja-JP" sz="1400" b="0" i="0" u="none" strike="noStrike" cap="none" baseline="0">
                <a:solidFill>
                  <a:srgbClr val="4D4D4D"/>
                </a:solidFill>
                <a:effectLst/>
                <a:uFillTx/>
                <a:ea typeface="MS UI Gothic"/>
              </a:rPr>
              <a:t>0</a:t>
            </a:r>
          </a:p>
        </p:txBody>
      </p:sp>
      <p:cxnSp>
        <p:nvCxnSpPr>
          <p:cNvPr id="13" name="Straight Connector 12">
            <a:extLst>
              <a:ext uri="{FF2B5EF4-FFF2-40B4-BE49-F238E27FC236}">
                <a16:creationId xmlns:a16="http://schemas.microsoft.com/office/drawing/2014/main" xmlns="" id="{096B2504-10B9-457F-A5EE-85C0CED14704}"/>
              </a:ext>
            </a:extLst>
          </p:cNvPr>
          <p:cNvCxnSpPr/>
          <p:nvPr/>
        </p:nvCxnSpPr>
        <p:spPr>
          <a:xfrm>
            <a:off x="1174532" y="207012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75D5ED8E-160B-407F-B666-89361993E74F}"/>
              </a:ext>
            </a:extLst>
          </p:cNvPr>
          <p:cNvSpPr txBox="1"/>
          <p:nvPr/>
        </p:nvSpPr>
        <p:spPr>
          <a:xfrm>
            <a:off x="820036" y="2221903"/>
            <a:ext cx="381028" cy="305105"/>
          </a:xfrm>
          <a:prstGeom prst="rect">
            <a:avLst/>
          </a:prstGeom>
          <a:noFill/>
        </p:spPr>
        <p:txBody>
          <a:bodyPr wrap="none" rtlCol="0">
            <a:spAutoFit/>
          </a:bodyPr>
          <a:lstStyle/>
          <a:p>
            <a:pPr algn="r"/>
            <a:r>
              <a:rPr lang="ja-JP" sz="1400" b="0" i="0" u="none" strike="noStrike" cap="none" baseline="0">
                <a:solidFill>
                  <a:srgbClr val="4D4D4D"/>
                </a:solidFill>
                <a:effectLst/>
                <a:uFillTx/>
                <a:ea typeface="MS UI Gothic"/>
              </a:rPr>
              <a:t>75</a:t>
            </a:r>
          </a:p>
        </p:txBody>
      </p:sp>
      <p:cxnSp>
        <p:nvCxnSpPr>
          <p:cNvPr id="15" name="Straight Connector 14">
            <a:extLst>
              <a:ext uri="{FF2B5EF4-FFF2-40B4-BE49-F238E27FC236}">
                <a16:creationId xmlns:a16="http://schemas.microsoft.com/office/drawing/2014/main" xmlns="" id="{7D451D36-FE4A-41B9-BA84-5F240F8E572B}"/>
              </a:ext>
            </a:extLst>
          </p:cNvPr>
          <p:cNvCxnSpPr/>
          <p:nvPr/>
        </p:nvCxnSpPr>
        <p:spPr>
          <a:xfrm>
            <a:off x="1174532" y="2383175"/>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25153500-E908-4F89-A287-3614DD3A143F}"/>
              </a:ext>
            </a:extLst>
          </p:cNvPr>
          <p:cNvSpPr txBox="1"/>
          <p:nvPr/>
        </p:nvSpPr>
        <p:spPr>
          <a:xfrm>
            <a:off x="820036" y="2534958"/>
            <a:ext cx="381028" cy="305105"/>
          </a:xfrm>
          <a:prstGeom prst="rect">
            <a:avLst/>
          </a:prstGeom>
          <a:noFill/>
        </p:spPr>
        <p:txBody>
          <a:bodyPr wrap="none" rtlCol="0">
            <a:spAutoFit/>
          </a:bodyPr>
          <a:lstStyle/>
          <a:p>
            <a:pPr algn="r"/>
            <a:r>
              <a:rPr lang="ja-JP" sz="1400" b="0" i="0" u="none" strike="noStrike" cap="none" baseline="0">
                <a:solidFill>
                  <a:srgbClr val="4D4D4D"/>
                </a:solidFill>
                <a:effectLst/>
                <a:uFillTx/>
                <a:ea typeface="MS UI Gothic"/>
              </a:rPr>
              <a:t>50</a:t>
            </a:r>
          </a:p>
        </p:txBody>
      </p:sp>
      <p:cxnSp>
        <p:nvCxnSpPr>
          <p:cNvPr id="17" name="Straight Connector 16">
            <a:extLst>
              <a:ext uri="{FF2B5EF4-FFF2-40B4-BE49-F238E27FC236}">
                <a16:creationId xmlns:a16="http://schemas.microsoft.com/office/drawing/2014/main" xmlns="" id="{9027AEAD-64D3-405C-8D39-81708FFD9F84}"/>
              </a:ext>
            </a:extLst>
          </p:cNvPr>
          <p:cNvCxnSpPr/>
          <p:nvPr/>
        </p:nvCxnSpPr>
        <p:spPr>
          <a:xfrm>
            <a:off x="1174532" y="269623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09728B18-3DBF-4E66-98E2-0CD9066246AA}"/>
              </a:ext>
            </a:extLst>
          </p:cNvPr>
          <p:cNvSpPr txBox="1"/>
          <p:nvPr/>
        </p:nvSpPr>
        <p:spPr>
          <a:xfrm>
            <a:off x="820036" y="2848013"/>
            <a:ext cx="381028" cy="305105"/>
          </a:xfrm>
          <a:prstGeom prst="rect">
            <a:avLst/>
          </a:prstGeom>
          <a:noFill/>
        </p:spPr>
        <p:txBody>
          <a:bodyPr wrap="none" rtlCol="0">
            <a:spAutoFit/>
          </a:bodyPr>
          <a:lstStyle/>
          <a:p>
            <a:pPr algn="r"/>
            <a:r>
              <a:rPr lang="ja-JP" sz="1400" b="0" i="0" u="none" strike="noStrike" cap="none" baseline="0">
                <a:solidFill>
                  <a:srgbClr val="4D4D4D"/>
                </a:solidFill>
                <a:effectLst/>
                <a:uFillTx/>
                <a:ea typeface="MS UI Gothic"/>
              </a:rPr>
              <a:t>25</a:t>
            </a:r>
          </a:p>
        </p:txBody>
      </p:sp>
      <p:cxnSp>
        <p:nvCxnSpPr>
          <p:cNvPr id="19" name="Straight Connector 18">
            <a:extLst>
              <a:ext uri="{FF2B5EF4-FFF2-40B4-BE49-F238E27FC236}">
                <a16:creationId xmlns:a16="http://schemas.microsoft.com/office/drawing/2014/main" xmlns="" id="{1CC73719-D1C6-4E61-9504-D9702278A327}"/>
              </a:ext>
            </a:extLst>
          </p:cNvPr>
          <p:cNvCxnSpPr/>
          <p:nvPr/>
        </p:nvCxnSpPr>
        <p:spPr>
          <a:xfrm>
            <a:off x="1174532" y="3009285"/>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F11E9B96-8474-4988-9AC8-F979FF289BAE}"/>
              </a:ext>
            </a:extLst>
          </p:cNvPr>
          <p:cNvCxnSpPr/>
          <p:nvPr/>
        </p:nvCxnSpPr>
        <p:spPr>
          <a:xfrm>
            <a:off x="1239520" y="3322340"/>
            <a:ext cx="71424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75960A4F-0E99-43EB-8891-178A2C3ED7BF}"/>
              </a:ext>
            </a:extLst>
          </p:cNvPr>
          <p:cNvSpPr txBox="1"/>
          <p:nvPr/>
        </p:nvSpPr>
        <p:spPr>
          <a:xfrm rot="16200000">
            <a:off x="-529057" y="3023540"/>
            <a:ext cx="2138727" cy="523220"/>
          </a:xfrm>
          <a:prstGeom prst="rect">
            <a:avLst/>
          </a:prstGeom>
          <a:noFill/>
        </p:spPr>
        <p:txBody>
          <a:bodyPr wrap="none" rtlCol="0">
            <a:spAutoFit/>
          </a:bodyPr>
          <a:lstStyle/>
          <a:p>
            <a:pPr algn="ctr"/>
            <a:r>
              <a:rPr lang="ja-JP" sz="1400" b="0" i="0" u="none" strike="noStrike" cap="none" baseline="0" dirty="0">
                <a:solidFill>
                  <a:srgbClr val="4D4D4D"/>
                </a:solidFill>
                <a:effectLst/>
                <a:uFillTx/>
                <a:ea typeface="MS UI Gothic"/>
              </a:rPr>
              <a:t>ベースラインからの</a:t>
            </a:r>
            <a:r>
              <a:rPr sz="1400" dirty="0"/>
              <a:t/>
            </a:r>
            <a:br>
              <a:rPr sz="1400" dirty="0"/>
            </a:br>
            <a:r>
              <a:rPr lang="ja-JP" sz="1400" b="0" i="0" u="none" strike="noStrike" cap="none" baseline="0" dirty="0">
                <a:solidFill>
                  <a:srgbClr val="4D4D4D"/>
                </a:solidFill>
                <a:effectLst/>
                <a:uFillTx/>
                <a:ea typeface="MS UI Gothic"/>
              </a:rPr>
              <a:t>標的病変最大縮小</a:t>
            </a:r>
            <a:r>
              <a:rPr lang="ja-JP" altLang="en-US" sz="1400" dirty="0">
                <a:solidFill>
                  <a:srgbClr val="4D4D4D"/>
                </a:solidFill>
                <a:ea typeface="MS UI Gothic"/>
              </a:rPr>
              <a:t>率、</a:t>
            </a:r>
            <a:r>
              <a:rPr lang="en-US" altLang="ja-JP" sz="1400" dirty="0" smtClean="0">
                <a:solidFill>
                  <a:srgbClr val="4D4D4D"/>
                </a:solidFill>
                <a:ea typeface="MS UI Gothic"/>
              </a:rPr>
              <a:t>%</a:t>
            </a:r>
            <a:endParaRPr lang="ja-JP" sz="1400" b="0" i="0" u="none" strike="noStrike" cap="none" baseline="0" dirty="0">
              <a:solidFill>
                <a:srgbClr val="4D4D4D"/>
              </a:solidFill>
              <a:effectLst/>
              <a:uFillTx/>
              <a:ea typeface="MS UI Gothic"/>
            </a:endParaRPr>
          </a:p>
        </p:txBody>
      </p:sp>
      <p:cxnSp>
        <p:nvCxnSpPr>
          <p:cNvPr id="22" name="Straight Connector 21">
            <a:extLst>
              <a:ext uri="{FF2B5EF4-FFF2-40B4-BE49-F238E27FC236}">
                <a16:creationId xmlns:a16="http://schemas.microsoft.com/office/drawing/2014/main" xmlns="" id="{53E2B979-D1CE-441E-9CCE-5F72377A6C7E}"/>
              </a:ext>
            </a:extLst>
          </p:cNvPr>
          <p:cNvCxnSpPr/>
          <p:nvPr/>
        </p:nvCxnSpPr>
        <p:spPr>
          <a:xfrm flipH="1" flipV="1">
            <a:off x="1246096" y="2062480"/>
            <a:ext cx="0" cy="25232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F45B5F0E-BC60-4610-8F5A-02F0F0E93BF4}"/>
              </a:ext>
            </a:extLst>
          </p:cNvPr>
          <p:cNvSpPr txBox="1"/>
          <p:nvPr/>
        </p:nvSpPr>
        <p:spPr>
          <a:xfrm>
            <a:off x="661785" y="4413288"/>
            <a:ext cx="539279" cy="305105"/>
          </a:xfrm>
          <a:prstGeom prst="rect">
            <a:avLst/>
          </a:prstGeom>
          <a:noFill/>
        </p:spPr>
        <p:txBody>
          <a:bodyPr wrap="none" rtlCol="0">
            <a:spAutoFit/>
          </a:bodyPr>
          <a:lstStyle/>
          <a:p>
            <a:pPr algn="r"/>
            <a:r>
              <a:rPr lang="ja-JP" sz="1400" b="0" i="0" u="none" strike="noStrike" cap="none" baseline="0">
                <a:solidFill>
                  <a:srgbClr val="4D4D4D"/>
                </a:solidFill>
                <a:effectLst/>
                <a:uFillTx/>
                <a:ea typeface="MS UI Gothic"/>
              </a:rPr>
              <a:t>-100</a:t>
            </a:r>
          </a:p>
        </p:txBody>
      </p:sp>
      <p:cxnSp>
        <p:nvCxnSpPr>
          <p:cNvPr id="24" name="Straight Connector 23">
            <a:extLst>
              <a:ext uri="{FF2B5EF4-FFF2-40B4-BE49-F238E27FC236}">
                <a16:creationId xmlns:a16="http://schemas.microsoft.com/office/drawing/2014/main" xmlns="" id="{1C72FA11-B00A-4BAE-8055-E43008B0F2FE}"/>
              </a:ext>
            </a:extLst>
          </p:cNvPr>
          <p:cNvCxnSpPr/>
          <p:nvPr/>
        </p:nvCxnSpPr>
        <p:spPr>
          <a:xfrm>
            <a:off x="1174532" y="457456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xmlns="" id="{EA34098C-24A8-4CCB-ABF5-16B23A0718A7}"/>
              </a:ext>
            </a:extLst>
          </p:cNvPr>
          <p:cNvSpPr txBox="1"/>
          <p:nvPr/>
        </p:nvSpPr>
        <p:spPr>
          <a:xfrm>
            <a:off x="760768" y="4100233"/>
            <a:ext cx="440296" cy="305105"/>
          </a:xfrm>
          <a:prstGeom prst="rect">
            <a:avLst/>
          </a:prstGeom>
          <a:noFill/>
        </p:spPr>
        <p:txBody>
          <a:bodyPr wrap="none" rtlCol="0">
            <a:spAutoFit/>
          </a:bodyPr>
          <a:lstStyle/>
          <a:p>
            <a:pPr algn="r"/>
            <a:r>
              <a:rPr lang="ja-JP" sz="1400" b="0" i="0" u="none" strike="noStrike" cap="none" baseline="0">
                <a:solidFill>
                  <a:srgbClr val="4D4D4D"/>
                </a:solidFill>
                <a:effectLst/>
                <a:uFillTx/>
                <a:ea typeface="MS UI Gothic"/>
              </a:rPr>
              <a:t>-75</a:t>
            </a:r>
          </a:p>
        </p:txBody>
      </p:sp>
      <p:cxnSp>
        <p:nvCxnSpPr>
          <p:cNvPr id="26" name="Straight Connector 25">
            <a:extLst>
              <a:ext uri="{FF2B5EF4-FFF2-40B4-BE49-F238E27FC236}">
                <a16:creationId xmlns:a16="http://schemas.microsoft.com/office/drawing/2014/main" xmlns="" id="{0E96B75E-47C3-4BE2-91A6-3F309D2818C8}"/>
              </a:ext>
            </a:extLst>
          </p:cNvPr>
          <p:cNvCxnSpPr/>
          <p:nvPr/>
        </p:nvCxnSpPr>
        <p:spPr>
          <a:xfrm>
            <a:off x="1174532" y="4261505"/>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xmlns="" id="{21BC0C26-33F6-4137-A0C0-ECF806FB9D5D}"/>
              </a:ext>
            </a:extLst>
          </p:cNvPr>
          <p:cNvSpPr txBox="1"/>
          <p:nvPr/>
        </p:nvSpPr>
        <p:spPr>
          <a:xfrm>
            <a:off x="760768" y="3787178"/>
            <a:ext cx="440296" cy="305105"/>
          </a:xfrm>
          <a:prstGeom prst="rect">
            <a:avLst/>
          </a:prstGeom>
          <a:noFill/>
        </p:spPr>
        <p:txBody>
          <a:bodyPr wrap="none" rtlCol="0">
            <a:spAutoFit/>
          </a:bodyPr>
          <a:lstStyle/>
          <a:p>
            <a:pPr algn="r"/>
            <a:r>
              <a:rPr lang="ja-JP" sz="1400" b="0" i="0" u="none" strike="noStrike" cap="none" baseline="0">
                <a:solidFill>
                  <a:srgbClr val="4D4D4D"/>
                </a:solidFill>
                <a:effectLst/>
                <a:uFillTx/>
                <a:ea typeface="MS UI Gothic"/>
              </a:rPr>
              <a:t>-50</a:t>
            </a:r>
          </a:p>
        </p:txBody>
      </p:sp>
      <p:cxnSp>
        <p:nvCxnSpPr>
          <p:cNvPr id="28" name="Straight Connector 27">
            <a:extLst>
              <a:ext uri="{FF2B5EF4-FFF2-40B4-BE49-F238E27FC236}">
                <a16:creationId xmlns:a16="http://schemas.microsoft.com/office/drawing/2014/main" xmlns="" id="{B40CC896-D8C3-4C5E-9794-3517D514830A}"/>
              </a:ext>
            </a:extLst>
          </p:cNvPr>
          <p:cNvCxnSpPr/>
          <p:nvPr/>
        </p:nvCxnSpPr>
        <p:spPr>
          <a:xfrm>
            <a:off x="1174532" y="394845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xmlns="" id="{3FFFE31F-6C1E-44B5-AA93-3E434318DF97}"/>
              </a:ext>
            </a:extLst>
          </p:cNvPr>
          <p:cNvSpPr txBox="1"/>
          <p:nvPr/>
        </p:nvSpPr>
        <p:spPr>
          <a:xfrm>
            <a:off x="760768" y="3474122"/>
            <a:ext cx="440296" cy="305105"/>
          </a:xfrm>
          <a:prstGeom prst="rect">
            <a:avLst/>
          </a:prstGeom>
          <a:noFill/>
        </p:spPr>
        <p:txBody>
          <a:bodyPr wrap="none" rtlCol="0">
            <a:spAutoFit/>
          </a:bodyPr>
          <a:lstStyle/>
          <a:p>
            <a:pPr algn="r"/>
            <a:r>
              <a:rPr lang="ja-JP" sz="1400" b="0" i="0" u="none" strike="noStrike" cap="none" baseline="0">
                <a:solidFill>
                  <a:srgbClr val="4D4D4D"/>
                </a:solidFill>
                <a:effectLst/>
                <a:uFillTx/>
                <a:ea typeface="MS UI Gothic"/>
              </a:rPr>
              <a:t>-25</a:t>
            </a:r>
          </a:p>
        </p:txBody>
      </p:sp>
      <p:cxnSp>
        <p:nvCxnSpPr>
          <p:cNvPr id="30" name="Straight Connector 29">
            <a:extLst>
              <a:ext uri="{FF2B5EF4-FFF2-40B4-BE49-F238E27FC236}">
                <a16:creationId xmlns:a16="http://schemas.microsoft.com/office/drawing/2014/main" xmlns="" id="{E69D8D85-E25F-4641-8A22-2D507BD769CC}"/>
              </a:ext>
            </a:extLst>
          </p:cNvPr>
          <p:cNvCxnSpPr/>
          <p:nvPr/>
        </p:nvCxnSpPr>
        <p:spPr>
          <a:xfrm>
            <a:off x="1174532" y="3635395"/>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E98C0D56-6667-449A-AAFC-7E263B4F2D53}"/>
              </a:ext>
            </a:extLst>
          </p:cNvPr>
          <p:cNvCxnSpPr/>
          <p:nvPr/>
        </p:nvCxnSpPr>
        <p:spPr>
          <a:xfrm>
            <a:off x="1174532" y="332234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09B8D6DF-3BB3-41DA-811A-7415409A2DDA}"/>
              </a:ext>
            </a:extLst>
          </p:cNvPr>
          <p:cNvCxnSpPr>
            <a:endCxn id="78" idx="1"/>
          </p:cNvCxnSpPr>
          <p:nvPr/>
        </p:nvCxnSpPr>
        <p:spPr>
          <a:xfrm flipV="1">
            <a:off x="1241750" y="3686561"/>
            <a:ext cx="7112546" cy="1036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xmlns="" id="{3E542E6B-2A48-400B-B69C-11A35E6BE26D}"/>
              </a:ext>
            </a:extLst>
          </p:cNvPr>
          <p:cNvGrpSpPr/>
          <p:nvPr/>
        </p:nvGrpSpPr>
        <p:grpSpPr>
          <a:xfrm>
            <a:off x="1272540" y="2118360"/>
            <a:ext cx="6967220" cy="2600960"/>
            <a:chOff x="1272540" y="2118360"/>
            <a:chExt cx="7444740" cy="2600960"/>
          </a:xfrm>
        </p:grpSpPr>
        <p:sp>
          <p:nvSpPr>
            <p:cNvPr id="34" name="Rectangle 33">
              <a:extLst>
                <a:ext uri="{FF2B5EF4-FFF2-40B4-BE49-F238E27FC236}">
                  <a16:creationId xmlns:a16="http://schemas.microsoft.com/office/drawing/2014/main" xmlns="" id="{77DCA03D-6E16-4921-B983-A735163DE99A}"/>
                </a:ext>
              </a:extLst>
            </p:cNvPr>
            <p:cNvSpPr/>
            <p:nvPr/>
          </p:nvSpPr>
          <p:spPr>
            <a:xfrm>
              <a:off x="1272540" y="2118360"/>
              <a:ext cx="127000" cy="12039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5" name="Rectangle 34">
              <a:extLst>
                <a:ext uri="{FF2B5EF4-FFF2-40B4-BE49-F238E27FC236}">
                  <a16:creationId xmlns:a16="http://schemas.microsoft.com/office/drawing/2014/main" xmlns="" id="{64198316-BC75-4E84-9668-3D0B5B06528D}"/>
                </a:ext>
              </a:extLst>
            </p:cNvPr>
            <p:cNvSpPr/>
            <p:nvPr/>
          </p:nvSpPr>
          <p:spPr>
            <a:xfrm>
              <a:off x="1446772" y="2242820"/>
              <a:ext cx="127000" cy="1079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6" name="Rectangle 35">
              <a:extLst>
                <a:ext uri="{FF2B5EF4-FFF2-40B4-BE49-F238E27FC236}">
                  <a16:creationId xmlns:a16="http://schemas.microsoft.com/office/drawing/2014/main" xmlns="" id="{2BB83DA4-384B-4A8A-9643-5D73A2318798}"/>
                </a:ext>
              </a:extLst>
            </p:cNvPr>
            <p:cNvSpPr/>
            <p:nvPr/>
          </p:nvSpPr>
          <p:spPr>
            <a:xfrm>
              <a:off x="1621004" y="2687320"/>
              <a:ext cx="127000" cy="63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7" name="Rectangle 36">
              <a:extLst>
                <a:ext uri="{FF2B5EF4-FFF2-40B4-BE49-F238E27FC236}">
                  <a16:creationId xmlns:a16="http://schemas.microsoft.com/office/drawing/2014/main" xmlns="" id="{A5ACCB96-B926-4E6E-A1C0-F39200201F76}"/>
                </a:ext>
              </a:extLst>
            </p:cNvPr>
            <p:cNvSpPr/>
            <p:nvPr/>
          </p:nvSpPr>
          <p:spPr>
            <a:xfrm>
              <a:off x="1795236" y="2725420"/>
              <a:ext cx="127000" cy="596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8" name="Rectangle 37">
              <a:extLst>
                <a:ext uri="{FF2B5EF4-FFF2-40B4-BE49-F238E27FC236}">
                  <a16:creationId xmlns:a16="http://schemas.microsoft.com/office/drawing/2014/main" xmlns="" id="{340B6AF3-9651-45A8-95C0-B7B6B6266EE3}"/>
                </a:ext>
              </a:extLst>
            </p:cNvPr>
            <p:cNvSpPr/>
            <p:nvPr/>
          </p:nvSpPr>
          <p:spPr>
            <a:xfrm>
              <a:off x="1969468" y="3215640"/>
              <a:ext cx="127000" cy="1066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9" name="Rectangle 38">
              <a:extLst>
                <a:ext uri="{FF2B5EF4-FFF2-40B4-BE49-F238E27FC236}">
                  <a16:creationId xmlns:a16="http://schemas.microsoft.com/office/drawing/2014/main" xmlns="" id="{DC3F31BA-B555-441A-A009-DCC3373C0848}"/>
                </a:ext>
              </a:extLst>
            </p:cNvPr>
            <p:cNvSpPr/>
            <p:nvPr/>
          </p:nvSpPr>
          <p:spPr>
            <a:xfrm>
              <a:off x="2143700" y="3235960"/>
              <a:ext cx="127000" cy="863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0" name="Rectangle 39">
              <a:extLst>
                <a:ext uri="{FF2B5EF4-FFF2-40B4-BE49-F238E27FC236}">
                  <a16:creationId xmlns:a16="http://schemas.microsoft.com/office/drawing/2014/main" xmlns="" id="{90B17F45-479D-4F23-945B-777EEE606234}"/>
                </a:ext>
              </a:extLst>
            </p:cNvPr>
            <p:cNvSpPr/>
            <p:nvPr/>
          </p:nvSpPr>
          <p:spPr>
            <a:xfrm>
              <a:off x="2317932" y="3248660"/>
              <a:ext cx="127000" cy="736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1" name="Rectangle 40">
              <a:extLst>
                <a:ext uri="{FF2B5EF4-FFF2-40B4-BE49-F238E27FC236}">
                  <a16:creationId xmlns:a16="http://schemas.microsoft.com/office/drawing/2014/main" xmlns="" id="{2101FE45-65DD-43B6-84E8-4DB80AB4C923}"/>
                </a:ext>
              </a:extLst>
            </p:cNvPr>
            <p:cNvSpPr/>
            <p:nvPr/>
          </p:nvSpPr>
          <p:spPr>
            <a:xfrm rot="10800000">
              <a:off x="2492164" y="3319780"/>
              <a:ext cx="127000" cy="863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2" name="Rectangle 41">
              <a:extLst>
                <a:ext uri="{FF2B5EF4-FFF2-40B4-BE49-F238E27FC236}">
                  <a16:creationId xmlns:a16="http://schemas.microsoft.com/office/drawing/2014/main" xmlns="" id="{2D61F5FD-4FB2-4EA5-839C-A27477340A2D}"/>
                </a:ext>
              </a:extLst>
            </p:cNvPr>
            <p:cNvSpPr/>
            <p:nvPr/>
          </p:nvSpPr>
          <p:spPr>
            <a:xfrm rot="10800000">
              <a:off x="2666396" y="3319780"/>
              <a:ext cx="12700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3" name="Rectangle 42">
              <a:extLst>
                <a:ext uri="{FF2B5EF4-FFF2-40B4-BE49-F238E27FC236}">
                  <a16:creationId xmlns:a16="http://schemas.microsoft.com/office/drawing/2014/main" xmlns="" id="{1E07F43A-0227-428F-B69D-64C14A5BC74B}"/>
                </a:ext>
              </a:extLst>
            </p:cNvPr>
            <p:cNvSpPr/>
            <p:nvPr/>
          </p:nvSpPr>
          <p:spPr>
            <a:xfrm rot="10800000">
              <a:off x="2840628" y="3319780"/>
              <a:ext cx="127000" cy="264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4" name="Rectangle 43">
              <a:extLst>
                <a:ext uri="{FF2B5EF4-FFF2-40B4-BE49-F238E27FC236}">
                  <a16:creationId xmlns:a16="http://schemas.microsoft.com/office/drawing/2014/main" xmlns="" id="{B317F8AA-A532-454A-8C28-9E321DA7033E}"/>
                </a:ext>
              </a:extLst>
            </p:cNvPr>
            <p:cNvSpPr/>
            <p:nvPr/>
          </p:nvSpPr>
          <p:spPr>
            <a:xfrm rot="10800000">
              <a:off x="3014860" y="3319780"/>
              <a:ext cx="127000" cy="2870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5" name="Rectangle 44">
              <a:extLst>
                <a:ext uri="{FF2B5EF4-FFF2-40B4-BE49-F238E27FC236}">
                  <a16:creationId xmlns:a16="http://schemas.microsoft.com/office/drawing/2014/main" xmlns="" id="{1A305A0E-D976-43B9-AB6A-1318C9957D52}"/>
                </a:ext>
              </a:extLst>
            </p:cNvPr>
            <p:cNvSpPr/>
            <p:nvPr/>
          </p:nvSpPr>
          <p:spPr>
            <a:xfrm rot="10800000">
              <a:off x="3189092" y="3319780"/>
              <a:ext cx="127000" cy="3505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6" name="Rectangle 45">
              <a:extLst>
                <a:ext uri="{FF2B5EF4-FFF2-40B4-BE49-F238E27FC236}">
                  <a16:creationId xmlns:a16="http://schemas.microsoft.com/office/drawing/2014/main" xmlns="" id="{BA5EDF8C-1BE7-4D34-A8F4-ADB1C9A5FAB5}"/>
                </a:ext>
              </a:extLst>
            </p:cNvPr>
            <p:cNvSpPr/>
            <p:nvPr/>
          </p:nvSpPr>
          <p:spPr>
            <a:xfrm rot="10800000">
              <a:off x="3363324" y="3319780"/>
              <a:ext cx="127000" cy="3530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7" name="Rectangle 46">
              <a:extLst>
                <a:ext uri="{FF2B5EF4-FFF2-40B4-BE49-F238E27FC236}">
                  <a16:creationId xmlns:a16="http://schemas.microsoft.com/office/drawing/2014/main" xmlns="" id="{29F7EF65-B12A-4392-95CA-499D3E0382EC}"/>
                </a:ext>
              </a:extLst>
            </p:cNvPr>
            <p:cNvSpPr/>
            <p:nvPr/>
          </p:nvSpPr>
          <p:spPr>
            <a:xfrm rot="10800000">
              <a:off x="3537556" y="3319780"/>
              <a:ext cx="127000" cy="40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8" name="Rectangle 47">
              <a:extLst>
                <a:ext uri="{FF2B5EF4-FFF2-40B4-BE49-F238E27FC236}">
                  <a16:creationId xmlns:a16="http://schemas.microsoft.com/office/drawing/2014/main" xmlns="" id="{1B8D0ADA-E5B9-43D3-84D7-C5E6E001BCE5}"/>
                </a:ext>
              </a:extLst>
            </p:cNvPr>
            <p:cNvSpPr/>
            <p:nvPr/>
          </p:nvSpPr>
          <p:spPr>
            <a:xfrm rot="10800000">
              <a:off x="3711788" y="3319780"/>
              <a:ext cx="127000" cy="4292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9" name="Rectangle 48">
              <a:extLst>
                <a:ext uri="{FF2B5EF4-FFF2-40B4-BE49-F238E27FC236}">
                  <a16:creationId xmlns:a16="http://schemas.microsoft.com/office/drawing/2014/main" xmlns="" id="{56D9ABA6-5D02-4F3B-B9AA-7F909CA6A1FB}"/>
                </a:ext>
              </a:extLst>
            </p:cNvPr>
            <p:cNvSpPr/>
            <p:nvPr/>
          </p:nvSpPr>
          <p:spPr>
            <a:xfrm rot="10800000">
              <a:off x="3886020" y="3319780"/>
              <a:ext cx="1270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0" name="Rectangle 49">
              <a:extLst>
                <a:ext uri="{FF2B5EF4-FFF2-40B4-BE49-F238E27FC236}">
                  <a16:creationId xmlns:a16="http://schemas.microsoft.com/office/drawing/2014/main" xmlns="" id="{25BCB647-1B63-435C-8A28-ED63F5A25C36}"/>
                </a:ext>
              </a:extLst>
            </p:cNvPr>
            <p:cNvSpPr/>
            <p:nvPr/>
          </p:nvSpPr>
          <p:spPr>
            <a:xfrm rot="10800000">
              <a:off x="4060252" y="3319780"/>
              <a:ext cx="1270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1" name="Rectangle 50">
              <a:extLst>
                <a:ext uri="{FF2B5EF4-FFF2-40B4-BE49-F238E27FC236}">
                  <a16:creationId xmlns:a16="http://schemas.microsoft.com/office/drawing/2014/main" xmlns="" id="{4ACA53B4-2AD6-47E3-B07F-78F70185A6DF}"/>
                </a:ext>
              </a:extLst>
            </p:cNvPr>
            <p:cNvSpPr/>
            <p:nvPr/>
          </p:nvSpPr>
          <p:spPr>
            <a:xfrm rot="10800000">
              <a:off x="4234484" y="3319780"/>
              <a:ext cx="127000" cy="5054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2" name="Rectangle 51">
              <a:extLst>
                <a:ext uri="{FF2B5EF4-FFF2-40B4-BE49-F238E27FC236}">
                  <a16:creationId xmlns:a16="http://schemas.microsoft.com/office/drawing/2014/main" xmlns="" id="{40E23D4B-E9FA-4203-8DD7-9A890D5B59D5}"/>
                </a:ext>
              </a:extLst>
            </p:cNvPr>
            <p:cNvSpPr/>
            <p:nvPr/>
          </p:nvSpPr>
          <p:spPr>
            <a:xfrm rot="10800000">
              <a:off x="4408716" y="3319780"/>
              <a:ext cx="127000" cy="5257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3" name="Rectangle 52">
              <a:extLst>
                <a:ext uri="{FF2B5EF4-FFF2-40B4-BE49-F238E27FC236}">
                  <a16:creationId xmlns:a16="http://schemas.microsoft.com/office/drawing/2014/main" xmlns="" id="{39A4E4F7-524A-4900-9EB4-57D405257DC4}"/>
                </a:ext>
              </a:extLst>
            </p:cNvPr>
            <p:cNvSpPr/>
            <p:nvPr/>
          </p:nvSpPr>
          <p:spPr>
            <a:xfrm rot="10800000">
              <a:off x="4582948" y="3319780"/>
              <a:ext cx="127000" cy="546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4" name="Rectangle 53">
              <a:extLst>
                <a:ext uri="{FF2B5EF4-FFF2-40B4-BE49-F238E27FC236}">
                  <a16:creationId xmlns:a16="http://schemas.microsoft.com/office/drawing/2014/main" xmlns="" id="{9E931EAD-08F4-4678-B040-5AF67FC6790E}"/>
                </a:ext>
              </a:extLst>
            </p:cNvPr>
            <p:cNvSpPr/>
            <p:nvPr/>
          </p:nvSpPr>
          <p:spPr>
            <a:xfrm rot="10800000">
              <a:off x="4757180" y="3319780"/>
              <a:ext cx="127000" cy="5689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5" name="Rectangle 54">
              <a:extLst>
                <a:ext uri="{FF2B5EF4-FFF2-40B4-BE49-F238E27FC236}">
                  <a16:creationId xmlns:a16="http://schemas.microsoft.com/office/drawing/2014/main" xmlns="" id="{8F856862-3EE7-4C9A-89FE-1CEC04714147}"/>
                </a:ext>
              </a:extLst>
            </p:cNvPr>
            <p:cNvSpPr/>
            <p:nvPr/>
          </p:nvSpPr>
          <p:spPr>
            <a:xfrm rot="10800000">
              <a:off x="4931412" y="3319780"/>
              <a:ext cx="127000" cy="6121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6" name="Rectangle 55">
              <a:extLst>
                <a:ext uri="{FF2B5EF4-FFF2-40B4-BE49-F238E27FC236}">
                  <a16:creationId xmlns:a16="http://schemas.microsoft.com/office/drawing/2014/main" xmlns="" id="{A9BEB60D-1DD8-495A-BCF3-71DE2BF2B39B}"/>
                </a:ext>
              </a:extLst>
            </p:cNvPr>
            <p:cNvSpPr/>
            <p:nvPr/>
          </p:nvSpPr>
          <p:spPr>
            <a:xfrm rot="10800000">
              <a:off x="5105644" y="3319780"/>
              <a:ext cx="127000" cy="680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7" name="Rectangle 56">
              <a:extLst>
                <a:ext uri="{FF2B5EF4-FFF2-40B4-BE49-F238E27FC236}">
                  <a16:creationId xmlns:a16="http://schemas.microsoft.com/office/drawing/2014/main" xmlns="" id="{AB63814F-8F6F-411A-93EA-AC55DC584146}"/>
                </a:ext>
              </a:extLst>
            </p:cNvPr>
            <p:cNvSpPr/>
            <p:nvPr/>
          </p:nvSpPr>
          <p:spPr>
            <a:xfrm rot="10800000">
              <a:off x="5279876" y="3319780"/>
              <a:ext cx="127000" cy="680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8" name="Rectangle 57">
              <a:extLst>
                <a:ext uri="{FF2B5EF4-FFF2-40B4-BE49-F238E27FC236}">
                  <a16:creationId xmlns:a16="http://schemas.microsoft.com/office/drawing/2014/main" xmlns="" id="{6B92D211-2012-4F00-A7C4-66F57D594587}"/>
                </a:ext>
              </a:extLst>
            </p:cNvPr>
            <p:cNvSpPr/>
            <p:nvPr/>
          </p:nvSpPr>
          <p:spPr>
            <a:xfrm rot="10800000">
              <a:off x="5454108" y="3319780"/>
              <a:ext cx="127000" cy="680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9" name="Rectangle 58">
              <a:extLst>
                <a:ext uri="{FF2B5EF4-FFF2-40B4-BE49-F238E27FC236}">
                  <a16:creationId xmlns:a16="http://schemas.microsoft.com/office/drawing/2014/main" xmlns="" id="{B18DB585-5BDA-4A1C-BF65-ACC4556E7C87}"/>
                </a:ext>
              </a:extLst>
            </p:cNvPr>
            <p:cNvSpPr/>
            <p:nvPr/>
          </p:nvSpPr>
          <p:spPr>
            <a:xfrm rot="10800000">
              <a:off x="5628340" y="3319780"/>
              <a:ext cx="127000" cy="7188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0" name="Rectangle 59">
              <a:extLst>
                <a:ext uri="{FF2B5EF4-FFF2-40B4-BE49-F238E27FC236}">
                  <a16:creationId xmlns:a16="http://schemas.microsoft.com/office/drawing/2014/main" xmlns="" id="{737C0656-92D1-4557-B003-A000A33121B3}"/>
                </a:ext>
              </a:extLst>
            </p:cNvPr>
            <p:cNvSpPr/>
            <p:nvPr/>
          </p:nvSpPr>
          <p:spPr>
            <a:xfrm rot="10800000">
              <a:off x="5802572" y="3319780"/>
              <a:ext cx="127000" cy="726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1" name="Rectangle 60">
              <a:extLst>
                <a:ext uri="{FF2B5EF4-FFF2-40B4-BE49-F238E27FC236}">
                  <a16:creationId xmlns:a16="http://schemas.microsoft.com/office/drawing/2014/main" xmlns="" id="{91EF2610-16F8-4FF9-A86A-5E2067FDEC89}"/>
                </a:ext>
              </a:extLst>
            </p:cNvPr>
            <p:cNvSpPr/>
            <p:nvPr/>
          </p:nvSpPr>
          <p:spPr>
            <a:xfrm rot="10800000">
              <a:off x="5976804" y="3319780"/>
              <a:ext cx="127000" cy="7391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2" name="Rectangle 61">
              <a:extLst>
                <a:ext uri="{FF2B5EF4-FFF2-40B4-BE49-F238E27FC236}">
                  <a16:creationId xmlns:a16="http://schemas.microsoft.com/office/drawing/2014/main" xmlns="" id="{21815C20-E559-43A5-8A07-30459780B59D}"/>
                </a:ext>
              </a:extLst>
            </p:cNvPr>
            <p:cNvSpPr/>
            <p:nvPr/>
          </p:nvSpPr>
          <p:spPr>
            <a:xfrm rot="10800000">
              <a:off x="6151036" y="3319780"/>
              <a:ext cx="127000" cy="7518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3" name="Rectangle 62">
              <a:extLst>
                <a:ext uri="{FF2B5EF4-FFF2-40B4-BE49-F238E27FC236}">
                  <a16:creationId xmlns:a16="http://schemas.microsoft.com/office/drawing/2014/main" xmlns="" id="{8295097E-CC7C-4751-A6BA-AAE8B65271C7}"/>
                </a:ext>
              </a:extLst>
            </p:cNvPr>
            <p:cNvSpPr/>
            <p:nvPr/>
          </p:nvSpPr>
          <p:spPr>
            <a:xfrm rot="10800000">
              <a:off x="6325268" y="3319780"/>
              <a:ext cx="127000" cy="7696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4" name="Rectangle 63">
              <a:extLst>
                <a:ext uri="{FF2B5EF4-FFF2-40B4-BE49-F238E27FC236}">
                  <a16:creationId xmlns:a16="http://schemas.microsoft.com/office/drawing/2014/main" xmlns="" id="{66B3F118-60BA-4BC5-8A62-4BDAD7E41A80}"/>
                </a:ext>
              </a:extLst>
            </p:cNvPr>
            <p:cNvSpPr/>
            <p:nvPr/>
          </p:nvSpPr>
          <p:spPr>
            <a:xfrm rot="10800000">
              <a:off x="6499500" y="3319780"/>
              <a:ext cx="127000" cy="7899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5" name="Rectangle 64">
              <a:extLst>
                <a:ext uri="{FF2B5EF4-FFF2-40B4-BE49-F238E27FC236}">
                  <a16:creationId xmlns:a16="http://schemas.microsoft.com/office/drawing/2014/main" xmlns="" id="{AC1B3A42-F8BE-41BD-860C-4179FD058CCF}"/>
                </a:ext>
              </a:extLst>
            </p:cNvPr>
            <p:cNvSpPr/>
            <p:nvPr/>
          </p:nvSpPr>
          <p:spPr>
            <a:xfrm rot="10800000">
              <a:off x="6673732" y="3319780"/>
              <a:ext cx="127000" cy="8458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6" name="Rectangle 65">
              <a:extLst>
                <a:ext uri="{FF2B5EF4-FFF2-40B4-BE49-F238E27FC236}">
                  <a16:creationId xmlns:a16="http://schemas.microsoft.com/office/drawing/2014/main" xmlns="" id="{A1B39008-450C-4C38-AD07-6219D519CD18}"/>
                </a:ext>
              </a:extLst>
            </p:cNvPr>
            <p:cNvSpPr/>
            <p:nvPr/>
          </p:nvSpPr>
          <p:spPr>
            <a:xfrm rot="10800000">
              <a:off x="6847964" y="3319780"/>
              <a:ext cx="127000" cy="8864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7" name="Rectangle 66">
              <a:extLst>
                <a:ext uri="{FF2B5EF4-FFF2-40B4-BE49-F238E27FC236}">
                  <a16:creationId xmlns:a16="http://schemas.microsoft.com/office/drawing/2014/main" xmlns="" id="{15EBB1CB-8B49-4935-8997-A1D018DAC50B}"/>
                </a:ext>
              </a:extLst>
            </p:cNvPr>
            <p:cNvSpPr/>
            <p:nvPr/>
          </p:nvSpPr>
          <p:spPr>
            <a:xfrm rot="10800000">
              <a:off x="7022196" y="3319780"/>
              <a:ext cx="127000" cy="92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8" name="Rectangle 67">
              <a:extLst>
                <a:ext uri="{FF2B5EF4-FFF2-40B4-BE49-F238E27FC236}">
                  <a16:creationId xmlns:a16="http://schemas.microsoft.com/office/drawing/2014/main" xmlns="" id="{FBEFF826-246B-4187-B084-2BA2E3E22143}"/>
                </a:ext>
              </a:extLst>
            </p:cNvPr>
            <p:cNvSpPr/>
            <p:nvPr/>
          </p:nvSpPr>
          <p:spPr>
            <a:xfrm rot="10800000">
              <a:off x="7196428" y="3319780"/>
              <a:ext cx="127000" cy="10769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9" name="Rectangle 68">
              <a:extLst>
                <a:ext uri="{FF2B5EF4-FFF2-40B4-BE49-F238E27FC236}">
                  <a16:creationId xmlns:a16="http://schemas.microsoft.com/office/drawing/2014/main" xmlns="" id="{F48B5107-23F6-4A78-9F2A-C8520AC22F89}"/>
                </a:ext>
              </a:extLst>
            </p:cNvPr>
            <p:cNvSpPr/>
            <p:nvPr/>
          </p:nvSpPr>
          <p:spPr>
            <a:xfrm rot="10800000">
              <a:off x="7370660" y="3319780"/>
              <a:ext cx="127000" cy="1155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0" name="Rectangle 69">
              <a:extLst>
                <a:ext uri="{FF2B5EF4-FFF2-40B4-BE49-F238E27FC236}">
                  <a16:creationId xmlns:a16="http://schemas.microsoft.com/office/drawing/2014/main" xmlns="" id="{6B1618A9-839B-485C-B5F9-D86F5B62C248}"/>
                </a:ext>
              </a:extLst>
            </p:cNvPr>
            <p:cNvSpPr/>
            <p:nvPr/>
          </p:nvSpPr>
          <p:spPr>
            <a:xfrm rot="10800000">
              <a:off x="7544892" y="3319780"/>
              <a:ext cx="127000" cy="11861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1" name="Rectangle 70">
              <a:extLst>
                <a:ext uri="{FF2B5EF4-FFF2-40B4-BE49-F238E27FC236}">
                  <a16:creationId xmlns:a16="http://schemas.microsoft.com/office/drawing/2014/main" xmlns="" id="{FF0F8C74-58AC-49AB-BB97-A8C1551BC7CB}"/>
                </a:ext>
              </a:extLst>
            </p:cNvPr>
            <p:cNvSpPr/>
            <p:nvPr/>
          </p:nvSpPr>
          <p:spPr>
            <a:xfrm rot="10800000">
              <a:off x="7719124" y="3319780"/>
              <a:ext cx="127000" cy="12141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2" name="Rectangle 71">
              <a:extLst>
                <a:ext uri="{FF2B5EF4-FFF2-40B4-BE49-F238E27FC236}">
                  <a16:creationId xmlns:a16="http://schemas.microsoft.com/office/drawing/2014/main" xmlns="" id="{1A1AFA72-4F26-4A9B-8963-F34B6CDDD31F}"/>
                </a:ext>
              </a:extLst>
            </p:cNvPr>
            <p:cNvSpPr/>
            <p:nvPr/>
          </p:nvSpPr>
          <p:spPr>
            <a:xfrm rot="10800000">
              <a:off x="7893356" y="3319780"/>
              <a:ext cx="127000" cy="13131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3" name="Rectangle 72">
              <a:extLst>
                <a:ext uri="{FF2B5EF4-FFF2-40B4-BE49-F238E27FC236}">
                  <a16:creationId xmlns:a16="http://schemas.microsoft.com/office/drawing/2014/main" xmlns="" id="{D55394FE-546E-40C9-9D1B-DA3ED7D47FD8}"/>
                </a:ext>
              </a:extLst>
            </p:cNvPr>
            <p:cNvSpPr/>
            <p:nvPr/>
          </p:nvSpPr>
          <p:spPr>
            <a:xfrm rot="10800000">
              <a:off x="8067588" y="3319780"/>
              <a:ext cx="127000" cy="13258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4" name="Rectangle 73">
              <a:extLst>
                <a:ext uri="{FF2B5EF4-FFF2-40B4-BE49-F238E27FC236}">
                  <a16:creationId xmlns:a16="http://schemas.microsoft.com/office/drawing/2014/main" xmlns="" id="{45F259A2-E412-43C1-9D6F-3FCEA85E8CA9}"/>
                </a:ext>
              </a:extLst>
            </p:cNvPr>
            <p:cNvSpPr/>
            <p:nvPr/>
          </p:nvSpPr>
          <p:spPr>
            <a:xfrm rot="10800000">
              <a:off x="8241820" y="3319780"/>
              <a:ext cx="127000" cy="13995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5" name="Rectangle 74">
              <a:extLst>
                <a:ext uri="{FF2B5EF4-FFF2-40B4-BE49-F238E27FC236}">
                  <a16:creationId xmlns:a16="http://schemas.microsoft.com/office/drawing/2014/main" xmlns="" id="{56ABCB8F-3D7A-4B93-A339-DB090C9CB2E3}"/>
                </a:ext>
              </a:extLst>
            </p:cNvPr>
            <p:cNvSpPr/>
            <p:nvPr/>
          </p:nvSpPr>
          <p:spPr>
            <a:xfrm rot="10800000">
              <a:off x="8416052" y="3319780"/>
              <a:ext cx="127000" cy="13995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6" name="Rectangle 75">
              <a:extLst>
                <a:ext uri="{FF2B5EF4-FFF2-40B4-BE49-F238E27FC236}">
                  <a16:creationId xmlns:a16="http://schemas.microsoft.com/office/drawing/2014/main" xmlns="" id="{45325E0F-A004-460B-BB99-E50991BD044B}"/>
                </a:ext>
              </a:extLst>
            </p:cNvPr>
            <p:cNvSpPr/>
            <p:nvPr/>
          </p:nvSpPr>
          <p:spPr>
            <a:xfrm rot="10800000">
              <a:off x="8590280" y="3319780"/>
              <a:ext cx="127000" cy="13995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sp>
        <p:nvSpPr>
          <p:cNvPr id="77" name="TextBox 76">
            <a:extLst>
              <a:ext uri="{FF2B5EF4-FFF2-40B4-BE49-F238E27FC236}">
                <a16:creationId xmlns:a16="http://schemas.microsoft.com/office/drawing/2014/main" xmlns="" id="{444AF001-DC93-45A5-9565-CBADED3A8FBF}"/>
              </a:ext>
            </a:extLst>
          </p:cNvPr>
          <p:cNvSpPr txBox="1"/>
          <p:nvPr/>
        </p:nvSpPr>
        <p:spPr>
          <a:xfrm>
            <a:off x="8065318" y="4694202"/>
            <a:ext cx="255198" cy="307777"/>
          </a:xfrm>
          <a:prstGeom prst="rect">
            <a:avLst/>
          </a:prstGeom>
          <a:noFill/>
        </p:spPr>
        <p:txBody>
          <a:bodyPr wrap="none" rtlCol="0">
            <a:spAutoFit/>
          </a:bodyPr>
          <a:lstStyle/>
          <a:p>
            <a:pPr algn="ctr"/>
            <a:r>
              <a:rPr lang="en-GB" sz="1400">
                <a:solidFill>
                  <a:srgbClr val="4D4D4D"/>
                </a:solidFill>
              </a:rPr>
              <a:t>*</a:t>
            </a:r>
            <a:endParaRPr lang="en-GB" sz="1400" baseline="30000">
              <a:solidFill>
                <a:srgbClr val="4D4D4D"/>
              </a:solidFill>
            </a:endParaRPr>
          </a:p>
        </p:txBody>
      </p:sp>
      <p:sp>
        <p:nvSpPr>
          <p:cNvPr id="78" name="TextBox 77">
            <a:extLst>
              <a:ext uri="{FF2B5EF4-FFF2-40B4-BE49-F238E27FC236}">
                <a16:creationId xmlns:a16="http://schemas.microsoft.com/office/drawing/2014/main" xmlns="" id="{95C1F79C-7066-4C2E-BF1A-248C6254392A}"/>
              </a:ext>
            </a:extLst>
          </p:cNvPr>
          <p:cNvSpPr txBox="1"/>
          <p:nvPr/>
        </p:nvSpPr>
        <p:spPr>
          <a:xfrm>
            <a:off x="8354296" y="3534008"/>
            <a:ext cx="539279" cy="305105"/>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30%</a:t>
            </a:r>
          </a:p>
        </p:txBody>
      </p:sp>
      <p:sp>
        <p:nvSpPr>
          <p:cNvPr id="79" name="TextBox 78">
            <a:extLst>
              <a:ext uri="{FF2B5EF4-FFF2-40B4-BE49-F238E27FC236}">
                <a16:creationId xmlns:a16="http://schemas.microsoft.com/office/drawing/2014/main" xmlns="" id="{D56BE1CF-7620-4462-9F90-601A45902C66}"/>
              </a:ext>
            </a:extLst>
          </p:cNvPr>
          <p:cNvSpPr txBox="1"/>
          <p:nvPr/>
        </p:nvSpPr>
        <p:spPr>
          <a:xfrm>
            <a:off x="7893380" y="4694202"/>
            <a:ext cx="255198" cy="307777"/>
          </a:xfrm>
          <a:prstGeom prst="rect">
            <a:avLst/>
          </a:prstGeom>
          <a:noFill/>
        </p:spPr>
        <p:txBody>
          <a:bodyPr wrap="none" rtlCol="0">
            <a:spAutoFit/>
          </a:bodyPr>
          <a:lstStyle/>
          <a:p>
            <a:pPr algn="ctr"/>
            <a:r>
              <a:rPr lang="en-GB" sz="1400">
                <a:solidFill>
                  <a:srgbClr val="4D4D4D"/>
                </a:solidFill>
              </a:rPr>
              <a:t>*</a:t>
            </a:r>
            <a:endParaRPr lang="en-GB" sz="1400" baseline="30000">
              <a:solidFill>
                <a:srgbClr val="4D4D4D"/>
              </a:solidFill>
            </a:endParaRPr>
          </a:p>
        </p:txBody>
      </p:sp>
      <p:sp>
        <p:nvSpPr>
          <p:cNvPr id="80" name="TextBox 79">
            <a:extLst>
              <a:ext uri="{FF2B5EF4-FFF2-40B4-BE49-F238E27FC236}">
                <a16:creationId xmlns:a16="http://schemas.microsoft.com/office/drawing/2014/main" xmlns="" id="{340CA699-7F98-4616-98AD-6201C76EB0F9}"/>
              </a:ext>
            </a:extLst>
          </p:cNvPr>
          <p:cNvSpPr txBox="1"/>
          <p:nvPr/>
        </p:nvSpPr>
        <p:spPr>
          <a:xfrm>
            <a:off x="7729257" y="4694202"/>
            <a:ext cx="255198" cy="307777"/>
          </a:xfrm>
          <a:prstGeom prst="rect">
            <a:avLst/>
          </a:prstGeom>
          <a:noFill/>
        </p:spPr>
        <p:txBody>
          <a:bodyPr wrap="none" rtlCol="0">
            <a:spAutoFit/>
          </a:bodyPr>
          <a:lstStyle/>
          <a:p>
            <a:pPr algn="ctr"/>
            <a:r>
              <a:rPr lang="en-GB" sz="1400">
                <a:solidFill>
                  <a:srgbClr val="4D4D4D"/>
                </a:solidFill>
              </a:rPr>
              <a:t>*</a:t>
            </a:r>
            <a:endParaRPr lang="en-GB" sz="1400" baseline="30000">
              <a:solidFill>
                <a:srgbClr val="4D4D4D"/>
              </a:solidFill>
            </a:endParaRPr>
          </a:p>
        </p:txBody>
      </p:sp>
      <p:sp>
        <p:nvSpPr>
          <p:cNvPr id="81" name="TextBox 80">
            <a:extLst>
              <a:ext uri="{FF2B5EF4-FFF2-40B4-BE49-F238E27FC236}">
                <a16:creationId xmlns:a16="http://schemas.microsoft.com/office/drawing/2014/main" xmlns="" id="{08D8D4DE-1F45-4B80-9CBA-B81267782C8B}"/>
              </a:ext>
            </a:extLst>
          </p:cNvPr>
          <p:cNvSpPr txBox="1"/>
          <p:nvPr/>
        </p:nvSpPr>
        <p:spPr>
          <a:xfrm>
            <a:off x="7565134" y="4623864"/>
            <a:ext cx="255198" cy="307777"/>
          </a:xfrm>
          <a:prstGeom prst="rect">
            <a:avLst/>
          </a:prstGeom>
          <a:noFill/>
        </p:spPr>
        <p:txBody>
          <a:bodyPr wrap="none" rtlCol="0">
            <a:spAutoFit/>
          </a:bodyPr>
          <a:lstStyle/>
          <a:p>
            <a:pPr algn="ctr"/>
            <a:r>
              <a:rPr lang="en-GB" sz="1400">
                <a:solidFill>
                  <a:srgbClr val="4D4D4D"/>
                </a:solidFill>
              </a:rPr>
              <a:t>*</a:t>
            </a:r>
            <a:endParaRPr lang="en-GB" sz="1400" baseline="30000">
              <a:solidFill>
                <a:srgbClr val="4D4D4D"/>
              </a:solidFill>
            </a:endParaRPr>
          </a:p>
        </p:txBody>
      </p:sp>
      <p:sp>
        <p:nvSpPr>
          <p:cNvPr id="82" name="TextBox 81">
            <a:extLst>
              <a:ext uri="{FF2B5EF4-FFF2-40B4-BE49-F238E27FC236}">
                <a16:creationId xmlns:a16="http://schemas.microsoft.com/office/drawing/2014/main" xmlns="" id="{34D7C3E9-7238-4106-918D-FE1C421DD81E}"/>
              </a:ext>
            </a:extLst>
          </p:cNvPr>
          <p:cNvSpPr txBox="1"/>
          <p:nvPr/>
        </p:nvSpPr>
        <p:spPr>
          <a:xfrm>
            <a:off x="7412734" y="4623864"/>
            <a:ext cx="255198" cy="307777"/>
          </a:xfrm>
          <a:prstGeom prst="rect">
            <a:avLst/>
          </a:prstGeom>
          <a:noFill/>
        </p:spPr>
        <p:txBody>
          <a:bodyPr wrap="none" rtlCol="0">
            <a:spAutoFit/>
          </a:bodyPr>
          <a:lstStyle/>
          <a:p>
            <a:pPr algn="ctr"/>
            <a:r>
              <a:rPr lang="en-GB" sz="1400">
                <a:solidFill>
                  <a:srgbClr val="4D4D4D"/>
                </a:solidFill>
              </a:rPr>
              <a:t>*</a:t>
            </a:r>
            <a:endParaRPr lang="en-GB" sz="1400" baseline="30000">
              <a:solidFill>
                <a:srgbClr val="4D4D4D"/>
              </a:solidFill>
            </a:endParaRPr>
          </a:p>
        </p:txBody>
      </p:sp>
      <p:sp>
        <p:nvSpPr>
          <p:cNvPr id="83" name="TextBox 82">
            <a:extLst>
              <a:ext uri="{FF2B5EF4-FFF2-40B4-BE49-F238E27FC236}">
                <a16:creationId xmlns:a16="http://schemas.microsoft.com/office/drawing/2014/main" xmlns="" id="{8C671E48-524A-4BCF-90FD-73E476809A7E}"/>
              </a:ext>
            </a:extLst>
          </p:cNvPr>
          <p:cNvSpPr txBox="1"/>
          <p:nvPr/>
        </p:nvSpPr>
        <p:spPr>
          <a:xfrm>
            <a:off x="7080580" y="4483187"/>
            <a:ext cx="255198" cy="307777"/>
          </a:xfrm>
          <a:prstGeom prst="rect">
            <a:avLst/>
          </a:prstGeom>
          <a:noFill/>
        </p:spPr>
        <p:txBody>
          <a:bodyPr wrap="none" rtlCol="0">
            <a:spAutoFit/>
          </a:bodyPr>
          <a:lstStyle/>
          <a:p>
            <a:pPr algn="ctr"/>
            <a:r>
              <a:rPr lang="en-GB" sz="1400">
                <a:solidFill>
                  <a:srgbClr val="4D4D4D"/>
                </a:solidFill>
              </a:rPr>
              <a:t>*</a:t>
            </a:r>
            <a:endParaRPr lang="en-GB" sz="1400" baseline="30000">
              <a:solidFill>
                <a:srgbClr val="4D4D4D"/>
              </a:solidFill>
            </a:endParaRPr>
          </a:p>
        </p:txBody>
      </p:sp>
      <p:sp>
        <p:nvSpPr>
          <p:cNvPr id="84" name="TextBox 83">
            <a:extLst>
              <a:ext uri="{FF2B5EF4-FFF2-40B4-BE49-F238E27FC236}">
                <a16:creationId xmlns:a16="http://schemas.microsoft.com/office/drawing/2014/main" xmlns="" id="{89DE80F0-B1D1-481C-B1A6-A5EA8CF87AC8}"/>
              </a:ext>
            </a:extLst>
          </p:cNvPr>
          <p:cNvSpPr txBox="1"/>
          <p:nvPr/>
        </p:nvSpPr>
        <p:spPr>
          <a:xfrm>
            <a:off x="6924272" y="4463649"/>
            <a:ext cx="255198" cy="307777"/>
          </a:xfrm>
          <a:prstGeom prst="rect">
            <a:avLst/>
          </a:prstGeom>
          <a:noFill/>
        </p:spPr>
        <p:txBody>
          <a:bodyPr wrap="none" rtlCol="0">
            <a:spAutoFit/>
          </a:bodyPr>
          <a:lstStyle/>
          <a:p>
            <a:pPr algn="ctr"/>
            <a:r>
              <a:rPr lang="en-GB" sz="1400">
                <a:solidFill>
                  <a:srgbClr val="4D4D4D"/>
                </a:solidFill>
              </a:rPr>
              <a:t>*</a:t>
            </a:r>
            <a:endParaRPr lang="en-GB" sz="1400" baseline="30000">
              <a:solidFill>
                <a:srgbClr val="4D4D4D"/>
              </a:solidFill>
            </a:endParaRPr>
          </a:p>
        </p:txBody>
      </p:sp>
      <p:sp>
        <p:nvSpPr>
          <p:cNvPr id="85" name="TextBox 84">
            <a:extLst>
              <a:ext uri="{FF2B5EF4-FFF2-40B4-BE49-F238E27FC236}">
                <a16:creationId xmlns:a16="http://schemas.microsoft.com/office/drawing/2014/main" xmlns="" id="{0ABEEA38-F361-4456-9DA3-27908C681446}"/>
              </a:ext>
            </a:extLst>
          </p:cNvPr>
          <p:cNvSpPr txBox="1"/>
          <p:nvPr/>
        </p:nvSpPr>
        <p:spPr>
          <a:xfrm>
            <a:off x="6756242" y="4381587"/>
            <a:ext cx="255198" cy="307777"/>
          </a:xfrm>
          <a:prstGeom prst="rect">
            <a:avLst/>
          </a:prstGeom>
          <a:noFill/>
        </p:spPr>
        <p:txBody>
          <a:bodyPr wrap="none" rtlCol="0">
            <a:spAutoFit/>
          </a:bodyPr>
          <a:lstStyle/>
          <a:p>
            <a:pPr algn="ctr"/>
            <a:r>
              <a:rPr lang="en-GB" sz="1400">
                <a:solidFill>
                  <a:srgbClr val="4D4D4D"/>
                </a:solidFill>
              </a:rPr>
              <a:t>*</a:t>
            </a:r>
            <a:endParaRPr lang="en-GB" sz="1400" baseline="30000">
              <a:solidFill>
                <a:srgbClr val="4D4D4D"/>
              </a:solidFill>
            </a:endParaRPr>
          </a:p>
        </p:txBody>
      </p:sp>
      <p:sp>
        <p:nvSpPr>
          <p:cNvPr id="86" name="TextBox 85">
            <a:extLst>
              <a:ext uri="{FF2B5EF4-FFF2-40B4-BE49-F238E27FC236}">
                <a16:creationId xmlns:a16="http://schemas.microsoft.com/office/drawing/2014/main" xmlns="" id="{3F86AD40-E8CF-4ED4-82E2-4C1BB326639D}"/>
              </a:ext>
            </a:extLst>
          </p:cNvPr>
          <p:cNvSpPr txBox="1"/>
          <p:nvPr/>
        </p:nvSpPr>
        <p:spPr>
          <a:xfrm>
            <a:off x="6588211" y="4213557"/>
            <a:ext cx="255198" cy="307777"/>
          </a:xfrm>
          <a:prstGeom prst="rect">
            <a:avLst/>
          </a:prstGeom>
          <a:noFill/>
        </p:spPr>
        <p:txBody>
          <a:bodyPr wrap="none" rtlCol="0">
            <a:spAutoFit/>
          </a:bodyPr>
          <a:lstStyle/>
          <a:p>
            <a:pPr algn="ctr"/>
            <a:r>
              <a:rPr lang="en-GB" sz="1400">
                <a:solidFill>
                  <a:srgbClr val="4D4D4D"/>
                </a:solidFill>
              </a:rPr>
              <a:t>*</a:t>
            </a:r>
            <a:endParaRPr lang="en-GB" sz="1400" baseline="30000">
              <a:solidFill>
                <a:srgbClr val="4D4D4D"/>
              </a:solidFill>
            </a:endParaRPr>
          </a:p>
        </p:txBody>
      </p:sp>
      <p:sp>
        <p:nvSpPr>
          <p:cNvPr id="87" name="TextBox 86">
            <a:extLst>
              <a:ext uri="{FF2B5EF4-FFF2-40B4-BE49-F238E27FC236}">
                <a16:creationId xmlns:a16="http://schemas.microsoft.com/office/drawing/2014/main" xmlns="" id="{C1A297F3-0361-45A6-B45D-032A837082A8}"/>
              </a:ext>
            </a:extLst>
          </p:cNvPr>
          <p:cNvSpPr txBox="1"/>
          <p:nvPr/>
        </p:nvSpPr>
        <p:spPr>
          <a:xfrm>
            <a:off x="6427995" y="4174480"/>
            <a:ext cx="255198" cy="307777"/>
          </a:xfrm>
          <a:prstGeom prst="rect">
            <a:avLst/>
          </a:prstGeom>
          <a:noFill/>
        </p:spPr>
        <p:txBody>
          <a:bodyPr wrap="none" rtlCol="0">
            <a:spAutoFit/>
          </a:bodyPr>
          <a:lstStyle/>
          <a:p>
            <a:pPr algn="ctr"/>
            <a:r>
              <a:rPr lang="en-GB" sz="1400">
                <a:solidFill>
                  <a:srgbClr val="4D4D4D"/>
                </a:solidFill>
              </a:rPr>
              <a:t>*</a:t>
            </a:r>
            <a:endParaRPr lang="en-GB" sz="1400" baseline="30000">
              <a:solidFill>
                <a:srgbClr val="4D4D4D"/>
              </a:solidFill>
            </a:endParaRPr>
          </a:p>
        </p:txBody>
      </p:sp>
      <p:sp>
        <p:nvSpPr>
          <p:cNvPr id="88" name="TextBox 87">
            <a:extLst>
              <a:ext uri="{FF2B5EF4-FFF2-40B4-BE49-F238E27FC236}">
                <a16:creationId xmlns:a16="http://schemas.microsoft.com/office/drawing/2014/main" xmlns="" id="{3AE03BCF-51CB-4B5C-ABBE-A6DFAD2DDB5E}"/>
              </a:ext>
            </a:extLst>
          </p:cNvPr>
          <p:cNvSpPr txBox="1"/>
          <p:nvPr/>
        </p:nvSpPr>
        <p:spPr>
          <a:xfrm>
            <a:off x="6259965" y="4135403"/>
            <a:ext cx="255198" cy="307777"/>
          </a:xfrm>
          <a:prstGeom prst="rect">
            <a:avLst/>
          </a:prstGeom>
          <a:noFill/>
        </p:spPr>
        <p:txBody>
          <a:bodyPr wrap="none" rtlCol="0">
            <a:spAutoFit/>
          </a:bodyPr>
          <a:lstStyle/>
          <a:p>
            <a:pPr algn="ctr"/>
            <a:r>
              <a:rPr lang="en-GB" sz="1400">
                <a:solidFill>
                  <a:srgbClr val="4D4D4D"/>
                </a:solidFill>
              </a:rPr>
              <a:t>*</a:t>
            </a:r>
            <a:endParaRPr lang="en-GB" sz="1400" baseline="30000">
              <a:solidFill>
                <a:srgbClr val="4D4D4D"/>
              </a:solidFill>
            </a:endParaRPr>
          </a:p>
        </p:txBody>
      </p:sp>
      <p:sp>
        <p:nvSpPr>
          <p:cNvPr id="89" name="TextBox 88">
            <a:extLst>
              <a:ext uri="{FF2B5EF4-FFF2-40B4-BE49-F238E27FC236}">
                <a16:creationId xmlns:a16="http://schemas.microsoft.com/office/drawing/2014/main" xmlns="" id="{6AF641AB-F53D-48A4-9D9B-CB2D977F91A2}"/>
              </a:ext>
            </a:extLst>
          </p:cNvPr>
          <p:cNvSpPr txBox="1"/>
          <p:nvPr/>
        </p:nvSpPr>
        <p:spPr>
          <a:xfrm>
            <a:off x="6099749" y="4084603"/>
            <a:ext cx="255198" cy="307777"/>
          </a:xfrm>
          <a:prstGeom prst="rect">
            <a:avLst/>
          </a:prstGeom>
          <a:noFill/>
        </p:spPr>
        <p:txBody>
          <a:bodyPr wrap="none" rtlCol="0">
            <a:spAutoFit/>
          </a:bodyPr>
          <a:lstStyle/>
          <a:p>
            <a:pPr algn="ctr"/>
            <a:r>
              <a:rPr lang="en-GB" sz="1400">
                <a:solidFill>
                  <a:srgbClr val="4D4D4D"/>
                </a:solidFill>
              </a:rPr>
              <a:t>*</a:t>
            </a:r>
            <a:endParaRPr lang="en-GB" sz="1400" baseline="30000">
              <a:solidFill>
                <a:srgbClr val="4D4D4D"/>
              </a:solidFill>
            </a:endParaRPr>
          </a:p>
        </p:txBody>
      </p:sp>
      <p:sp>
        <p:nvSpPr>
          <p:cNvPr id="90" name="TextBox 89">
            <a:extLst>
              <a:ext uri="{FF2B5EF4-FFF2-40B4-BE49-F238E27FC236}">
                <a16:creationId xmlns:a16="http://schemas.microsoft.com/office/drawing/2014/main" xmlns="" id="{8B5AA5B7-6936-49E6-A61D-3F1F89974C91}"/>
              </a:ext>
            </a:extLst>
          </p:cNvPr>
          <p:cNvSpPr txBox="1"/>
          <p:nvPr/>
        </p:nvSpPr>
        <p:spPr>
          <a:xfrm>
            <a:off x="5935626" y="4049434"/>
            <a:ext cx="255198" cy="307777"/>
          </a:xfrm>
          <a:prstGeom prst="rect">
            <a:avLst/>
          </a:prstGeom>
          <a:noFill/>
        </p:spPr>
        <p:txBody>
          <a:bodyPr wrap="none" rtlCol="0">
            <a:spAutoFit/>
          </a:bodyPr>
          <a:lstStyle/>
          <a:p>
            <a:pPr algn="ctr"/>
            <a:r>
              <a:rPr lang="en-GB" sz="1400">
                <a:solidFill>
                  <a:srgbClr val="4D4D4D"/>
                </a:solidFill>
              </a:rPr>
              <a:t>*</a:t>
            </a:r>
            <a:endParaRPr lang="en-GB" sz="1400" baseline="30000">
              <a:solidFill>
                <a:srgbClr val="4D4D4D"/>
              </a:solidFill>
            </a:endParaRPr>
          </a:p>
        </p:txBody>
      </p:sp>
      <p:sp>
        <p:nvSpPr>
          <p:cNvPr id="91" name="TextBox 90">
            <a:extLst>
              <a:ext uri="{FF2B5EF4-FFF2-40B4-BE49-F238E27FC236}">
                <a16:creationId xmlns:a16="http://schemas.microsoft.com/office/drawing/2014/main" xmlns="" id="{8AACD7E7-F40A-46AB-9BA6-F3F95317E422}"/>
              </a:ext>
            </a:extLst>
          </p:cNvPr>
          <p:cNvSpPr txBox="1"/>
          <p:nvPr/>
        </p:nvSpPr>
        <p:spPr>
          <a:xfrm>
            <a:off x="5767596" y="4041618"/>
            <a:ext cx="255198" cy="307777"/>
          </a:xfrm>
          <a:prstGeom prst="rect">
            <a:avLst/>
          </a:prstGeom>
          <a:noFill/>
        </p:spPr>
        <p:txBody>
          <a:bodyPr wrap="none" rtlCol="0">
            <a:spAutoFit/>
          </a:bodyPr>
          <a:lstStyle/>
          <a:p>
            <a:pPr algn="ctr"/>
            <a:r>
              <a:rPr lang="en-GB" sz="1400">
                <a:solidFill>
                  <a:srgbClr val="4D4D4D"/>
                </a:solidFill>
              </a:rPr>
              <a:t>*</a:t>
            </a:r>
            <a:endParaRPr lang="en-GB" sz="1400" baseline="30000">
              <a:solidFill>
                <a:srgbClr val="4D4D4D"/>
              </a:solidFill>
            </a:endParaRPr>
          </a:p>
        </p:txBody>
      </p:sp>
      <p:sp>
        <p:nvSpPr>
          <p:cNvPr id="92" name="TextBox 91">
            <a:extLst>
              <a:ext uri="{FF2B5EF4-FFF2-40B4-BE49-F238E27FC236}">
                <a16:creationId xmlns:a16="http://schemas.microsoft.com/office/drawing/2014/main" xmlns="" id="{9E31C1E0-E93C-4FD1-B847-588D5751C72E}"/>
              </a:ext>
            </a:extLst>
          </p:cNvPr>
          <p:cNvSpPr txBox="1"/>
          <p:nvPr/>
        </p:nvSpPr>
        <p:spPr>
          <a:xfrm>
            <a:off x="5611288" y="4029895"/>
            <a:ext cx="255198" cy="307777"/>
          </a:xfrm>
          <a:prstGeom prst="rect">
            <a:avLst/>
          </a:prstGeom>
          <a:noFill/>
        </p:spPr>
        <p:txBody>
          <a:bodyPr wrap="none" rtlCol="0">
            <a:spAutoFit/>
          </a:bodyPr>
          <a:lstStyle/>
          <a:p>
            <a:pPr algn="ctr"/>
            <a:r>
              <a:rPr lang="en-GB" sz="1400">
                <a:solidFill>
                  <a:srgbClr val="4D4D4D"/>
                </a:solidFill>
              </a:rPr>
              <a:t>*</a:t>
            </a:r>
            <a:endParaRPr lang="en-GB" sz="1400" baseline="30000">
              <a:solidFill>
                <a:srgbClr val="4D4D4D"/>
              </a:solidFill>
            </a:endParaRPr>
          </a:p>
        </p:txBody>
      </p:sp>
      <p:sp>
        <p:nvSpPr>
          <p:cNvPr id="93" name="TextBox 92">
            <a:extLst>
              <a:ext uri="{FF2B5EF4-FFF2-40B4-BE49-F238E27FC236}">
                <a16:creationId xmlns:a16="http://schemas.microsoft.com/office/drawing/2014/main" xmlns="" id="{36EA0251-3C6F-4592-88C3-A96300A1D59D}"/>
              </a:ext>
            </a:extLst>
          </p:cNvPr>
          <p:cNvSpPr txBox="1"/>
          <p:nvPr/>
        </p:nvSpPr>
        <p:spPr>
          <a:xfrm>
            <a:off x="5447165" y="4018172"/>
            <a:ext cx="255198" cy="307777"/>
          </a:xfrm>
          <a:prstGeom prst="rect">
            <a:avLst/>
          </a:prstGeom>
          <a:noFill/>
        </p:spPr>
        <p:txBody>
          <a:bodyPr wrap="none" rtlCol="0">
            <a:spAutoFit/>
          </a:bodyPr>
          <a:lstStyle/>
          <a:p>
            <a:pPr algn="ctr"/>
            <a:r>
              <a:rPr lang="en-GB" sz="1400">
                <a:solidFill>
                  <a:srgbClr val="4D4D4D"/>
                </a:solidFill>
              </a:rPr>
              <a:t>*</a:t>
            </a:r>
            <a:endParaRPr lang="en-GB" sz="1400" baseline="30000">
              <a:solidFill>
                <a:srgbClr val="4D4D4D"/>
              </a:solidFill>
            </a:endParaRPr>
          </a:p>
        </p:txBody>
      </p:sp>
      <p:sp>
        <p:nvSpPr>
          <p:cNvPr id="94" name="TextBox 93">
            <a:extLst>
              <a:ext uri="{FF2B5EF4-FFF2-40B4-BE49-F238E27FC236}">
                <a16:creationId xmlns:a16="http://schemas.microsoft.com/office/drawing/2014/main" xmlns="" id="{4FBFDEFA-D7EF-4D08-B147-30FA2681171C}"/>
              </a:ext>
            </a:extLst>
          </p:cNvPr>
          <p:cNvSpPr txBox="1"/>
          <p:nvPr/>
        </p:nvSpPr>
        <p:spPr>
          <a:xfrm>
            <a:off x="5279134" y="4018172"/>
            <a:ext cx="255198" cy="307777"/>
          </a:xfrm>
          <a:prstGeom prst="rect">
            <a:avLst/>
          </a:prstGeom>
          <a:noFill/>
        </p:spPr>
        <p:txBody>
          <a:bodyPr wrap="none" rtlCol="0">
            <a:spAutoFit/>
          </a:bodyPr>
          <a:lstStyle/>
          <a:p>
            <a:pPr algn="ctr"/>
            <a:r>
              <a:rPr lang="en-GB" sz="1400">
                <a:solidFill>
                  <a:srgbClr val="4D4D4D"/>
                </a:solidFill>
              </a:rPr>
              <a:t>*</a:t>
            </a:r>
            <a:endParaRPr lang="en-GB" sz="1400" baseline="30000">
              <a:solidFill>
                <a:srgbClr val="4D4D4D"/>
              </a:solidFill>
            </a:endParaRPr>
          </a:p>
        </p:txBody>
      </p:sp>
      <p:sp>
        <p:nvSpPr>
          <p:cNvPr id="95" name="TextBox 94">
            <a:extLst>
              <a:ext uri="{FF2B5EF4-FFF2-40B4-BE49-F238E27FC236}">
                <a16:creationId xmlns:a16="http://schemas.microsoft.com/office/drawing/2014/main" xmlns="" id="{DEB8A496-8B68-46C5-BE9E-F854E3563C8A}"/>
              </a:ext>
            </a:extLst>
          </p:cNvPr>
          <p:cNvSpPr txBox="1"/>
          <p:nvPr/>
        </p:nvSpPr>
        <p:spPr>
          <a:xfrm>
            <a:off x="5118919" y="3959556"/>
            <a:ext cx="255198" cy="307777"/>
          </a:xfrm>
          <a:prstGeom prst="rect">
            <a:avLst/>
          </a:prstGeom>
          <a:noFill/>
        </p:spPr>
        <p:txBody>
          <a:bodyPr wrap="none" rtlCol="0">
            <a:spAutoFit/>
          </a:bodyPr>
          <a:lstStyle/>
          <a:p>
            <a:pPr algn="ctr"/>
            <a:r>
              <a:rPr lang="en-GB" sz="1400">
                <a:solidFill>
                  <a:srgbClr val="4D4D4D"/>
                </a:solidFill>
              </a:rPr>
              <a:t>*</a:t>
            </a:r>
            <a:endParaRPr lang="en-GB" sz="1400" baseline="30000">
              <a:solidFill>
                <a:srgbClr val="4D4D4D"/>
              </a:solidFill>
            </a:endParaRPr>
          </a:p>
        </p:txBody>
      </p:sp>
      <p:sp>
        <p:nvSpPr>
          <p:cNvPr id="96" name="TextBox 95">
            <a:extLst>
              <a:ext uri="{FF2B5EF4-FFF2-40B4-BE49-F238E27FC236}">
                <a16:creationId xmlns:a16="http://schemas.microsoft.com/office/drawing/2014/main" xmlns="" id="{95EAAB75-1138-4C05-A83F-BE55C2F19BA7}"/>
              </a:ext>
            </a:extLst>
          </p:cNvPr>
          <p:cNvSpPr txBox="1"/>
          <p:nvPr/>
        </p:nvSpPr>
        <p:spPr>
          <a:xfrm>
            <a:off x="4954796" y="3959556"/>
            <a:ext cx="255198" cy="307777"/>
          </a:xfrm>
          <a:prstGeom prst="rect">
            <a:avLst/>
          </a:prstGeom>
          <a:noFill/>
        </p:spPr>
        <p:txBody>
          <a:bodyPr wrap="none" rtlCol="0">
            <a:spAutoFit/>
          </a:bodyPr>
          <a:lstStyle/>
          <a:p>
            <a:pPr algn="ctr"/>
            <a:r>
              <a:rPr lang="en-GB" sz="1400">
                <a:solidFill>
                  <a:srgbClr val="4D4D4D"/>
                </a:solidFill>
              </a:rPr>
              <a:t>*</a:t>
            </a:r>
            <a:endParaRPr lang="en-GB" sz="1400" baseline="30000">
              <a:solidFill>
                <a:srgbClr val="4D4D4D"/>
              </a:solidFill>
            </a:endParaRPr>
          </a:p>
        </p:txBody>
      </p:sp>
      <p:sp>
        <p:nvSpPr>
          <p:cNvPr id="97" name="TextBox 96">
            <a:extLst>
              <a:ext uri="{FF2B5EF4-FFF2-40B4-BE49-F238E27FC236}">
                <a16:creationId xmlns:a16="http://schemas.microsoft.com/office/drawing/2014/main" xmlns="" id="{451705C9-67D3-4162-A8A6-A84EED64F9B1}"/>
              </a:ext>
            </a:extLst>
          </p:cNvPr>
          <p:cNvSpPr txBox="1"/>
          <p:nvPr/>
        </p:nvSpPr>
        <p:spPr>
          <a:xfrm>
            <a:off x="4794580" y="3959556"/>
            <a:ext cx="255198" cy="307777"/>
          </a:xfrm>
          <a:prstGeom prst="rect">
            <a:avLst/>
          </a:prstGeom>
          <a:noFill/>
        </p:spPr>
        <p:txBody>
          <a:bodyPr wrap="none" rtlCol="0">
            <a:spAutoFit/>
          </a:bodyPr>
          <a:lstStyle/>
          <a:p>
            <a:pPr algn="ctr"/>
            <a:r>
              <a:rPr lang="en-GB" sz="1400">
                <a:solidFill>
                  <a:srgbClr val="4D4D4D"/>
                </a:solidFill>
              </a:rPr>
              <a:t>*</a:t>
            </a:r>
            <a:endParaRPr lang="en-GB" sz="1400" baseline="30000">
              <a:solidFill>
                <a:srgbClr val="4D4D4D"/>
              </a:solidFill>
            </a:endParaRPr>
          </a:p>
        </p:txBody>
      </p:sp>
      <p:sp>
        <p:nvSpPr>
          <p:cNvPr id="98" name="TextBox 97">
            <a:extLst>
              <a:ext uri="{FF2B5EF4-FFF2-40B4-BE49-F238E27FC236}">
                <a16:creationId xmlns:a16="http://schemas.microsoft.com/office/drawing/2014/main" xmlns="" id="{5FD8BB91-7E6F-44C5-9177-A5A1388263EA}"/>
              </a:ext>
            </a:extLst>
          </p:cNvPr>
          <p:cNvSpPr txBox="1"/>
          <p:nvPr/>
        </p:nvSpPr>
        <p:spPr>
          <a:xfrm>
            <a:off x="4626550" y="3885309"/>
            <a:ext cx="255198" cy="307777"/>
          </a:xfrm>
          <a:prstGeom prst="rect">
            <a:avLst/>
          </a:prstGeom>
          <a:noFill/>
        </p:spPr>
        <p:txBody>
          <a:bodyPr wrap="none" rtlCol="0">
            <a:spAutoFit/>
          </a:bodyPr>
          <a:lstStyle/>
          <a:p>
            <a:pPr algn="ctr"/>
            <a:r>
              <a:rPr lang="en-GB" sz="1400">
                <a:solidFill>
                  <a:srgbClr val="4D4D4D"/>
                </a:solidFill>
              </a:rPr>
              <a:t>*</a:t>
            </a:r>
            <a:endParaRPr lang="en-GB" sz="1400" baseline="30000">
              <a:solidFill>
                <a:srgbClr val="4D4D4D"/>
              </a:solidFill>
            </a:endParaRPr>
          </a:p>
        </p:txBody>
      </p:sp>
      <p:sp>
        <p:nvSpPr>
          <p:cNvPr id="99" name="TextBox 98">
            <a:extLst>
              <a:ext uri="{FF2B5EF4-FFF2-40B4-BE49-F238E27FC236}">
                <a16:creationId xmlns:a16="http://schemas.microsoft.com/office/drawing/2014/main" xmlns="" id="{D874BB30-D268-4A55-8FA3-FA399FAFA47B}"/>
              </a:ext>
            </a:extLst>
          </p:cNvPr>
          <p:cNvSpPr txBox="1"/>
          <p:nvPr/>
        </p:nvSpPr>
        <p:spPr>
          <a:xfrm>
            <a:off x="4470241" y="3842325"/>
            <a:ext cx="255198" cy="307777"/>
          </a:xfrm>
          <a:prstGeom prst="rect">
            <a:avLst/>
          </a:prstGeom>
          <a:noFill/>
        </p:spPr>
        <p:txBody>
          <a:bodyPr wrap="none" rtlCol="0">
            <a:spAutoFit/>
          </a:bodyPr>
          <a:lstStyle/>
          <a:p>
            <a:pPr algn="ctr"/>
            <a:r>
              <a:rPr lang="en-GB" sz="1400">
                <a:solidFill>
                  <a:srgbClr val="4D4D4D"/>
                </a:solidFill>
              </a:rPr>
              <a:t>*</a:t>
            </a:r>
            <a:endParaRPr lang="en-GB" sz="1400" baseline="30000">
              <a:solidFill>
                <a:srgbClr val="4D4D4D"/>
              </a:solidFill>
            </a:endParaRPr>
          </a:p>
        </p:txBody>
      </p:sp>
      <p:sp>
        <p:nvSpPr>
          <p:cNvPr id="100" name="TextBox 99">
            <a:extLst>
              <a:ext uri="{FF2B5EF4-FFF2-40B4-BE49-F238E27FC236}">
                <a16:creationId xmlns:a16="http://schemas.microsoft.com/office/drawing/2014/main" xmlns="" id="{0022179E-6E55-4EDC-8DD4-AF30E33FEF70}"/>
              </a:ext>
            </a:extLst>
          </p:cNvPr>
          <p:cNvSpPr txBox="1"/>
          <p:nvPr/>
        </p:nvSpPr>
        <p:spPr>
          <a:xfrm>
            <a:off x="4298304" y="3826694"/>
            <a:ext cx="255198" cy="307777"/>
          </a:xfrm>
          <a:prstGeom prst="rect">
            <a:avLst/>
          </a:prstGeom>
          <a:noFill/>
        </p:spPr>
        <p:txBody>
          <a:bodyPr wrap="none" rtlCol="0">
            <a:spAutoFit/>
          </a:bodyPr>
          <a:lstStyle/>
          <a:p>
            <a:pPr algn="ctr"/>
            <a:r>
              <a:rPr lang="en-GB" sz="1400">
                <a:solidFill>
                  <a:srgbClr val="4D4D4D"/>
                </a:solidFill>
              </a:rPr>
              <a:t>*</a:t>
            </a:r>
            <a:endParaRPr lang="en-GB" sz="1400" baseline="30000">
              <a:solidFill>
                <a:srgbClr val="4D4D4D"/>
              </a:solidFill>
            </a:endParaRPr>
          </a:p>
        </p:txBody>
      </p:sp>
      <p:sp>
        <p:nvSpPr>
          <p:cNvPr id="102" name="TextBox 101">
            <a:extLst>
              <a:ext uri="{FF2B5EF4-FFF2-40B4-BE49-F238E27FC236}">
                <a16:creationId xmlns:a16="http://schemas.microsoft.com/office/drawing/2014/main" xmlns="" id="{C934FE3D-0558-4748-B1E9-4771CD35E3D6}"/>
              </a:ext>
            </a:extLst>
          </p:cNvPr>
          <p:cNvSpPr txBox="1"/>
          <p:nvPr/>
        </p:nvSpPr>
        <p:spPr>
          <a:xfrm>
            <a:off x="3977873" y="3791525"/>
            <a:ext cx="255198" cy="307777"/>
          </a:xfrm>
          <a:prstGeom prst="rect">
            <a:avLst/>
          </a:prstGeom>
          <a:noFill/>
        </p:spPr>
        <p:txBody>
          <a:bodyPr wrap="none" rtlCol="0">
            <a:spAutoFit/>
          </a:bodyPr>
          <a:lstStyle/>
          <a:p>
            <a:pPr algn="ctr"/>
            <a:r>
              <a:rPr lang="en-GB" sz="1400">
                <a:solidFill>
                  <a:srgbClr val="4D4D4D"/>
                </a:solidFill>
              </a:rPr>
              <a:t>*</a:t>
            </a:r>
            <a:endParaRPr lang="en-GB" sz="1400" baseline="30000">
              <a:solidFill>
                <a:srgbClr val="4D4D4D"/>
              </a:solidFill>
            </a:endParaRPr>
          </a:p>
        </p:txBody>
      </p:sp>
      <p:sp>
        <p:nvSpPr>
          <p:cNvPr id="103" name="TextBox 102">
            <a:extLst>
              <a:ext uri="{FF2B5EF4-FFF2-40B4-BE49-F238E27FC236}">
                <a16:creationId xmlns:a16="http://schemas.microsoft.com/office/drawing/2014/main" xmlns="" id="{DD0768F9-2185-41D9-91D6-465F96DF105A}"/>
              </a:ext>
            </a:extLst>
          </p:cNvPr>
          <p:cNvSpPr txBox="1"/>
          <p:nvPr/>
        </p:nvSpPr>
        <p:spPr>
          <a:xfrm>
            <a:off x="3813750" y="3744633"/>
            <a:ext cx="255198" cy="307777"/>
          </a:xfrm>
          <a:prstGeom prst="rect">
            <a:avLst/>
          </a:prstGeom>
          <a:noFill/>
        </p:spPr>
        <p:txBody>
          <a:bodyPr wrap="none" rtlCol="0">
            <a:spAutoFit/>
          </a:bodyPr>
          <a:lstStyle/>
          <a:p>
            <a:pPr algn="ctr"/>
            <a:r>
              <a:rPr lang="en-GB" sz="1400">
                <a:solidFill>
                  <a:srgbClr val="4D4D4D"/>
                </a:solidFill>
              </a:rPr>
              <a:t>*</a:t>
            </a:r>
            <a:endParaRPr lang="en-GB" sz="1400" baseline="30000">
              <a:solidFill>
                <a:srgbClr val="4D4D4D"/>
              </a:solidFill>
            </a:endParaRPr>
          </a:p>
        </p:txBody>
      </p:sp>
      <p:sp>
        <p:nvSpPr>
          <p:cNvPr id="104" name="TextBox 103">
            <a:extLst>
              <a:ext uri="{FF2B5EF4-FFF2-40B4-BE49-F238E27FC236}">
                <a16:creationId xmlns:a16="http://schemas.microsoft.com/office/drawing/2014/main" xmlns="" id="{8FD20F73-FD40-4F87-9D62-5169AEA38364}"/>
              </a:ext>
            </a:extLst>
          </p:cNvPr>
          <p:cNvSpPr txBox="1"/>
          <p:nvPr/>
        </p:nvSpPr>
        <p:spPr>
          <a:xfrm>
            <a:off x="3653535" y="3744633"/>
            <a:ext cx="255198" cy="307777"/>
          </a:xfrm>
          <a:prstGeom prst="rect">
            <a:avLst/>
          </a:prstGeom>
          <a:noFill/>
        </p:spPr>
        <p:txBody>
          <a:bodyPr wrap="none" rtlCol="0">
            <a:spAutoFit/>
          </a:bodyPr>
          <a:lstStyle/>
          <a:p>
            <a:pPr algn="ctr"/>
            <a:r>
              <a:rPr lang="en-GB" sz="1400">
                <a:solidFill>
                  <a:srgbClr val="4D4D4D"/>
                </a:solidFill>
              </a:rPr>
              <a:t>*</a:t>
            </a:r>
            <a:endParaRPr lang="en-GB" sz="1400" baseline="30000">
              <a:solidFill>
                <a:srgbClr val="4D4D4D"/>
              </a:solidFill>
            </a:endParaRPr>
          </a:p>
        </p:txBody>
      </p:sp>
      <p:sp>
        <p:nvSpPr>
          <p:cNvPr id="106" name="TextBox 105">
            <a:extLst>
              <a:ext uri="{FF2B5EF4-FFF2-40B4-BE49-F238E27FC236}">
                <a16:creationId xmlns:a16="http://schemas.microsoft.com/office/drawing/2014/main" xmlns="" id="{9ABEFAED-9C6E-4A52-BEF5-81FDC77AACFB}"/>
              </a:ext>
            </a:extLst>
          </p:cNvPr>
          <p:cNvSpPr txBox="1"/>
          <p:nvPr/>
        </p:nvSpPr>
        <p:spPr>
          <a:xfrm>
            <a:off x="3317475" y="3686018"/>
            <a:ext cx="255198" cy="307777"/>
          </a:xfrm>
          <a:prstGeom prst="rect">
            <a:avLst/>
          </a:prstGeom>
          <a:noFill/>
        </p:spPr>
        <p:txBody>
          <a:bodyPr wrap="none" rtlCol="0">
            <a:spAutoFit/>
          </a:bodyPr>
          <a:lstStyle/>
          <a:p>
            <a:pPr algn="ctr"/>
            <a:r>
              <a:rPr lang="en-GB" sz="1400">
                <a:solidFill>
                  <a:srgbClr val="4D4D4D"/>
                </a:solidFill>
              </a:rPr>
              <a:t>*</a:t>
            </a:r>
            <a:endParaRPr lang="en-GB" sz="1400" baseline="30000">
              <a:solidFill>
                <a:srgbClr val="4D4D4D"/>
              </a:solidFill>
            </a:endParaRPr>
          </a:p>
        </p:txBody>
      </p:sp>
    </p:spTree>
    <p:extLst>
      <p:ext uri="{BB962C8B-B14F-4D97-AF65-F5344CB8AC3E}">
        <p14:creationId xmlns:p14="http://schemas.microsoft.com/office/powerpoint/2010/main" xmlns="" val="2754604712"/>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LBA18_PR</a:t>
            </a:r>
            <a:r>
              <a:rPr lang="en-GB" altLang="ja-JP" sz="1800" b="1" i="0" u="none" strike="noStrike" cap="none" baseline="0" dirty="0">
                <a:solidFill>
                  <a:srgbClr val="043882"/>
                </a:solidFill>
                <a:effectLst/>
                <a:uFillTx/>
                <a:ea typeface="MS UI Gothic"/>
              </a:rPr>
              <a:t>:</a:t>
            </a:r>
            <a:r>
              <a:rPr lang="en-GB" altLang="ja-JP" sz="1800" b="1" i="0" u="none" strike="noStrike" cap="none" dirty="0">
                <a:solidFill>
                  <a:srgbClr val="043882"/>
                </a:solidFill>
                <a:effectLst/>
                <a:uFillTx/>
                <a:ea typeface="MS UI Gothic"/>
              </a:rPr>
              <a:t> </a:t>
            </a:r>
            <a:r>
              <a:rPr lang="ja-JP" sz="1800" b="1" i="0" u="none" strike="noStrike" cap="none" baseline="0" dirty="0">
                <a:solidFill>
                  <a:srgbClr val="043882"/>
                </a:solidFill>
                <a:effectLst/>
                <a:uFillTx/>
                <a:ea typeface="MS UI Gothic"/>
              </a:rPr>
              <a:t>マイクロサテライト不安定性ミスマッチ修復欠損 (MSI-H/dMMR) 転移性結腸直腸癌（mCRC）の第一選択治療としてのニボルマブ（NIVO）+ 低用量イピリムマブ（IPI）の持続的臨床的ベネフィッ</a:t>
            </a:r>
            <a:r>
              <a:rPr lang="ja-JP" sz="1800" b="1" i="0" u="none" strike="noStrike" cap="none" baseline="0" dirty="0" smtClean="0">
                <a:solidFill>
                  <a:srgbClr val="043882"/>
                </a:solidFill>
                <a:effectLst/>
                <a:uFillTx/>
                <a:ea typeface="MS UI Gothic"/>
              </a:rPr>
              <a:t>ト</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Lenz HJ, et al</a:t>
            </a:r>
          </a:p>
        </p:txBody>
      </p:sp>
      <p:sp>
        <p:nvSpPr>
          <p:cNvPr id="3" name="Content Placeholder 2"/>
          <p:cNvSpPr>
            <a:spLocks noGrp="1"/>
          </p:cNvSpPr>
          <p:nvPr>
            <p:ph idx="1"/>
          </p:nvPr>
        </p:nvSpPr>
        <p:spPr/>
        <p:txBody>
          <a:bodyPr/>
          <a:lstStyle/>
          <a:p>
            <a:pPr marL="0" lvl="0" indent="0">
              <a:buClr>
                <a:srgbClr val="043882"/>
              </a:buClr>
              <a:buNone/>
            </a:pPr>
            <a:r>
              <a:rPr lang="ja-JP" sz="1600" b="1" i="0" u="none" strike="noStrike" cap="none" baseline="0">
                <a:solidFill>
                  <a:srgbClr val="4D4D4D"/>
                </a:solidFill>
                <a:effectLst/>
                <a:uFillTx/>
                <a:ea typeface="MS UI Gothic"/>
              </a:rPr>
              <a:t>主要な結果（続き）</a:t>
            </a:r>
          </a:p>
          <a:p>
            <a:pPr lvl="0">
              <a:buClr>
                <a:srgbClr val="043882"/>
              </a:buClr>
            </a:pPr>
            <a:endParaRPr lang="en-GB"/>
          </a:p>
          <a:p>
            <a:pPr lvl="0">
              <a:buClr>
                <a:srgbClr val="043882"/>
              </a:buClr>
            </a:pPr>
            <a:endParaRPr lang="en-GB"/>
          </a:p>
          <a:p>
            <a:pPr lvl="0">
              <a:buClr>
                <a:srgbClr val="043882"/>
              </a:buClr>
            </a:pPr>
            <a:endParaRPr lang="en-GB"/>
          </a:p>
          <a:p>
            <a:pPr lvl="0">
              <a:buClr>
                <a:srgbClr val="043882"/>
              </a:buClr>
            </a:pPr>
            <a:endParaRPr lang="en-GB"/>
          </a:p>
          <a:p>
            <a:pPr lvl="0">
              <a:buClr>
                <a:srgbClr val="043882"/>
              </a:buClr>
            </a:pPr>
            <a:endParaRPr lang="en-GB"/>
          </a:p>
          <a:p>
            <a:pPr lvl="0">
              <a:buClr>
                <a:srgbClr val="043882"/>
              </a:buClr>
            </a:pPr>
            <a:endParaRPr lang="en-GB"/>
          </a:p>
          <a:p>
            <a:pPr lvl="0">
              <a:buClr>
                <a:srgbClr val="043882"/>
              </a:buClr>
            </a:pPr>
            <a:endParaRPr lang="en-GB"/>
          </a:p>
          <a:p>
            <a:pPr marL="0" indent="0">
              <a:buNone/>
            </a:pPr>
            <a:endParaRPr lang="en-GB" b="1"/>
          </a:p>
          <a:p>
            <a:pPr marL="0" indent="0">
              <a:buNone/>
            </a:pPr>
            <a:endParaRPr lang="en-GB" b="1"/>
          </a:p>
          <a:p>
            <a:pPr marL="0" indent="0">
              <a:buNone/>
            </a:pPr>
            <a:endParaRPr lang="en-GB" b="1"/>
          </a:p>
          <a:p>
            <a:pPr marL="0" indent="0">
              <a:buNone/>
            </a:pPr>
            <a:endParaRPr lang="en-GB" sz="2400" b="1"/>
          </a:p>
          <a:p>
            <a:pPr marL="0" indent="0">
              <a:buNone/>
            </a:pPr>
            <a:r>
              <a:rPr lang="ja-JP" sz="1600" b="1" i="0" u="none" strike="noStrike" cap="none" baseline="0">
                <a:solidFill>
                  <a:srgbClr val="4D4D4D"/>
                </a:solidFill>
                <a:effectLst/>
                <a:uFillTx/>
                <a:ea typeface="MS UI Gothic"/>
              </a:rPr>
              <a:t>結論</a:t>
            </a:r>
          </a:p>
          <a:p>
            <a:r>
              <a:rPr lang="ja-JP" sz="1600" b="1" i="0" u="none" strike="noStrike" cap="none" baseline="0">
                <a:solidFill>
                  <a:srgbClr val="4D4D4D"/>
                </a:solidFill>
                <a:effectLst/>
                <a:uFillTx/>
                <a:ea typeface="MS UI Gothic"/>
              </a:rPr>
              <a:t>MSI-H/dMMR mCRC患者では、1Lニボルマブ + 低用量イピリムマブは、安定的かつ持続的な臨床ベネフィットとともに、概して良好な忍容性を示した</a:t>
            </a:r>
          </a:p>
          <a:p>
            <a:r>
              <a:rPr lang="ja-JP" sz="1600" b="1" i="0" u="none" strike="noStrike" cap="none" baseline="0">
                <a:solidFill>
                  <a:srgbClr val="4D4D4D"/>
                </a:solidFill>
                <a:effectLst/>
                <a:uFillTx/>
                <a:ea typeface="MS UI Gothic"/>
              </a:rPr>
              <a:t>ニボルマブ + 低用量イピリムマブは、この患者集団にとって新たな1L治療選択肢となる可能性がある</a:t>
            </a:r>
          </a:p>
          <a:p>
            <a:endParaRPr lang="en-GB"/>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Lenz HJ, et al. Ann Oncol 2018;29(suppl 5):abstr LBA18_PR</a:t>
            </a:r>
          </a:p>
        </p:txBody>
      </p:sp>
      <p:graphicFrame>
        <p:nvGraphicFramePr>
          <p:cNvPr id="6" name="Group 88"/>
          <p:cNvGraphicFramePr>
            <a:graphicFrameLocks noGrp="1"/>
          </p:cNvGraphicFramePr>
          <p:nvPr>
            <p:extLst>
              <p:ext uri="{D42A27DB-BD31-4B8C-83A1-F6EECF244321}">
                <p14:modId xmlns:p14="http://schemas.microsoft.com/office/powerpoint/2010/main" xmlns="" val="72172860"/>
              </p:ext>
            </p:extLst>
          </p:nvPr>
        </p:nvGraphicFramePr>
        <p:xfrm>
          <a:off x="337279" y="1575278"/>
          <a:ext cx="8491928" cy="3313440"/>
        </p:xfrm>
        <a:graphic>
          <a:graphicData uri="http://schemas.openxmlformats.org/drawingml/2006/table">
            <a:tbl>
              <a:tblPr firstRow="1" bandRow="1">
                <a:tableStyleId>{69012ECD-51FC-41F1-AA8D-1B2483CD663E}</a:tableStyleId>
              </a:tblPr>
              <a:tblGrid>
                <a:gridCol w="3575154">
                  <a:extLst>
                    <a:ext uri="{9D8B030D-6E8A-4147-A177-3AD203B41FA5}">
                      <a16:colId xmlns:a16="http://schemas.microsoft.com/office/drawing/2014/main" xmlns="" val="20000"/>
                    </a:ext>
                  </a:extLst>
                </a:gridCol>
                <a:gridCol w="2458387">
                  <a:extLst>
                    <a:ext uri="{9D8B030D-6E8A-4147-A177-3AD203B41FA5}">
                      <a16:colId xmlns:a16="http://schemas.microsoft.com/office/drawing/2014/main" xmlns="" val="20002"/>
                    </a:ext>
                  </a:extLst>
                </a:gridCol>
                <a:gridCol w="2458387">
                  <a:extLst>
                    <a:ext uri="{9D8B030D-6E8A-4147-A177-3AD203B41FA5}">
                      <a16:colId xmlns:a16="http://schemas.microsoft.com/office/drawing/2014/main" xmlns="" val="20003"/>
                    </a:ext>
                  </a:extLst>
                </a:gridCol>
              </a:tblGrid>
              <a:tr h="156665">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200" b="1" i="0" u="none" strike="noStrike" cap="none" baseline="0" dirty="0">
                          <a:solidFill>
                            <a:srgbClr val="FFFFFF"/>
                          </a:solidFill>
                          <a:effectLst/>
                          <a:uFillTx/>
                          <a:ea typeface="MS UI Gothic"/>
                        </a:rPr>
                        <a:t>患者、</a:t>
                      </a:r>
                      <a:r>
                        <a:rPr lang="ja-JP" sz="1200" b="1" i="0" u="none" strike="noStrike" cap="none" baseline="0" dirty="0" smtClean="0">
                          <a:solidFill>
                            <a:srgbClr val="FFFFFF"/>
                          </a:solidFill>
                          <a:effectLst/>
                          <a:uFillTx/>
                          <a:ea typeface="MS UI Gothic"/>
                        </a:rPr>
                        <a:t>n</a:t>
                      </a:r>
                      <a:r>
                        <a:rPr lang="en-GB" altLang="ja-JP" sz="1200" b="1" i="0" u="none" strike="noStrike" cap="none" baseline="0" dirty="0" smtClean="0">
                          <a:solidFill>
                            <a:srgbClr val="FFFFFF"/>
                          </a:solidFill>
                          <a:effectLst/>
                          <a:uFillTx/>
                          <a:ea typeface="MS UI Gothic"/>
                        </a:rPr>
                        <a:t> (</a:t>
                      </a:r>
                      <a:r>
                        <a:rPr lang="ja-JP" sz="1200" b="1" i="0" u="none" strike="noStrike" cap="none" baseline="0" dirty="0" smtClean="0">
                          <a:solidFill>
                            <a:srgbClr val="FFFFFF"/>
                          </a:solidFill>
                          <a:effectLst/>
                          <a:uFillTx/>
                          <a:ea typeface="MS UI Gothic"/>
                        </a:rPr>
                        <a:t>%</a:t>
                      </a:r>
                      <a:r>
                        <a:rPr lang="en-GB" altLang="ja-JP" sz="1200" b="1" i="0" u="none" strike="noStrike" cap="none" baseline="0" dirty="0" smtClean="0">
                          <a:solidFill>
                            <a:srgbClr val="FFFFFF"/>
                          </a:solidFill>
                          <a:effectLst/>
                          <a:uFillTx/>
                          <a:ea typeface="MS UI Gothic"/>
                        </a:rPr>
                        <a:t>)</a:t>
                      </a:r>
                      <a:endParaRPr lang="ja-JP" sz="1200" b="1" i="0" u="none" strike="noStrike" cap="none" baseline="0" dirty="0">
                        <a:solidFill>
                          <a:srgbClr val="FFFFFF"/>
                        </a:solidFill>
                        <a:effectLst/>
                        <a:uFillTx/>
                        <a:ea typeface="MS UI Gothic"/>
                      </a:endParaRPr>
                    </a:p>
                  </a:txBody>
                  <a:tcPr marT="36000" marB="36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1" i="0" u="none" strike="noStrike" cap="none" baseline="0" dirty="0">
                          <a:solidFill>
                            <a:srgbClr val="FFFFFF"/>
                          </a:solidFill>
                          <a:effectLst/>
                          <a:uFillTx/>
                          <a:ea typeface="MS UI Gothic"/>
                        </a:rPr>
                        <a:t>ニボルマブ3 mg/kg q2w ＋イピリムマブ1 mg/kg </a:t>
                      </a:r>
                      <a:r>
                        <a:rPr lang="ja-JP" sz="1200" b="1" i="0" u="none" strike="noStrike" cap="none" baseline="0" dirty="0" smtClean="0">
                          <a:solidFill>
                            <a:srgbClr val="FFFFFF"/>
                          </a:solidFill>
                          <a:effectLst/>
                          <a:uFillTx/>
                          <a:ea typeface="MS UI Gothic"/>
                        </a:rPr>
                        <a:t>q6w</a:t>
                      </a:r>
                      <a:r>
                        <a:rPr lang="en-GB" altLang="ja-JP" sz="1200" b="1" i="0" u="none" strike="noStrike" cap="none" baseline="0" dirty="0" smtClean="0">
                          <a:solidFill>
                            <a:srgbClr val="FFFFFF"/>
                          </a:solidFill>
                          <a:effectLst/>
                          <a:uFillTx/>
                          <a:ea typeface="MS UI Gothic"/>
                        </a:rPr>
                        <a:t> </a:t>
                      </a:r>
                      <a:r>
                        <a:rPr lang="ja-JP" sz="1200" b="1" i="0" u="none" strike="noStrike" cap="none" baseline="0" dirty="0" smtClean="0">
                          <a:solidFill>
                            <a:srgbClr val="FFFFFF"/>
                          </a:solidFill>
                          <a:effectLst/>
                          <a:uFillTx/>
                          <a:ea typeface="MS UI Gothic"/>
                        </a:rPr>
                        <a:t>(n=45</a:t>
                      </a:r>
                      <a:r>
                        <a:rPr lang="ja-JP" sz="1200" b="1" i="0" u="none" strike="noStrike" cap="none" baseline="0" dirty="0">
                          <a:solidFill>
                            <a:srgbClr val="FFFFFF"/>
                          </a:solidFill>
                          <a:effectLst/>
                          <a:uFillTx/>
                          <a:ea typeface="MS UI Gothic"/>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1" i="0" u="none" strike="noStrike" cap="none" normalizeH="0" baseline="0">
                        <a:ln>
                          <a:noFill/>
                        </a:ln>
                        <a:solidFill>
                          <a:schemeClr val="tx2"/>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xmlns="" val="10000"/>
                  </a:ext>
                </a:extLst>
              </a:tr>
              <a:tr h="156665">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endParaRPr kumimoji="0" lang="en-US" sz="1200" b="1" i="0" u="none" strike="noStrike" cap="none" normalizeH="0" baseline="0">
                        <a:ln>
                          <a:noFill/>
                        </a:ln>
                        <a:solidFill>
                          <a:schemeClr val="tx2"/>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1" i="0" u="none" strike="noStrike" cap="none" baseline="0">
                          <a:solidFill>
                            <a:srgbClr val="FFFFFF"/>
                          </a:solidFill>
                          <a:effectLst/>
                          <a:uFillTx/>
                          <a:ea typeface="MS UI Gothic"/>
                        </a:rPr>
                        <a:t>すべてのグレード</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1" i="0" u="none" strike="noStrike" cap="none" baseline="0">
                          <a:solidFill>
                            <a:srgbClr val="FFFFFF"/>
                          </a:solidFill>
                          <a:effectLst/>
                          <a:uFillTx/>
                          <a:ea typeface="MS UI Gothic"/>
                        </a:rPr>
                        <a:t>グレード3～4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xmlns="" val="10005"/>
                  </a:ext>
                </a:extLst>
              </a:tr>
              <a:tr h="24741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全てのTRAE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200" b="0" i="0" u="none" strike="noStrike" cap="none" baseline="0">
                          <a:solidFill>
                            <a:srgbClr val="4D4D4D"/>
                          </a:solidFill>
                          <a:effectLst/>
                          <a:uFillTx/>
                          <a:ea typeface="MS UI Gothic"/>
                        </a:rPr>
                        <a:t>35 (78)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200" b="0" i="0" u="none" strike="noStrike" cap="none" baseline="0">
                          <a:solidFill>
                            <a:srgbClr val="4D4D4D"/>
                          </a:solidFill>
                          <a:effectLst/>
                          <a:uFillTx/>
                          <a:ea typeface="MS UI Gothic"/>
                        </a:rPr>
                        <a:t>7 (16)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156665">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重篤な（種類を問わない）</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6 (13)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3 (7)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156665">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defRPr/>
                      </a:pPr>
                      <a:r>
                        <a:rPr lang="ja-JP" sz="1200" b="0" i="0" u="none" strike="noStrike" cap="none" baseline="0">
                          <a:solidFill>
                            <a:srgbClr val="4D4D4D"/>
                          </a:solidFill>
                          <a:effectLst/>
                          <a:uFillTx/>
                          <a:ea typeface="MS UI Gothic"/>
                        </a:rPr>
                        <a:t>投与中止に至った重篤なTRAE（種類を問わない）</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3</a:t>
                      </a:r>
                      <a:r>
                        <a:rPr lang="ja-JP" sz="1200" b="0" i="0" u="none" strike="noStrike" cap="none" baseline="30000">
                          <a:solidFill>
                            <a:srgbClr val="4D4D4D"/>
                          </a:solidFill>
                          <a:effectLst/>
                          <a:uFillTx/>
                          <a:ea typeface="MS UI Gothic"/>
                        </a:rPr>
                        <a:t> </a:t>
                      </a:r>
                      <a:r>
                        <a:rPr lang="ja-JP" sz="1200" b="0" i="0" u="none" strike="noStrike" cap="none" baseline="0">
                          <a:solidFill>
                            <a:srgbClr val="4D4D4D"/>
                          </a:solidFill>
                          <a:effectLst/>
                          <a:uFillTx/>
                          <a:ea typeface="MS UI Gothic"/>
                        </a:rPr>
                        <a:t>(7)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en-US" altLang="ja-JP" sz="1200" b="0" i="0" u="none" strike="noStrike" cap="none" baseline="0" dirty="0">
                          <a:solidFill>
                            <a:srgbClr val="4D4D4D"/>
                          </a:solidFill>
                          <a:effectLst/>
                          <a:uFillTx/>
                          <a:ea typeface="MS UI Gothic"/>
                        </a:rPr>
                        <a:t>1 (2)</a:t>
                      </a:r>
                      <a:endParaRPr lang="ja-JP" sz="1200" b="0" i="0" u="none" strike="noStrike" cap="none" baseline="0" dirty="0">
                        <a:solidFill>
                          <a:srgbClr val="4D4D4D"/>
                        </a:solidFill>
                        <a:effectLst/>
                        <a:uFillTx/>
                        <a:ea typeface="MS UI Gothic"/>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157123">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10%を超える患者で報告されたTRAE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a:ln>
                          <a:noFill/>
                        </a:ln>
                        <a:solidFill>
                          <a:schemeClr val="tx1"/>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a:ln>
                          <a:noFill/>
                        </a:ln>
                        <a:solidFill>
                          <a:schemeClr val="tx1"/>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156665">
                <a:tc>
                  <a:txBody>
                    <a:bodyPr/>
                    <a:lstStyle/>
                    <a:p>
                      <a:pPr marL="179388" lvl="1" indent="0"/>
                      <a:r>
                        <a:rPr lang="ja-JP" sz="1200" b="0" i="0" u="none" strike="noStrike" cap="none" baseline="0">
                          <a:solidFill>
                            <a:srgbClr val="4D4D4D"/>
                          </a:solidFill>
                          <a:effectLst/>
                          <a:uFillTx/>
                          <a:ea typeface="MS UI Gothic"/>
                        </a:rPr>
                        <a:t>そう痒</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11 (24)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6"/>
                  </a:ext>
                </a:extLst>
              </a:tr>
              <a:tr h="156665">
                <a:tc>
                  <a:txBody>
                    <a:bodyPr/>
                    <a:lstStyle/>
                    <a:p>
                      <a:pPr marL="179388" lvl="1" indent="0"/>
                      <a:r>
                        <a:rPr lang="ja-JP" sz="1200" b="0" i="0" u="none" strike="noStrike" cap="none" baseline="0">
                          <a:solidFill>
                            <a:srgbClr val="4D4D4D"/>
                          </a:solidFill>
                          <a:effectLst/>
                          <a:uFillTx/>
                          <a:ea typeface="MS UI Gothic"/>
                        </a:rPr>
                        <a:t>甲状腺機能低下症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8 (18)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en-US" altLang="ja-JP" sz="1200" b="0" i="0" u="none" strike="noStrike" cap="none" baseline="0" dirty="0">
                          <a:solidFill>
                            <a:srgbClr val="4D4D4D"/>
                          </a:solidFill>
                          <a:effectLst/>
                          <a:uFillTx/>
                          <a:ea typeface="MS UI Gothic"/>
                        </a:rPr>
                        <a:t>1 (2)</a:t>
                      </a:r>
                      <a:endParaRPr lang="ja-JP" sz="1200" b="0" i="0" u="none" strike="noStrike" cap="none" baseline="0" dirty="0">
                        <a:solidFill>
                          <a:srgbClr val="4D4D4D"/>
                        </a:solidFill>
                        <a:effectLst/>
                        <a:uFillTx/>
                        <a:ea typeface="MS UI Gothic"/>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7"/>
                  </a:ext>
                </a:extLst>
              </a:tr>
              <a:tr h="156665">
                <a:tc>
                  <a:txBody>
                    <a:bodyPr/>
                    <a:lstStyle/>
                    <a:p>
                      <a:pPr marL="179388" lvl="1" indent="0"/>
                      <a:r>
                        <a:rPr lang="ja-JP" sz="1200" b="0" i="0" u="none" strike="noStrike" cap="none" baseline="0">
                          <a:solidFill>
                            <a:srgbClr val="4D4D4D"/>
                          </a:solidFill>
                          <a:effectLst/>
                          <a:uFillTx/>
                          <a:ea typeface="MS UI Gothic"/>
                        </a:rPr>
                        <a:t>無力症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7 (16)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en-US" altLang="ja-JP" sz="1200" b="0" i="0" u="none" strike="noStrike" cap="none" baseline="0" dirty="0">
                          <a:solidFill>
                            <a:srgbClr val="4D4D4D"/>
                          </a:solidFill>
                          <a:effectLst/>
                          <a:uFillTx/>
                          <a:ea typeface="MS UI Gothic"/>
                        </a:rPr>
                        <a:t>1 (2)</a:t>
                      </a:r>
                      <a:endParaRPr lang="ja-JP" sz="1200" b="0" i="0" u="none" strike="noStrike" cap="none" baseline="0" dirty="0">
                        <a:solidFill>
                          <a:srgbClr val="4D4D4D"/>
                        </a:solidFill>
                        <a:effectLst/>
                        <a:uFillTx/>
                        <a:ea typeface="MS UI Gothic"/>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8"/>
                  </a:ext>
                </a:extLst>
              </a:tr>
              <a:tr h="156665">
                <a:tc>
                  <a:txBody>
                    <a:bodyPr/>
                    <a:lstStyle/>
                    <a:p>
                      <a:pPr marL="179388" lvl="1" indent="0"/>
                      <a:r>
                        <a:rPr lang="ja-JP" sz="1200" b="0" i="0" u="none" strike="noStrike" cap="none" baseline="0">
                          <a:solidFill>
                            <a:srgbClr val="4D4D4D"/>
                          </a:solidFill>
                          <a:effectLst/>
                          <a:uFillTx/>
                          <a:ea typeface="MS UI Gothic"/>
                        </a:rPr>
                        <a:t>関節痛</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6 (13)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9"/>
                  </a:ext>
                </a:extLst>
              </a:tr>
              <a:tr h="156665">
                <a:tc>
                  <a:txBody>
                    <a:bodyPr/>
                    <a:lstStyle/>
                    <a:p>
                      <a:pPr marL="179388" lvl="1" indent="0"/>
                      <a:r>
                        <a:rPr lang="ja-JP" sz="1200" b="0" i="0" u="none" strike="noStrike" cap="none" baseline="0">
                          <a:solidFill>
                            <a:srgbClr val="4D4D4D"/>
                          </a:solidFill>
                          <a:effectLst/>
                          <a:uFillTx/>
                          <a:ea typeface="MS UI Gothic"/>
                        </a:rPr>
                        <a:t>リパーゼ増加</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5 (11)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10"/>
                  </a:ext>
                </a:extLst>
              </a:tr>
              <a:tr h="156665">
                <a:tc>
                  <a:txBody>
                    <a:bodyPr/>
                    <a:lstStyle/>
                    <a:p>
                      <a:pPr marL="179388" lvl="1" indent="0"/>
                      <a:r>
                        <a:rPr lang="ja-JP" sz="1200" b="0" i="0" u="none" strike="noStrike" cap="none" baseline="0">
                          <a:solidFill>
                            <a:srgbClr val="4D4D4D"/>
                          </a:solidFill>
                          <a:effectLst/>
                          <a:uFillTx/>
                          <a:ea typeface="MS UI Gothic"/>
                        </a:rPr>
                        <a:t>悪心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5 (11)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11"/>
                  </a:ext>
                </a:extLst>
              </a:tr>
              <a:tr h="156665">
                <a:tc>
                  <a:txBody>
                    <a:bodyPr/>
                    <a:lstStyle/>
                    <a:p>
                      <a:pPr marL="179388" lvl="1" indent="0"/>
                      <a:r>
                        <a:rPr lang="ja-JP" sz="1200" b="0" i="0" u="none" strike="noStrike" cap="none" baseline="0">
                          <a:solidFill>
                            <a:srgbClr val="4D4D4D"/>
                          </a:solidFill>
                          <a:effectLst/>
                          <a:uFillTx/>
                          <a:ea typeface="MS UI Gothic"/>
                        </a:rPr>
                        <a:t>発疹</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5 (11)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dirty="0">
                          <a:solidFill>
                            <a:srgbClr val="4D4D4D"/>
                          </a:solidFill>
                          <a:effectLst/>
                          <a:uFillTx/>
                          <a:ea typeface="MS UI Gothic"/>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xmlns="" val="3288557917"/>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700" b="1" i="0" u="none" strike="noStrike" cap="none" baseline="0">
                <a:solidFill>
                  <a:srgbClr val="043882"/>
                </a:solidFill>
                <a:effectLst/>
                <a:uFillTx/>
                <a:ea typeface="MS UI Gothic"/>
              </a:rPr>
              <a:t>LBA19: BRAFwt転移性結腸直腸癌（mCRC）におけるフルオロピリミジン（FP）+ ベバシズマブ（BEV）+ アテゾリズマブ 対 FP/BEV：MODULコホート2の所見 - 一次選択導入療法後のバイオマーカーを指針とする維持療法の多施設ランダム化試験 – Grothey A, et al</a:t>
            </a:r>
          </a:p>
        </p:txBody>
      </p:sp>
      <p:sp>
        <p:nvSpPr>
          <p:cNvPr id="3" name="Content Placeholder 2"/>
          <p:cNvSpPr>
            <a:spLocks noGrp="1"/>
          </p:cNvSpPr>
          <p:nvPr>
            <p:ph idx="1"/>
          </p:nvPr>
        </p:nvSpPr>
        <p:spPr>
          <a:xfrm>
            <a:off x="365124" y="1254035"/>
            <a:ext cx="8413751" cy="1131356"/>
          </a:xfrm>
        </p:spPr>
        <p:txBody>
          <a:bodyPr/>
          <a:lstStyle/>
          <a:p>
            <a:pPr marL="0" indent="0">
              <a:buNone/>
            </a:pPr>
            <a:r>
              <a:rPr lang="ja-JP" sz="1600" b="1" i="0" u="none" strike="noStrike" cap="none" baseline="0">
                <a:solidFill>
                  <a:srgbClr val="4D4D4D"/>
                </a:solidFill>
                <a:effectLst/>
                <a:uFillTx/>
                <a:ea typeface="MS UI Gothic"/>
              </a:rPr>
              <a:t>試験の目的</a:t>
            </a:r>
          </a:p>
          <a:p>
            <a:r>
              <a:rPr lang="ja-JP" sz="1600" b="0" i="0" u="none" strike="noStrike" cap="none" baseline="0">
                <a:solidFill>
                  <a:srgbClr val="4D4D4D"/>
                </a:solidFill>
                <a:effectLst/>
                <a:uFillTx/>
                <a:ea typeface="MS UI Gothic"/>
              </a:rPr>
              <a:t>MODUL試験のコホート2のMSS mCRC患者を対象としてフルオロピリミジン + ベバシズマブ + アテゾリズマブ（第一選択の維持療法として使用）の有効性および安全性を評価する（コホート1、BRAF変異体;コホート3、HER2 +;およびコホート4、HER2-、BRAF WT）</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Grothey A, et al. Ann Oncol 2018;29(suppl 5):abstr LBA19</a:t>
            </a:r>
          </a:p>
        </p:txBody>
      </p:sp>
      <p:cxnSp>
        <p:nvCxnSpPr>
          <p:cNvPr id="7" name="AutoShape 19"/>
          <p:cNvCxnSpPr>
            <a:cxnSpLocks noChangeShapeType="1"/>
            <a:stCxn id="10" idx="3"/>
            <a:endCxn id="16" idx="1"/>
          </p:cNvCxnSpPr>
          <p:nvPr/>
        </p:nvCxnSpPr>
        <p:spPr bwMode="auto">
          <a:xfrm flipV="1">
            <a:off x="2869935" y="4171757"/>
            <a:ext cx="225062" cy="1184"/>
          </a:xfrm>
          <a:prstGeom prst="straightConnector1">
            <a:avLst/>
          </a:prstGeom>
          <a:noFill/>
          <a:ln w="57150">
            <a:solidFill>
              <a:schemeClr val="bg2">
                <a:lumMod val="60000"/>
                <a:lumOff val="40000"/>
              </a:schemeClr>
            </a:solidFill>
            <a:round/>
            <a:headEnd type="none" w="med" len="med"/>
            <a:tailEnd type="none" w="med" len="med"/>
          </a:ln>
        </p:spPr>
      </p:cxnSp>
      <p:sp>
        <p:nvSpPr>
          <p:cNvPr id="10" name="AutoShape 9"/>
          <p:cNvSpPr>
            <a:spLocks noChangeArrowheads="1"/>
          </p:cNvSpPr>
          <p:nvPr/>
        </p:nvSpPr>
        <p:spPr bwMode="auto">
          <a:xfrm>
            <a:off x="164892" y="3322969"/>
            <a:ext cx="2705043" cy="1699943"/>
          </a:xfrm>
          <a:prstGeom prst="roundRect">
            <a:avLst>
              <a:gd name="adj" fmla="val 0"/>
            </a:avLst>
          </a:prstGeom>
          <a:solidFill>
            <a:schemeClr val="accent1"/>
          </a:solidFill>
          <a:ln w="9525" algn="ctr">
            <a:noFill/>
            <a:round/>
          </a:ln>
        </p:spPr>
        <p:txBody>
          <a:bodyPr wrap="square" lIns="90000" tIns="44450" rIns="90000" bIns="44450">
            <a:spAutoFit/>
          </a:bodyPr>
          <a:lstStyle/>
          <a:p>
            <a:pPr marL="228600" indent="-228600" defTabSz="892175" eaLnBrk="0" hangingPunct="0">
              <a:spcAft>
                <a:spcPct val="30000"/>
              </a:spcAft>
              <a:buFont typeface="Arial" pitchFamily="34" charset="0"/>
              <a:buChar char="•"/>
              <a:defRPr/>
            </a:pPr>
            <a:r>
              <a:rPr lang="ja-JP" sz="1600" b="0" i="0" u="none" strike="noStrike" cap="none" baseline="0">
                <a:solidFill>
                  <a:srgbClr val="FFFFFF"/>
                </a:solidFill>
                <a:effectLst/>
                <a:uFillTx/>
                <a:ea typeface="MS UI Gothic"/>
              </a:rPr>
              <a:t>FOLFOX + ベバシズマブ8サイクル </a:t>
            </a:r>
          </a:p>
          <a:p>
            <a:pPr defTabSz="892175" eaLnBrk="0" hangingPunct="0">
              <a:spcAft>
                <a:spcPct val="30000"/>
              </a:spcAft>
              <a:defRPr/>
            </a:pPr>
            <a:r>
              <a:rPr lang="ja-JP" sz="1600" b="0" i="0" u="none" strike="noStrike" cap="none" baseline="0">
                <a:solidFill>
                  <a:srgbClr val="FFFFFF"/>
                </a:solidFill>
                <a:effectLst/>
                <a:uFillTx/>
                <a:ea typeface="MS UI Gothic"/>
              </a:rPr>
              <a:t>または</a:t>
            </a:r>
          </a:p>
          <a:p>
            <a:pPr marL="228600" indent="-228600" defTabSz="892175" eaLnBrk="0" hangingPunct="0">
              <a:spcAft>
                <a:spcPct val="30000"/>
              </a:spcAft>
              <a:buFont typeface="Arial" pitchFamily="34" charset="0"/>
              <a:buChar char="•"/>
              <a:defRPr/>
            </a:pPr>
            <a:r>
              <a:rPr lang="ja-JP" sz="1600" b="0" i="0" u="none" strike="noStrike" cap="none" baseline="0">
                <a:solidFill>
                  <a:srgbClr val="FFFFFF"/>
                </a:solidFill>
                <a:effectLst/>
                <a:uFillTx/>
                <a:ea typeface="MS UI Gothic"/>
              </a:rPr>
              <a:t>FOLFOX + ベバシズマブ6サイクル後に5FU/LV + ベバシズマブ2サイクル</a:t>
            </a:r>
          </a:p>
        </p:txBody>
      </p:sp>
      <p:sp>
        <p:nvSpPr>
          <p:cNvPr id="11" name="Rectangle 9"/>
          <p:cNvSpPr txBox="1">
            <a:spLocks noChangeArrowheads="1"/>
          </p:cNvSpPr>
          <p:nvPr/>
        </p:nvSpPr>
        <p:spPr bwMode="auto">
          <a:xfrm>
            <a:off x="365124" y="5391118"/>
            <a:ext cx="4130676" cy="8108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u="none" strike="noStrike" cap="none" baseline="0">
                <a:solidFill>
                  <a:srgbClr val="A0A0A0"/>
                </a:solidFill>
                <a:effectLst/>
                <a:uFillTx/>
                <a:ea typeface="MS UI Gothic"/>
              </a:rPr>
              <a:t>主要エンドポイント</a:t>
            </a:r>
          </a:p>
          <a:p>
            <a:pPr>
              <a:buClr>
                <a:srgbClr val="043882"/>
              </a:buClr>
            </a:pPr>
            <a:r>
              <a:rPr lang="ja-JP" sz="1600" b="0" i="0" u="none" strike="noStrike" cap="none" baseline="0">
                <a:solidFill>
                  <a:srgbClr val="4D4D4D"/>
                </a:solidFill>
                <a:effectLst/>
                <a:uFillTx/>
                <a:ea typeface="MS UI Gothic"/>
              </a:rPr>
              <a:t>PFS（RECIST規準 v1.1に基づく）</a:t>
            </a:r>
          </a:p>
        </p:txBody>
      </p:sp>
      <p:sp>
        <p:nvSpPr>
          <p:cNvPr id="12" name="Content Placeholder 26"/>
          <p:cNvSpPr txBox="1"/>
          <p:nvPr/>
        </p:nvSpPr>
        <p:spPr>
          <a:xfrm>
            <a:off x="4648200" y="5391118"/>
            <a:ext cx="4130675" cy="858604"/>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u="none" strike="noStrike" cap="none" baseline="0">
                <a:solidFill>
                  <a:srgbClr val="A0A0A0"/>
                </a:solidFill>
                <a:effectLst/>
                <a:uFillTx/>
                <a:ea typeface="MS UI Gothic"/>
              </a:rPr>
              <a:t>副次的エンドポイント</a:t>
            </a:r>
          </a:p>
          <a:p>
            <a:pPr>
              <a:buClr>
                <a:srgbClr val="043882"/>
              </a:buClr>
            </a:pPr>
            <a:r>
              <a:rPr lang="ja-JP" sz="1600" b="0" i="0" u="none" strike="noStrike" cap="none" baseline="0">
                <a:solidFill>
                  <a:srgbClr val="4D4D4D"/>
                </a:solidFill>
                <a:effectLst/>
                <a:uFillTx/>
                <a:ea typeface="MS UI Gothic"/>
              </a:rPr>
              <a:t>OS、ORR、DCR、TTR、DoR、ECOGの変化および安全性</a:t>
            </a:r>
          </a:p>
        </p:txBody>
      </p:sp>
      <p:sp>
        <p:nvSpPr>
          <p:cNvPr id="16" name="AutoShape 12"/>
          <p:cNvSpPr>
            <a:spLocks noChangeArrowheads="1"/>
          </p:cNvSpPr>
          <p:nvPr/>
        </p:nvSpPr>
        <p:spPr bwMode="auto">
          <a:xfrm>
            <a:off x="3094997" y="3587557"/>
            <a:ext cx="542156" cy="1168400"/>
          </a:xfrm>
          <a:prstGeom prst="roundRect">
            <a:avLst>
              <a:gd name="adj" fmla="val 0"/>
            </a:avLst>
          </a:prstGeom>
          <a:solidFill>
            <a:schemeClr val="bg1">
              <a:lumMod val="60000"/>
              <a:lumOff val="40000"/>
            </a:schemeClr>
          </a:solidFill>
          <a:ln w="9525" algn="ctr">
            <a:noFill/>
            <a:round/>
          </a:ln>
        </p:spPr>
        <p:txBody>
          <a:bodyPr lIns="90488" tIns="0" rIns="90488" bIns="0" anchor="ctr"/>
          <a:lstStyle/>
          <a:p>
            <a:pPr algn="ctr" defTabSz="892175" eaLnBrk="0" hangingPunct="0">
              <a:defRPr/>
            </a:pPr>
            <a:r>
              <a:rPr lang="ja-JP" sz="1600" b="0" i="0" u="none" strike="noStrike" cap="none" baseline="0">
                <a:solidFill>
                  <a:srgbClr val="FFFFFF"/>
                </a:solidFill>
                <a:effectLst/>
                <a:uFillTx/>
                <a:ea typeface="MS UI Gothic"/>
              </a:rPr>
              <a:t>CR</a:t>
            </a:r>
            <a:r>
              <a:rPr sz="1600"/>
              <a:t/>
            </a:r>
            <a:br>
              <a:rPr sz="1600"/>
            </a:br>
            <a:r>
              <a:rPr lang="ja-JP" sz="1600" b="0" i="0" u="none" strike="noStrike" cap="none" baseline="0">
                <a:solidFill>
                  <a:srgbClr val="FFFFFF"/>
                </a:solidFill>
                <a:effectLst/>
                <a:uFillTx/>
                <a:ea typeface="MS UI Gothic"/>
              </a:rPr>
              <a:t>PR</a:t>
            </a:r>
            <a:r>
              <a:rPr sz="1600"/>
              <a:t/>
            </a:r>
            <a:br>
              <a:rPr sz="1600"/>
            </a:br>
            <a:r>
              <a:rPr lang="ja-JP" sz="1600" b="0" i="0" u="none" strike="noStrike" cap="none" baseline="0">
                <a:solidFill>
                  <a:srgbClr val="FFFFFF"/>
                </a:solidFill>
                <a:effectLst/>
                <a:uFillTx/>
                <a:ea typeface="MS UI Gothic"/>
              </a:rPr>
              <a:t>SD</a:t>
            </a:r>
          </a:p>
        </p:txBody>
      </p:sp>
      <p:sp>
        <p:nvSpPr>
          <p:cNvPr id="23" name="Rectangle 22"/>
          <p:cNvSpPr/>
          <p:nvPr/>
        </p:nvSpPr>
        <p:spPr>
          <a:xfrm>
            <a:off x="3485467" y="2997178"/>
            <a:ext cx="1341135" cy="518678"/>
          </a:xfrm>
          <a:prstGeom prst="rect">
            <a:avLst/>
          </a:prstGeom>
        </p:spPr>
        <p:txBody>
          <a:bodyPr wrap="square">
            <a:spAutoFit/>
          </a:bodyPr>
          <a:lstStyle/>
          <a:p>
            <a:pPr algn="ctr" defTabSz="892175" eaLnBrk="0" hangingPunct="0">
              <a:defRPr/>
            </a:pPr>
            <a:r>
              <a:rPr lang="ja-JP" sz="1400" b="1" i="0" u="none" strike="noStrike" cap="none" baseline="0">
                <a:solidFill>
                  <a:srgbClr val="4D4D4D"/>
                </a:solidFill>
                <a:effectLst/>
                <a:uFillTx/>
                <a:ea typeface="MS UI Gothic"/>
              </a:rPr>
              <a:t>コホート2 BRAF WT</a:t>
            </a:r>
          </a:p>
        </p:txBody>
      </p:sp>
      <p:sp>
        <p:nvSpPr>
          <p:cNvPr id="28" name="Oval 14"/>
          <p:cNvSpPr>
            <a:spLocks noChangeArrowheads="1"/>
          </p:cNvSpPr>
          <p:nvPr/>
        </p:nvSpPr>
        <p:spPr bwMode="auto">
          <a:xfrm>
            <a:off x="4389139" y="3879657"/>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defRPr/>
            </a:pPr>
            <a:r>
              <a:rPr lang="ja-JP" sz="1600" b="1" i="0" u="none" strike="noStrike" cap="none" baseline="0">
                <a:solidFill>
                  <a:srgbClr val="043882"/>
                </a:solidFill>
                <a:effectLst/>
                <a:uFillTx/>
                <a:ea typeface="MS UI Gothic"/>
              </a:rPr>
              <a:t>R</a:t>
            </a:r>
            <a:r>
              <a:rPr sz="1600"/>
              <a:t/>
            </a:r>
            <a:br>
              <a:rPr sz="1600"/>
            </a:br>
            <a:r>
              <a:rPr lang="ja-JP" sz="1600" b="1" i="0" u="none" strike="noStrike" cap="none" baseline="0">
                <a:solidFill>
                  <a:srgbClr val="043882"/>
                </a:solidFill>
                <a:effectLst/>
                <a:uFillTx/>
                <a:ea typeface="MS UI Gothic"/>
              </a:rPr>
              <a:t>2:1</a:t>
            </a:r>
          </a:p>
        </p:txBody>
      </p:sp>
      <p:cxnSp>
        <p:nvCxnSpPr>
          <p:cNvPr id="29" name="AutoShape 15"/>
          <p:cNvCxnSpPr>
            <a:cxnSpLocks noChangeShapeType="1"/>
            <a:stCxn id="28" idx="0"/>
            <a:endCxn id="30" idx="1"/>
          </p:cNvCxnSpPr>
          <p:nvPr/>
        </p:nvCxnSpPr>
        <p:spPr bwMode="auto">
          <a:xfrm rot="5400000" flipH="1" flipV="1">
            <a:off x="4728146" y="3533634"/>
            <a:ext cx="298815" cy="393233"/>
          </a:xfrm>
          <a:prstGeom prst="bentConnector2">
            <a:avLst/>
          </a:prstGeom>
          <a:noFill/>
          <a:ln w="57150">
            <a:solidFill>
              <a:schemeClr val="bg2">
                <a:lumMod val="60000"/>
                <a:lumOff val="40000"/>
              </a:schemeClr>
            </a:solidFill>
            <a:round/>
            <a:tailEnd type="triangle" w="med" len="med"/>
          </a:ln>
        </p:spPr>
      </p:cxnSp>
      <p:sp>
        <p:nvSpPr>
          <p:cNvPr id="30" name="AutoShape 8"/>
          <p:cNvSpPr>
            <a:spLocks noChangeArrowheads="1"/>
          </p:cNvSpPr>
          <p:nvPr/>
        </p:nvSpPr>
        <p:spPr bwMode="auto">
          <a:xfrm>
            <a:off x="5074170" y="3040242"/>
            <a:ext cx="2729997" cy="1081200"/>
          </a:xfrm>
          <a:prstGeom prst="rect">
            <a:avLst/>
          </a:prstGeom>
          <a:solidFill>
            <a:schemeClr val="accent3"/>
          </a:solidFill>
          <a:ln w="9525" algn="ctr">
            <a:noFill/>
            <a:round/>
          </a:ln>
        </p:spPr>
        <p:txBody>
          <a:bodyPr lIns="90488" tIns="0" rIns="90488" bIns="0" anchor="ctr"/>
          <a:lstStyle/>
          <a:p>
            <a:pPr algn="ctr" defTabSz="892175" eaLnBrk="0" hangingPunct="0">
              <a:defRPr/>
            </a:pPr>
            <a:r>
              <a:rPr lang="ja-JP" sz="1800" b="0" i="0" u="none" strike="noStrike" cap="none" baseline="0" dirty="0">
                <a:solidFill>
                  <a:srgbClr val="FFFFFF"/>
                </a:solidFill>
                <a:effectLst/>
                <a:uFillTx/>
                <a:ea typeface="MS UI Gothic"/>
              </a:rPr>
              <a:t>フルオロピリミジ</a:t>
            </a:r>
            <a:r>
              <a:rPr lang="ja-JP" sz="1800" b="0" i="0" u="none" strike="noStrike" cap="none" baseline="0" dirty="0" smtClean="0">
                <a:solidFill>
                  <a:srgbClr val="FFFFFF"/>
                </a:solidFill>
                <a:effectLst/>
                <a:uFillTx/>
                <a:ea typeface="MS UI Gothic"/>
              </a:rPr>
              <a:t>ン </a:t>
            </a:r>
            <a:r>
              <a:rPr lang="ja-JP" sz="1800" b="0" i="0" u="none" strike="noStrike" cap="none" baseline="0" dirty="0">
                <a:solidFill>
                  <a:srgbClr val="FFFFFF"/>
                </a:solidFill>
                <a:effectLst/>
                <a:uFillTx/>
                <a:ea typeface="MS UI Gothic"/>
              </a:rPr>
              <a:t>+ ベバシズマブ + アテゾリズマブ</a:t>
            </a:r>
            <a:r>
              <a:rPr sz="1800" dirty="0"/>
              <a:t/>
            </a:r>
            <a:br>
              <a:rPr sz="1800" dirty="0"/>
            </a:br>
            <a:r>
              <a:rPr lang="ja-JP" sz="1800" b="0" i="0" u="none" strike="noStrike" cap="none" baseline="0" dirty="0">
                <a:solidFill>
                  <a:srgbClr val="FFFFFF"/>
                </a:solidFill>
                <a:effectLst/>
                <a:uFillTx/>
                <a:ea typeface="MS UI Gothic"/>
              </a:rPr>
              <a:t>(n=297)</a:t>
            </a:r>
          </a:p>
        </p:txBody>
      </p:sp>
      <p:cxnSp>
        <p:nvCxnSpPr>
          <p:cNvPr id="31" name="AutoShape 16"/>
          <p:cNvCxnSpPr>
            <a:cxnSpLocks noChangeShapeType="1"/>
            <a:stCxn id="28" idx="4"/>
            <a:endCxn id="32" idx="1"/>
          </p:cNvCxnSpPr>
          <p:nvPr/>
        </p:nvCxnSpPr>
        <p:spPr bwMode="auto">
          <a:xfrm rot="16200000" flipH="1">
            <a:off x="4722775" y="4422018"/>
            <a:ext cx="309556" cy="393233"/>
          </a:xfrm>
          <a:prstGeom prst="bentConnector2">
            <a:avLst/>
          </a:prstGeom>
          <a:noFill/>
          <a:ln w="57150">
            <a:solidFill>
              <a:schemeClr val="bg2">
                <a:lumMod val="60000"/>
                <a:lumOff val="40000"/>
              </a:schemeClr>
            </a:solidFill>
            <a:round/>
            <a:tailEnd type="triangle" w="med" len="med"/>
          </a:ln>
        </p:spPr>
      </p:cxnSp>
      <p:sp>
        <p:nvSpPr>
          <p:cNvPr id="32" name="AutoShape 12"/>
          <p:cNvSpPr>
            <a:spLocks noChangeArrowheads="1"/>
          </p:cNvSpPr>
          <p:nvPr/>
        </p:nvSpPr>
        <p:spPr bwMode="auto">
          <a:xfrm>
            <a:off x="5074170" y="4232813"/>
            <a:ext cx="2729997" cy="1081200"/>
          </a:xfrm>
          <a:prstGeom prst="rect">
            <a:avLst/>
          </a:prstGeom>
          <a:solidFill>
            <a:schemeClr val="accent2"/>
          </a:solidFill>
          <a:ln w="9525" algn="ctr">
            <a:noFill/>
            <a:round/>
          </a:ln>
        </p:spPr>
        <p:txBody>
          <a:bodyPr lIns="90488" tIns="0" rIns="90488" bIns="0" anchor="ctr"/>
          <a:lstStyle/>
          <a:p>
            <a:pPr algn="ctr" defTabSz="892175" eaLnBrk="0" hangingPunct="0">
              <a:defRPr/>
            </a:pPr>
            <a:r>
              <a:rPr lang="ja-JP" sz="1800" b="0" i="0" u="none" strike="noStrike" cap="none" baseline="0">
                <a:solidFill>
                  <a:srgbClr val="4D4D4D"/>
                </a:solidFill>
                <a:effectLst/>
                <a:uFillTx/>
                <a:ea typeface="MS UI Gothic"/>
              </a:rPr>
              <a:t>フルオロピリミジ</a:t>
            </a:r>
            <a:r>
              <a:rPr lang="ja-JP" sz="1800" b="0" i="0" u="none" strike="noStrike" cap="none" baseline="0" smtClean="0">
                <a:solidFill>
                  <a:srgbClr val="4D4D4D"/>
                </a:solidFill>
                <a:effectLst/>
                <a:uFillTx/>
                <a:ea typeface="MS UI Gothic"/>
              </a:rPr>
              <a:t>ン </a:t>
            </a:r>
            <a:r>
              <a:rPr lang="ja-JP" sz="1800" b="0" i="0" u="none" strike="noStrike" cap="none" baseline="0">
                <a:solidFill>
                  <a:srgbClr val="4D4D4D"/>
                </a:solidFill>
                <a:effectLst/>
                <a:uFillTx/>
                <a:ea typeface="MS UI Gothic"/>
              </a:rPr>
              <a:t>+ ベバシズマブ</a:t>
            </a:r>
            <a:r>
              <a:rPr sz="1800" dirty="0"/>
              <a:t/>
            </a:r>
            <a:br>
              <a:rPr sz="1800" dirty="0"/>
            </a:br>
            <a:r>
              <a:rPr lang="ja-JP" sz="1800" b="0" i="0" u="none" strike="noStrike" cap="none" baseline="0" dirty="0">
                <a:solidFill>
                  <a:srgbClr val="4D4D4D"/>
                </a:solidFill>
                <a:effectLst/>
                <a:uFillTx/>
                <a:ea typeface="MS UI Gothic"/>
              </a:rPr>
              <a:t>(n=148)</a:t>
            </a:r>
          </a:p>
        </p:txBody>
      </p:sp>
      <p:sp>
        <p:nvSpPr>
          <p:cNvPr id="33" name="AutoShape 12"/>
          <p:cNvSpPr>
            <a:spLocks noChangeArrowheads="1"/>
          </p:cNvSpPr>
          <p:nvPr/>
        </p:nvSpPr>
        <p:spPr bwMode="auto">
          <a:xfrm>
            <a:off x="8239547" y="3310842"/>
            <a:ext cx="657678" cy="540000"/>
          </a:xfrm>
          <a:prstGeom prst="rect">
            <a:avLst/>
          </a:prstGeom>
          <a:solidFill>
            <a:schemeClr val="tx1"/>
          </a:solidFill>
          <a:ln w="9525" algn="ctr">
            <a:noFill/>
            <a:round/>
          </a:ln>
        </p:spPr>
        <p:txBody>
          <a:bodyPr lIns="90488" tIns="0" rIns="90488" bIns="0" anchor="ctr"/>
          <a:lstStyle/>
          <a:p>
            <a:pPr algn="ctr" defTabSz="892175" eaLnBrk="0" hangingPunct="0">
              <a:defRPr/>
            </a:pPr>
            <a:r>
              <a:rPr lang="ja-JP" sz="1800" b="1" i="0" u="none" strike="noStrike" cap="none" baseline="0">
                <a:solidFill>
                  <a:srgbClr val="FFFFFF"/>
                </a:solidFill>
                <a:effectLst/>
                <a:uFillTx/>
                <a:ea typeface="MS UI Gothic"/>
              </a:rPr>
              <a:t>PD</a:t>
            </a:r>
          </a:p>
        </p:txBody>
      </p:sp>
      <p:cxnSp>
        <p:nvCxnSpPr>
          <p:cNvPr id="34" name="AutoShape 21"/>
          <p:cNvCxnSpPr>
            <a:cxnSpLocks noChangeShapeType="1"/>
            <a:stCxn id="30" idx="3"/>
            <a:endCxn id="33" idx="1"/>
          </p:cNvCxnSpPr>
          <p:nvPr/>
        </p:nvCxnSpPr>
        <p:spPr bwMode="auto">
          <a:xfrm>
            <a:off x="7804167" y="3580842"/>
            <a:ext cx="435380" cy="0"/>
          </a:xfrm>
          <a:prstGeom prst="straightConnector1">
            <a:avLst/>
          </a:prstGeom>
          <a:noFill/>
          <a:ln w="57150">
            <a:solidFill>
              <a:schemeClr val="bg2">
                <a:lumMod val="60000"/>
                <a:lumOff val="40000"/>
              </a:schemeClr>
            </a:solidFill>
            <a:round/>
            <a:tailEnd type="triangle" w="med" len="med"/>
          </a:ln>
        </p:spPr>
      </p:cxnSp>
      <p:sp>
        <p:nvSpPr>
          <p:cNvPr id="35" name="AutoShape 12"/>
          <p:cNvSpPr>
            <a:spLocks noChangeArrowheads="1"/>
          </p:cNvSpPr>
          <p:nvPr/>
        </p:nvSpPr>
        <p:spPr bwMode="auto">
          <a:xfrm>
            <a:off x="8239547" y="4503413"/>
            <a:ext cx="657678" cy="540000"/>
          </a:xfrm>
          <a:prstGeom prst="rect">
            <a:avLst/>
          </a:prstGeom>
          <a:solidFill>
            <a:schemeClr val="tx1"/>
          </a:solidFill>
          <a:ln w="9525" algn="ctr">
            <a:noFill/>
            <a:round/>
          </a:ln>
        </p:spPr>
        <p:txBody>
          <a:bodyPr lIns="90488" tIns="0" rIns="90488" bIns="0" anchor="ctr"/>
          <a:lstStyle/>
          <a:p>
            <a:pPr algn="ctr" defTabSz="892175" eaLnBrk="0" hangingPunct="0">
              <a:defRPr/>
            </a:pPr>
            <a:r>
              <a:rPr lang="ja-JP" sz="1800" b="1" i="0" u="none" strike="noStrike" cap="none" baseline="0">
                <a:solidFill>
                  <a:srgbClr val="FFFFFF"/>
                </a:solidFill>
                <a:effectLst/>
                <a:uFillTx/>
                <a:ea typeface="MS UI Gothic"/>
              </a:rPr>
              <a:t>PD</a:t>
            </a:r>
          </a:p>
        </p:txBody>
      </p:sp>
      <p:cxnSp>
        <p:nvCxnSpPr>
          <p:cNvPr id="36" name="AutoShape 20"/>
          <p:cNvCxnSpPr>
            <a:cxnSpLocks noChangeShapeType="1"/>
            <a:stCxn id="32" idx="3"/>
            <a:endCxn id="35" idx="1"/>
          </p:cNvCxnSpPr>
          <p:nvPr/>
        </p:nvCxnSpPr>
        <p:spPr bwMode="auto">
          <a:xfrm>
            <a:off x="7804167" y="4773413"/>
            <a:ext cx="435380" cy="0"/>
          </a:xfrm>
          <a:prstGeom prst="straightConnector1">
            <a:avLst/>
          </a:prstGeom>
          <a:noFill/>
          <a:ln w="57150">
            <a:solidFill>
              <a:schemeClr val="bg2">
                <a:lumMod val="60000"/>
                <a:lumOff val="40000"/>
              </a:schemeClr>
            </a:solidFill>
            <a:prstDash val="sysDot"/>
            <a:round/>
            <a:tailEnd type="triangle" w="med" len="med"/>
          </a:ln>
        </p:spPr>
      </p:cxnSp>
      <p:cxnSp>
        <p:nvCxnSpPr>
          <p:cNvPr id="39" name="AutoShape 19"/>
          <p:cNvCxnSpPr>
            <a:cxnSpLocks noChangeShapeType="1"/>
            <a:stCxn id="16" idx="3"/>
            <a:endCxn id="28" idx="2"/>
          </p:cNvCxnSpPr>
          <p:nvPr/>
        </p:nvCxnSpPr>
        <p:spPr bwMode="auto">
          <a:xfrm>
            <a:off x="3637153" y="4171757"/>
            <a:ext cx="751986" cy="0"/>
          </a:xfrm>
          <a:prstGeom prst="straightConnector1">
            <a:avLst/>
          </a:prstGeom>
          <a:noFill/>
          <a:ln w="57150">
            <a:solidFill>
              <a:schemeClr val="bg2">
                <a:lumMod val="60000"/>
                <a:lumOff val="40000"/>
              </a:schemeClr>
            </a:solidFill>
            <a:round/>
            <a:headEnd type="none" w="med" len="med"/>
            <a:tailEnd type="none" w="med" len="med"/>
          </a:ln>
        </p:spPr>
      </p:cxnSp>
      <p:sp>
        <p:nvSpPr>
          <p:cNvPr id="48" name="Rounded Rectangle 47"/>
          <p:cNvSpPr/>
          <p:nvPr/>
        </p:nvSpPr>
        <p:spPr>
          <a:xfrm>
            <a:off x="233085" y="2512594"/>
            <a:ext cx="2595935" cy="405516"/>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175" eaLnBrk="0" hangingPunct="0">
              <a:spcAft>
                <a:spcPct val="30000"/>
              </a:spcAft>
              <a:defRPr/>
            </a:pPr>
            <a:r>
              <a:rPr lang="ja-JP" sz="1800" b="0" i="1" u="none" strike="noStrike" cap="none" baseline="0">
                <a:solidFill>
                  <a:srgbClr val="4D4D4D"/>
                </a:solidFill>
                <a:effectLst/>
                <a:uFillTx/>
                <a:ea typeface="MS UI Gothic"/>
              </a:rPr>
              <a:t>導入療法</a:t>
            </a:r>
          </a:p>
        </p:txBody>
      </p:sp>
      <p:sp>
        <p:nvSpPr>
          <p:cNvPr id="49" name="Rounded Rectangle 48"/>
          <p:cNvSpPr/>
          <p:nvPr/>
        </p:nvSpPr>
        <p:spPr>
          <a:xfrm>
            <a:off x="3553224" y="2512594"/>
            <a:ext cx="4468633" cy="405516"/>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175" eaLnBrk="0" hangingPunct="0">
              <a:spcAft>
                <a:spcPct val="30000"/>
              </a:spcAft>
              <a:defRPr/>
            </a:pPr>
            <a:r>
              <a:rPr lang="ja-JP" sz="1800" b="0" i="1" u="none" strike="noStrike" cap="none" baseline="0">
                <a:solidFill>
                  <a:srgbClr val="4D4D4D"/>
                </a:solidFill>
                <a:effectLst/>
                <a:uFillTx/>
                <a:ea typeface="MS UI Gothic"/>
              </a:rPr>
              <a:t>バイオマーカーを指針とする維持療法</a:t>
            </a:r>
          </a:p>
        </p:txBody>
      </p:sp>
    </p:spTree>
    <p:extLst>
      <p:ext uri="{BB962C8B-B14F-4D97-AF65-F5344CB8AC3E}">
        <p14:creationId xmlns:p14="http://schemas.microsoft.com/office/powerpoint/2010/main" xmlns="" val="1930559385"/>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700" b="1" i="0" u="none" strike="noStrike" cap="none" baseline="0">
                <a:solidFill>
                  <a:srgbClr val="043882"/>
                </a:solidFill>
                <a:effectLst/>
                <a:uFillTx/>
                <a:ea typeface="MS UI Gothic"/>
              </a:rPr>
              <a:t>LBA19: BRAFwt転移性結腸直腸癌（mCRC）におけるフルオロピリミジン（FP）+ ベバシズマブ（BEV）+ アテゾリズマブ 対 FP/BEV：MODULコホート2の所見 - 一次選択導入療法後のバイオマーカーを指針とする維持療法の多施設ランダム化試験 – Grothey A, et al</a:t>
            </a:r>
          </a:p>
        </p:txBody>
      </p:sp>
      <p:sp>
        <p:nvSpPr>
          <p:cNvPr id="3" name="Content Placeholder 2"/>
          <p:cNvSpPr>
            <a:spLocks noGrp="1"/>
          </p:cNvSpPr>
          <p:nvPr>
            <p:ph idx="1"/>
          </p:nvPr>
        </p:nvSpPr>
        <p:spPr>
          <a:xfrm>
            <a:off x="365124" y="1254035"/>
            <a:ext cx="8413751" cy="610484"/>
          </a:xfrm>
        </p:spPr>
        <p:txBody>
          <a:bodyPr/>
          <a:lstStyle/>
          <a:p>
            <a:pPr marL="0" indent="0">
              <a:buNone/>
            </a:pPr>
            <a:r>
              <a:rPr lang="ja-JP" sz="1600" b="1" i="0" u="none" strike="noStrike" cap="none" baseline="0">
                <a:solidFill>
                  <a:srgbClr val="4D4D4D"/>
                </a:solidFill>
                <a:effectLst/>
                <a:uFillTx/>
                <a:ea typeface="MS UI Gothic"/>
              </a:rPr>
              <a:t>主な結果</a:t>
            </a:r>
          </a:p>
          <a:p>
            <a:endParaRPr lang="en-GB"/>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Grothey A, et al. Ann Oncol 2018;29(suppl 5):abstr LBA19</a:t>
            </a:r>
          </a:p>
        </p:txBody>
      </p:sp>
      <p:sp>
        <p:nvSpPr>
          <p:cNvPr id="7" name="TextBox 6"/>
          <p:cNvSpPr txBox="1"/>
          <p:nvPr/>
        </p:nvSpPr>
        <p:spPr>
          <a:xfrm>
            <a:off x="2483581" y="1414946"/>
            <a:ext cx="4176838" cy="366126"/>
          </a:xfrm>
          <a:prstGeom prst="rect">
            <a:avLst/>
          </a:prstGeom>
          <a:noFill/>
        </p:spPr>
        <p:txBody>
          <a:bodyPr wrap="none" rtlCol="0">
            <a:spAutoFit/>
          </a:bodyPr>
          <a:lstStyle/>
          <a:p>
            <a:r>
              <a:rPr lang="ja-JP" sz="1800" b="1" i="0" u="none" strike="noStrike" cap="none" baseline="0">
                <a:solidFill>
                  <a:srgbClr val="4D4D4D"/>
                </a:solidFill>
                <a:effectLst/>
                <a:uFillTx/>
                <a:ea typeface="MS UI Gothic"/>
              </a:rPr>
              <a:t>PFSおよびOS（追跡期間中央値18.7カ月）</a:t>
            </a:r>
          </a:p>
        </p:txBody>
      </p:sp>
      <p:graphicFrame>
        <p:nvGraphicFramePr>
          <p:cNvPr id="9" name="Table 8">
            <a:extLst>
              <a:ext uri="{FF2B5EF4-FFF2-40B4-BE49-F238E27FC236}">
                <a16:creationId xmlns:a16="http://schemas.microsoft.com/office/drawing/2014/main" xmlns="" id="{C8E73A26-E332-452B-9BEF-9EFB18D3AB77}"/>
              </a:ext>
            </a:extLst>
          </p:cNvPr>
          <p:cNvGraphicFramePr>
            <a:graphicFrameLocks noGrp="1"/>
          </p:cNvGraphicFramePr>
          <p:nvPr>
            <p:extLst>
              <p:ext uri="{D42A27DB-BD31-4B8C-83A1-F6EECF244321}">
                <p14:modId xmlns:p14="http://schemas.microsoft.com/office/powerpoint/2010/main" xmlns="" val="907150702"/>
              </p:ext>
            </p:extLst>
          </p:nvPr>
        </p:nvGraphicFramePr>
        <p:xfrm>
          <a:off x="1793083" y="2058607"/>
          <a:ext cx="2836069" cy="944880"/>
        </p:xfrm>
        <a:graphic>
          <a:graphicData uri="http://schemas.openxmlformats.org/drawingml/2006/table">
            <a:tbl>
              <a:tblPr firstRow="1" bandRow="1">
                <a:tableStyleId>{69012ECD-51FC-41F1-AA8D-1B2483CD663E}</a:tableStyleId>
              </a:tblPr>
              <a:tblGrid>
                <a:gridCol w="1121569">
                  <a:extLst>
                    <a:ext uri="{9D8B030D-6E8A-4147-A177-3AD203B41FA5}">
                      <a16:colId xmlns:a16="http://schemas.microsoft.com/office/drawing/2014/main" xmlns="" val="151312712"/>
                    </a:ext>
                  </a:extLst>
                </a:gridCol>
                <a:gridCol w="857250">
                  <a:extLst>
                    <a:ext uri="{9D8B030D-6E8A-4147-A177-3AD203B41FA5}">
                      <a16:colId xmlns:a16="http://schemas.microsoft.com/office/drawing/2014/main" xmlns="" val="2501696118"/>
                    </a:ext>
                  </a:extLst>
                </a:gridCol>
                <a:gridCol w="857250">
                  <a:extLst>
                    <a:ext uri="{9D8B030D-6E8A-4147-A177-3AD203B41FA5}">
                      <a16:colId xmlns:a16="http://schemas.microsoft.com/office/drawing/2014/main" xmlns="" val="2210170409"/>
                    </a:ext>
                  </a:extLst>
                </a:gridCol>
              </a:tblGrid>
              <a:tr h="370840">
                <a:tc>
                  <a:txBody>
                    <a:bodyPr/>
                    <a:lstStyle/>
                    <a:p>
                      <a:endParaRPr lang="en-GB" sz="1000">
                        <a:solidFill>
                          <a:schemeClr val="tx1"/>
                        </a:solidFill>
                      </a:endParaRPr>
                    </a:p>
                  </a:txBody>
                  <a:tcPr marL="45720" marR="45720" anchor="b">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1" i="0" u="none" strike="noStrike" cap="none" baseline="0">
                          <a:solidFill>
                            <a:srgbClr val="4D4D4D"/>
                          </a:solidFill>
                          <a:effectLst/>
                          <a:uFillTx/>
                          <a:ea typeface="MS UI Gothic"/>
                        </a:rPr>
                        <a:t>mPFS、</a:t>
                      </a:r>
                      <a:r>
                        <a:rPr sz="1000"/>
                        <a:t/>
                      </a:r>
                      <a:br>
                        <a:rPr sz="1000"/>
                      </a:br>
                      <a:r>
                        <a:rPr lang="ja-JP" sz="1000" b="1" i="0" u="none" strike="noStrike" cap="none" baseline="0">
                          <a:solidFill>
                            <a:srgbClr val="4D4D4D"/>
                          </a:solidFill>
                          <a:effectLst/>
                          <a:uFillTx/>
                          <a:ea typeface="MS UI Gothic"/>
                        </a:rPr>
                        <a:t>カ月</a:t>
                      </a:r>
                    </a:p>
                  </a:txBody>
                  <a:tcPr marL="45720" marR="4572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1" i="0" u="none" strike="noStrike" cap="none" baseline="0">
                          <a:solidFill>
                            <a:srgbClr val="4D4D4D"/>
                          </a:solidFill>
                          <a:effectLst/>
                          <a:uFillTx/>
                          <a:ea typeface="MS UI Gothic"/>
                        </a:rPr>
                        <a:t>層別化</a:t>
                      </a:r>
                      <a:r>
                        <a:rPr sz="1000"/>
                        <a:t/>
                      </a:r>
                      <a:br>
                        <a:rPr sz="1000"/>
                      </a:br>
                      <a:r>
                        <a:rPr lang="ja-JP" sz="1000" b="1" i="0" u="none" strike="noStrike" cap="none" baseline="0">
                          <a:solidFill>
                            <a:srgbClr val="4D4D4D"/>
                          </a:solidFill>
                          <a:effectLst/>
                          <a:uFillTx/>
                          <a:ea typeface="MS UI Gothic"/>
                        </a:rPr>
                        <a:t>HR (95%CI)</a:t>
                      </a:r>
                    </a:p>
                  </a:txBody>
                  <a:tcPr marL="45720" marR="4572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99155740"/>
                  </a:ext>
                </a:extLst>
              </a:tr>
              <a:tr h="252000">
                <a:tc>
                  <a:txBody>
                    <a:bodyPr/>
                    <a:lstStyle/>
                    <a:p>
                      <a:pPr algn="l"/>
                      <a:r>
                        <a:rPr lang="ja-JP" sz="1000" b="0" i="0" u="none" strike="noStrike" cap="none" baseline="0">
                          <a:solidFill>
                            <a:srgbClr val="B60D27"/>
                          </a:solidFill>
                          <a:effectLst/>
                          <a:uFillTx/>
                          <a:ea typeface="MS UI Gothic"/>
                        </a:rPr>
                        <a:t>FP + BEV + ATZ </a:t>
                      </a:r>
                    </a:p>
                  </a:txBody>
                  <a:tcPr marL="45720" marR="45720" anchor="ct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algn="ctr"/>
                      <a:r>
                        <a:rPr lang="ja-JP" sz="1000" b="0" i="0" u="none" strike="noStrike" cap="none" baseline="0">
                          <a:solidFill>
                            <a:srgbClr val="4D4D4D"/>
                          </a:solidFill>
                          <a:effectLst/>
                          <a:uFillTx/>
                          <a:ea typeface="MS UI Gothic"/>
                        </a:rPr>
                        <a:t>7.20</a:t>
                      </a:r>
                    </a:p>
                  </a:txBody>
                  <a:tcPr marL="45720" marR="45720" anchor="ct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rowSpan="2">
                  <a:txBody>
                    <a:bodyPr/>
                    <a:lstStyle/>
                    <a:p>
                      <a:pPr algn="ctr"/>
                      <a:r>
                        <a:rPr lang="ja-JP" sz="1000" b="0" i="0" u="none" strike="noStrike" cap="none" baseline="0">
                          <a:solidFill>
                            <a:srgbClr val="4D4D4D"/>
                          </a:solidFill>
                          <a:effectLst/>
                          <a:uFillTx/>
                          <a:ea typeface="MS UI Gothic"/>
                        </a:rPr>
                        <a:t>0.96</a:t>
                      </a:r>
                      <a:r>
                        <a:rPr sz="1000"/>
                        <a:t/>
                      </a:r>
                      <a:br>
                        <a:rPr sz="1000"/>
                      </a:br>
                      <a:r>
                        <a:rPr lang="ja-JP" sz="1000" b="0" i="0" u="none" strike="noStrike" cap="none" baseline="0">
                          <a:solidFill>
                            <a:srgbClr val="4D4D4D"/>
                          </a:solidFill>
                          <a:effectLst/>
                          <a:uFillTx/>
                          <a:ea typeface="MS UI Gothic"/>
                        </a:rPr>
                        <a:t>(0.77, 1.20) p=0.727</a:t>
                      </a:r>
                    </a:p>
                  </a:txBody>
                  <a:tcPr marL="45720" marR="4572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00640848"/>
                  </a:ext>
                </a:extLst>
              </a:tr>
              <a:tr h="25200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000" b="0" i="0" u="none" strike="noStrike" cap="none" baseline="0">
                          <a:solidFill>
                            <a:srgbClr val="B2C0D8"/>
                          </a:solidFill>
                          <a:effectLst/>
                          <a:uFillTx/>
                          <a:ea typeface="MS UI Gothic"/>
                        </a:rPr>
                        <a:t>FP + BEV</a:t>
                      </a:r>
                    </a:p>
                  </a:txBody>
                  <a:tcPr marL="45720" marR="45720" anchor="ct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0" i="0" u="none" strike="noStrike" cap="none" baseline="0">
                          <a:solidFill>
                            <a:srgbClr val="4D4D4D"/>
                          </a:solidFill>
                          <a:effectLst/>
                          <a:uFillTx/>
                          <a:ea typeface="MS UI Gothic"/>
                        </a:rPr>
                        <a:t>7.39</a:t>
                      </a:r>
                    </a:p>
                  </a:txBody>
                  <a:tcPr marL="45720" marR="45720" anchor="ct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100"/>
                    </a:p>
                  </a:txBody>
                  <a:tcPr marL="45720" marR="4572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3121537343"/>
                  </a:ext>
                </a:extLst>
              </a:tr>
            </a:tbl>
          </a:graphicData>
        </a:graphic>
      </p:graphicFrame>
      <p:sp>
        <p:nvSpPr>
          <p:cNvPr id="10" name="TextBox 9">
            <a:extLst>
              <a:ext uri="{FF2B5EF4-FFF2-40B4-BE49-F238E27FC236}">
                <a16:creationId xmlns:a16="http://schemas.microsoft.com/office/drawing/2014/main" xmlns="" id="{8FF9689A-64F0-4059-8206-2B1069BC118C}"/>
              </a:ext>
            </a:extLst>
          </p:cNvPr>
          <p:cNvSpPr txBox="1"/>
          <p:nvPr/>
        </p:nvSpPr>
        <p:spPr>
          <a:xfrm>
            <a:off x="2202508" y="1799997"/>
            <a:ext cx="395583" cy="244084"/>
          </a:xfrm>
          <a:prstGeom prst="rect">
            <a:avLst/>
          </a:prstGeom>
          <a:noFill/>
        </p:spPr>
        <p:txBody>
          <a:bodyPr wrap="none" lIns="0" tIns="0" rIns="0" bIns="0" rtlCol="0" anchor="ctr" anchorCtr="0">
            <a:spAutoFit/>
          </a:bodyPr>
          <a:lstStyle/>
          <a:p>
            <a:pPr algn="ctr"/>
            <a:r>
              <a:rPr lang="ja-JP" sz="1600" b="1" i="0" u="none" strike="noStrike" cap="none" baseline="0">
                <a:solidFill>
                  <a:srgbClr val="4D4D4D"/>
                </a:solidFill>
                <a:effectLst/>
                <a:uFillTx/>
                <a:ea typeface="MS UI Gothic"/>
              </a:rPr>
              <a:t>PFS</a:t>
            </a:r>
          </a:p>
        </p:txBody>
      </p:sp>
      <p:sp>
        <p:nvSpPr>
          <p:cNvPr id="11" name="TextBox 10">
            <a:extLst>
              <a:ext uri="{FF2B5EF4-FFF2-40B4-BE49-F238E27FC236}">
                <a16:creationId xmlns:a16="http://schemas.microsoft.com/office/drawing/2014/main" xmlns="" id="{C71964A3-1D3C-4F00-AA47-964E1DFA0E77}"/>
              </a:ext>
            </a:extLst>
          </p:cNvPr>
          <p:cNvSpPr txBox="1"/>
          <p:nvPr/>
        </p:nvSpPr>
        <p:spPr>
          <a:xfrm>
            <a:off x="6596759" y="1799999"/>
            <a:ext cx="293882" cy="244084"/>
          </a:xfrm>
          <a:prstGeom prst="rect">
            <a:avLst/>
          </a:prstGeom>
          <a:noFill/>
        </p:spPr>
        <p:txBody>
          <a:bodyPr wrap="none" lIns="0" tIns="0" rIns="0" bIns="0" rtlCol="0" anchor="ctr" anchorCtr="0">
            <a:spAutoFit/>
          </a:bodyPr>
          <a:lstStyle/>
          <a:p>
            <a:pPr algn="ctr"/>
            <a:r>
              <a:rPr lang="ja-JP" sz="1600" b="1" i="0" u="none" strike="noStrike" cap="none" baseline="0">
                <a:solidFill>
                  <a:srgbClr val="4D4D4D"/>
                </a:solidFill>
                <a:effectLst/>
                <a:uFillTx/>
                <a:ea typeface="MS UI Gothic"/>
              </a:rPr>
              <a:t>OS</a:t>
            </a:r>
          </a:p>
        </p:txBody>
      </p:sp>
      <p:graphicFrame>
        <p:nvGraphicFramePr>
          <p:cNvPr id="12" name="Table 11">
            <a:extLst>
              <a:ext uri="{FF2B5EF4-FFF2-40B4-BE49-F238E27FC236}">
                <a16:creationId xmlns:a16="http://schemas.microsoft.com/office/drawing/2014/main" xmlns="" id="{13BCB3F1-20B3-4BD4-883D-24D2D8A787DC}"/>
              </a:ext>
            </a:extLst>
          </p:cNvPr>
          <p:cNvGraphicFramePr>
            <a:graphicFrameLocks noGrp="1"/>
          </p:cNvGraphicFramePr>
          <p:nvPr>
            <p:extLst>
              <p:ext uri="{D42A27DB-BD31-4B8C-83A1-F6EECF244321}">
                <p14:modId xmlns:p14="http://schemas.microsoft.com/office/powerpoint/2010/main" xmlns="" val="184064547"/>
              </p:ext>
            </p:extLst>
          </p:nvPr>
        </p:nvGraphicFramePr>
        <p:xfrm>
          <a:off x="6323507" y="2058607"/>
          <a:ext cx="2802737" cy="944880"/>
        </p:xfrm>
        <a:graphic>
          <a:graphicData uri="http://schemas.openxmlformats.org/drawingml/2006/table">
            <a:tbl>
              <a:tblPr firstRow="1" bandRow="1">
                <a:tableStyleId>{69012ECD-51FC-41F1-AA8D-1B2483CD663E}</a:tableStyleId>
              </a:tblPr>
              <a:tblGrid>
                <a:gridCol w="1107281">
                  <a:extLst>
                    <a:ext uri="{9D8B030D-6E8A-4147-A177-3AD203B41FA5}">
                      <a16:colId xmlns:a16="http://schemas.microsoft.com/office/drawing/2014/main" xmlns="" val="151312712"/>
                    </a:ext>
                  </a:extLst>
                </a:gridCol>
                <a:gridCol w="800100">
                  <a:extLst>
                    <a:ext uri="{9D8B030D-6E8A-4147-A177-3AD203B41FA5}">
                      <a16:colId xmlns:a16="http://schemas.microsoft.com/office/drawing/2014/main" xmlns="" val="2501696118"/>
                    </a:ext>
                  </a:extLst>
                </a:gridCol>
                <a:gridCol w="895356">
                  <a:extLst>
                    <a:ext uri="{9D8B030D-6E8A-4147-A177-3AD203B41FA5}">
                      <a16:colId xmlns:a16="http://schemas.microsoft.com/office/drawing/2014/main" xmlns="" val="2210170409"/>
                    </a:ext>
                  </a:extLst>
                </a:gridCol>
              </a:tblGrid>
              <a:tr h="370840">
                <a:tc>
                  <a:txBody>
                    <a:bodyPr/>
                    <a:lstStyle/>
                    <a:p>
                      <a:endParaRPr lang="en-GB" sz="1000">
                        <a:solidFill>
                          <a:schemeClr val="tx1"/>
                        </a:solidFill>
                      </a:endParaRPr>
                    </a:p>
                  </a:txBody>
                  <a:tcPr marL="45720" marR="45720" anchor="b">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1" i="0" u="none" strike="noStrike" cap="none" baseline="0">
                          <a:solidFill>
                            <a:srgbClr val="4D4D4D"/>
                          </a:solidFill>
                          <a:effectLst/>
                          <a:uFillTx/>
                          <a:ea typeface="MS UI Gothic"/>
                        </a:rPr>
                        <a:t>mOS、</a:t>
                      </a:r>
                      <a:r>
                        <a:rPr sz="1000"/>
                        <a:t/>
                      </a:r>
                      <a:br>
                        <a:rPr sz="1000"/>
                      </a:br>
                      <a:r>
                        <a:rPr lang="ja-JP" sz="1000" b="1" i="0" u="none" strike="noStrike" cap="none" baseline="0">
                          <a:solidFill>
                            <a:srgbClr val="4D4D4D"/>
                          </a:solidFill>
                          <a:effectLst/>
                          <a:uFillTx/>
                          <a:ea typeface="MS UI Gothic"/>
                        </a:rPr>
                        <a:t>カ月</a:t>
                      </a:r>
                    </a:p>
                  </a:txBody>
                  <a:tcPr marL="45720" marR="4572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1" i="0" u="none" strike="noStrike" cap="none" baseline="0">
                          <a:solidFill>
                            <a:srgbClr val="4D4D4D"/>
                          </a:solidFill>
                          <a:effectLst/>
                          <a:uFillTx/>
                          <a:ea typeface="MS UI Gothic"/>
                        </a:rPr>
                        <a:t>層別化</a:t>
                      </a:r>
                      <a:r>
                        <a:rPr sz="1000"/>
                        <a:t/>
                      </a:r>
                      <a:br>
                        <a:rPr sz="1000"/>
                      </a:br>
                      <a:r>
                        <a:rPr lang="ja-JP" sz="1000" b="1" i="0" u="none" strike="noStrike" cap="none" baseline="0">
                          <a:solidFill>
                            <a:srgbClr val="4D4D4D"/>
                          </a:solidFill>
                          <a:effectLst/>
                          <a:uFillTx/>
                          <a:ea typeface="MS UI Gothic"/>
                        </a:rPr>
                        <a:t>HR (95%CI)</a:t>
                      </a:r>
                    </a:p>
                  </a:txBody>
                  <a:tcPr marL="45720" marR="4572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99155740"/>
                  </a:ext>
                </a:extLst>
              </a:tr>
              <a:tr h="252000">
                <a:tc>
                  <a:txBody>
                    <a:bodyPr/>
                    <a:lstStyle/>
                    <a:p>
                      <a:pPr algn="l"/>
                      <a:r>
                        <a:rPr lang="ja-JP" sz="1000" b="0" i="0" u="none" strike="noStrike" cap="none" baseline="0">
                          <a:solidFill>
                            <a:srgbClr val="B60D27"/>
                          </a:solidFill>
                          <a:effectLst/>
                          <a:uFillTx/>
                          <a:ea typeface="MS UI Gothic"/>
                        </a:rPr>
                        <a:t>FP + BEV + ATZ </a:t>
                      </a:r>
                    </a:p>
                  </a:txBody>
                  <a:tcPr marL="45720" marR="45720" anchor="ct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algn="ctr"/>
                      <a:r>
                        <a:rPr lang="ja-JP" sz="1000" b="0" i="0" u="none" strike="noStrike" cap="none" baseline="0">
                          <a:solidFill>
                            <a:srgbClr val="4D4D4D"/>
                          </a:solidFill>
                          <a:effectLst/>
                          <a:uFillTx/>
                          <a:ea typeface="MS UI Gothic"/>
                        </a:rPr>
                        <a:t>22.05</a:t>
                      </a:r>
                    </a:p>
                  </a:txBody>
                  <a:tcPr marL="45720" marR="45720" anchor="ct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rowSpan="2">
                  <a:txBody>
                    <a:bodyPr/>
                    <a:lstStyle/>
                    <a:p>
                      <a:pPr algn="ctr"/>
                      <a:r>
                        <a:rPr lang="ja-JP" sz="1000" b="0" i="0" u="none" strike="noStrike" cap="none" baseline="0">
                          <a:solidFill>
                            <a:srgbClr val="4D4D4D"/>
                          </a:solidFill>
                          <a:effectLst/>
                          <a:uFillTx/>
                          <a:ea typeface="MS UI Gothic"/>
                        </a:rPr>
                        <a:t>0.86</a:t>
                      </a:r>
                      <a:r>
                        <a:rPr sz="1000"/>
                        <a:t/>
                      </a:r>
                      <a:br>
                        <a:rPr sz="1000"/>
                      </a:br>
                      <a:r>
                        <a:rPr lang="ja-JP" sz="1000" b="0" i="0" u="none" strike="noStrike" cap="none" baseline="0">
                          <a:solidFill>
                            <a:srgbClr val="4D4D4D"/>
                          </a:solidFill>
                          <a:effectLst/>
                          <a:uFillTx/>
                          <a:ea typeface="MS UI Gothic"/>
                        </a:rPr>
                        <a:t>(0.66, 1.13) p=0.283</a:t>
                      </a:r>
                    </a:p>
                  </a:txBody>
                  <a:tcPr marL="45720" marR="4572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00640848"/>
                  </a:ext>
                </a:extLst>
              </a:tr>
              <a:tr h="25200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000" b="0" i="0" u="none" strike="noStrike" cap="none" baseline="0">
                          <a:solidFill>
                            <a:srgbClr val="B2C0D8"/>
                          </a:solidFill>
                          <a:effectLst/>
                          <a:uFillTx/>
                          <a:ea typeface="MS UI Gothic"/>
                        </a:rPr>
                        <a:t>FP + BEV</a:t>
                      </a:r>
                    </a:p>
                  </a:txBody>
                  <a:tcPr marL="45720" marR="45720" anchor="ct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0" i="0" u="none" strike="noStrike" cap="none" baseline="0">
                          <a:solidFill>
                            <a:srgbClr val="4D4D4D"/>
                          </a:solidFill>
                          <a:effectLst/>
                          <a:uFillTx/>
                          <a:ea typeface="MS UI Gothic"/>
                        </a:rPr>
                        <a:t>21.91</a:t>
                      </a:r>
                    </a:p>
                  </a:txBody>
                  <a:tcPr marL="45720" marR="45720" anchor="ct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100"/>
                    </a:p>
                  </a:txBody>
                  <a:tcPr marL="45720" marR="4572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3121537343"/>
                  </a:ext>
                </a:extLst>
              </a:tr>
            </a:tbl>
          </a:graphicData>
        </a:graphic>
      </p:graphicFrame>
      <p:grpSp>
        <p:nvGrpSpPr>
          <p:cNvPr id="14" name="Group 13">
            <a:extLst>
              <a:ext uri="{FF2B5EF4-FFF2-40B4-BE49-F238E27FC236}">
                <a16:creationId xmlns:a16="http://schemas.microsoft.com/office/drawing/2014/main" xmlns="" id="{5593772C-A429-4DF4-8C5A-A5D5A142851A}"/>
              </a:ext>
            </a:extLst>
          </p:cNvPr>
          <p:cNvGrpSpPr/>
          <p:nvPr/>
        </p:nvGrpSpPr>
        <p:grpSpPr>
          <a:xfrm>
            <a:off x="88519" y="2675706"/>
            <a:ext cx="4536384" cy="3234511"/>
            <a:chOff x="17079" y="3034896"/>
            <a:chExt cx="4536384" cy="2680399"/>
          </a:xfrm>
        </p:grpSpPr>
        <p:sp>
          <p:nvSpPr>
            <p:cNvPr id="15" name="TextBox 14">
              <a:extLst>
                <a:ext uri="{FF2B5EF4-FFF2-40B4-BE49-F238E27FC236}">
                  <a16:creationId xmlns:a16="http://schemas.microsoft.com/office/drawing/2014/main" xmlns="" id="{311B4334-3C97-4315-92A1-014FF43732DC}"/>
                </a:ext>
              </a:extLst>
            </p:cNvPr>
            <p:cNvSpPr txBox="1"/>
            <p:nvPr/>
          </p:nvSpPr>
          <p:spPr>
            <a:xfrm rot="16200000">
              <a:off x="347509" y="3911239"/>
              <a:ext cx="347650" cy="167808"/>
            </a:xfrm>
            <a:prstGeom prst="rect">
              <a:avLst/>
            </a:prstGeom>
            <a:noFill/>
          </p:spPr>
          <p:txBody>
            <a:bodyPr wrap="none" lIns="0" tIns="0" rIns="0" bIns="0" rtlCol="0" anchor="ctr" anchorCtr="0">
              <a:spAutoFit/>
            </a:bodyPr>
            <a:lstStyle/>
            <a:p>
              <a:pPr algn="ctr"/>
              <a:r>
                <a:rPr lang="ja-JP" sz="1100" b="0" i="0" u="none" strike="noStrike" cap="none" baseline="0">
                  <a:solidFill>
                    <a:srgbClr val="4D4D4D"/>
                  </a:solidFill>
                  <a:effectLst/>
                  <a:uFillTx/>
                  <a:ea typeface="MS UI Gothic"/>
                </a:rPr>
                <a:t>生存率</a:t>
              </a:r>
            </a:p>
          </p:txBody>
        </p:sp>
        <p:sp>
          <p:nvSpPr>
            <p:cNvPr id="16" name="TextBox 15">
              <a:extLst>
                <a:ext uri="{FF2B5EF4-FFF2-40B4-BE49-F238E27FC236}">
                  <a16:creationId xmlns:a16="http://schemas.microsoft.com/office/drawing/2014/main" xmlns="" id="{EBF0726D-8BC7-497D-92B6-59EA13D07EB9}"/>
                </a:ext>
              </a:extLst>
            </p:cNvPr>
            <p:cNvSpPr txBox="1"/>
            <p:nvPr/>
          </p:nvSpPr>
          <p:spPr>
            <a:xfrm>
              <a:off x="684597" y="3034896"/>
              <a:ext cx="271734" cy="139060"/>
            </a:xfrm>
            <a:prstGeom prst="rect">
              <a:avLst/>
            </a:prstGeom>
            <a:noFill/>
          </p:spPr>
          <p:txBody>
            <a:bodyPr wrap="none" lIns="0" tIns="0" rIns="0" bIns="0" rtlCol="0" anchor="ctr" anchorCtr="0">
              <a:spAutoFit/>
            </a:bodyPr>
            <a:lstStyle/>
            <a:p>
              <a:pPr algn="r"/>
              <a:r>
                <a:rPr lang="ja-JP" sz="1100" b="0" i="0" u="none" strike="noStrike" cap="none" baseline="0">
                  <a:solidFill>
                    <a:srgbClr val="4D4D4D"/>
                  </a:solidFill>
                  <a:effectLst/>
                  <a:uFillTx/>
                  <a:ea typeface="MS UI Gothic"/>
                </a:rPr>
                <a:t>1.00</a:t>
              </a:r>
            </a:p>
          </p:txBody>
        </p:sp>
        <p:sp>
          <p:nvSpPr>
            <p:cNvPr id="17" name="TextBox 16">
              <a:extLst>
                <a:ext uri="{FF2B5EF4-FFF2-40B4-BE49-F238E27FC236}">
                  <a16:creationId xmlns:a16="http://schemas.microsoft.com/office/drawing/2014/main" xmlns="" id="{0E5A9E54-29D6-4FC7-B1B9-E3495810CB37}"/>
                </a:ext>
              </a:extLst>
            </p:cNvPr>
            <p:cNvSpPr txBox="1"/>
            <p:nvPr/>
          </p:nvSpPr>
          <p:spPr>
            <a:xfrm>
              <a:off x="684597" y="3462094"/>
              <a:ext cx="271734" cy="139060"/>
            </a:xfrm>
            <a:prstGeom prst="rect">
              <a:avLst/>
            </a:prstGeom>
            <a:noFill/>
          </p:spPr>
          <p:txBody>
            <a:bodyPr wrap="none" lIns="0" tIns="0" rIns="0" bIns="0" rtlCol="0" anchor="ctr" anchorCtr="0">
              <a:spAutoFit/>
            </a:bodyPr>
            <a:lstStyle/>
            <a:p>
              <a:pPr algn="r"/>
              <a:r>
                <a:rPr lang="ja-JP" sz="1100" b="0" i="0" u="none" strike="noStrike" cap="none" baseline="0">
                  <a:solidFill>
                    <a:srgbClr val="4D4D4D"/>
                  </a:solidFill>
                  <a:effectLst/>
                  <a:uFillTx/>
                  <a:ea typeface="MS UI Gothic"/>
                </a:rPr>
                <a:t>0.75</a:t>
              </a:r>
            </a:p>
          </p:txBody>
        </p:sp>
        <p:sp>
          <p:nvSpPr>
            <p:cNvPr id="18" name="TextBox 17">
              <a:extLst>
                <a:ext uri="{FF2B5EF4-FFF2-40B4-BE49-F238E27FC236}">
                  <a16:creationId xmlns:a16="http://schemas.microsoft.com/office/drawing/2014/main" xmlns="" id="{E46A16E7-2619-4632-8B50-56899D792254}"/>
                </a:ext>
              </a:extLst>
            </p:cNvPr>
            <p:cNvSpPr txBox="1"/>
            <p:nvPr/>
          </p:nvSpPr>
          <p:spPr>
            <a:xfrm>
              <a:off x="684597" y="3889289"/>
              <a:ext cx="271734" cy="139060"/>
            </a:xfrm>
            <a:prstGeom prst="rect">
              <a:avLst/>
            </a:prstGeom>
            <a:noFill/>
          </p:spPr>
          <p:txBody>
            <a:bodyPr wrap="none" lIns="0" tIns="0" rIns="0" bIns="0" rtlCol="0" anchor="ctr" anchorCtr="0">
              <a:spAutoFit/>
            </a:bodyPr>
            <a:lstStyle/>
            <a:p>
              <a:pPr algn="r"/>
              <a:r>
                <a:rPr lang="ja-JP" sz="1100" b="0" i="0" u="none" strike="noStrike" cap="none" baseline="0">
                  <a:solidFill>
                    <a:srgbClr val="4D4D4D"/>
                  </a:solidFill>
                  <a:effectLst/>
                  <a:uFillTx/>
                  <a:ea typeface="MS UI Gothic"/>
                </a:rPr>
                <a:t>0.50</a:t>
              </a:r>
            </a:p>
          </p:txBody>
        </p:sp>
        <p:sp>
          <p:nvSpPr>
            <p:cNvPr id="19" name="TextBox 18">
              <a:extLst>
                <a:ext uri="{FF2B5EF4-FFF2-40B4-BE49-F238E27FC236}">
                  <a16:creationId xmlns:a16="http://schemas.microsoft.com/office/drawing/2014/main" xmlns="" id="{E910AC84-6549-4D31-8168-424EBDEBE060}"/>
                </a:ext>
              </a:extLst>
            </p:cNvPr>
            <p:cNvSpPr txBox="1"/>
            <p:nvPr/>
          </p:nvSpPr>
          <p:spPr>
            <a:xfrm>
              <a:off x="684597" y="4316485"/>
              <a:ext cx="271734" cy="139060"/>
            </a:xfrm>
            <a:prstGeom prst="rect">
              <a:avLst/>
            </a:prstGeom>
            <a:noFill/>
          </p:spPr>
          <p:txBody>
            <a:bodyPr wrap="none" lIns="0" tIns="0" rIns="0" bIns="0" rtlCol="0" anchor="ctr" anchorCtr="0">
              <a:spAutoFit/>
            </a:bodyPr>
            <a:lstStyle/>
            <a:p>
              <a:pPr algn="r"/>
              <a:r>
                <a:rPr lang="ja-JP" sz="1100" b="0" i="0" u="none" strike="noStrike" cap="none" baseline="0">
                  <a:solidFill>
                    <a:srgbClr val="4D4D4D"/>
                  </a:solidFill>
                  <a:effectLst/>
                  <a:uFillTx/>
                  <a:ea typeface="MS UI Gothic"/>
                </a:rPr>
                <a:t>0.25</a:t>
              </a:r>
            </a:p>
          </p:txBody>
        </p:sp>
        <p:sp>
          <p:nvSpPr>
            <p:cNvPr id="20" name="TextBox 19">
              <a:extLst>
                <a:ext uri="{FF2B5EF4-FFF2-40B4-BE49-F238E27FC236}">
                  <a16:creationId xmlns:a16="http://schemas.microsoft.com/office/drawing/2014/main" xmlns="" id="{74FE85A0-D047-49E1-914F-6520F6BE805E}"/>
                </a:ext>
              </a:extLst>
            </p:cNvPr>
            <p:cNvSpPr txBox="1"/>
            <p:nvPr/>
          </p:nvSpPr>
          <p:spPr>
            <a:xfrm>
              <a:off x="762462" y="4743681"/>
              <a:ext cx="193869" cy="139060"/>
            </a:xfrm>
            <a:prstGeom prst="rect">
              <a:avLst/>
            </a:prstGeom>
            <a:noFill/>
          </p:spPr>
          <p:txBody>
            <a:bodyPr wrap="none" lIns="0" tIns="0" rIns="0" bIns="0" rtlCol="0" anchor="ctr" anchorCtr="0">
              <a:spAutoFit/>
            </a:bodyPr>
            <a:lstStyle/>
            <a:p>
              <a:pPr algn="r"/>
              <a:r>
                <a:rPr lang="ja-JP" sz="1100" b="0" i="0" u="none" strike="noStrike" cap="none" baseline="0">
                  <a:solidFill>
                    <a:srgbClr val="4D4D4D"/>
                  </a:solidFill>
                  <a:effectLst/>
                  <a:uFillTx/>
                  <a:ea typeface="MS UI Gothic"/>
                </a:rPr>
                <a:t>0.0</a:t>
              </a:r>
            </a:p>
          </p:txBody>
        </p:sp>
        <p:sp>
          <p:nvSpPr>
            <p:cNvPr id="21" name="TextBox 20">
              <a:extLst>
                <a:ext uri="{FF2B5EF4-FFF2-40B4-BE49-F238E27FC236}">
                  <a16:creationId xmlns:a16="http://schemas.microsoft.com/office/drawing/2014/main" xmlns="" id="{F78FA5AC-2CA8-4E7E-AD76-BEAEFA5BD73D}"/>
                </a:ext>
              </a:extLst>
            </p:cNvPr>
            <p:cNvSpPr txBox="1"/>
            <p:nvPr/>
          </p:nvSpPr>
          <p:spPr>
            <a:xfrm>
              <a:off x="992424" y="4885922"/>
              <a:ext cx="77865" cy="139060"/>
            </a:xfrm>
            <a:prstGeom prst="rect">
              <a:avLst/>
            </a:prstGeom>
            <a:noFill/>
          </p:spPr>
          <p:txBody>
            <a:bodyPr wrap="none" lIns="0" tIns="0" rIns="0" bIns="0" rtlCol="0" anchor="ctr" anchorCtr="0">
              <a:spAutoFit/>
            </a:bodyPr>
            <a:lstStyle/>
            <a:p>
              <a:pPr algn="ctr"/>
              <a:r>
                <a:rPr lang="ja-JP" sz="1100" b="0" i="0" u="none" strike="noStrike" cap="none" baseline="0">
                  <a:solidFill>
                    <a:srgbClr val="4D4D4D"/>
                  </a:solidFill>
                  <a:effectLst/>
                  <a:uFillTx/>
                  <a:ea typeface="MS UI Gothic"/>
                </a:rPr>
                <a:t>0</a:t>
              </a:r>
            </a:p>
          </p:txBody>
        </p:sp>
        <p:sp>
          <p:nvSpPr>
            <p:cNvPr id="22" name="TextBox 21">
              <a:extLst>
                <a:ext uri="{FF2B5EF4-FFF2-40B4-BE49-F238E27FC236}">
                  <a16:creationId xmlns:a16="http://schemas.microsoft.com/office/drawing/2014/main" xmlns="" id="{7AB82914-8CB5-49FD-8E1C-7DCC1F21C2BF}"/>
                </a:ext>
              </a:extLst>
            </p:cNvPr>
            <p:cNvSpPr txBox="1"/>
            <p:nvPr/>
          </p:nvSpPr>
          <p:spPr>
            <a:xfrm>
              <a:off x="1336998" y="4885922"/>
              <a:ext cx="77865" cy="139060"/>
            </a:xfrm>
            <a:prstGeom prst="rect">
              <a:avLst/>
            </a:prstGeom>
            <a:noFill/>
          </p:spPr>
          <p:txBody>
            <a:bodyPr wrap="none" lIns="0" tIns="0" rIns="0" bIns="0" rtlCol="0" anchor="ctr" anchorCtr="0">
              <a:spAutoFit/>
            </a:bodyPr>
            <a:lstStyle/>
            <a:p>
              <a:pPr algn="ctr"/>
              <a:r>
                <a:rPr lang="ja-JP" sz="1100" b="0" i="0" u="none" strike="noStrike" cap="none" baseline="0">
                  <a:solidFill>
                    <a:srgbClr val="4D4D4D"/>
                  </a:solidFill>
                  <a:effectLst/>
                  <a:uFillTx/>
                  <a:ea typeface="MS UI Gothic"/>
                </a:rPr>
                <a:t>3</a:t>
              </a:r>
            </a:p>
          </p:txBody>
        </p:sp>
        <p:sp>
          <p:nvSpPr>
            <p:cNvPr id="23" name="TextBox 22">
              <a:extLst>
                <a:ext uri="{FF2B5EF4-FFF2-40B4-BE49-F238E27FC236}">
                  <a16:creationId xmlns:a16="http://schemas.microsoft.com/office/drawing/2014/main" xmlns="" id="{8DC88F88-B4F0-4346-AC99-69F5E716B204}"/>
                </a:ext>
              </a:extLst>
            </p:cNvPr>
            <p:cNvSpPr txBox="1"/>
            <p:nvPr/>
          </p:nvSpPr>
          <p:spPr>
            <a:xfrm>
              <a:off x="1681572" y="4885922"/>
              <a:ext cx="77865" cy="139060"/>
            </a:xfrm>
            <a:prstGeom prst="rect">
              <a:avLst/>
            </a:prstGeom>
            <a:noFill/>
          </p:spPr>
          <p:txBody>
            <a:bodyPr wrap="none" lIns="0" tIns="0" rIns="0" bIns="0" rtlCol="0" anchor="ctr" anchorCtr="0">
              <a:spAutoFit/>
            </a:bodyPr>
            <a:lstStyle/>
            <a:p>
              <a:pPr algn="ctr"/>
              <a:r>
                <a:rPr lang="ja-JP" sz="1100" b="0" i="0" u="none" strike="noStrike" cap="none" baseline="0">
                  <a:solidFill>
                    <a:srgbClr val="4D4D4D"/>
                  </a:solidFill>
                  <a:effectLst/>
                  <a:uFillTx/>
                  <a:ea typeface="MS UI Gothic"/>
                </a:rPr>
                <a:t>6</a:t>
              </a:r>
            </a:p>
          </p:txBody>
        </p:sp>
        <p:sp>
          <p:nvSpPr>
            <p:cNvPr id="24" name="TextBox 23">
              <a:extLst>
                <a:ext uri="{FF2B5EF4-FFF2-40B4-BE49-F238E27FC236}">
                  <a16:creationId xmlns:a16="http://schemas.microsoft.com/office/drawing/2014/main" xmlns="" id="{1A8F8492-706D-45BA-98D1-25061820BA1A}"/>
                </a:ext>
              </a:extLst>
            </p:cNvPr>
            <p:cNvSpPr txBox="1"/>
            <p:nvPr/>
          </p:nvSpPr>
          <p:spPr>
            <a:xfrm>
              <a:off x="2024241" y="4885922"/>
              <a:ext cx="77865" cy="139060"/>
            </a:xfrm>
            <a:prstGeom prst="rect">
              <a:avLst/>
            </a:prstGeom>
            <a:noFill/>
          </p:spPr>
          <p:txBody>
            <a:bodyPr wrap="none" lIns="0" tIns="0" rIns="0" bIns="0" rtlCol="0" anchor="ctr" anchorCtr="0">
              <a:spAutoFit/>
            </a:bodyPr>
            <a:lstStyle/>
            <a:p>
              <a:pPr algn="ctr"/>
              <a:r>
                <a:rPr lang="ja-JP" sz="1100" b="0" i="0" u="none" strike="noStrike" cap="none" baseline="0">
                  <a:solidFill>
                    <a:srgbClr val="4D4D4D"/>
                  </a:solidFill>
                  <a:effectLst/>
                  <a:uFillTx/>
                  <a:ea typeface="MS UI Gothic"/>
                </a:rPr>
                <a:t>9</a:t>
              </a:r>
            </a:p>
          </p:txBody>
        </p:sp>
        <p:sp>
          <p:nvSpPr>
            <p:cNvPr id="25" name="TextBox 24">
              <a:extLst>
                <a:ext uri="{FF2B5EF4-FFF2-40B4-BE49-F238E27FC236}">
                  <a16:creationId xmlns:a16="http://schemas.microsoft.com/office/drawing/2014/main" xmlns="" id="{CE751CDD-A4AE-45A5-A5C2-94ABBBAD61F9}"/>
                </a:ext>
              </a:extLst>
            </p:cNvPr>
            <p:cNvSpPr txBox="1"/>
            <p:nvPr/>
          </p:nvSpPr>
          <p:spPr>
            <a:xfrm>
              <a:off x="2330790" y="4885922"/>
              <a:ext cx="155731" cy="139060"/>
            </a:xfrm>
            <a:prstGeom prst="rect">
              <a:avLst/>
            </a:prstGeom>
            <a:noFill/>
          </p:spPr>
          <p:txBody>
            <a:bodyPr wrap="none" lIns="0" tIns="0" rIns="0" bIns="0" rtlCol="0" anchor="ctr" anchorCtr="0">
              <a:spAutoFit/>
            </a:bodyPr>
            <a:lstStyle/>
            <a:p>
              <a:pPr algn="ctr"/>
              <a:r>
                <a:rPr lang="ja-JP" sz="1100" b="0" i="0" u="none" strike="noStrike" cap="none" baseline="0">
                  <a:solidFill>
                    <a:srgbClr val="4D4D4D"/>
                  </a:solidFill>
                  <a:effectLst/>
                  <a:uFillTx/>
                  <a:ea typeface="MS UI Gothic"/>
                </a:rPr>
                <a:t>12</a:t>
              </a:r>
            </a:p>
          </p:txBody>
        </p:sp>
        <p:sp>
          <p:nvSpPr>
            <p:cNvPr id="26" name="TextBox 25">
              <a:extLst>
                <a:ext uri="{FF2B5EF4-FFF2-40B4-BE49-F238E27FC236}">
                  <a16:creationId xmlns:a16="http://schemas.microsoft.com/office/drawing/2014/main" xmlns="" id="{8F9F2DEA-4DD1-41EB-9327-8E13BA875C7F}"/>
                </a:ext>
              </a:extLst>
            </p:cNvPr>
            <p:cNvSpPr txBox="1"/>
            <p:nvPr/>
          </p:nvSpPr>
          <p:spPr>
            <a:xfrm>
              <a:off x="2675598" y="4885922"/>
              <a:ext cx="155731" cy="139060"/>
            </a:xfrm>
            <a:prstGeom prst="rect">
              <a:avLst/>
            </a:prstGeom>
            <a:noFill/>
          </p:spPr>
          <p:txBody>
            <a:bodyPr wrap="none" lIns="0" tIns="0" rIns="0" bIns="0" rtlCol="0" anchor="ctr" anchorCtr="0">
              <a:spAutoFit/>
            </a:bodyPr>
            <a:lstStyle/>
            <a:p>
              <a:pPr algn="ctr"/>
              <a:r>
                <a:rPr lang="ja-JP" sz="1100" b="0" i="0" u="none" strike="noStrike" cap="none" baseline="0">
                  <a:solidFill>
                    <a:srgbClr val="4D4D4D"/>
                  </a:solidFill>
                  <a:effectLst/>
                  <a:uFillTx/>
                  <a:ea typeface="MS UI Gothic"/>
                </a:rPr>
                <a:t>15</a:t>
              </a:r>
            </a:p>
          </p:txBody>
        </p:sp>
        <p:sp>
          <p:nvSpPr>
            <p:cNvPr id="27" name="TextBox 26">
              <a:extLst>
                <a:ext uri="{FF2B5EF4-FFF2-40B4-BE49-F238E27FC236}">
                  <a16:creationId xmlns:a16="http://schemas.microsoft.com/office/drawing/2014/main" xmlns="" id="{CF754C00-9F19-47AD-A24C-C691D4915C5B}"/>
                </a:ext>
              </a:extLst>
            </p:cNvPr>
            <p:cNvSpPr txBox="1"/>
            <p:nvPr/>
          </p:nvSpPr>
          <p:spPr>
            <a:xfrm>
              <a:off x="3364454" y="4885921"/>
              <a:ext cx="157251" cy="139060"/>
            </a:xfrm>
            <a:prstGeom prst="rect">
              <a:avLst/>
            </a:prstGeom>
            <a:noFill/>
          </p:spPr>
          <p:txBody>
            <a:bodyPr wrap="square" lIns="0" tIns="0" rIns="0" bIns="0" rtlCol="0" anchor="ctr" anchorCtr="0">
              <a:spAutoFit/>
            </a:bodyPr>
            <a:lstStyle/>
            <a:p>
              <a:pPr algn="ctr"/>
              <a:r>
                <a:rPr lang="ja-JP" sz="1100" b="0" i="0" u="none" strike="noStrike" cap="none" baseline="0">
                  <a:solidFill>
                    <a:srgbClr val="4D4D4D"/>
                  </a:solidFill>
                  <a:effectLst/>
                  <a:uFillTx/>
                  <a:ea typeface="MS UI Gothic"/>
                </a:rPr>
                <a:t>21</a:t>
              </a:r>
            </a:p>
          </p:txBody>
        </p:sp>
        <p:sp>
          <p:nvSpPr>
            <p:cNvPr id="28" name="TextBox 27">
              <a:extLst>
                <a:ext uri="{FF2B5EF4-FFF2-40B4-BE49-F238E27FC236}">
                  <a16:creationId xmlns:a16="http://schemas.microsoft.com/office/drawing/2014/main" xmlns="" id="{B3B962FA-09C0-4B17-A33B-178B99B8C4BC}"/>
                </a:ext>
              </a:extLst>
            </p:cNvPr>
            <p:cNvSpPr txBox="1"/>
            <p:nvPr/>
          </p:nvSpPr>
          <p:spPr>
            <a:xfrm>
              <a:off x="3708118" y="4885922"/>
              <a:ext cx="155731" cy="139060"/>
            </a:xfrm>
            <a:prstGeom prst="rect">
              <a:avLst/>
            </a:prstGeom>
            <a:noFill/>
          </p:spPr>
          <p:txBody>
            <a:bodyPr wrap="none" lIns="0" tIns="0" rIns="0" bIns="0" rtlCol="0" anchor="ctr" anchorCtr="0">
              <a:spAutoFit/>
            </a:bodyPr>
            <a:lstStyle/>
            <a:p>
              <a:pPr algn="ctr"/>
              <a:r>
                <a:rPr lang="ja-JP" sz="1100" b="0" i="0" u="none" strike="noStrike" cap="none" baseline="0">
                  <a:solidFill>
                    <a:srgbClr val="4D4D4D"/>
                  </a:solidFill>
                  <a:effectLst/>
                  <a:uFillTx/>
                  <a:ea typeface="MS UI Gothic"/>
                </a:rPr>
                <a:t>24</a:t>
              </a:r>
            </a:p>
          </p:txBody>
        </p:sp>
        <p:sp>
          <p:nvSpPr>
            <p:cNvPr id="29" name="TextBox 28">
              <a:extLst>
                <a:ext uri="{FF2B5EF4-FFF2-40B4-BE49-F238E27FC236}">
                  <a16:creationId xmlns:a16="http://schemas.microsoft.com/office/drawing/2014/main" xmlns="" id="{F907B41A-6ADA-4D9E-8DAA-B367DF9555A5}"/>
                </a:ext>
              </a:extLst>
            </p:cNvPr>
            <p:cNvSpPr txBox="1"/>
            <p:nvPr/>
          </p:nvSpPr>
          <p:spPr>
            <a:xfrm>
              <a:off x="4397732" y="4885922"/>
              <a:ext cx="155731" cy="139060"/>
            </a:xfrm>
            <a:prstGeom prst="rect">
              <a:avLst/>
            </a:prstGeom>
            <a:noFill/>
          </p:spPr>
          <p:txBody>
            <a:bodyPr wrap="none" lIns="0" tIns="0" rIns="0" bIns="0" rtlCol="0" anchor="ctr" anchorCtr="0">
              <a:spAutoFit/>
            </a:bodyPr>
            <a:lstStyle/>
            <a:p>
              <a:pPr algn="ctr"/>
              <a:r>
                <a:rPr lang="ja-JP" sz="1100" b="0" i="0" u="none" strike="noStrike" cap="none" baseline="0">
                  <a:solidFill>
                    <a:srgbClr val="4D4D4D"/>
                  </a:solidFill>
                  <a:effectLst/>
                  <a:uFillTx/>
                  <a:ea typeface="MS UI Gothic"/>
                </a:rPr>
                <a:t>30</a:t>
              </a:r>
            </a:p>
          </p:txBody>
        </p:sp>
        <p:sp>
          <p:nvSpPr>
            <p:cNvPr id="30" name="TextBox 29">
              <a:extLst>
                <a:ext uri="{FF2B5EF4-FFF2-40B4-BE49-F238E27FC236}">
                  <a16:creationId xmlns:a16="http://schemas.microsoft.com/office/drawing/2014/main" xmlns="" id="{A8135C7B-331E-47BB-9EBB-5E91AD258C95}"/>
                </a:ext>
              </a:extLst>
            </p:cNvPr>
            <p:cNvSpPr txBox="1"/>
            <p:nvPr/>
          </p:nvSpPr>
          <p:spPr>
            <a:xfrm>
              <a:off x="3020406" y="4885922"/>
              <a:ext cx="155731" cy="139060"/>
            </a:xfrm>
            <a:prstGeom prst="rect">
              <a:avLst/>
            </a:prstGeom>
            <a:noFill/>
          </p:spPr>
          <p:txBody>
            <a:bodyPr wrap="none" lIns="0" tIns="0" rIns="0" bIns="0" rtlCol="0" anchor="ctr" anchorCtr="0">
              <a:spAutoFit/>
            </a:bodyPr>
            <a:lstStyle/>
            <a:p>
              <a:pPr algn="ctr"/>
              <a:r>
                <a:rPr lang="ja-JP" sz="1100" b="0" i="0" u="none" strike="noStrike" cap="none" baseline="0">
                  <a:solidFill>
                    <a:srgbClr val="4D4D4D"/>
                  </a:solidFill>
                  <a:effectLst/>
                  <a:uFillTx/>
                  <a:ea typeface="MS UI Gothic"/>
                </a:rPr>
                <a:t>18</a:t>
              </a:r>
            </a:p>
          </p:txBody>
        </p:sp>
        <p:sp>
          <p:nvSpPr>
            <p:cNvPr id="31" name="TextBox 30">
              <a:extLst>
                <a:ext uri="{FF2B5EF4-FFF2-40B4-BE49-F238E27FC236}">
                  <a16:creationId xmlns:a16="http://schemas.microsoft.com/office/drawing/2014/main" xmlns="" id="{E5A214A3-7536-4E1A-93BA-D39D6D1696ED}"/>
                </a:ext>
              </a:extLst>
            </p:cNvPr>
            <p:cNvSpPr txBox="1"/>
            <p:nvPr/>
          </p:nvSpPr>
          <p:spPr>
            <a:xfrm>
              <a:off x="2303843" y="5098600"/>
              <a:ext cx="899284" cy="140278"/>
            </a:xfrm>
            <a:prstGeom prst="rect">
              <a:avLst/>
            </a:prstGeom>
            <a:noFill/>
          </p:spPr>
          <p:txBody>
            <a:bodyPr wrap="none" lIns="0" tIns="0" rIns="0" bIns="0" rtlCol="0" anchor="ctr" anchorCtr="0">
              <a:spAutoFit/>
            </a:bodyPr>
            <a:lstStyle/>
            <a:p>
              <a:pPr algn="ctr"/>
              <a:r>
                <a:rPr lang="ja-JP" sz="1100" b="0" i="0" u="none" strike="noStrike" cap="none" baseline="0" dirty="0">
                  <a:solidFill>
                    <a:srgbClr val="4D4D4D"/>
                  </a:solidFill>
                  <a:effectLst/>
                  <a:uFillTx/>
                  <a:ea typeface="MS UI Gothic"/>
                </a:rPr>
                <a:t>経過期</a:t>
              </a:r>
              <a:r>
                <a:rPr lang="ja-JP" altLang="en-US" sz="1100" dirty="0">
                  <a:solidFill>
                    <a:srgbClr val="4D4D4D"/>
                  </a:solidFill>
                  <a:ea typeface="MS UI Gothic"/>
                </a:rPr>
                <a:t>間、カ</a:t>
              </a:r>
              <a:r>
                <a:rPr lang="ja-JP" sz="1100" b="0" i="0" u="none" strike="noStrike" cap="none" baseline="0" dirty="0" smtClean="0">
                  <a:solidFill>
                    <a:srgbClr val="4D4D4D"/>
                  </a:solidFill>
                  <a:effectLst/>
                  <a:uFillTx/>
                  <a:ea typeface="MS UI Gothic"/>
                </a:rPr>
                <a:t>月</a:t>
              </a:r>
              <a:endParaRPr lang="ja-JP" sz="1100" b="0" i="0" u="none" strike="noStrike" cap="none" baseline="0" dirty="0">
                <a:solidFill>
                  <a:srgbClr val="4D4D4D"/>
                </a:solidFill>
                <a:effectLst/>
                <a:uFillTx/>
                <a:ea typeface="MS UI Gothic"/>
              </a:endParaRPr>
            </a:p>
          </p:txBody>
        </p:sp>
        <p:sp>
          <p:nvSpPr>
            <p:cNvPr id="32" name="Freeform: Shape 271">
              <a:extLst>
                <a:ext uri="{FF2B5EF4-FFF2-40B4-BE49-F238E27FC236}">
                  <a16:creationId xmlns:a16="http://schemas.microsoft.com/office/drawing/2014/main" xmlns="" id="{DAD439C1-C911-4EDC-9875-20DA54D2988C}"/>
                </a:ext>
              </a:extLst>
            </p:cNvPr>
            <p:cNvSpPr/>
            <p:nvPr/>
          </p:nvSpPr>
          <p:spPr>
            <a:xfrm>
              <a:off x="1030829" y="3100993"/>
              <a:ext cx="3451860" cy="1712595"/>
            </a:xfrm>
            <a:custGeom>
              <a:avLst/>
              <a:gdLst>
                <a:gd name="connsiteX0" fmla="*/ 0 w 3451860"/>
                <a:gd name="connsiteY0" fmla="*/ 0 h 1712595"/>
                <a:gd name="connsiteX1" fmla="*/ 0 w 3451860"/>
                <a:gd name="connsiteY1" fmla="*/ 1712595 h 1712595"/>
                <a:gd name="connsiteX2" fmla="*/ 3451860 w 3451860"/>
                <a:gd name="connsiteY2" fmla="*/ 1712595 h 1712595"/>
              </a:gdLst>
              <a:ahLst/>
              <a:cxnLst>
                <a:cxn ang="0">
                  <a:pos x="connsiteX0" y="connsiteY0"/>
                </a:cxn>
                <a:cxn ang="0">
                  <a:pos x="connsiteX1" y="connsiteY1"/>
                </a:cxn>
                <a:cxn ang="0">
                  <a:pos x="connsiteX2" y="connsiteY2"/>
                </a:cxn>
              </a:cxnLst>
              <a:rect l="l" t="t" r="r" b="b"/>
              <a:pathLst>
                <a:path w="3451860" h="1712595">
                  <a:moveTo>
                    <a:pt x="0" y="0"/>
                  </a:moveTo>
                  <a:lnTo>
                    <a:pt x="0" y="1712595"/>
                  </a:lnTo>
                  <a:lnTo>
                    <a:pt x="3451860" y="1712595"/>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33" name="Straight Connector 32">
              <a:extLst>
                <a:ext uri="{FF2B5EF4-FFF2-40B4-BE49-F238E27FC236}">
                  <a16:creationId xmlns:a16="http://schemas.microsoft.com/office/drawing/2014/main" xmlns="" id="{EAD169F8-62AC-4953-8A28-DCFCBF7D5A20}"/>
                </a:ext>
              </a:extLst>
            </p:cNvPr>
            <p:cNvCxnSpPr/>
            <p:nvPr/>
          </p:nvCxnSpPr>
          <p:spPr>
            <a:xfrm>
              <a:off x="983204" y="3104803"/>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1E704757-21C2-4573-A9C1-6E2FEA041D80}"/>
                </a:ext>
              </a:extLst>
            </p:cNvPr>
            <p:cNvCxnSpPr/>
            <p:nvPr/>
          </p:nvCxnSpPr>
          <p:spPr>
            <a:xfrm>
              <a:off x="983204" y="3531999"/>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42ABBD50-74EA-444C-B245-81F19D85A514}"/>
                </a:ext>
              </a:extLst>
            </p:cNvPr>
            <p:cNvCxnSpPr/>
            <p:nvPr/>
          </p:nvCxnSpPr>
          <p:spPr>
            <a:xfrm>
              <a:off x="983204" y="39591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041A497E-FF5B-49B5-B9A4-B7985FA64767}"/>
                </a:ext>
              </a:extLst>
            </p:cNvPr>
            <p:cNvCxnSpPr/>
            <p:nvPr/>
          </p:nvCxnSpPr>
          <p:spPr>
            <a:xfrm>
              <a:off x="983204" y="4386391"/>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3F80B2E1-AC57-431B-8E44-5BD0464BC3D2}"/>
                </a:ext>
              </a:extLst>
            </p:cNvPr>
            <p:cNvCxnSpPr/>
            <p:nvPr/>
          </p:nvCxnSpPr>
          <p:spPr>
            <a:xfrm>
              <a:off x="983204" y="4813588"/>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E6E0D040-FD52-42F2-8BE3-36F338FB7583}"/>
                </a:ext>
              </a:extLst>
            </p:cNvPr>
            <p:cNvCxnSpPr/>
            <p:nvPr/>
          </p:nvCxnSpPr>
          <p:spPr>
            <a:xfrm rot="16200000">
              <a:off x="1003207"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765EEF6F-1650-4CC6-B1DD-363988E64C28}"/>
                </a:ext>
              </a:extLst>
            </p:cNvPr>
            <p:cNvCxnSpPr/>
            <p:nvPr/>
          </p:nvCxnSpPr>
          <p:spPr>
            <a:xfrm rot="16200000">
              <a:off x="1347683"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FA8254D3-4DB6-4F3D-9FA6-EB284D2EED0C}"/>
                </a:ext>
              </a:extLst>
            </p:cNvPr>
            <p:cNvCxnSpPr/>
            <p:nvPr/>
          </p:nvCxnSpPr>
          <p:spPr>
            <a:xfrm rot="16200000">
              <a:off x="1692159"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5FF28A52-B90B-4EEC-86A0-C02F96806051}"/>
                </a:ext>
              </a:extLst>
            </p:cNvPr>
            <p:cNvCxnSpPr/>
            <p:nvPr/>
          </p:nvCxnSpPr>
          <p:spPr>
            <a:xfrm rot="16200000">
              <a:off x="2036635"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5BF41F0D-3738-48C2-B2BA-E4E6E155FA35}"/>
                </a:ext>
              </a:extLst>
            </p:cNvPr>
            <p:cNvCxnSpPr/>
            <p:nvPr/>
          </p:nvCxnSpPr>
          <p:spPr>
            <a:xfrm rot="16200000">
              <a:off x="2381111"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8D8D49C3-060C-47C7-AC3D-6D8586B545F4}"/>
                </a:ext>
              </a:extLst>
            </p:cNvPr>
            <p:cNvCxnSpPr/>
            <p:nvPr/>
          </p:nvCxnSpPr>
          <p:spPr>
            <a:xfrm rot="16200000">
              <a:off x="2725587"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3773E18A-C68C-4BCD-AC8C-5878EB8149DC}"/>
                </a:ext>
              </a:extLst>
            </p:cNvPr>
            <p:cNvCxnSpPr/>
            <p:nvPr/>
          </p:nvCxnSpPr>
          <p:spPr>
            <a:xfrm rot="16200000">
              <a:off x="3070063"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A6556B35-E26E-406A-A3E8-CE1FA493965A}"/>
                </a:ext>
              </a:extLst>
            </p:cNvPr>
            <p:cNvCxnSpPr/>
            <p:nvPr/>
          </p:nvCxnSpPr>
          <p:spPr>
            <a:xfrm rot="16200000">
              <a:off x="3414539"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8C42A1E8-0680-46FE-AC99-0EC339C3D326}"/>
                </a:ext>
              </a:extLst>
            </p:cNvPr>
            <p:cNvCxnSpPr/>
            <p:nvPr/>
          </p:nvCxnSpPr>
          <p:spPr>
            <a:xfrm rot="16200000">
              <a:off x="3759015"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753E6E22-DD8C-4D18-A252-C0E531FE0828}"/>
                </a:ext>
              </a:extLst>
            </p:cNvPr>
            <p:cNvCxnSpPr/>
            <p:nvPr/>
          </p:nvCxnSpPr>
          <p:spPr>
            <a:xfrm rot="16200000">
              <a:off x="4447972"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xmlns="" id="{DFD5B2B0-4C1B-4C68-BF7B-06187875881F}"/>
                </a:ext>
              </a:extLst>
            </p:cNvPr>
            <p:cNvSpPr txBox="1"/>
            <p:nvPr/>
          </p:nvSpPr>
          <p:spPr>
            <a:xfrm>
              <a:off x="936012" y="5487742"/>
              <a:ext cx="190691" cy="227553"/>
            </a:xfrm>
            <a:prstGeom prst="rect">
              <a:avLst/>
            </a:prstGeom>
            <a:noFill/>
          </p:spPr>
          <p:txBody>
            <a:bodyPr wrap="none" lIns="0" tIns="0" rIns="0" bIns="0" rtlCol="0" anchor="ctr" anchorCtr="0">
              <a:spAutoFit/>
            </a:bodyPr>
            <a:lstStyle/>
            <a:p>
              <a:pPr algn="ctr"/>
              <a:r>
                <a:rPr lang="ja-JP" sz="900" b="0" i="0" u="none" strike="noStrike" cap="none" baseline="0">
                  <a:solidFill>
                    <a:srgbClr val="4D4D4D"/>
                  </a:solidFill>
                  <a:effectLst/>
                  <a:uFillTx/>
                  <a:ea typeface="MS UI Gothic"/>
                </a:rPr>
                <a:t>297</a:t>
              </a:r>
            </a:p>
            <a:p>
              <a:pPr algn="ctr"/>
              <a:r>
                <a:rPr lang="ja-JP" sz="900" b="0" i="0" u="none" strike="noStrike" cap="none" baseline="0">
                  <a:solidFill>
                    <a:srgbClr val="4D4D4D"/>
                  </a:solidFill>
                  <a:effectLst/>
                  <a:uFillTx/>
                  <a:ea typeface="MS UI Gothic"/>
                </a:rPr>
                <a:t>148</a:t>
              </a:r>
            </a:p>
          </p:txBody>
        </p:sp>
        <p:sp>
          <p:nvSpPr>
            <p:cNvPr id="49" name="TextBox 48">
              <a:extLst>
                <a:ext uri="{FF2B5EF4-FFF2-40B4-BE49-F238E27FC236}">
                  <a16:creationId xmlns:a16="http://schemas.microsoft.com/office/drawing/2014/main" xmlns="" id="{83583DB5-FA62-4649-A408-26F58E5A830B}"/>
                </a:ext>
              </a:extLst>
            </p:cNvPr>
            <p:cNvSpPr txBox="1"/>
            <p:nvPr/>
          </p:nvSpPr>
          <p:spPr>
            <a:xfrm>
              <a:off x="1280586" y="5487742"/>
              <a:ext cx="190691" cy="227553"/>
            </a:xfrm>
            <a:prstGeom prst="rect">
              <a:avLst/>
            </a:prstGeom>
            <a:noFill/>
          </p:spPr>
          <p:txBody>
            <a:bodyPr wrap="none" lIns="0" tIns="0" rIns="0" bIns="0" rtlCol="0" anchor="ctr" anchorCtr="0">
              <a:spAutoFit/>
            </a:bodyPr>
            <a:lstStyle/>
            <a:p>
              <a:pPr algn="ctr"/>
              <a:r>
                <a:rPr lang="ja-JP" sz="900" b="0" i="0" u="none" strike="noStrike" cap="none" baseline="0">
                  <a:solidFill>
                    <a:srgbClr val="4D4D4D"/>
                  </a:solidFill>
                  <a:effectLst/>
                  <a:uFillTx/>
                  <a:ea typeface="MS UI Gothic"/>
                </a:rPr>
                <a:t>224</a:t>
              </a:r>
            </a:p>
            <a:p>
              <a:pPr algn="ctr"/>
              <a:r>
                <a:rPr lang="ja-JP" sz="900" b="0" i="0" u="none" strike="noStrike" cap="none" baseline="0">
                  <a:solidFill>
                    <a:srgbClr val="4D4D4D"/>
                  </a:solidFill>
                  <a:effectLst/>
                  <a:uFillTx/>
                  <a:ea typeface="MS UI Gothic"/>
                </a:rPr>
                <a:t>109</a:t>
              </a:r>
            </a:p>
          </p:txBody>
        </p:sp>
        <p:sp>
          <p:nvSpPr>
            <p:cNvPr id="50" name="TextBox 49">
              <a:extLst>
                <a:ext uri="{FF2B5EF4-FFF2-40B4-BE49-F238E27FC236}">
                  <a16:creationId xmlns:a16="http://schemas.microsoft.com/office/drawing/2014/main" xmlns="" id="{1EB75577-D536-4841-8060-593A263E6839}"/>
                </a:ext>
              </a:extLst>
            </p:cNvPr>
            <p:cNvSpPr txBox="1"/>
            <p:nvPr/>
          </p:nvSpPr>
          <p:spPr>
            <a:xfrm>
              <a:off x="1625160" y="5487741"/>
              <a:ext cx="190691" cy="227553"/>
            </a:xfrm>
            <a:prstGeom prst="rect">
              <a:avLst/>
            </a:prstGeom>
            <a:noFill/>
          </p:spPr>
          <p:txBody>
            <a:bodyPr wrap="none" lIns="0" tIns="0" rIns="0" bIns="0" rtlCol="0" anchor="ctr" anchorCtr="0">
              <a:spAutoFit/>
            </a:bodyPr>
            <a:lstStyle/>
            <a:p>
              <a:pPr algn="ctr"/>
              <a:r>
                <a:rPr lang="ja-JP" sz="900" b="0" i="0" u="none" strike="noStrike" cap="none" baseline="0">
                  <a:solidFill>
                    <a:srgbClr val="4D4D4D"/>
                  </a:solidFill>
                  <a:effectLst/>
                  <a:uFillTx/>
                  <a:ea typeface="MS UI Gothic"/>
                </a:rPr>
                <a:t>147</a:t>
              </a:r>
            </a:p>
            <a:p>
              <a:pPr algn="ctr"/>
              <a:r>
                <a:rPr lang="ja-JP" sz="900" b="0" i="0" u="none" strike="noStrike" cap="none" baseline="0">
                  <a:solidFill>
                    <a:srgbClr val="4D4D4D"/>
                  </a:solidFill>
                  <a:effectLst/>
                  <a:uFillTx/>
                  <a:ea typeface="MS UI Gothic"/>
                </a:rPr>
                <a:t>74</a:t>
              </a:r>
            </a:p>
          </p:txBody>
        </p:sp>
        <p:sp>
          <p:nvSpPr>
            <p:cNvPr id="51" name="TextBox 50">
              <a:extLst>
                <a:ext uri="{FF2B5EF4-FFF2-40B4-BE49-F238E27FC236}">
                  <a16:creationId xmlns:a16="http://schemas.microsoft.com/office/drawing/2014/main" xmlns="" id="{35455D49-D803-4290-A58B-CA710C030110}"/>
                </a:ext>
              </a:extLst>
            </p:cNvPr>
            <p:cNvSpPr txBox="1"/>
            <p:nvPr/>
          </p:nvSpPr>
          <p:spPr>
            <a:xfrm>
              <a:off x="1967830" y="5487742"/>
              <a:ext cx="190691" cy="227553"/>
            </a:xfrm>
            <a:prstGeom prst="rect">
              <a:avLst/>
            </a:prstGeom>
            <a:noFill/>
          </p:spPr>
          <p:txBody>
            <a:bodyPr wrap="none" lIns="0" tIns="0" rIns="0" bIns="0" rtlCol="0" anchor="ctr" anchorCtr="0">
              <a:spAutoFit/>
            </a:bodyPr>
            <a:lstStyle/>
            <a:p>
              <a:pPr algn="ctr"/>
              <a:r>
                <a:rPr lang="ja-JP" sz="900" b="0" i="0" u="none" strike="noStrike" cap="none" baseline="0">
                  <a:solidFill>
                    <a:srgbClr val="4D4D4D"/>
                  </a:solidFill>
                  <a:effectLst/>
                  <a:uFillTx/>
                  <a:ea typeface="MS UI Gothic"/>
                </a:rPr>
                <a:t>103</a:t>
              </a:r>
            </a:p>
            <a:p>
              <a:pPr algn="ctr"/>
              <a:r>
                <a:rPr lang="ja-JP" sz="900" b="0" i="0" u="none" strike="noStrike" cap="none" baseline="0">
                  <a:solidFill>
                    <a:srgbClr val="4D4D4D"/>
                  </a:solidFill>
                  <a:effectLst/>
                  <a:uFillTx/>
                  <a:ea typeface="MS UI Gothic"/>
                </a:rPr>
                <a:t>55</a:t>
              </a:r>
            </a:p>
          </p:txBody>
        </p:sp>
        <p:sp>
          <p:nvSpPr>
            <p:cNvPr id="52" name="TextBox 51">
              <a:extLst>
                <a:ext uri="{FF2B5EF4-FFF2-40B4-BE49-F238E27FC236}">
                  <a16:creationId xmlns:a16="http://schemas.microsoft.com/office/drawing/2014/main" xmlns="" id="{FAF2D3C3-E095-41A0-9AAD-C7F296AEE2A3}"/>
                </a:ext>
              </a:extLst>
            </p:cNvPr>
            <p:cNvSpPr txBox="1"/>
            <p:nvPr/>
          </p:nvSpPr>
          <p:spPr>
            <a:xfrm>
              <a:off x="2345092" y="5487742"/>
              <a:ext cx="127127" cy="227553"/>
            </a:xfrm>
            <a:prstGeom prst="rect">
              <a:avLst/>
            </a:prstGeom>
            <a:noFill/>
          </p:spPr>
          <p:txBody>
            <a:bodyPr wrap="none" lIns="0" tIns="0" rIns="0" bIns="0" rtlCol="0" anchor="ctr" anchorCtr="0">
              <a:spAutoFit/>
            </a:bodyPr>
            <a:lstStyle/>
            <a:p>
              <a:pPr algn="ctr"/>
              <a:r>
                <a:rPr lang="ja-JP" sz="900" b="0" i="0" u="none" strike="noStrike" cap="none" baseline="0">
                  <a:solidFill>
                    <a:srgbClr val="4D4D4D"/>
                  </a:solidFill>
                  <a:effectLst/>
                  <a:uFillTx/>
                  <a:ea typeface="MS UI Gothic"/>
                </a:rPr>
                <a:t>70</a:t>
              </a:r>
            </a:p>
            <a:p>
              <a:pPr algn="ctr"/>
              <a:r>
                <a:rPr lang="ja-JP" sz="900" b="0" i="0" u="none" strike="noStrike" cap="none" baseline="0">
                  <a:solidFill>
                    <a:srgbClr val="4D4D4D"/>
                  </a:solidFill>
                  <a:effectLst/>
                  <a:uFillTx/>
                  <a:ea typeface="MS UI Gothic"/>
                </a:rPr>
                <a:t>29</a:t>
              </a:r>
            </a:p>
          </p:txBody>
        </p:sp>
        <p:sp>
          <p:nvSpPr>
            <p:cNvPr id="53" name="TextBox 52">
              <a:extLst>
                <a:ext uri="{FF2B5EF4-FFF2-40B4-BE49-F238E27FC236}">
                  <a16:creationId xmlns:a16="http://schemas.microsoft.com/office/drawing/2014/main" xmlns="" id="{1855A612-506F-4510-A774-0DF4AA12B7B7}"/>
                </a:ext>
              </a:extLst>
            </p:cNvPr>
            <p:cNvSpPr txBox="1"/>
            <p:nvPr/>
          </p:nvSpPr>
          <p:spPr>
            <a:xfrm>
              <a:off x="2689900" y="5487742"/>
              <a:ext cx="127127" cy="227553"/>
            </a:xfrm>
            <a:prstGeom prst="rect">
              <a:avLst/>
            </a:prstGeom>
            <a:noFill/>
          </p:spPr>
          <p:txBody>
            <a:bodyPr wrap="none" lIns="0" tIns="0" rIns="0" bIns="0" rtlCol="0" anchor="ctr" anchorCtr="0">
              <a:spAutoFit/>
            </a:bodyPr>
            <a:lstStyle/>
            <a:p>
              <a:pPr algn="ctr"/>
              <a:r>
                <a:rPr lang="ja-JP" sz="900" b="0" i="0" u="none" strike="noStrike" cap="none" baseline="0">
                  <a:solidFill>
                    <a:srgbClr val="4D4D4D"/>
                  </a:solidFill>
                  <a:effectLst/>
                  <a:uFillTx/>
                  <a:ea typeface="MS UI Gothic"/>
                </a:rPr>
                <a:t>49</a:t>
              </a:r>
            </a:p>
            <a:p>
              <a:pPr algn="ctr"/>
              <a:r>
                <a:rPr lang="ja-JP" sz="900" b="0" i="0" u="none" strike="noStrike" cap="none" baseline="0">
                  <a:solidFill>
                    <a:srgbClr val="4D4D4D"/>
                  </a:solidFill>
                  <a:effectLst/>
                  <a:uFillTx/>
                  <a:ea typeface="MS UI Gothic"/>
                </a:rPr>
                <a:t>21</a:t>
              </a:r>
            </a:p>
          </p:txBody>
        </p:sp>
        <p:sp>
          <p:nvSpPr>
            <p:cNvPr id="54" name="TextBox 53">
              <a:extLst>
                <a:ext uri="{FF2B5EF4-FFF2-40B4-BE49-F238E27FC236}">
                  <a16:creationId xmlns:a16="http://schemas.microsoft.com/office/drawing/2014/main" xmlns="" id="{8F3C22C6-1C05-4DCF-B105-F4B6223BFC48}"/>
                </a:ext>
              </a:extLst>
            </p:cNvPr>
            <p:cNvSpPr txBox="1"/>
            <p:nvPr/>
          </p:nvSpPr>
          <p:spPr>
            <a:xfrm>
              <a:off x="3364454" y="5487742"/>
              <a:ext cx="157251" cy="227553"/>
            </a:xfrm>
            <a:prstGeom prst="rect">
              <a:avLst/>
            </a:prstGeom>
            <a:noFill/>
          </p:spPr>
          <p:txBody>
            <a:bodyPr wrap="square" lIns="0" tIns="0" rIns="0" bIns="0" rtlCol="0" anchor="ctr" anchorCtr="0">
              <a:spAutoFit/>
            </a:bodyPr>
            <a:lstStyle/>
            <a:p>
              <a:pPr algn="ctr"/>
              <a:r>
                <a:rPr lang="ja-JP" sz="900" b="0" i="0" u="none" strike="noStrike" cap="none" baseline="0">
                  <a:solidFill>
                    <a:srgbClr val="4D4D4D"/>
                  </a:solidFill>
                  <a:effectLst/>
                  <a:uFillTx/>
                  <a:ea typeface="MS UI Gothic"/>
                </a:rPr>
                <a:t>16</a:t>
              </a:r>
            </a:p>
            <a:p>
              <a:pPr algn="ctr"/>
              <a:r>
                <a:rPr lang="ja-JP" sz="900" b="0" i="0" u="none" strike="noStrike" cap="none" baseline="0">
                  <a:solidFill>
                    <a:srgbClr val="4D4D4D"/>
                  </a:solidFill>
                  <a:effectLst/>
                  <a:uFillTx/>
                  <a:ea typeface="MS UI Gothic"/>
                </a:rPr>
                <a:t>6</a:t>
              </a:r>
            </a:p>
          </p:txBody>
        </p:sp>
        <p:sp>
          <p:nvSpPr>
            <p:cNvPr id="55" name="TextBox 54">
              <a:extLst>
                <a:ext uri="{FF2B5EF4-FFF2-40B4-BE49-F238E27FC236}">
                  <a16:creationId xmlns:a16="http://schemas.microsoft.com/office/drawing/2014/main" xmlns="" id="{7D7AC1BC-FEAA-44CE-8B71-0F781BDDE519}"/>
                </a:ext>
              </a:extLst>
            </p:cNvPr>
            <p:cNvSpPr txBox="1"/>
            <p:nvPr/>
          </p:nvSpPr>
          <p:spPr>
            <a:xfrm>
              <a:off x="3754202" y="5487742"/>
              <a:ext cx="63564" cy="227553"/>
            </a:xfrm>
            <a:prstGeom prst="rect">
              <a:avLst/>
            </a:prstGeom>
            <a:noFill/>
          </p:spPr>
          <p:txBody>
            <a:bodyPr wrap="none" lIns="0" tIns="0" rIns="0" bIns="0" rtlCol="0" anchor="ctr" anchorCtr="0">
              <a:spAutoFit/>
            </a:bodyPr>
            <a:lstStyle/>
            <a:p>
              <a:pPr algn="ctr"/>
              <a:r>
                <a:rPr lang="ja-JP" sz="900" b="0" i="0" u="none" strike="noStrike" cap="none" baseline="0">
                  <a:solidFill>
                    <a:srgbClr val="4D4D4D"/>
                  </a:solidFill>
                  <a:effectLst/>
                  <a:uFillTx/>
                  <a:ea typeface="MS UI Gothic"/>
                </a:rPr>
                <a:t>6</a:t>
              </a:r>
            </a:p>
            <a:p>
              <a:pPr algn="ctr"/>
              <a:r>
                <a:rPr lang="ja-JP" sz="900" b="0" i="0" u="none" strike="noStrike" cap="none" baseline="0">
                  <a:solidFill>
                    <a:srgbClr val="4D4D4D"/>
                  </a:solidFill>
                  <a:effectLst/>
                  <a:uFillTx/>
                  <a:ea typeface="MS UI Gothic"/>
                </a:rPr>
                <a:t>3</a:t>
              </a:r>
            </a:p>
          </p:txBody>
        </p:sp>
        <p:sp>
          <p:nvSpPr>
            <p:cNvPr id="56" name="TextBox 55">
              <a:extLst>
                <a:ext uri="{FF2B5EF4-FFF2-40B4-BE49-F238E27FC236}">
                  <a16:creationId xmlns:a16="http://schemas.microsoft.com/office/drawing/2014/main" xmlns="" id="{18634D18-D1AF-43F9-9EA3-1C98A46F52C4}"/>
                </a:ext>
              </a:extLst>
            </p:cNvPr>
            <p:cNvSpPr txBox="1"/>
            <p:nvPr/>
          </p:nvSpPr>
          <p:spPr>
            <a:xfrm>
              <a:off x="4443815" y="5487742"/>
              <a:ext cx="63564" cy="227553"/>
            </a:xfrm>
            <a:prstGeom prst="rect">
              <a:avLst/>
            </a:prstGeom>
            <a:noFill/>
          </p:spPr>
          <p:txBody>
            <a:bodyPr wrap="none" lIns="0" tIns="0" rIns="0" bIns="0" rtlCol="0" anchor="ctr" anchorCtr="0">
              <a:spAutoFit/>
            </a:bodyPr>
            <a:lstStyle/>
            <a:p>
              <a:pPr algn="ctr"/>
              <a:r>
                <a:rPr lang="ja-JP" sz="900" b="0" i="0" u="none" strike="noStrike" cap="none" baseline="0">
                  <a:solidFill>
                    <a:srgbClr val="4D4D4D"/>
                  </a:solidFill>
                  <a:effectLst/>
                  <a:uFillTx/>
                  <a:ea typeface="MS UI Gothic"/>
                </a:rPr>
                <a:t>1</a:t>
              </a:r>
            </a:p>
            <a:p>
              <a:pPr algn="ctr"/>
              <a:r>
                <a:rPr lang="ja-JP" sz="900" b="0" i="0" u="none" strike="noStrike" cap="none" baseline="0">
                  <a:solidFill>
                    <a:srgbClr val="4D4D4D"/>
                  </a:solidFill>
                  <a:effectLst/>
                  <a:uFillTx/>
                  <a:ea typeface="MS UI Gothic"/>
                </a:rPr>
                <a:t>0</a:t>
              </a:r>
            </a:p>
          </p:txBody>
        </p:sp>
        <p:sp>
          <p:nvSpPr>
            <p:cNvPr id="57" name="TextBox 56">
              <a:extLst>
                <a:ext uri="{FF2B5EF4-FFF2-40B4-BE49-F238E27FC236}">
                  <a16:creationId xmlns:a16="http://schemas.microsoft.com/office/drawing/2014/main" xmlns="" id="{4142566F-7F9E-45E0-8F3C-003C9E139440}"/>
                </a:ext>
              </a:extLst>
            </p:cNvPr>
            <p:cNvSpPr txBox="1"/>
            <p:nvPr/>
          </p:nvSpPr>
          <p:spPr>
            <a:xfrm>
              <a:off x="3034708" y="5487742"/>
              <a:ext cx="127127" cy="227553"/>
            </a:xfrm>
            <a:prstGeom prst="rect">
              <a:avLst/>
            </a:prstGeom>
            <a:noFill/>
          </p:spPr>
          <p:txBody>
            <a:bodyPr wrap="none" lIns="0" tIns="0" rIns="0" bIns="0" rtlCol="0" anchor="ctr" anchorCtr="0">
              <a:spAutoFit/>
            </a:bodyPr>
            <a:lstStyle/>
            <a:p>
              <a:pPr algn="ctr"/>
              <a:r>
                <a:rPr lang="ja-JP" sz="900" b="0" i="0" u="none" strike="noStrike" cap="none" baseline="0">
                  <a:solidFill>
                    <a:srgbClr val="4D4D4D"/>
                  </a:solidFill>
                  <a:effectLst/>
                  <a:uFillTx/>
                  <a:ea typeface="MS UI Gothic"/>
                </a:rPr>
                <a:t>29</a:t>
              </a:r>
            </a:p>
            <a:p>
              <a:pPr algn="ctr"/>
              <a:r>
                <a:rPr lang="ja-JP" sz="900" b="0" i="0" u="none" strike="noStrike" cap="none" baseline="0">
                  <a:solidFill>
                    <a:srgbClr val="4D4D4D"/>
                  </a:solidFill>
                  <a:effectLst/>
                  <a:uFillTx/>
                  <a:ea typeface="MS UI Gothic"/>
                </a:rPr>
                <a:t>17</a:t>
              </a:r>
            </a:p>
          </p:txBody>
        </p:sp>
        <p:sp>
          <p:nvSpPr>
            <p:cNvPr id="58" name="TextBox 57">
              <a:extLst>
                <a:ext uri="{FF2B5EF4-FFF2-40B4-BE49-F238E27FC236}">
                  <a16:creationId xmlns:a16="http://schemas.microsoft.com/office/drawing/2014/main" xmlns="" id="{70517777-280B-43C0-B415-D33B57F3147C}"/>
                </a:ext>
              </a:extLst>
            </p:cNvPr>
            <p:cNvSpPr txBox="1"/>
            <p:nvPr/>
          </p:nvSpPr>
          <p:spPr>
            <a:xfrm>
              <a:off x="17079" y="5373965"/>
              <a:ext cx="1531617" cy="341329"/>
            </a:xfrm>
            <a:prstGeom prst="rect">
              <a:avLst/>
            </a:prstGeom>
            <a:noFill/>
          </p:spPr>
          <p:txBody>
            <a:bodyPr wrap="square" lIns="0" tIns="0" rIns="0" bIns="0" rtlCol="0" anchor="ctr" anchorCtr="0">
              <a:spAutoFit/>
            </a:bodyPr>
            <a:lstStyle/>
            <a:p>
              <a:r>
                <a:rPr lang="ja-JP" sz="900" b="0" i="0" u="none" strike="noStrike" cap="none" baseline="0" dirty="0">
                  <a:solidFill>
                    <a:srgbClr val="4D4D4D"/>
                  </a:solidFill>
                  <a:effectLst/>
                  <a:uFillTx/>
                  <a:ea typeface="MS UI Gothic"/>
                </a:rPr>
                <a:t>リスクに晒されていた患者数</a:t>
              </a:r>
            </a:p>
            <a:p>
              <a:r>
                <a:rPr lang="ja-JP" sz="900" b="0" i="0" u="none" strike="noStrike" cap="none" baseline="0" dirty="0">
                  <a:solidFill>
                    <a:srgbClr val="B60D27"/>
                  </a:solidFill>
                  <a:effectLst/>
                  <a:uFillTx/>
                  <a:ea typeface="MS UI Gothic"/>
                </a:rPr>
                <a:t>FP + BEV + ATZ</a:t>
              </a:r>
            </a:p>
            <a:p>
              <a:r>
                <a:rPr lang="en-GB" altLang="ja-JP" sz="900" b="0" i="0" u="none" strike="noStrike" cap="none" baseline="0" dirty="0">
                  <a:solidFill>
                    <a:srgbClr val="B2C0D8"/>
                  </a:solidFill>
                  <a:effectLst/>
                  <a:uFillTx/>
                  <a:ea typeface="MS UI Gothic"/>
                </a:rPr>
                <a:t>           </a:t>
              </a:r>
              <a:r>
                <a:rPr lang="ja-JP" sz="900" b="0" i="0" u="none" strike="noStrike" cap="none" baseline="0" dirty="0">
                  <a:solidFill>
                    <a:srgbClr val="B2C0D8"/>
                  </a:solidFill>
                  <a:effectLst/>
                  <a:uFillTx/>
                  <a:ea typeface="MS UI Gothic"/>
                </a:rPr>
                <a:t>FP + BEV</a:t>
              </a:r>
            </a:p>
          </p:txBody>
        </p:sp>
        <p:sp>
          <p:nvSpPr>
            <p:cNvPr id="59" name="TextBox 58">
              <a:extLst>
                <a:ext uri="{FF2B5EF4-FFF2-40B4-BE49-F238E27FC236}">
                  <a16:creationId xmlns:a16="http://schemas.microsoft.com/office/drawing/2014/main" xmlns="" id="{AE6CCF82-D7AD-4C03-B814-764BEF396387}"/>
                </a:ext>
              </a:extLst>
            </p:cNvPr>
            <p:cNvSpPr txBox="1"/>
            <p:nvPr/>
          </p:nvSpPr>
          <p:spPr>
            <a:xfrm>
              <a:off x="4053274" y="4885922"/>
              <a:ext cx="155731" cy="139060"/>
            </a:xfrm>
            <a:prstGeom prst="rect">
              <a:avLst/>
            </a:prstGeom>
            <a:noFill/>
          </p:spPr>
          <p:txBody>
            <a:bodyPr wrap="none" lIns="0" tIns="0" rIns="0" bIns="0" rtlCol="0" anchor="ctr" anchorCtr="0">
              <a:spAutoFit/>
            </a:bodyPr>
            <a:lstStyle/>
            <a:p>
              <a:pPr algn="ctr"/>
              <a:r>
                <a:rPr lang="ja-JP" sz="1100" b="0" i="0" u="none" strike="noStrike" cap="none" baseline="0">
                  <a:solidFill>
                    <a:srgbClr val="4D4D4D"/>
                  </a:solidFill>
                  <a:effectLst/>
                  <a:uFillTx/>
                  <a:ea typeface="MS UI Gothic"/>
                </a:rPr>
                <a:t>27</a:t>
              </a:r>
            </a:p>
          </p:txBody>
        </p:sp>
        <p:sp>
          <p:nvSpPr>
            <p:cNvPr id="60" name="TextBox 59">
              <a:extLst>
                <a:ext uri="{FF2B5EF4-FFF2-40B4-BE49-F238E27FC236}">
                  <a16:creationId xmlns:a16="http://schemas.microsoft.com/office/drawing/2014/main" xmlns="" id="{1DEA29B7-BA9D-4230-A7B6-2CB3AEB109D9}"/>
                </a:ext>
              </a:extLst>
            </p:cNvPr>
            <p:cNvSpPr txBox="1"/>
            <p:nvPr/>
          </p:nvSpPr>
          <p:spPr>
            <a:xfrm>
              <a:off x="4099358" y="5487742"/>
              <a:ext cx="63564" cy="227553"/>
            </a:xfrm>
            <a:prstGeom prst="rect">
              <a:avLst/>
            </a:prstGeom>
            <a:noFill/>
          </p:spPr>
          <p:txBody>
            <a:bodyPr wrap="none" lIns="0" tIns="0" rIns="0" bIns="0" rtlCol="0" anchor="ctr" anchorCtr="0">
              <a:spAutoFit/>
            </a:bodyPr>
            <a:lstStyle/>
            <a:p>
              <a:pPr algn="ctr"/>
              <a:r>
                <a:rPr lang="ja-JP" sz="900" b="0" i="0" u="none" strike="noStrike" cap="none" baseline="0">
                  <a:solidFill>
                    <a:srgbClr val="4D4D4D"/>
                  </a:solidFill>
                  <a:effectLst/>
                  <a:uFillTx/>
                  <a:ea typeface="MS UI Gothic"/>
                </a:rPr>
                <a:t>1</a:t>
              </a:r>
            </a:p>
            <a:p>
              <a:pPr algn="ctr"/>
              <a:r>
                <a:rPr lang="ja-JP" sz="900" b="0" i="0" u="none" strike="noStrike" cap="none" baseline="0">
                  <a:solidFill>
                    <a:srgbClr val="4D4D4D"/>
                  </a:solidFill>
                  <a:effectLst/>
                  <a:uFillTx/>
                  <a:ea typeface="MS UI Gothic"/>
                </a:rPr>
                <a:t>1</a:t>
              </a:r>
            </a:p>
          </p:txBody>
        </p:sp>
        <p:cxnSp>
          <p:nvCxnSpPr>
            <p:cNvPr id="61" name="Straight Connector 60">
              <a:extLst>
                <a:ext uri="{FF2B5EF4-FFF2-40B4-BE49-F238E27FC236}">
                  <a16:creationId xmlns:a16="http://schemas.microsoft.com/office/drawing/2014/main" xmlns="" id="{E18FF810-577E-4D36-93CF-A28EB671103D}"/>
                </a:ext>
              </a:extLst>
            </p:cNvPr>
            <p:cNvCxnSpPr/>
            <p:nvPr/>
          </p:nvCxnSpPr>
          <p:spPr>
            <a:xfrm rot="16200000">
              <a:off x="4103491"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2" name="Graphic 2050">
              <a:extLst>
                <a:ext uri="{FF2B5EF4-FFF2-40B4-BE49-F238E27FC236}">
                  <a16:creationId xmlns:a16="http://schemas.microsoft.com/office/drawing/2014/main" xmlns="" id="{311978F8-B3BD-46A3-B169-CCF1471FD958}"/>
                </a:ext>
              </a:extLst>
            </p:cNvPr>
            <p:cNvGrpSpPr/>
            <p:nvPr/>
          </p:nvGrpSpPr>
          <p:grpSpPr>
            <a:xfrm>
              <a:off x="1030923" y="3084576"/>
              <a:ext cx="3276918" cy="1577340"/>
              <a:chOff x="1985962" y="2438400"/>
              <a:chExt cx="5172075" cy="1981200"/>
            </a:xfrm>
          </p:grpSpPr>
          <p:sp>
            <p:nvSpPr>
              <p:cNvPr id="104" name="Freeform: Shape 2052">
                <a:extLst>
                  <a:ext uri="{FF2B5EF4-FFF2-40B4-BE49-F238E27FC236}">
                    <a16:creationId xmlns:a16="http://schemas.microsoft.com/office/drawing/2014/main" xmlns="" id="{A5B8F8E9-0A0D-41CB-841A-059247D1EAE4}"/>
                  </a:ext>
                </a:extLst>
              </p:cNvPr>
              <p:cNvSpPr/>
              <p:nvPr/>
            </p:nvSpPr>
            <p:spPr>
              <a:xfrm>
                <a:off x="1978818" y="2462879"/>
                <a:ext cx="5181600" cy="1933575"/>
              </a:xfrm>
              <a:custGeom>
                <a:avLst/>
                <a:gdLst>
                  <a:gd name="connsiteX0" fmla="*/ 5179981 w 5181600"/>
                  <a:gd name="connsiteY0" fmla="*/ 1927289 h 1933575"/>
                  <a:gd name="connsiteX1" fmla="*/ 4441317 w 5181600"/>
                  <a:gd name="connsiteY1" fmla="*/ 1927289 h 1933575"/>
                  <a:gd name="connsiteX2" fmla="*/ 4441317 w 5181600"/>
                  <a:gd name="connsiteY2" fmla="*/ 1888522 h 1933575"/>
                  <a:gd name="connsiteX3" fmla="*/ 3751803 w 5181600"/>
                  <a:gd name="connsiteY3" fmla="*/ 1888522 h 1933575"/>
                  <a:gd name="connsiteX4" fmla="*/ 3751803 w 5181600"/>
                  <a:gd name="connsiteY4" fmla="*/ 1870043 h 1933575"/>
                  <a:gd name="connsiteX5" fmla="*/ 3557397 w 5181600"/>
                  <a:gd name="connsiteY5" fmla="*/ 1870043 h 1933575"/>
                  <a:gd name="connsiteX6" fmla="*/ 3557397 w 5181600"/>
                  <a:gd name="connsiteY6" fmla="*/ 1833944 h 1933575"/>
                  <a:gd name="connsiteX7" fmla="*/ 3293555 w 5181600"/>
                  <a:gd name="connsiteY7" fmla="*/ 1833944 h 1933575"/>
                  <a:gd name="connsiteX8" fmla="*/ 3293555 w 5181600"/>
                  <a:gd name="connsiteY8" fmla="*/ 1807369 h 1933575"/>
                  <a:gd name="connsiteX9" fmla="*/ 3210592 w 5181600"/>
                  <a:gd name="connsiteY9" fmla="*/ 1807369 h 1933575"/>
                  <a:gd name="connsiteX10" fmla="*/ 3210592 w 5181600"/>
                  <a:gd name="connsiteY10" fmla="*/ 1745933 h 1933575"/>
                  <a:gd name="connsiteX11" fmla="*/ 2993041 w 5181600"/>
                  <a:gd name="connsiteY11" fmla="*/ 1745933 h 1933575"/>
                  <a:gd name="connsiteX12" fmla="*/ 2993041 w 5181600"/>
                  <a:gd name="connsiteY12" fmla="*/ 1727930 h 1933575"/>
                  <a:gd name="connsiteX13" fmla="*/ 2911888 w 5181600"/>
                  <a:gd name="connsiteY13" fmla="*/ 1727930 h 1933575"/>
                  <a:gd name="connsiteX14" fmla="*/ 2911888 w 5181600"/>
                  <a:gd name="connsiteY14" fmla="*/ 1687354 h 1933575"/>
                  <a:gd name="connsiteX15" fmla="*/ 2694432 w 5181600"/>
                  <a:gd name="connsiteY15" fmla="*/ 1687354 h 1933575"/>
                  <a:gd name="connsiteX16" fmla="*/ 2694432 w 5181600"/>
                  <a:gd name="connsiteY16" fmla="*/ 1641253 h 1933575"/>
                  <a:gd name="connsiteX17" fmla="*/ 2608707 w 5181600"/>
                  <a:gd name="connsiteY17" fmla="*/ 1641253 h 1933575"/>
                  <a:gd name="connsiteX18" fmla="*/ 2608707 w 5181600"/>
                  <a:gd name="connsiteY18" fmla="*/ 1619631 h 1933575"/>
                  <a:gd name="connsiteX19" fmla="*/ 2344293 w 5181600"/>
                  <a:gd name="connsiteY19" fmla="*/ 1619631 h 1933575"/>
                  <a:gd name="connsiteX20" fmla="*/ 2344293 w 5181600"/>
                  <a:gd name="connsiteY20" fmla="*/ 1589818 h 1933575"/>
                  <a:gd name="connsiteX21" fmla="*/ 2319052 w 5181600"/>
                  <a:gd name="connsiteY21" fmla="*/ 1589818 h 1933575"/>
                  <a:gd name="connsiteX22" fmla="*/ 2319052 w 5181600"/>
                  <a:gd name="connsiteY22" fmla="*/ 1577245 h 1933575"/>
                  <a:gd name="connsiteX23" fmla="*/ 2299145 w 5181600"/>
                  <a:gd name="connsiteY23" fmla="*/ 1577245 h 1933575"/>
                  <a:gd name="connsiteX24" fmla="*/ 2299145 w 5181600"/>
                  <a:gd name="connsiteY24" fmla="*/ 1555528 h 1933575"/>
                  <a:gd name="connsiteX25" fmla="*/ 2276570 w 5181600"/>
                  <a:gd name="connsiteY25" fmla="*/ 1555528 h 1933575"/>
                  <a:gd name="connsiteX26" fmla="*/ 2276570 w 5181600"/>
                  <a:gd name="connsiteY26" fmla="*/ 1538383 h 1933575"/>
                  <a:gd name="connsiteX27" fmla="*/ 2242280 w 5181600"/>
                  <a:gd name="connsiteY27" fmla="*/ 1538383 h 1933575"/>
                  <a:gd name="connsiteX28" fmla="*/ 2242280 w 5181600"/>
                  <a:gd name="connsiteY28" fmla="*/ 1522190 h 1933575"/>
                  <a:gd name="connsiteX29" fmla="*/ 2220659 w 5181600"/>
                  <a:gd name="connsiteY29" fmla="*/ 1522190 h 1933575"/>
                  <a:gd name="connsiteX30" fmla="*/ 2220659 w 5181600"/>
                  <a:gd name="connsiteY30" fmla="*/ 1501426 h 1933575"/>
                  <a:gd name="connsiteX31" fmla="*/ 2199037 w 5181600"/>
                  <a:gd name="connsiteY31" fmla="*/ 1501426 h 1933575"/>
                  <a:gd name="connsiteX32" fmla="*/ 2199037 w 5181600"/>
                  <a:gd name="connsiteY32" fmla="*/ 1486948 h 1933575"/>
                  <a:gd name="connsiteX33" fmla="*/ 2181892 w 5181600"/>
                  <a:gd name="connsiteY33" fmla="*/ 1486948 h 1933575"/>
                  <a:gd name="connsiteX34" fmla="*/ 2181892 w 5181600"/>
                  <a:gd name="connsiteY34" fmla="*/ 1467993 h 1933575"/>
                  <a:gd name="connsiteX35" fmla="*/ 2089785 w 5181600"/>
                  <a:gd name="connsiteY35" fmla="*/ 1467993 h 1933575"/>
                  <a:gd name="connsiteX36" fmla="*/ 2089785 w 5181600"/>
                  <a:gd name="connsiteY36" fmla="*/ 1437323 h 1933575"/>
                  <a:gd name="connsiteX37" fmla="*/ 2004060 w 5181600"/>
                  <a:gd name="connsiteY37" fmla="*/ 1437323 h 1933575"/>
                  <a:gd name="connsiteX38" fmla="*/ 2004060 w 5181600"/>
                  <a:gd name="connsiteY38" fmla="*/ 1415701 h 1933575"/>
                  <a:gd name="connsiteX39" fmla="*/ 1985105 w 5181600"/>
                  <a:gd name="connsiteY39" fmla="*/ 1415701 h 1933575"/>
                  <a:gd name="connsiteX40" fmla="*/ 1985105 w 5181600"/>
                  <a:gd name="connsiteY40" fmla="*/ 1395889 h 1933575"/>
                  <a:gd name="connsiteX41" fmla="*/ 1964341 w 5181600"/>
                  <a:gd name="connsiteY41" fmla="*/ 1395889 h 1933575"/>
                  <a:gd name="connsiteX42" fmla="*/ 1964341 w 5181600"/>
                  <a:gd name="connsiteY42" fmla="*/ 1377791 h 1933575"/>
                  <a:gd name="connsiteX43" fmla="*/ 1911096 w 5181600"/>
                  <a:gd name="connsiteY43" fmla="*/ 1377791 h 1933575"/>
                  <a:gd name="connsiteX44" fmla="*/ 1911096 w 5181600"/>
                  <a:gd name="connsiteY44" fmla="*/ 1358837 h 1933575"/>
                  <a:gd name="connsiteX45" fmla="*/ 1756791 w 5181600"/>
                  <a:gd name="connsiteY45" fmla="*/ 1358837 h 1933575"/>
                  <a:gd name="connsiteX46" fmla="*/ 1756791 w 5181600"/>
                  <a:gd name="connsiteY46" fmla="*/ 1320070 h 1933575"/>
                  <a:gd name="connsiteX47" fmla="*/ 1720787 w 5181600"/>
                  <a:gd name="connsiteY47" fmla="*/ 1320070 h 1933575"/>
                  <a:gd name="connsiteX48" fmla="*/ 1720787 w 5181600"/>
                  <a:gd name="connsiteY48" fmla="*/ 1304735 h 1933575"/>
                  <a:gd name="connsiteX49" fmla="*/ 1665732 w 5181600"/>
                  <a:gd name="connsiteY49" fmla="*/ 1304735 h 1933575"/>
                  <a:gd name="connsiteX50" fmla="*/ 1665732 w 5181600"/>
                  <a:gd name="connsiteY50" fmla="*/ 1284827 h 1933575"/>
                  <a:gd name="connsiteX51" fmla="*/ 1643158 w 5181600"/>
                  <a:gd name="connsiteY51" fmla="*/ 1284827 h 1933575"/>
                  <a:gd name="connsiteX52" fmla="*/ 1643158 w 5181600"/>
                  <a:gd name="connsiteY52" fmla="*/ 1255109 h 1933575"/>
                  <a:gd name="connsiteX53" fmla="*/ 1616964 w 5181600"/>
                  <a:gd name="connsiteY53" fmla="*/ 1255109 h 1933575"/>
                  <a:gd name="connsiteX54" fmla="*/ 1616964 w 5181600"/>
                  <a:gd name="connsiteY54" fmla="*/ 1219867 h 1933575"/>
                  <a:gd name="connsiteX55" fmla="*/ 1597152 w 5181600"/>
                  <a:gd name="connsiteY55" fmla="*/ 1219867 h 1933575"/>
                  <a:gd name="connsiteX56" fmla="*/ 1597152 w 5181600"/>
                  <a:gd name="connsiteY56" fmla="*/ 1198245 h 1933575"/>
                  <a:gd name="connsiteX57" fmla="*/ 1574578 w 5181600"/>
                  <a:gd name="connsiteY57" fmla="*/ 1198245 h 1933575"/>
                  <a:gd name="connsiteX58" fmla="*/ 1574578 w 5181600"/>
                  <a:gd name="connsiteY58" fmla="*/ 1170242 h 1933575"/>
                  <a:gd name="connsiteX59" fmla="*/ 1551051 w 5181600"/>
                  <a:gd name="connsiteY59" fmla="*/ 1170242 h 1933575"/>
                  <a:gd name="connsiteX60" fmla="*/ 1551051 w 5181600"/>
                  <a:gd name="connsiteY60" fmla="*/ 1156716 h 1933575"/>
                  <a:gd name="connsiteX61" fmla="*/ 1516761 w 5181600"/>
                  <a:gd name="connsiteY61" fmla="*/ 1156716 h 1933575"/>
                  <a:gd name="connsiteX62" fmla="*/ 1516761 w 5181600"/>
                  <a:gd name="connsiteY62" fmla="*/ 1140524 h 1933575"/>
                  <a:gd name="connsiteX63" fmla="*/ 1480757 w 5181600"/>
                  <a:gd name="connsiteY63" fmla="*/ 1140524 h 1933575"/>
                  <a:gd name="connsiteX64" fmla="*/ 1480757 w 5181600"/>
                  <a:gd name="connsiteY64" fmla="*/ 1125093 h 1933575"/>
                  <a:gd name="connsiteX65" fmla="*/ 1467136 w 5181600"/>
                  <a:gd name="connsiteY65" fmla="*/ 1125093 h 1933575"/>
                  <a:gd name="connsiteX66" fmla="*/ 1467136 w 5181600"/>
                  <a:gd name="connsiteY66" fmla="*/ 1104424 h 1933575"/>
                  <a:gd name="connsiteX67" fmla="*/ 1448181 w 5181600"/>
                  <a:gd name="connsiteY67" fmla="*/ 1104424 h 1933575"/>
                  <a:gd name="connsiteX68" fmla="*/ 1448181 w 5181600"/>
                  <a:gd name="connsiteY68" fmla="*/ 1088136 h 1933575"/>
                  <a:gd name="connsiteX69" fmla="*/ 1314641 w 5181600"/>
                  <a:gd name="connsiteY69" fmla="*/ 1088136 h 1933575"/>
                  <a:gd name="connsiteX70" fmla="*/ 1314641 w 5181600"/>
                  <a:gd name="connsiteY70" fmla="*/ 1030415 h 1933575"/>
                  <a:gd name="connsiteX71" fmla="*/ 1258729 w 5181600"/>
                  <a:gd name="connsiteY71" fmla="*/ 1030415 h 1933575"/>
                  <a:gd name="connsiteX72" fmla="*/ 1258729 w 5181600"/>
                  <a:gd name="connsiteY72" fmla="*/ 1011460 h 1933575"/>
                  <a:gd name="connsiteX73" fmla="*/ 1238917 w 5181600"/>
                  <a:gd name="connsiteY73" fmla="*/ 1011460 h 1933575"/>
                  <a:gd name="connsiteX74" fmla="*/ 1238917 w 5181600"/>
                  <a:gd name="connsiteY74" fmla="*/ 992505 h 1933575"/>
                  <a:gd name="connsiteX75" fmla="*/ 1214533 w 5181600"/>
                  <a:gd name="connsiteY75" fmla="*/ 992505 h 1933575"/>
                  <a:gd name="connsiteX76" fmla="*/ 1214533 w 5181600"/>
                  <a:gd name="connsiteY76" fmla="*/ 973550 h 1933575"/>
                  <a:gd name="connsiteX77" fmla="*/ 1199198 w 5181600"/>
                  <a:gd name="connsiteY77" fmla="*/ 973550 h 1933575"/>
                  <a:gd name="connsiteX78" fmla="*/ 1199198 w 5181600"/>
                  <a:gd name="connsiteY78" fmla="*/ 949166 h 1933575"/>
                  <a:gd name="connsiteX79" fmla="*/ 1169384 w 5181600"/>
                  <a:gd name="connsiteY79" fmla="*/ 949166 h 1933575"/>
                  <a:gd name="connsiteX80" fmla="*/ 1169384 w 5181600"/>
                  <a:gd name="connsiteY80" fmla="*/ 918496 h 1933575"/>
                  <a:gd name="connsiteX81" fmla="*/ 1144143 w 5181600"/>
                  <a:gd name="connsiteY81" fmla="*/ 918496 h 1933575"/>
                  <a:gd name="connsiteX82" fmla="*/ 1144143 w 5181600"/>
                  <a:gd name="connsiteY82" fmla="*/ 906780 h 1933575"/>
                  <a:gd name="connsiteX83" fmla="*/ 1117949 w 5181600"/>
                  <a:gd name="connsiteY83" fmla="*/ 906780 h 1933575"/>
                  <a:gd name="connsiteX84" fmla="*/ 1117949 w 5181600"/>
                  <a:gd name="connsiteY84" fmla="*/ 887825 h 1933575"/>
                  <a:gd name="connsiteX85" fmla="*/ 1060228 w 5181600"/>
                  <a:gd name="connsiteY85" fmla="*/ 887825 h 1933575"/>
                  <a:gd name="connsiteX86" fmla="*/ 1060228 w 5181600"/>
                  <a:gd name="connsiteY86" fmla="*/ 856202 h 1933575"/>
                  <a:gd name="connsiteX87" fmla="*/ 1008793 w 5181600"/>
                  <a:gd name="connsiteY87" fmla="*/ 856202 h 1933575"/>
                  <a:gd name="connsiteX88" fmla="*/ 1008793 w 5181600"/>
                  <a:gd name="connsiteY88" fmla="*/ 843629 h 1933575"/>
                  <a:gd name="connsiteX89" fmla="*/ 983552 w 5181600"/>
                  <a:gd name="connsiteY89" fmla="*/ 843629 h 1933575"/>
                  <a:gd name="connsiteX90" fmla="*/ 983552 w 5181600"/>
                  <a:gd name="connsiteY90" fmla="*/ 778669 h 1933575"/>
                  <a:gd name="connsiteX91" fmla="*/ 950976 w 5181600"/>
                  <a:gd name="connsiteY91" fmla="*/ 778669 h 1933575"/>
                  <a:gd name="connsiteX92" fmla="*/ 950976 w 5181600"/>
                  <a:gd name="connsiteY92" fmla="*/ 756095 h 1933575"/>
                  <a:gd name="connsiteX93" fmla="*/ 933831 w 5181600"/>
                  <a:gd name="connsiteY93" fmla="*/ 756095 h 1933575"/>
                  <a:gd name="connsiteX94" fmla="*/ 933831 w 5181600"/>
                  <a:gd name="connsiteY94" fmla="*/ 703707 h 1933575"/>
                  <a:gd name="connsiteX95" fmla="*/ 900494 w 5181600"/>
                  <a:gd name="connsiteY95" fmla="*/ 703707 h 1933575"/>
                  <a:gd name="connsiteX96" fmla="*/ 900494 w 5181600"/>
                  <a:gd name="connsiteY96" fmla="*/ 672179 h 1933575"/>
                  <a:gd name="connsiteX97" fmla="*/ 853535 w 5181600"/>
                  <a:gd name="connsiteY97" fmla="*/ 672179 h 1933575"/>
                  <a:gd name="connsiteX98" fmla="*/ 853535 w 5181600"/>
                  <a:gd name="connsiteY98" fmla="*/ 641509 h 1933575"/>
                  <a:gd name="connsiteX99" fmla="*/ 819245 w 5181600"/>
                  <a:gd name="connsiteY99" fmla="*/ 641509 h 1933575"/>
                  <a:gd name="connsiteX100" fmla="*/ 819245 w 5181600"/>
                  <a:gd name="connsiteY100" fmla="*/ 621602 h 1933575"/>
                  <a:gd name="connsiteX101" fmla="*/ 787718 w 5181600"/>
                  <a:gd name="connsiteY101" fmla="*/ 621602 h 1933575"/>
                  <a:gd name="connsiteX102" fmla="*/ 787718 w 5181600"/>
                  <a:gd name="connsiteY102" fmla="*/ 592741 h 1933575"/>
                  <a:gd name="connsiteX103" fmla="*/ 693801 w 5181600"/>
                  <a:gd name="connsiteY103" fmla="*/ 592741 h 1933575"/>
                  <a:gd name="connsiteX104" fmla="*/ 693801 w 5181600"/>
                  <a:gd name="connsiteY104" fmla="*/ 553022 h 1933575"/>
                  <a:gd name="connsiteX105" fmla="*/ 662273 w 5181600"/>
                  <a:gd name="connsiteY105" fmla="*/ 553022 h 1933575"/>
                  <a:gd name="connsiteX106" fmla="*/ 662273 w 5181600"/>
                  <a:gd name="connsiteY106" fmla="*/ 512445 h 1933575"/>
                  <a:gd name="connsiteX107" fmla="*/ 642366 w 5181600"/>
                  <a:gd name="connsiteY107" fmla="*/ 512445 h 1933575"/>
                  <a:gd name="connsiteX108" fmla="*/ 642366 w 5181600"/>
                  <a:gd name="connsiteY108" fmla="*/ 484442 h 1933575"/>
                  <a:gd name="connsiteX109" fmla="*/ 618077 w 5181600"/>
                  <a:gd name="connsiteY109" fmla="*/ 484442 h 1933575"/>
                  <a:gd name="connsiteX110" fmla="*/ 618077 w 5181600"/>
                  <a:gd name="connsiteY110" fmla="*/ 458248 h 1933575"/>
                  <a:gd name="connsiteX111" fmla="*/ 588264 w 5181600"/>
                  <a:gd name="connsiteY111" fmla="*/ 458248 h 1933575"/>
                  <a:gd name="connsiteX112" fmla="*/ 588264 w 5181600"/>
                  <a:gd name="connsiteY112" fmla="*/ 436626 h 1933575"/>
                  <a:gd name="connsiteX113" fmla="*/ 557594 w 5181600"/>
                  <a:gd name="connsiteY113" fmla="*/ 436626 h 1933575"/>
                  <a:gd name="connsiteX114" fmla="*/ 557594 w 5181600"/>
                  <a:gd name="connsiteY114" fmla="*/ 409575 h 1933575"/>
                  <a:gd name="connsiteX115" fmla="*/ 525113 w 5181600"/>
                  <a:gd name="connsiteY115" fmla="*/ 409575 h 1933575"/>
                  <a:gd name="connsiteX116" fmla="*/ 525113 w 5181600"/>
                  <a:gd name="connsiteY116" fmla="*/ 387001 h 1933575"/>
                  <a:gd name="connsiteX117" fmla="*/ 501682 w 5181600"/>
                  <a:gd name="connsiteY117" fmla="*/ 387001 h 1933575"/>
                  <a:gd name="connsiteX118" fmla="*/ 501682 w 5181600"/>
                  <a:gd name="connsiteY118" fmla="*/ 351854 h 1933575"/>
                  <a:gd name="connsiteX119" fmla="*/ 479965 w 5181600"/>
                  <a:gd name="connsiteY119" fmla="*/ 351854 h 1933575"/>
                  <a:gd name="connsiteX120" fmla="*/ 479965 w 5181600"/>
                  <a:gd name="connsiteY120" fmla="*/ 317564 h 1933575"/>
                  <a:gd name="connsiteX121" fmla="*/ 432149 w 5181600"/>
                  <a:gd name="connsiteY121" fmla="*/ 317564 h 1933575"/>
                  <a:gd name="connsiteX122" fmla="*/ 432149 w 5181600"/>
                  <a:gd name="connsiteY122" fmla="*/ 289560 h 1933575"/>
                  <a:gd name="connsiteX123" fmla="*/ 412337 w 5181600"/>
                  <a:gd name="connsiteY123" fmla="*/ 289560 h 1933575"/>
                  <a:gd name="connsiteX124" fmla="*/ 412337 w 5181600"/>
                  <a:gd name="connsiteY124" fmla="*/ 230886 h 1933575"/>
                  <a:gd name="connsiteX125" fmla="*/ 378047 w 5181600"/>
                  <a:gd name="connsiteY125" fmla="*/ 230886 h 1933575"/>
                  <a:gd name="connsiteX126" fmla="*/ 378047 w 5181600"/>
                  <a:gd name="connsiteY126" fmla="*/ 185738 h 1933575"/>
                  <a:gd name="connsiteX127" fmla="*/ 350044 w 5181600"/>
                  <a:gd name="connsiteY127" fmla="*/ 185738 h 1933575"/>
                  <a:gd name="connsiteX128" fmla="*/ 350044 w 5181600"/>
                  <a:gd name="connsiteY128" fmla="*/ 136112 h 1933575"/>
                  <a:gd name="connsiteX129" fmla="*/ 332042 w 5181600"/>
                  <a:gd name="connsiteY129" fmla="*/ 136112 h 1933575"/>
                  <a:gd name="connsiteX130" fmla="*/ 332042 w 5181600"/>
                  <a:gd name="connsiteY130" fmla="*/ 106394 h 1933575"/>
                  <a:gd name="connsiteX131" fmla="*/ 313944 w 5181600"/>
                  <a:gd name="connsiteY131" fmla="*/ 106394 h 1933575"/>
                  <a:gd name="connsiteX132" fmla="*/ 313944 w 5181600"/>
                  <a:gd name="connsiteY132" fmla="*/ 54959 h 1933575"/>
                  <a:gd name="connsiteX133" fmla="*/ 301276 w 5181600"/>
                  <a:gd name="connsiteY133" fmla="*/ 54959 h 1933575"/>
                  <a:gd name="connsiteX134" fmla="*/ 301276 w 5181600"/>
                  <a:gd name="connsiteY134" fmla="*/ 7144 h 1933575"/>
                  <a:gd name="connsiteX135" fmla="*/ 7144 w 5181600"/>
                  <a:gd name="connsiteY135" fmla="*/ 7144 h 1933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5181600" h="1933575">
                    <a:moveTo>
                      <a:pt x="5179981" y="1927289"/>
                    </a:moveTo>
                    <a:lnTo>
                      <a:pt x="4441317" y="1927289"/>
                    </a:lnTo>
                    <a:lnTo>
                      <a:pt x="4441317" y="1888522"/>
                    </a:lnTo>
                    <a:lnTo>
                      <a:pt x="3751803" y="1888522"/>
                    </a:lnTo>
                    <a:lnTo>
                      <a:pt x="3751803" y="1870043"/>
                    </a:lnTo>
                    <a:lnTo>
                      <a:pt x="3557397" y="1870043"/>
                    </a:lnTo>
                    <a:lnTo>
                      <a:pt x="3557397" y="1833944"/>
                    </a:lnTo>
                    <a:lnTo>
                      <a:pt x="3293555" y="1833944"/>
                    </a:lnTo>
                    <a:lnTo>
                      <a:pt x="3293555" y="1807369"/>
                    </a:lnTo>
                    <a:lnTo>
                      <a:pt x="3210592" y="1807369"/>
                    </a:lnTo>
                    <a:lnTo>
                      <a:pt x="3210592" y="1745933"/>
                    </a:lnTo>
                    <a:lnTo>
                      <a:pt x="2993041" y="1745933"/>
                    </a:lnTo>
                    <a:lnTo>
                      <a:pt x="2993041" y="1727930"/>
                    </a:lnTo>
                    <a:lnTo>
                      <a:pt x="2911888" y="1727930"/>
                    </a:lnTo>
                    <a:lnTo>
                      <a:pt x="2911888" y="1687354"/>
                    </a:lnTo>
                    <a:lnTo>
                      <a:pt x="2694432" y="1687354"/>
                    </a:lnTo>
                    <a:lnTo>
                      <a:pt x="2694432" y="1641253"/>
                    </a:lnTo>
                    <a:lnTo>
                      <a:pt x="2608707" y="1641253"/>
                    </a:lnTo>
                    <a:lnTo>
                      <a:pt x="2608707" y="1619631"/>
                    </a:lnTo>
                    <a:lnTo>
                      <a:pt x="2344293" y="1619631"/>
                    </a:lnTo>
                    <a:lnTo>
                      <a:pt x="2344293" y="1589818"/>
                    </a:lnTo>
                    <a:lnTo>
                      <a:pt x="2319052" y="1589818"/>
                    </a:lnTo>
                    <a:lnTo>
                      <a:pt x="2319052" y="1577245"/>
                    </a:lnTo>
                    <a:lnTo>
                      <a:pt x="2299145" y="1577245"/>
                    </a:lnTo>
                    <a:lnTo>
                      <a:pt x="2299145" y="1555528"/>
                    </a:lnTo>
                    <a:lnTo>
                      <a:pt x="2276570" y="1555528"/>
                    </a:lnTo>
                    <a:lnTo>
                      <a:pt x="2276570" y="1538383"/>
                    </a:lnTo>
                    <a:lnTo>
                      <a:pt x="2242280" y="1538383"/>
                    </a:lnTo>
                    <a:lnTo>
                      <a:pt x="2242280" y="1522190"/>
                    </a:lnTo>
                    <a:lnTo>
                      <a:pt x="2220659" y="1522190"/>
                    </a:lnTo>
                    <a:lnTo>
                      <a:pt x="2220659" y="1501426"/>
                    </a:lnTo>
                    <a:lnTo>
                      <a:pt x="2199037" y="1501426"/>
                    </a:lnTo>
                    <a:lnTo>
                      <a:pt x="2199037" y="1486948"/>
                    </a:lnTo>
                    <a:lnTo>
                      <a:pt x="2181892" y="1486948"/>
                    </a:lnTo>
                    <a:lnTo>
                      <a:pt x="2181892" y="1467993"/>
                    </a:lnTo>
                    <a:lnTo>
                      <a:pt x="2089785" y="1467993"/>
                    </a:lnTo>
                    <a:lnTo>
                      <a:pt x="2089785" y="1437323"/>
                    </a:lnTo>
                    <a:lnTo>
                      <a:pt x="2004060" y="1437323"/>
                    </a:lnTo>
                    <a:lnTo>
                      <a:pt x="2004060" y="1415701"/>
                    </a:lnTo>
                    <a:lnTo>
                      <a:pt x="1985105" y="1415701"/>
                    </a:lnTo>
                    <a:lnTo>
                      <a:pt x="1985105" y="1395889"/>
                    </a:lnTo>
                    <a:lnTo>
                      <a:pt x="1964341" y="1395889"/>
                    </a:lnTo>
                    <a:lnTo>
                      <a:pt x="1964341" y="1377791"/>
                    </a:lnTo>
                    <a:lnTo>
                      <a:pt x="1911096" y="1377791"/>
                    </a:lnTo>
                    <a:lnTo>
                      <a:pt x="1911096" y="1358837"/>
                    </a:lnTo>
                    <a:lnTo>
                      <a:pt x="1756791" y="1358837"/>
                    </a:lnTo>
                    <a:lnTo>
                      <a:pt x="1756791" y="1320070"/>
                    </a:lnTo>
                    <a:lnTo>
                      <a:pt x="1720787" y="1320070"/>
                    </a:lnTo>
                    <a:lnTo>
                      <a:pt x="1720787" y="1304735"/>
                    </a:lnTo>
                    <a:lnTo>
                      <a:pt x="1665732" y="1304735"/>
                    </a:lnTo>
                    <a:lnTo>
                      <a:pt x="1665732" y="1284827"/>
                    </a:lnTo>
                    <a:lnTo>
                      <a:pt x="1643158" y="1284827"/>
                    </a:lnTo>
                    <a:lnTo>
                      <a:pt x="1643158" y="1255109"/>
                    </a:lnTo>
                    <a:lnTo>
                      <a:pt x="1616964" y="1255109"/>
                    </a:lnTo>
                    <a:lnTo>
                      <a:pt x="1616964" y="1219867"/>
                    </a:lnTo>
                    <a:lnTo>
                      <a:pt x="1597152" y="1219867"/>
                    </a:lnTo>
                    <a:lnTo>
                      <a:pt x="1597152" y="1198245"/>
                    </a:lnTo>
                    <a:lnTo>
                      <a:pt x="1574578" y="1198245"/>
                    </a:lnTo>
                    <a:lnTo>
                      <a:pt x="1574578" y="1170242"/>
                    </a:lnTo>
                    <a:lnTo>
                      <a:pt x="1551051" y="1170242"/>
                    </a:lnTo>
                    <a:lnTo>
                      <a:pt x="1551051" y="1156716"/>
                    </a:lnTo>
                    <a:lnTo>
                      <a:pt x="1516761" y="1156716"/>
                    </a:lnTo>
                    <a:lnTo>
                      <a:pt x="1516761" y="1140524"/>
                    </a:lnTo>
                    <a:lnTo>
                      <a:pt x="1480757" y="1140524"/>
                    </a:lnTo>
                    <a:lnTo>
                      <a:pt x="1480757" y="1125093"/>
                    </a:lnTo>
                    <a:lnTo>
                      <a:pt x="1467136" y="1125093"/>
                    </a:lnTo>
                    <a:lnTo>
                      <a:pt x="1467136" y="1104424"/>
                    </a:lnTo>
                    <a:lnTo>
                      <a:pt x="1448181" y="1104424"/>
                    </a:lnTo>
                    <a:lnTo>
                      <a:pt x="1448181" y="1088136"/>
                    </a:lnTo>
                    <a:lnTo>
                      <a:pt x="1314641" y="1088136"/>
                    </a:lnTo>
                    <a:lnTo>
                      <a:pt x="1314641" y="1030415"/>
                    </a:lnTo>
                    <a:lnTo>
                      <a:pt x="1258729" y="1030415"/>
                    </a:lnTo>
                    <a:lnTo>
                      <a:pt x="1258729" y="1011460"/>
                    </a:lnTo>
                    <a:lnTo>
                      <a:pt x="1238917" y="1011460"/>
                    </a:lnTo>
                    <a:lnTo>
                      <a:pt x="1238917" y="992505"/>
                    </a:lnTo>
                    <a:lnTo>
                      <a:pt x="1214533" y="992505"/>
                    </a:lnTo>
                    <a:lnTo>
                      <a:pt x="1214533" y="973550"/>
                    </a:lnTo>
                    <a:lnTo>
                      <a:pt x="1199198" y="973550"/>
                    </a:lnTo>
                    <a:lnTo>
                      <a:pt x="1199198" y="949166"/>
                    </a:lnTo>
                    <a:lnTo>
                      <a:pt x="1169384" y="949166"/>
                    </a:lnTo>
                    <a:lnTo>
                      <a:pt x="1169384" y="918496"/>
                    </a:lnTo>
                    <a:lnTo>
                      <a:pt x="1144143" y="918496"/>
                    </a:lnTo>
                    <a:lnTo>
                      <a:pt x="1144143" y="906780"/>
                    </a:lnTo>
                    <a:lnTo>
                      <a:pt x="1117949" y="906780"/>
                    </a:lnTo>
                    <a:lnTo>
                      <a:pt x="1117949" y="887825"/>
                    </a:lnTo>
                    <a:lnTo>
                      <a:pt x="1060228" y="887825"/>
                    </a:lnTo>
                    <a:lnTo>
                      <a:pt x="1060228" y="856202"/>
                    </a:lnTo>
                    <a:lnTo>
                      <a:pt x="1008793" y="856202"/>
                    </a:lnTo>
                    <a:lnTo>
                      <a:pt x="1008793" y="843629"/>
                    </a:lnTo>
                    <a:lnTo>
                      <a:pt x="983552" y="843629"/>
                    </a:lnTo>
                    <a:lnTo>
                      <a:pt x="983552" y="778669"/>
                    </a:lnTo>
                    <a:lnTo>
                      <a:pt x="950976" y="778669"/>
                    </a:lnTo>
                    <a:lnTo>
                      <a:pt x="950976" y="756095"/>
                    </a:lnTo>
                    <a:lnTo>
                      <a:pt x="933831" y="756095"/>
                    </a:lnTo>
                    <a:lnTo>
                      <a:pt x="933831" y="703707"/>
                    </a:lnTo>
                    <a:lnTo>
                      <a:pt x="900494" y="703707"/>
                    </a:lnTo>
                    <a:lnTo>
                      <a:pt x="900494" y="672179"/>
                    </a:lnTo>
                    <a:lnTo>
                      <a:pt x="853535" y="672179"/>
                    </a:lnTo>
                    <a:lnTo>
                      <a:pt x="853535" y="641509"/>
                    </a:lnTo>
                    <a:lnTo>
                      <a:pt x="819245" y="641509"/>
                    </a:lnTo>
                    <a:lnTo>
                      <a:pt x="819245" y="621602"/>
                    </a:lnTo>
                    <a:lnTo>
                      <a:pt x="787718" y="621602"/>
                    </a:lnTo>
                    <a:lnTo>
                      <a:pt x="787718" y="592741"/>
                    </a:lnTo>
                    <a:lnTo>
                      <a:pt x="693801" y="592741"/>
                    </a:lnTo>
                    <a:lnTo>
                      <a:pt x="693801" y="553022"/>
                    </a:lnTo>
                    <a:lnTo>
                      <a:pt x="662273" y="553022"/>
                    </a:lnTo>
                    <a:lnTo>
                      <a:pt x="662273" y="512445"/>
                    </a:lnTo>
                    <a:lnTo>
                      <a:pt x="642366" y="512445"/>
                    </a:lnTo>
                    <a:lnTo>
                      <a:pt x="642366" y="484442"/>
                    </a:lnTo>
                    <a:lnTo>
                      <a:pt x="618077" y="484442"/>
                    </a:lnTo>
                    <a:lnTo>
                      <a:pt x="618077" y="458248"/>
                    </a:lnTo>
                    <a:lnTo>
                      <a:pt x="588264" y="458248"/>
                    </a:lnTo>
                    <a:lnTo>
                      <a:pt x="588264" y="436626"/>
                    </a:lnTo>
                    <a:lnTo>
                      <a:pt x="557594" y="436626"/>
                    </a:lnTo>
                    <a:lnTo>
                      <a:pt x="557594" y="409575"/>
                    </a:lnTo>
                    <a:lnTo>
                      <a:pt x="525113" y="409575"/>
                    </a:lnTo>
                    <a:lnTo>
                      <a:pt x="525113" y="387001"/>
                    </a:lnTo>
                    <a:lnTo>
                      <a:pt x="501682" y="387001"/>
                    </a:lnTo>
                    <a:lnTo>
                      <a:pt x="501682" y="351854"/>
                    </a:lnTo>
                    <a:lnTo>
                      <a:pt x="479965" y="351854"/>
                    </a:lnTo>
                    <a:lnTo>
                      <a:pt x="479965" y="317564"/>
                    </a:lnTo>
                    <a:lnTo>
                      <a:pt x="432149" y="317564"/>
                    </a:lnTo>
                    <a:lnTo>
                      <a:pt x="432149" y="289560"/>
                    </a:lnTo>
                    <a:lnTo>
                      <a:pt x="412337" y="289560"/>
                    </a:lnTo>
                    <a:lnTo>
                      <a:pt x="412337" y="230886"/>
                    </a:lnTo>
                    <a:lnTo>
                      <a:pt x="378047" y="230886"/>
                    </a:lnTo>
                    <a:lnTo>
                      <a:pt x="378047" y="185738"/>
                    </a:lnTo>
                    <a:lnTo>
                      <a:pt x="350044" y="185738"/>
                    </a:lnTo>
                    <a:lnTo>
                      <a:pt x="350044" y="136112"/>
                    </a:lnTo>
                    <a:lnTo>
                      <a:pt x="332042" y="136112"/>
                    </a:lnTo>
                    <a:lnTo>
                      <a:pt x="332042" y="106394"/>
                    </a:lnTo>
                    <a:lnTo>
                      <a:pt x="313944" y="106394"/>
                    </a:lnTo>
                    <a:lnTo>
                      <a:pt x="313944" y="54959"/>
                    </a:lnTo>
                    <a:lnTo>
                      <a:pt x="301276" y="54959"/>
                    </a:lnTo>
                    <a:lnTo>
                      <a:pt x="301276" y="7144"/>
                    </a:lnTo>
                    <a:lnTo>
                      <a:pt x="7144" y="7144"/>
                    </a:lnTo>
                  </a:path>
                </a:pathLst>
              </a:custGeom>
              <a:noFill/>
              <a:ln w="19050" cap="flat">
                <a:solidFill>
                  <a:schemeClr val="accent3"/>
                </a:solidFill>
                <a:prstDash val="solid"/>
                <a:miter/>
              </a:ln>
            </p:spPr>
            <p:txBody>
              <a:bodyPr rtlCol="0" anchor="ctr"/>
              <a:lstStyle/>
              <a:p>
                <a:endParaRPr lang="en-GB">
                  <a:solidFill>
                    <a:srgbClr val="4D4D4D"/>
                  </a:solidFill>
                </a:endParaRPr>
              </a:p>
            </p:txBody>
          </p:sp>
          <p:sp>
            <p:nvSpPr>
              <p:cNvPr id="105" name="Freeform: Shape 2053">
                <a:extLst>
                  <a:ext uri="{FF2B5EF4-FFF2-40B4-BE49-F238E27FC236}">
                    <a16:creationId xmlns:a16="http://schemas.microsoft.com/office/drawing/2014/main" xmlns="" id="{975DA2CE-6C4B-4C08-8E11-A8422A992556}"/>
                  </a:ext>
                </a:extLst>
              </p:cNvPr>
              <p:cNvSpPr/>
              <p:nvPr/>
            </p:nvSpPr>
            <p:spPr>
              <a:xfrm>
                <a:off x="7134034" y="4351496"/>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06" name="Freeform: Shape 2054">
                <a:extLst>
                  <a:ext uri="{FF2B5EF4-FFF2-40B4-BE49-F238E27FC236}">
                    <a16:creationId xmlns:a16="http://schemas.microsoft.com/office/drawing/2014/main" xmlns="" id="{9DBD46EF-41F7-43B3-9B45-999E4BFB6427}"/>
                  </a:ext>
                </a:extLst>
              </p:cNvPr>
              <p:cNvSpPr/>
              <p:nvPr/>
            </p:nvSpPr>
            <p:spPr>
              <a:xfrm>
                <a:off x="6734746" y="4351496"/>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07" name="Freeform: Shape 2055">
                <a:extLst>
                  <a:ext uri="{FF2B5EF4-FFF2-40B4-BE49-F238E27FC236}">
                    <a16:creationId xmlns:a16="http://schemas.microsoft.com/office/drawing/2014/main" xmlns="" id="{F72DF2E8-817A-4158-BA98-CFCE113188A5}"/>
                  </a:ext>
                </a:extLst>
              </p:cNvPr>
              <p:cNvSpPr/>
              <p:nvPr/>
            </p:nvSpPr>
            <p:spPr>
              <a:xfrm>
                <a:off x="6643592" y="4351496"/>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08" name="Freeform: Shape 2056">
                <a:extLst>
                  <a:ext uri="{FF2B5EF4-FFF2-40B4-BE49-F238E27FC236}">
                    <a16:creationId xmlns:a16="http://schemas.microsoft.com/office/drawing/2014/main" xmlns="" id="{035CEA57-6F6E-4B17-B745-6B0A97990505}"/>
                  </a:ext>
                </a:extLst>
              </p:cNvPr>
              <p:cNvSpPr/>
              <p:nvPr/>
            </p:nvSpPr>
            <p:spPr>
              <a:xfrm>
                <a:off x="6413468" y="4313111"/>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09" name="Freeform: Shape 2057">
                <a:extLst>
                  <a:ext uri="{FF2B5EF4-FFF2-40B4-BE49-F238E27FC236}">
                    <a16:creationId xmlns:a16="http://schemas.microsoft.com/office/drawing/2014/main" xmlns="" id="{80E8A3C5-9599-4F52-A9AF-DEFAA828C5A5}"/>
                  </a:ext>
                </a:extLst>
              </p:cNvPr>
              <p:cNvSpPr/>
              <p:nvPr/>
            </p:nvSpPr>
            <p:spPr>
              <a:xfrm>
                <a:off x="6275451" y="4313111"/>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10" name="Freeform: Shape 2058">
                <a:extLst>
                  <a:ext uri="{FF2B5EF4-FFF2-40B4-BE49-F238E27FC236}">
                    <a16:creationId xmlns:a16="http://schemas.microsoft.com/office/drawing/2014/main" xmlns="" id="{8A808D8E-A337-4EFD-9420-C3E679BAC520}"/>
                  </a:ext>
                </a:extLst>
              </p:cNvPr>
              <p:cNvSpPr/>
              <p:nvPr/>
            </p:nvSpPr>
            <p:spPr>
              <a:xfrm>
                <a:off x="6256972" y="4313111"/>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11" name="Freeform: Shape 2059">
                <a:extLst>
                  <a:ext uri="{FF2B5EF4-FFF2-40B4-BE49-F238E27FC236}">
                    <a16:creationId xmlns:a16="http://schemas.microsoft.com/office/drawing/2014/main" xmlns="" id="{DECC8568-A9AF-4EC1-9669-5C9E79FE3EFA}"/>
                  </a:ext>
                </a:extLst>
              </p:cNvPr>
              <p:cNvSpPr/>
              <p:nvPr/>
            </p:nvSpPr>
            <p:spPr>
              <a:xfrm>
                <a:off x="6208680" y="4313111"/>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12" name="Freeform: Shape 2060">
                <a:extLst>
                  <a:ext uri="{FF2B5EF4-FFF2-40B4-BE49-F238E27FC236}">
                    <a16:creationId xmlns:a16="http://schemas.microsoft.com/office/drawing/2014/main" xmlns="" id="{92A96006-7CF4-435D-B77F-6EED74AD8ACF}"/>
                  </a:ext>
                </a:extLst>
              </p:cNvPr>
              <p:cNvSpPr/>
              <p:nvPr/>
            </p:nvSpPr>
            <p:spPr>
              <a:xfrm>
                <a:off x="6095428" y="4313111"/>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13" name="Freeform: Shape 2061">
                <a:extLst>
                  <a:ext uri="{FF2B5EF4-FFF2-40B4-BE49-F238E27FC236}">
                    <a16:creationId xmlns:a16="http://schemas.microsoft.com/office/drawing/2014/main" xmlns="" id="{B912A531-1380-4DCA-85E7-C8097CA04BE2}"/>
                  </a:ext>
                </a:extLst>
              </p:cNvPr>
              <p:cNvSpPr/>
              <p:nvPr/>
            </p:nvSpPr>
            <p:spPr>
              <a:xfrm>
                <a:off x="6046660" y="4313111"/>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14" name="Freeform: Shape 2062">
                <a:extLst>
                  <a:ext uri="{FF2B5EF4-FFF2-40B4-BE49-F238E27FC236}">
                    <a16:creationId xmlns:a16="http://schemas.microsoft.com/office/drawing/2014/main" xmlns="" id="{3AE226FC-92B3-45CF-83FF-9BEC439837B6}"/>
                  </a:ext>
                </a:extLst>
              </p:cNvPr>
              <p:cNvSpPr/>
              <p:nvPr/>
            </p:nvSpPr>
            <p:spPr>
              <a:xfrm>
                <a:off x="5923502" y="4313111"/>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15" name="Freeform: Shape 2063">
                <a:extLst>
                  <a:ext uri="{FF2B5EF4-FFF2-40B4-BE49-F238E27FC236}">
                    <a16:creationId xmlns:a16="http://schemas.microsoft.com/office/drawing/2014/main" xmlns="" id="{675652C0-9463-4ADD-98BE-400C8B4CF943}"/>
                  </a:ext>
                </a:extLst>
              </p:cNvPr>
              <p:cNvSpPr/>
              <p:nvPr/>
            </p:nvSpPr>
            <p:spPr>
              <a:xfrm>
                <a:off x="5866257" y="4313111"/>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16" name="Freeform: Shape 2064">
                <a:extLst>
                  <a:ext uri="{FF2B5EF4-FFF2-40B4-BE49-F238E27FC236}">
                    <a16:creationId xmlns:a16="http://schemas.microsoft.com/office/drawing/2014/main" xmlns="" id="{F9BBC787-D65F-4258-8798-19F3D5153CC6}"/>
                  </a:ext>
                </a:extLst>
              </p:cNvPr>
              <p:cNvSpPr/>
              <p:nvPr/>
            </p:nvSpPr>
            <p:spPr>
              <a:xfrm>
                <a:off x="5636990" y="4298728"/>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17" name="Freeform: Shape 2065">
                <a:extLst>
                  <a:ext uri="{FF2B5EF4-FFF2-40B4-BE49-F238E27FC236}">
                    <a16:creationId xmlns:a16="http://schemas.microsoft.com/office/drawing/2014/main" xmlns="" id="{AAABD273-87AA-4BDD-AB63-78259F7F7690}"/>
                  </a:ext>
                </a:extLst>
              </p:cNvPr>
              <p:cNvSpPr/>
              <p:nvPr/>
            </p:nvSpPr>
            <p:spPr>
              <a:xfrm>
                <a:off x="5374862" y="4256723"/>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18" name="Freeform: Shape 2066">
                <a:extLst>
                  <a:ext uri="{FF2B5EF4-FFF2-40B4-BE49-F238E27FC236}">
                    <a16:creationId xmlns:a16="http://schemas.microsoft.com/office/drawing/2014/main" xmlns="" id="{2E26AB03-0F68-4E84-B7F9-E1B1058BBEC0}"/>
                  </a:ext>
                </a:extLst>
              </p:cNvPr>
              <p:cNvSpPr/>
              <p:nvPr/>
            </p:nvSpPr>
            <p:spPr>
              <a:xfrm>
                <a:off x="5433060" y="4256723"/>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19" name="Freeform: Shape 2067">
                <a:extLst>
                  <a:ext uri="{FF2B5EF4-FFF2-40B4-BE49-F238E27FC236}">
                    <a16:creationId xmlns:a16="http://schemas.microsoft.com/office/drawing/2014/main" xmlns="" id="{AEEC77AD-9D6D-427D-9197-9C7CA7513DF5}"/>
                  </a:ext>
                </a:extLst>
              </p:cNvPr>
              <p:cNvSpPr/>
              <p:nvPr/>
            </p:nvSpPr>
            <p:spPr>
              <a:xfrm>
                <a:off x="5265705" y="4256723"/>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20" name="Freeform: Shape 2068">
                <a:extLst>
                  <a:ext uri="{FF2B5EF4-FFF2-40B4-BE49-F238E27FC236}">
                    <a16:creationId xmlns:a16="http://schemas.microsoft.com/office/drawing/2014/main" xmlns="" id="{7E9E9AA1-6BF9-4C4A-BCA6-C00E8D1908D1}"/>
                  </a:ext>
                </a:extLst>
              </p:cNvPr>
              <p:cNvSpPr/>
              <p:nvPr/>
            </p:nvSpPr>
            <p:spPr>
              <a:xfrm>
                <a:off x="5191696" y="4235482"/>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21" name="Freeform: Shape 2069">
                <a:extLst>
                  <a:ext uri="{FF2B5EF4-FFF2-40B4-BE49-F238E27FC236}">
                    <a16:creationId xmlns:a16="http://schemas.microsoft.com/office/drawing/2014/main" xmlns="" id="{833BF2A4-3E5A-411E-8FD6-BAE5777A0995}"/>
                  </a:ext>
                </a:extLst>
              </p:cNvPr>
              <p:cNvSpPr/>
              <p:nvPr/>
            </p:nvSpPr>
            <p:spPr>
              <a:xfrm>
                <a:off x="5168074" y="4172331"/>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22" name="Freeform: Shape 2070">
                <a:extLst>
                  <a:ext uri="{FF2B5EF4-FFF2-40B4-BE49-F238E27FC236}">
                    <a16:creationId xmlns:a16="http://schemas.microsoft.com/office/drawing/2014/main" xmlns="" id="{655C2326-2229-4F37-8591-613D167E6C54}"/>
                  </a:ext>
                </a:extLst>
              </p:cNvPr>
              <p:cNvSpPr/>
              <p:nvPr/>
            </p:nvSpPr>
            <p:spPr>
              <a:xfrm>
                <a:off x="4061745" y="3863150"/>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23" name="Freeform: Shape 2071">
                <a:extLst>
                  <a:ext uri="{FF2B5EF4-FFF2-40B4-BE49-F238E27FC236}">
                    <a16:creationId xmlns:a16="http://schemas.microsoft.com/office/drawing/2014/main" xmlns="" id="{E24E279E-13AB-4630-8AB9-748E039D7881}"/>
                  </a:ext>
                </a:extLst>
              </p:cNvPr>
              <p:cNvSpPr/>
              <p:nvPr/>
            </p:nvSpPr>
            <p:spPr>
              <a:xfrm>
                <a:off x="4315682" y="4025265"/>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24" name="Freeform: Shape 2072">
                <a:extLst>
                  <a:ext uri="{FF2B5EF4-FFF2-40B4-BE49-F238E27FC236}">
                    <a16:creationId xmlns:a16="http://schemas.microsoft.com/office/drawing/2014/main" xmlns="" id="{6A01A1A1-6498-4BBB-B444-22CEF14292D5}"/>
                  </a:ext>
                </a:extLst>
              </p:cNvPr>
              <p:cNvSpPr/>
              <p:nvPr/>
            </p:nvSpPr>
            <p:spPr>
              <a:xfrm>
                <a:off x="4277772" y="4001167"/>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25" name="Freeform: Shape 2073">
                <a:extLst>
                  <a:ext uri="{FF2B5EF4-FFF2-40B4-BE49-F238E27FC236}">
                    <a16:creationId xmlns:a16="http://schemas.microsoft.com/office/drawing/2014/main" xmlns="" id="{362B715D-251B-446D-A773-7151EBE7440B}"/>
                  </a:ext>
                </a:extLst>
              </p:cNvPr>
              <p:cNvSpPr/>
              <p:nvPr/>
            </p:nvSpPr>
            <p:spPr>
              <a:xfrm>
                <a:off x="4215193" y="3962114"/>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26" name="Freeform: Shape 2074">
                <a:extLst>
                  <a:ext uri="{FF2B5EF4-FFF2-40B4-BE49-F238E27FC236}">
                    <a16:creationId xmlns:a16="http://schemas.microsoft.com/office/drawing/2014/main" xmlns="" id="{0FEC2F90-019A-4014-B3C1-7F224C9234BE}"/>
                  </a:ext>
                </a:extLst>
              </p:cNvPr>
              <p:cNvSpPr/>
              <p:nvPr/>
            </p:nvSpPr>
            <p:spPr>
              <a:xfrm>
                <a:off x="4171283" y="3921824"/>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27" name="Freeform: Shape 2075">
                <a:extLst>
                  <a:ext uri="{FF2B5EF4-FFF2-40B4-BE49-F238E27FC236}">
                    <a16:creationId xmlns:a16="http://schemas.microsoft.com/office/drawing/2014/main" xmlns="" id="{DA6F6341-C2ED-4C8A-B407-3B0A99B9749A}"/>
                  </a:ext>
                </a:extLst>
              </p:cNvPr>
              <p:cNvSpPr/>
              <p:nvPr/>
            </p:nvSpPr>
            <p:spPr>
              <a:xfrm>
                <a:off x="4893183" y="4151948"/>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28" name="Freeform: Shape 2076">
                <a:extLst>
                  <a:ext uri="{FF2B5EF4-FFF2-40B4-BE49-F238E27FC236}">
                    <a16:creationId xmlns:a16="http://schemas.microsoft.com/office/drawing/2014/main" xmlns="" id="{468C8685-0AF6-46FD-A869-514C8DE0CF91}"/>
                  </a:ext>
                </a:extLst>
              </p:cNvPr>
              <p:cNvSpPr/>
              <p:nvPr/>
            </p:nvSpPr>
            <p:spPr>
              <a:xfrm>
                <a:off x="4869084" y="4113086"/>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29" name="Freeform: Shape 2077">
                <a:extLst>
                  <a:ext uri="{FF2B5EF4-FFF2-40B4-BE49-F238E27FC236}">
                    <a16:creationId xmlns:a16="http://schemas.microsoft.com/office/drawing/2014/main" xmlns="" id="{63DD6215-F52E-4DD5-A541-FB1AF909F49D}"/>
                  </a:ext>
                </a:extLst>
              </p:cNvPr>
              <p:cNvSpPr/>
              <p:nvPr/>
            </p:nvSpPr>
            <p:spPr>
              <a:xfrm>
                <a:off x="4854702" y="4113086"/>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30" name="Freeform: Shape 2078">
                <a:extLst>
                  <a:ext uri="{FF2B5EF4-FFF2-40B4-BE49-F238E27FC236}">
                    <a16:creationId xmlns:a16="http://schemas.microsoft.com/office/drawing/2014/main" xmlns="" id="{2569E003-9E26-49F0-AC21-1844EA307057}"/>
                  </a:ext>
                </a:extLst>
              </p:cNvPr>
              <p:cNvSpPr/>
              <p:nvPr/>
            </p:nvSpPr>
            <p:spPr>
              <a:xfrm>
                <a:off x="4755451" y="4113086"/>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31" name="Freeform: Shape 633">
                <a:extLst>
                  <a:ext uri="{FF2B5EF4-FFF2-40B4-BE49-F238E27FC236}">
                    <a16:creationId xmlns:a16="http://schemas.microsoft.com/office/drawing/2014/main" xmlns="" id="{5871E3E6-A7FD-475F-8AFA-72FCF805125F}"/>
                  </a:ext>
                </a:extLst>
              </p:cNvPr>
              <p:cNvSpPr/>
              <p:nvPr/>
            </p:nvSpPr>
            <p:spPr>
              <a:xfrm>
                <a:off x="3375374" y="3513963"/>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32" name="Freeform: Shape 635">
                <a:extLst>
                  <a:ext uri="{FF2B5EF4-FFF2-40B4-BE49-F238E27FC236}">
                    <a16:creationId xmlns:a16="http://schemas.microsoft.com/office/drawing/2014/main" xmlns="" id="{6EF92340-0594-4CA3-8C4B-9F2FC964AD48}"/>
                  </a:ext>
                </a:extLst>
              </p:cNvPr>
              <p:cNvSpPr/>
              <p:nvPr/>
            </p:nvSpPr>
            <p:spPr>
              <a:xfrm>
                <a:off x="2732341" y="3016377"/>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33" name="Freeform: Shape 636">
                <a:extLst>
                  <a:ext uri="{FF2B5EF4-FFF2-40B4-BE49-F238E27FC236}">
                    <a16:creationId xmlns:a16="http://schemas.microsoft.com/office/drawing/2014/main" xmlns="" id="{CD3614A6-70DF-49D4-A076-07EAC9543151}"/>
                  </a:ext>
                </a:extLst>
              </p:cNvPr>
              <p:cNvSpPr/>
              <p:nvPr/>
            </p:nvSpPr>
            <p:spPr>
              <a:xfrm>
                <a:off x="2241994" y="243125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34" name="Freeform: Shape 638">
                <a:extLst>
                  <a:ext uri="{FF2B5EF4-FFF2-40B4-BE49-F238E27FC236}">
                    <a16:creationId xmlns:a16="http://schemas.microsoft.com/office/drawing/2014/main" xmlns="" id="{97EB1DF0-AEB1-4E8B-A819-B6B12571CF42}"/>
                  </a:ext>
                </a:extLst>
              </p:cNvPr>
              <p:cNvSpPr/>
              <p:nvPr/>
            </p:nvSpPr>
            <p:spPr>
              <a:xfrm>
                <a:off x="2253996" y="243125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35" name="Freeform: Shape 2079">
                <a:extLst>
                  <a:ext uri="{FF2B5EF4-FFF2-40B4-BE49-F238E27FC236}">
                    <a16:creationId xmlns:a16="http://schemas.microsoft.com/office/drawing/2014/main" xmlns="" id="{D4194550-6659-4D1F-BBBA-E34B5F6BA55B}"/>
                  </a:ext>
                </a:extLst>
              </p:cNvPr>
              <p:cNvSpPr/>
              <p:nvPr/>
            </p:nvSpPr>
            <p:spPr>
              <a:xfrm>
                <a:off x="2296191" y="2529650"/>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36" name="Freeform: Shape 2080">
                <a:extLst>
                  <a:ext uri="{FF2B5EF4-FFF2-40B4-BE49-F238E27FC236}">
                    <a16:creationId xmlns:a16="http://schemas.microsoft.com/office/drawing/2014/main" xmlns="" id="{673CBF42-4F27-4B56-8D6C-D17AAA547B97}"/>
                  </a:ext>
                </a:extLst>
              </p:cNvPr>
              <p:cNvSpPr/>
              <p:nvPr/>
            </p:nvSpPr>
            <p:spPr>
              <a:xfrm>
                <a:off x="2334672" y="2610231"/>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137" name="Freeform: Shape 2081">
                <a:extLst>
                  <a:ext uri="{FF2B5EF4-FFF2-40B4-BE49-F238E27FC236}">
                    <a16:creationId xmlns:a16="http://schemas.microsoft.com/office/drawing/2014/main" xmlns="" id="{B26FB13D-46D9-4EDC-905C-15021B48BD90}"/>
                  </a:ext>
                </a:extLst>
              </p:cNvPr>
              <p:cNvSpPr/>
              <p:nvPr/>
            </p:nvSpPr>
            <p:spPr>
              <a:xfrm>
                <a:off x="2744343" y="3019901"/>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grpSp>
        <p:grpSp>
          <p:nvGrpSpPr>
            <p:cNvPr id="63" name="Graphic 2082">
              <a:extLst>
                <a:ext uri="{FF2B5EF4-FFF2-40B4-BE49-F238E27FC236}">
                  <a16:creationId xmlns:a16="http://schemas.microsoft.com/office/drawing/2014/main" xmlns="" id="{70B209C4-08C3-48AD-B3F2-04B74F3777E2}"/>
                </a:ext>
              </a:extLst>
            </p:cNvPr>
            <p:cNvGrpSpPr/>
            <p:nvPr/>
          </p:nvGrpSpPr>
          <p:grpSpPr>
            <a:xfrm>
              <a:off x="1025525" y="3081085"/>
              <a:ext cx="3368675" cy="1639252"/>
              <a:chOff x="1914525" y="2395537"/>
              <a:chExt cx="5314950" cy="2066925"/>
            </a:xfrm>
          </p:grpSpPr>
          <p:sp>
            <p:nvSpPr>
              <p:cNvPr id="64" name="Freeform: Shape 2084">
                <a:extLst>
                  <a:ext uri="{FF2B5EF4-FFF2-40B4-BE49-F238E27FC236}">
                    <a16:creationId xmlns:a16="http://schemas.microsoft.com/office/drawing/2014/main" xmlns="" id="{EA49D2E9-0356-41D2-B588-D58A925A6C0C}"/>
                  </a:ext>
                </a:extLst>
              </p:cNvPr>
              <p:cNvSpPr/>
              <p:nvPr/>
            </p:nvSpPr>
            <p:spPr>
              <a:xfrm>
                <a:off x="1924812" y="2388393"/>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65" name="Freeform: Shape 2085">
                <a:extLst>
                  <a:ext uri="{FF2B5EF4-FFF2-40B4-BE49-F238E27FC236}">
                    <a16:creationId xmlns:a16="http://schemas.microsoft.com/office/drawing/2014/main" xmlns="" id="{D1D6CCB5-B14F-47D6-A22D-2B7364537402}"/>
                  </a:ext>
                </a:extLst>
              </p:cNvPr>
              <p:cNvSpPr/>
              <p:nvPr/>
            </p:nvSpPr>
            <p:spPr>
              <a:xfrm>
                <a:off x="2108930" y="2388393"/>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66" name="Freeform: Shape 2086">
                <a:extLst>
                  <a:ext uri="{FF2B5EF4-FFF2-40B4-BE49-F238E27FC236}">
                    <a16:creationId xmlns:a16="http://schemas.microsoft.com/office/drawing/2014/main" xmlns="" id="{DE9BB45D-5D5B-44A9-B367-604053566871}"/>
                  </a:ext>
                </a:extLst>
              </p:cNvPr>
              <p:cNvSpPr/>
              <p:nvPr/>
            </p:nvSpPr>
            <p:spPr>
              <a:xfrm>
                <a:off x="2620232" y="2991135"/>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67" name="Freeform: Shape 2087">
                <a:extLst>
                  <a:ext uri="{FF2B5EF4-FFF2-40B4-BE49-F238E27FC236}">
                    <a16:creationId xmlns:a16="http://schemas.microsoft.com/office/drawing/2014/main" xmlns="" id="{ADCA47BE-9C3C-4AE9-9A98-F67B02596E79}"/>
                  </a:ext>
                </a:extLst>
              </p:cNvPr>
              <p:cNvSpPr/>
              <p:nvPr/>
            </p:nvSpPr>
            <p:spPr>
              <a:xfrm>
                <a:off x="2739962" y="3034474"/>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68" name="Freeform: Shape 2088">
                <a:extLst>
                  <a:ext uri="{FF2B5EF4-FFF2-40B4-BE49-F238E27FC236}">
                    <a16:creationId xmlns:a16="http://schemas.microsoft.com/office/drawing/2014/main" xmlns="" id="{0EE0A9C8-302C-4DD4-A2A5-6A4316184A17}"/>
                  </a:ext>
                </a:extLst>
              </p:cNvPr>
              <p:cNvSpPr/>
              <p:nvPr/>
            </p:nvSpPr>
            <p:spPr>
              <a:xfrm>
                <a:off x="2769489" y="3051333"/>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69" name="Freeform: Shape 2089">
                <a:extLst>
                  <a:ext uri="{FF2B5EF4-FFF2-40B4-BE49-F238E27FC236}">
                    <a16:creationId xmlns:a16="http://schemas.microsoft.com/office/drawing/2014/main" xmlns="" id="{83DB6DC1-EE83-46EF-A952-B4EA85EE4E9F}"/>
                  </a:ext>
                </a:extLst>
              </p:cNvPr>
              <p:cNvSpPr/>
              <p:nvPr/>
            </p:nvSpPr>
            <p:spPr>
              <a:xfrm>
                <a:off x="2846451" y="3086862"/>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70" name="Freeform: Shape 2090">
                <a:extLst>
                  <a:ext uri="{FF2B5EF4-FFF2-40B4-BE49-F238E27FC236}">
                    <a16:creationId xmlns:a16="http://schemas.microsoft.com/office/drawing/2014/main" xmlns="" id="{5D3DE0A9-B063-435E-A4BC-D5A53F2A2038}"/>
                  </a:ext>
                </a:extLst>
              </p:cNvPr>
              <p:cNvSpPr/>
              <p:nvPr/>
            </p:nvSpPr>
            <p:spPr>
              <a:xfrm>
                <a:off x="2973419" y="3317271"/>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71" name="Freeform: Shape 2091">
                <a:extLst>
                  <a:ext uri="{FF2B5EF4-FFF2-40B4-BE49-F238E27FC236}">
                    <a16:creationId xmlns:a16="http://schemas.microsoft.com/office/drawing/2014/main" xmlns="" id="{E4E33460-9E75-4775-AFC6-0EC6D30DD10E}"/>
                  </a:ext>
                </a:extLst>
              </p:cNvPr>
              <p:cNvSpPr/>
              <p:nvPr/>
            </p:nvSpPr>
            <p:spPr>
              <a:xfrm>
                <a:off x="3239262" y="3424904"/>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72" name="Freeform: Shape 2092">
                <a:extLst>
                  <a:ext uri="{FF2B5EF4-FFF2-40B4-BE49-F238E27FC236}">
                    <a16:creationId xmlns:a16="http://schemas.microsoft.com/office/drawing/2014/main" xmlns="" id="{D5A0D7E0-A817-4DEE-9005-BC8664508F51}"/>
                  </a:ext>
                </a:extLst>
              </p:cNvPr>
              <p:cNvSpPr/>
              <p:nvPr/>
            </p:nvSpPr>
            <p:spPr>
              <a:xfrm>
                <a:off x="3277743" y="3443573"/>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73" name="Freeform: Shape 2093">
                <a:extLst>
                  <a:ext uri="{FF2B5EF4-FFF2-40B4-BE49-F238E27FC236}">
                    <a16:creationId xmlns:a16="http://schemas.microsoft.com/office/drawing/2014/main" xmlns="" id="{C55DB054-7232-4818-ABD8-6CE84E4F7179}"/>
                  </a:ext>
                </a:extLst>
              </p:cNvPr>
              <p:cNvSpPr/>
              <p:nvPr/>
            </p:nvSpPr>
            <p:spPr>
              <a:xfrm>
                <a:off x="3316319" y="3459194"/>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74" name="Freeform: Shape 2094">
                <a:extLst>
                  <a:ext uri="{FF2B5EF4-FFF2-40B4-BE49-F238E27FC236}">
                    <a16:creationId xmlns:a16="http://schemas.microsoft.com/office/drawing/2014/main" xmlns="" id="{9A2F328A-64AE-42DD-B4A2-C2C0F2E27B24}"/>
                  </a:ext>
                </a:extLst>
              </p:cNvPr>
              <p:cNvSpPr/>
              <p:nvPr/>
            </p:nvSpPr>
            <p:spPr>
              <a:xfrm>
                <a:off x="4576572" y="4072223"/>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75" name="Freeform: Shape 2095">
                <a:extLst>
                  <a:ext uri="{FF2B5EF4-FFF2-40B4-BE49-F238E27FC236}">
                    <a16:creationId xmlns:a16="http://schemas.microsoft.com/office/drawing/2014/main" xmlns="" id="{E29744A9-8591-4A00-95CA-7A2C7AA1E562}"/>
                  </a:ext>
                </a:extLst>
              </p:cNvPr>
              <p:cNvSpPr/>
              <p:nvPr/>
            </p:nvSpPr>
            <p:spPr>
              <a:xfrm>
                <a:off x="5181791" y="4156424"/>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76" name="Freeform: Shape 2096">
                <a:extLst>
                  <a:ext uri="{FF2B5EF4-FFF2-40B4-BE49-F238E27FC236}">
                    <a16:creationId xmlns:a16="http://schemas.microsoft.com/office/drawing/2014/main" xmlns="" id="{FAA35D77-0D64-417D-8E7B-91342037CABB}"/>
                  </a:ext>
                </a:extLst>
              </p:cNvPr>
              <p:cNvSpPr/>
              <p:nvPr/>
            </p:nvSpPr>
            <p:spPr>
              <a:xfrm>
                <a:off x="5374862" y="4209954"/>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77" name="Freeform: Shape 2097">
                <a:extLst>
                  <a:ext uri="{FF2B5EF4-FFF2-40B4-BE49-F238E27FC236}">
                    <a16:creationId xmlns:a16="http://schemas.microsoft.com/office/drawing/2014/main" xmlns="" id="{2E2EDF63-D368-4110-A0D5-68A914676180}"/>
                  </a:ext>
                </a:extLst>
              </p:cNvPr>
              <p:cNvSpPr/>
              <p:nvPr/>
            </p:nvSpPr>
            <p:spPr>
              <a:xfrm>
                <a:off x="5459730" y="4209954"/>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78" name="Freeform: Shape 2098">
                <a:extLst>
                  <a:ext uri="{FF2B5EF4-FFF2-40B4-BE49-F238E27FC236}">
                    <a16:creationId xmlns:a16="http://schemas.microsoft.com/office/drawing/2014/main" xmlns="" id="{4502DF8E-C20F-4700-9483-F7141E7B33E0}"/>
                  </a:ext>
                </a:extLst>
              </p:cNvPr>
              <p:cNvSpPr/>
              <p:nvPr/>
            </p:nvSpPr>
            <p:spPr>
              <a:xfrm>
                <a:off x="5506022" y="4209954"/>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79" name="Freeform: Shape 2099">
                <a:extLst>
                  <a:ext uri="{FF2B5EF4-FFF2-40B4-BE49-F238E27FC236}">
                    <a16:creationId xmlns:a16="http://schemas.microsoft.com/office/drawing/2014/main" xmlns="" id="{81B1194E-3CD6-4A08-A51A-F4F08A4C90B1}"/>
                  </a:ext>
                </a:extLst>
              </p:cNvPr>
              <p:cNvSpPr/>
              <p:nvPr/>
            </p:nvSpPr>
            <p:spPr>
              <a:xfrm>
                <a:off x="5862733" y="4287012"/>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80" name="Freeform: Shape 2100">
                <a:extLst>
                  <a:ext uri="{FF2B5EF4-FFF2-40B4-BE49-F238E27FC236}">
                    <a16:creationId xmlns:a16="http://schemas.microsoft.com/office/drawing/2014/main" xmlns="" id="{18384CD7-27A9-4AB2-9342-19F823A23BA1}"/>
                  </a:ext>
                </a:extLst>
              </p:cNvPr>
              <p:cNvSpPr/>
              <p:nvPr/>
            </p:nvSpPr>
            <p:spPr>
              <a:xfrm>
                <a:off x="7213283" y="4392263"/>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81" name="Freeform: Shape 2101">
                <a:extLst>
                  <a:ext uri="{FF2B5EF4-FFF2-40B4-BE49-F238E27FC236}">
                    <a16:creationId xmlns:a16="http://schemas.microsoft.com/office/drawing/2014/main" xmlns="" id="{06DC0202-14AC-4140-93CE-4EFA7C89DEB1}"/>
                  </a:ext>
                </a:extLst>
              </p:cNvPr>
              <p:cNvSpPr/>
              <p:nvPr/>
            </p:nvSpPr>
            <p:spPr>
              <a:xfrm>
                <a:off x="2602802" y="2982753"/>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82" name="Freeform: Shape 2102">
                <a:extLst>
                  <a:ext uri="{FF2B5EF4-FFF2-40B4-BE49-F238E27FC236}">
                    <a16:creationId xmlns:a16="http://schemas.microsoft.com/office/drawing/2014/main" xmlns="" id="{B87496A9-05D0-4E5A-BF8D-C28184DAB050}"/>
                  </a:ext>
                </a:extLst>
              </p:cNvPr>
              <p:cNvSpPr/>
              <p:nvPr/>
            </p:nvSpPr>
            <p:spPr>
              <a:xfrm>
                <a:off x="2145030" y="2412492"/>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83" name="Freeform: Shape 2103">
                <a:extLst>
                  <a:ext uri="{FF2B5EF4-FFF2-40B4-BE49-F238E27FC236}">
                    <a16:creationId xmlns:a16="http://schemas.microsoft.com/office/drawing/2014/main" xmlns="" id="{3C19CF99-8832-465F-8F92-881D2224BF69}"/>
                  </a:ext>
                </a:extLst>
              </p:cNvPr>
              <p:cNvSpPr/>
              <p:nvPr/>
            </p:nvSpPr>
            <p:spPr>
              <a:xfrm>
                <a:off x="2157603" y="2437161"/>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84" name="Freeform: Shape 2104">
                <a:extLst>
                  <a:ext uri="{FF2B5EF4-FFF2-40B4-BE49-F238E27FC236}">
                    <a16:creationId xmlns:a16="http://schemas.microsoft.com/office/drawing/2014/main" xmlns="" id="{7F596820-0F4F-47CC-A258-2EF17D0DA54E}"/>
                  </a:ext>
                </a:extLst>
              </p:cNvPr>
              <p:cNvSpPr/>
              <p:nvPr/>
            </p:nvSpPr>
            <p:spPr>
              <a:xfrm>
                <a:off x="2170271" y="2459355"/>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85" name="Freeform: Shape 2105">
                <a:extLst>
                  <a:ext uri="{FF2B5EF4-FFF2-40B4-BE49-F238E27FC236}">
                    <a16:creationId xmlns:a16="http://schemas.microsoft.com/office/drawing/2014/main" xmlns="" id="{A169261C-261D-4933-B030-141BF893D4FC}"/>
                  </a:ext>
                </a:extLst>
              </p:cNvPr>
              <p:cNvSpPr/>
              <p:nvPr/>
            </p:nvSpPr>
            <p:spPr>
              <a:xfrm>
                <a:off x="2187131" y="2486406"/>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86" name="Freeform: Shape 2106">
                <a:extLst>
                  <a:ext uri="{FF2B5EF4-FFF2-40B4-BE49-F238E27FC236}">
                    <a16:creationId xmlns:a16="http://schemas.microsoft.com/office/drawing/2014/main" xmlns="" id="{EFC3B894-D412-46BD-BC44-6C0408EB86F9}"/>
                  </a:ext>
                </a:extLst>
              </p:cNvPr>
              <p:cNvSpPr/>
              <p:nvPr/>
            </p:nvSpPr>
            <p:spPr>
              <a:xfrm>
                <a:off x="2201513" y="2508123"/>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87" name="Freeform: Shape 2107">
                <a:extLst>
                  <a:ext uri="{FF2B5EF4-FFF2-40B4-BE49-F238E27FC236}">
                    <a16:creationId xmlns:a16="http://schemas.microsoft.com/office/drawing/2014/main" xmlns="" id="{9ADE7C48-AFCE-4136-BB2C-31E5AE2CBC2D}"/>
                  </a:ext>
                </a:extLst>
              </p:cNvPr>
              <p:cNvSpPr/>
              <p:nvPr/>
            </p:nvSpPr>
            <p:spPr>
              <a:xfrm>
                <a:off x="2215991" y="2529744"/>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88" name="Freeform: Shape 2108">
                <a:extLst>
                  <a:ext uri="{FF2B5EF4-FFF2-40B4-BE49-F238E27FC236}">
                    <a16:creationId xmlns:a16="http://schemas.microsoft.com/office/drawing/2014/main" xmlns="" id="{DE74A285-203D-4968-96A1-E1F9DC2F504A}"/>
                  </a:ext>
                </a:extLst>
              </p:cNvPr>
              <p:cNvSpPr/>
              <p:nvPr/>
            </p:nvSpPr>
            <p:spPr>
              <a:xfrm>
                <a:off x="2225040" y="2569178"/>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89" name="Freeform: Shape 2109">
                <a:extLst>
                  <a:ext uri="{FF2B5EF4-FFF2-40B4-BE49-F238E27FC236}">
                    <a16:creationId xmlns:a16="http://schemas.microsoft.com/office/drawing/2014/main" xmlns="" id="{D272FB8F-104B-477E-A692-C7C0326A6AD2}"/>
                  </a:ext>
                </a:extLst>
              </p:cNvPr>
              <p:cNvSpPr/>
              <p:nvPr/>
            </p:nvSpPr>
            <p:spPr>
              <a:xfrm>
                <a:off x="2237613" y="2569178"/>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90" name="Freeform: Shape 2110">
                <a:extLst>
                  <a:ext uri="{FF2B5EF4-FFF2-40B4-BE49-F238E27FC236}">
                    <a16:creationId xmlns:a16="http://schemas.microsoft.com/office/drawing/2014/main" xmlns="" id="{FD5316C9-557E-4AF0-957E-2416FCD44336}"/>
                  </a:ext>
                </a:extLst>
              </p:cNvPr>
              <p:cNvSpPr/>
              <p:nvPr/>
            </p:nvSpPr>
            <p:spPr>
              <a:xfrm>
                <a:off x="2251520" y="2569178"/>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91" name="Freeform: Shape 2111">
                <a:extLst>
                  <a:ext uri="{FF2B5EF4-FFF2-40B4-BE49-F238E27FC236}">
                    <a16:creationId xmlns:a16="http://schemas.microsoft.com/office/drawing/2014/main" xmlns="" id="{4894EB02-1516-422B-80E7-180A10748071}"/>
                  </a:ext>
                </a:extLst>
              </p:cNvPr>
              <p:cNvSpPr/>
              <p:nvPr/>
            </p:nvSpPr>
            <p:spPr>
              <a:xfrm>
                <a:off x="2265331" y="261432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92" name="Freeform: Shape 2112">
                <a:extLst>
                  <a:ext uri="{FF2B5EF4-FFF2-40B4-BE49-F238E27FC236}">
                    <a16:creationId xmlns:a16="http://schemas.microsoft.com/office/drawing/2014/main" xmlns="" id="{6CBD4C4E-A7A0-46C6-8299-9F227B7812E5}"/>
                  </a:ext>
                </a:extLst>
              </p:cNvPr>
              <p:cNvSpPr/>
              <p:nvPr/>
            </p:nvSpPr>
            <p:spPr>
              <a:xfrm>
                <a:off x="2282190" y="261432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93" name="Freeform: Shape 2113">
                <a:extLst>
                  <a:ext uri="{FF2B5EF4-FFF2-40B4-BE49-F238E27FC236}">
                    <a16:creationId xmlns:a16="http://schemas.microsoft.com/office/drawing/2014/main" xmlns="" id="{221BC645-27E4-4739-AA63-AEDDC6D2BA28}"/>
                  </a:ext>
                </a:extLst>
              </p:cNvPr>
              <p:cNvSpPr/>
              <p:nvPr/>
            </p:nvSpPr>
            <p:spPr>
              <a:xfrm>
                <a:off x="2294763" y="2622708"/>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94" name="Freeform: Shape 2114">
                <a:extLst>
                  <a:ext uri="{FF2B5EF4-FFF2-40B4-BE49-F238E27FC236}">
                    <a16:creationId xmlns:a16="http://schemas.microsoft.com/office/drawing/2014/main" xmlns="" id="{A97EF13D-DEF0-4F56-B662-29C4143B01F5}"/>
                  </a:ext>
                </a:extLst>
              </p:cNvPr>
              <p:cNvSpPr/>
              <p:nvPr/>
            </p:nvSpPr>
            <p:spPr>
              <a:xfrm>
                <a:off x="2304002" y="2631852"/>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95" name="Freeform: Shape 2115">
                <a:extLst>
                  <a:ext uri="{FF2B5EF4-FFF2-40B4-BE49-F238E27FC236}">
                    <a16:creationId xmlns:a16="http://schemas.microsoft.com/office/drawing/2014/main" xmlns="" id="{DB892853-1FD4-4924-B7D9-ECD3E0961BAC}"/>
                  </a:ext>
                </a:extLst>
              </p:cNvPr>
              <p:cNvSpPr/>
              <p:nvPr/>
            </p:nvSpPr>
            <p:spPr>
              <a:xfrm>
                <a:off x="2318861" y="2680049"/>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96" name="Freeform: Shape 2116">
                <a:extLst>
                  <a:ext uri="{FF2B5EF4-FFF2-40B4-BE49-F238E27FC236}">
                    <a16:creationId xmlns:a16="http://schemas.microsoft.com/office/drawing/2014/main" xmlns="" id="{91375028-014F-49B9-88A6-8B5D3DE4C8DE}"/>
                  </a:ext>
                </a:extLst>
              </p:cNvPr>
              <p:cNvSpPr/>
              <p:nvPr/>
            </p:nvSpPr>
            <p:spPr>
              <a:xfrm>
                <a:off x="2329053" y="2680049"/>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97" name="Freeform: Shape 2117">
                <a:extLst>
                  <a:ext uri="{FF2B5EF4-FFF2-40B4-BE49-F238E27FC236}">
                    <a16:creationId xmlns:a16="http://schemas.microsoft.com/office/drawing/2014/main" xmlns="" id="{08FA899B-CD65-4145-A2DE-515D5725C525}"/>
                  </a:ext>
                </a:extLst>
              </p:cNvPr>
              <p:cNvSpPr/>
              <p:nvPr/>
            </p:nvSpPr>
            <p:spPr>
              <a:xfrm>
                <a:off x="2344103" y="2695003"/>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98" name="Freeform: Shape 2118">
                <a:extLst>
                  <a:ext uri="{FF2B5EF4-FFF2-40B4-BE49-F238E27FC236}">
                    <a16:creationId xmlns:a16="http://schemas.microsoft.com/office/drawing/2014/main" xmlns="" id="{5C618D62-0386-45D3-BBD5-D8AC0F060542}"/>
                  </a:ext>
                </a:extLst>
              </p:cNvPr>
              <p:cNvSpPr/>
              <p:nvPr/>
            </p:nvSpPr>
            <p:spPr>
              <a:xfrm>
                <a:off x="2353723" y="2695003"/>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99" name="Freeform: Shape 2119">
                <a:extLst>
                  <a:ext uri="{FF2B5EF4-FFF2-40B4-BE49-F238E27FC236}">
                    <a16:creationId xmlns:a16="http://schemas.microsoft.com/office/drawing/2014/main" xmlns="" id="{706DB4D6-CF15-4BFB-986E-E10C26BC1D0B}"/>
                  </a:ext>
                </a:extLst>
              </p:cNvPr>
              <p:cNvSpPr/>
              <p:nvPr/>
            </p:nvSpPr>
            <p:spPr>
              <a:xfrm>
                <a:off x="2369439" y="2716149"/>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100" name="Freeform: Shape 2120">
                <a:extLst>
                  <a:ext uri="{FF2B5EF4-FFF2-40B4-BE49-F238E27FC236}">
                    <a16:creationId xmlns:a16="http://schemas.microsoft.com/office/drawing/2014/main" xmlns="" id="{CA1A5C26-CD91-4078-86B4-649CB413C530}"/>
                  </a:ext>
                </a:extLst>
              </p:cNvPr>
              <p:cNvSpPr/>
              <p:nvPr/>
            </p:nvSpPr>
            <p:spPr>
              <a:xfrm>
                <a:off x="2382584" y="2716149"/>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101" name="Freeform: Shape 2121">
                <a:extLst>
                  <a:ext uri="{FF2B5EF4-FFF2-40B4-BE49-F238E27FC236}">
                    <a16:creationId xmlns:a16="http://schemas.microsoft.com/office/drawing/2014/main" xmlns="" id="{F0ACF00D-7271-466F-B4B8-4DA3575BA7CF}"/>
                  </a:ext>
                </a:extLst>
              </p:cNvPr>
              <p:cNvSpPr/>
              <p:nvPr/>
            </p:nvSpPr>
            <p:spPr>
              <a:xfrm>
                <a:off x="2406682" y="2763583"/>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102" name="Freeform: Shape 2122">
                <a:extLst>
                  <a:ext uri="{FF2B5EF4-FFF2-40B4-BE49-F238E27FC236}">
                    <a16:creationId xmlns:a16="http://schemas.microsoft.com/office/drawing/2014/main" xmlns="" id="{09E132DB-03C2-448E-BF2B-6EB5185B206F}"/>
                  </a:ext>
                </a:extLst>
              </p:cNvPr>
              <p:cNvSpPr/>
              <p:nvPr/>
            </p:nvSpPr>
            <p:spPr>
              <a:xfrm>
                <a:off x="2578132" y="2925413"/>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103" name="Freeform: Shape 2123">
                <a:extLst>
                  <a:ext uri="{FF2B5EF4-FFF2-40B4-BE49-F238E27FC236}">
                    <a16:creationId xmlns:a16="http://schemas.microsoft.com/office/drawing/2014/main" xmlns="" id="{CBE75CA3-D1C2-4267-897C-61C5E239F5EA}"/>
                  </a:ext>
                </a:extLst>
              </p:cNvPr>
              <p:cNvSpPr/>
              <p:nvPr/>
            </p:nvSpPr>
            <p:spPr>
              <a:xfrm>
                <a:off x="1907381" y="2420016"/>
                <a:ext cx="5314950" cy="2009775"/>
              </a:xfrm>
              <a:custGeom>
                <a:avLst/>
                <a:gdLst>
                  <a:gd name="connsiteX0" fmla="*/ 7144 w 5314950"/>
                  <a:gd name="connsiteY0" fmla="*/ 7144 h 2009775"/>
                  <a:gd name="connsiteX1" fmla="*/ 236982 w 5314950"/>
                  <a:gd name="connsiteY1" fmla="*/ 7144 h 2009775"/>
                  <a:gd name="connsiteX2" fmla="*/ 236982 w 5314950"/>
                  <a:gd name="connsiteY2" fmla="*/ 31147 h 2009775"/>
                  <a:gd name="connsiteX3" fmla="*/ 252603 w 5314950"/>
                  <a:gd name="connsiteY3" fmla="*/ 31147 h 2009775"/>
                  <a:gd name="connsiteX4" fmla="*/ 252603 w 5314950"/>
                  <a:gd name="connsiteY4" fmla="*/ 67247 h 2009775"/>
                  <a:gd name="connsiteX5" fmla="*/ 271272 w 5314950"/>
                  <a:gd name="connsiteY5" fmla="*/ 67247 h 2009775"/>
                  <a:gd name="connsiteX6" fmla="*/ 271272 w 5314950"/>
                  <a:gd name="connsiteY6" fmla="*/ 100394 h 2009775"/>
                  <a:gd name="connsiteX7" fmla="*/ 299466 w 5314950"/>
                  <a:gd name="connsiteY7" fmla="*/ 100394 h 2009775"/>
                  <a:gd name="connsiteX8" fmla="*/ 299466 w 5314950"/>
                  <a:gd name="connsiteY8" fmla="*/ 141827 h 2009775"/>
                  <a:gd name="connsiteX9" fmla="*/ 320612 w 5314950"/>
                  <a:gd name="connsiteY9" fmla="*/ 141827 h 2009775"/>
                  <a:gd name="connsiteX10" fmla="*/ 320612 w 5314950"/>
                  <a:gd name="connsiteY10" fmla="*/ 188214 h 2009775"/>
                  <a:gd name="connsiteX11" fmla="*/ 363855 w 5314950"/>
                  <a:gd name="connsiteY11" fmla="*/ 188214 h 2009775"/>
                  <a:gd name="connsiteX12" fmla="*/ 363855 w 5314950"/>
                  <a:gd name="connsiteY12" fmla="*/ 229076 h 2009775"/>
                  <a:gd name="connsiteX13" fmla="*/ 385572 w 5314950"/>
                  <a:gd name="connsiteY13" fmla="*/ 229076 h 2009775"/>
                  <a:gd name="connsiteX14" fmla="*/ 385572 w 5314950"/>
                  <a:gd name="connsiteY14" fmla="*/ 240506 h 2009775"/>
                  <a:gd name="connsiteX15" fmla="*/ 414433 w 5314950"/>
                  <a:gd name="connsiteY15" fmla="*/ 240506 h 2009775"/>
                  <a:gd name="connsiteX16" fmla="*/ 414433 w 5314950"/>
                  <a:gd name="connsiteY16" fmla="*/ 297085 h 2009775"/>
                  <a:gd name="connsiteX17" fmla="*/ 433673 w 5314950"/>
                  <a:gd name="connsiteY17" fmla="*/ 297085 h 2009775"/>
                  <a:gd name="connsiteX18" fmla="*/ 433673 w 5314950"/>
                  <a:gd name="connsiteY18" fmla="*/ 313944 h 2009775"/>
                  <a:gd name="connsiteX19" fmla="*/ 463106 w 5314950"/>
                  <a:gd name="connsiteY19" fmla="*/ 313944 h 2009775"/>
                  <a:gd name="connsiteX20" fmla="*/ 463106 w 5314950"/>
                  <a:gd name="connsiteY20" fmla="*/ 333756 h 2009775"/>
                  <a:gd name="connsiteX21" fmla="*/ 501015 w 5314950"/>
                  <a:gd name="connsiteY21" fmla="*/ 333756 h 2009775"/>
                  <a:gd name="connsiteX22" fmla="*/ 501015 w 5314950"/>
                  <a:gd name="connsiteY22" fmla="*/ 383096 h 2009775"/>
                  <a:gd name="connsiteX23" fmla="*/ 519684 w 5314950"/>
                  <a:gd name="connsiteY23" fmla="*/ 383096 h 2009775"/>
                  <a:gd name="connsiteX24" fmla="*/ 519684 w 5314950"/>
                  <a:gd name="connsiteY24" fmla="*/ 407765 h 2009775"/>
                  <a:gd name="connsiteX25" fmla="*/ 538925 w 5314950"/>
                  <a:gd name="connsiteY25" fmla="*/ 407765 h 2009775"/>
                  <a:gd name="connsiteX26" fmla="*/ 538925 w 5314950"/>
                  <a:gd name="connsiteY26" fmla="*/ 423386 h 2009775"/>
                  <a:gd name="connsiteX27" fmla="*/ 561213 w 5314950"/>
                  <a:gd name="connsiteY27" fmla="*/ 423386 h 2009775"/>
                  <a:gd name="connsiteX28" fmla="*/ 561213 w 5314950"/>
                  <a:gd name="connsiteY28" fmla="*/ 437864 h 2009775"/>
                  <a:gd name="connsiteX29" fmla="*/ 587693 w 5314950"/>
                  <a:gd name="connsiteY29" fmla="*/ 437864 h 2009775"/>
                  <a:gd name="connsiteX30" fmla="*/ 587693 w 5314950"/>
                  <a:gd name="connsiteY30" fmla="*/ 469106 h 2009775"/>
                  <a:gd name="connsiteX31" fmla="*/ 614744 w 5314950"/>
                  <a:gd name="connsiteY31" fmla="*/ 469106 h 2009775"/>
                  <a:gd name="connsiteX32" fmla="*/ 614744 w 5314950"/>
                  <a:gd name="connsiteY32" fmla="*/ 497967 h 2009775"/>
                  <a:gd name="connsiteX33" fmla="*/ 644843 w 5314950"/>
                  <a:gd name="connsiteY33" fmla="*/ 497967 h 2009775"/>
                  <a:gd name="connsiteX34" fmla="*/ 644843 w 5314950"/>
                  <a:gd name="connsiteY34" fmla="*/ 527495 h 2009775"/>
                  <a:gd name="connsiteX35" fmla="*/ 670084 w 5314950"/>
                  <a:gd name="connsiteY35" fmla="*/ 527495 h 2009775"/>
                  <a:gd name="connsiteX36" fmla="*/ 670084 w 5314950"/>
                  <a:gd name="connsiteY36" fmla="*/ 547878 h 2009775"/>
                  <a:gd name="connsiteX37" fmla="*/ 692944 w 5314950"/>
                  <a:gd name="connsiteY37" fmla="*/ 547878 h 2009775"/>
                  <a:gd name="connsiteX38" fmla="*/ 692944 w 5314950"/>
                  <a:gd name="connsiteY38" fmla="*/ 570167 h 2009775"/>
                  <a:gd name="connsiteX39" fmla="*/ 704945 w 5314950"/>
                  <a:gd name="connsiteY39" fmla="*/ 570167 h 2009775"/>
                  <a:gd name="connsiteX40" fmla="*/ 704945 w 5314950"/>
                  <a:gd name="connsiteY40" fmla="*/ 611124 h 2009775"/>
                  <a:gd name="connsiteX41" fmla="*/ 822293 w 5314950"/>
                  <a:gd name="connsiteY41" fmla="*/ 611124 h 2009775"/>
                  <a:gd name="connsiteX42" fmla="*/ 822293 w 5314950"/>
                  <a:gd name="connsiteY42" fmla="*/ 645986 h 2009775"/>
                  <a:gd name="connsiteX43" fmla="*/ 854202 w 5314950"/>
                  <a:gd name="connsiteY43" fmla="*/ 645986 h 2009775"/>
                  <a:gd name="connsiteX44" fmla="*/ 854202 w 5314950"/>
                  <a:gd name="connsiteY44" fmla="*/ 662178 h 2009775"/>
                  <a:gd name="connsiteX45" fmla="*/ 877634 w 5314950"/>
                  <a:gd name="connsiteY45" fmla="*/ 662178 h 2009775"/>
                  <a:gd name="connsiteX46" fmla="*/ 877634 w 5314950"/>
                  <a:gd name="connsiteY46" fmla="*/ 694087 h 2009775"/>
                  <a:gd name="connsiteX47" fmla="*/ 906494 w 5314950"/>
                  <a:gd name="connsiteY47" fmla="*/ 694087 h 2009775"/>
                  <a:gd name="connsiteX48" fmla="*/ 906494 w 5314950"/>
                  <a:gd name="connsiteY48" fmla="*/ 705517 h 2009775"/>
                  <a:gd name="connsiteX49" fmla="*/ 981075 w 5314950"/>
                  <a:gd name="connsiteY49" fmla="*/ 705517 h 2009775"/>
                  <a:gd name="connsiteX50" fmla="*/ 981075 w 5314950"/>
                  <a:gd name="connsiteY50" fmla="*/ 731996 h 2009775"/>
                  <a:gd name="connsiteX51" fmla="*/ 999744 w 5314950"/>
                  <a:gd name="connsiteY51" fmla="*/ 731996 h 2009775"/>
                  <a:gd name="connsiteX52" fmla="*/ 999744 w 5314950"/>
                  <a:gd name="connsiteY52" fmla="*/ 762095 h 2009775"/>
                  <a:gd name="connsiteX53" fmla="*/ 1016032 w 5314950"/>
                  <a:gd name="connsiteY53" fmla="*/ 762095 h 2009775"/>
                  <a:gd name="connsiteX54" fmla="*/ 1016032 w 5314950"/>
                  <a:gd name="connsiteY54" fmla="*/ 863156 h 2009775"/>
                  <a:gd name="connsiteX55" fmla="*/ 1063562 w 5314950"/>
                  <a:gd name="connsiteY55" fmla="*/ 863156 h 2009775"/>
                  <a:gd name="connsiteX56" fmla="*/ 1063562 w 5314950"/>
                  <a:gd name="connsiteY56" fmla="*/ 937165 h 2009775"/>
                  <a:gd name="connsiteX57" fmla="*/ 1087565 w 5314950"/>
                  <a:gd name="connsiteY57" fmla="*/ 937165 h 2009775"/>
                  <a:gd name="connsiteX58" fmla="*/ 1087565 w 5314950"/>
                  <a:gd name="connsiteY58" fmla="*/ 961835 h 2009775"/>
                  <a:gd name="connsiteX59" fmla="*/ 1114616 w 5314950"/>
                  <a:gd name="connsiteY59" fmla="*/ 961835 h 2009775"/>
                  <a:gd name="connsiteX60" fmla="*/ 1114616 w 5314950"/>
                  <a:gd name="connsiteY60" fmla="*/ 975074 h 2009775"/>
                  <a:gd name="connsiteX61" fmla="*/ 1237964 w 5314950"/>
                  <a:gd name="connsiteY61" fmla="*/ 975074 h 2009775"/>
                  <a:gd name="connsiteX62" fmla="*/ 1237964 w 5314950"/>
                  <a:gd name="connsiteY62" fmla="*/ 1013555 h 2009775"/>
                  <a:gd name="connsiteX63" fmla="*/ 1321022 w 5314950"/>
                  <a:gd name="connsiteY63" fmla="*/ 1013555 h 2009775"/>
                  <a:gd name="connsiteX64" fmla="*/ 1321022 w 5314950"/>
                  <a:gd name="connsiteY64" fmla="*/ 1038225 h 2009775"/>
                  <a:gd name="connsiteX65" fmla="*/ 1360075 w 5314950"/>
                  <a:gd name="connsiteY65" fmla="*/ 1038225 h 2009775"/>
                  <a:gd name="connsiteX66" fmla="*/ 1360075 w 5314950"/>
                  <a:gd name="connsiteY66" fmla="*/ 1059275 h 2009775"/>
                  <a:gd name="connsiteX67" fmla="*/ 1408176 w 5314950"/>
                  <a:gd name="connsiteY67" fmla="*/ 1059275 h 2009775"/>
                  <a:gd name="connsiteX68" fmla="*/ 1408176 w 5314950"/>
                  <a:gd name="connsiteY68" fmla="*/ 1082135 h 2009775"/>
                  <a:gd name="connsiteX69" fmla="*/ 1449134 w 5314950"/>
                  <a:gd name="connsiteY69" fmla="*/ 1082135 h 2009775"/>
                  <a:gd name="connsiteX70" fmla="*/ 1449134 w 5314950"/>
                  <a:gd name="connsiteY70" fmla="*/ 1115854 h 2009775"/>
                  <a:gd name="connsiteX71" fmla="*/ 1480376 w 5314950"/>
                  <a:gd name="connsiteY71" fmla="*/ 1115854 h 2009775"/>
                  <a:gd name="connsiteX72" fmla="*/ 1480376 w 5314950"/>
                  <a:gd name="connsiteY72" fmla="*/ 1136237 h 2009775"/>
                  <a:gd name="connsiteX73" fmla="*/ 1554385 w 5314950"/>
                  <a:gd name="connsiteY73" fmla="*/ 1136237 h 2009775"/>
                  <a:gd name="connsiteX74" fmla="*/ 1554385 w 5314950"/>
                  <a:gd name="connsiteY74" fmla="*/ 1181957 h 2009775"/>
                  <a:gd name="connsiteX75" fmla="*/ 1585722 w 5314950"/>
                  <a:gd name="connsiteY75" fmla="*/ 1181957 h 2009775"/>
                  <a:gd name="connsiteX76" fmla="*/ 1585722 w 5314950"/>
                  <a:gd name="connsiteY76" fmla="*/ 1215104 h 2009775"/>
                  <a:gd name="connsiteX77" fmla="*/ 1600772 w 5314950"/>
                  <a:gd name="connsiteY77" fmla="*/ 1215104 h 2009775"/>
                  <a:gd name="connsiteX78" fmla="*/ 1600772 w 5314950"/>
                  <a:gd name="connsiteY78" fmla="*/ 1243965 h 2009775"/>
                  <a:gd name="connsiteX79" fmla="*/ 1633252 w 5314950"/>
                  <a:gd name="connsiteY79" fmla="*/ 1243965 h 2009775"/>
                  <a:gd name="connsiteX80" fmla="*/ 1633252 w 5314950"/>
                  <a:gd name="connsiteY80" fmla="*/ 1276445 h 2009775"/>
                  <a:gd name="connsiteX81" fmla="*/ 1667542 w 5314950"/>
                  <a:gd name="connsiteY81" fmla="*/ 1276445 h 2009775"/>
                  <a:gd name="connsiteX82" fmla="*/ 1667542 w 5314950"/>
                  <a:gd name="connsiteY82" fmla="*/ 1301687 h 2009775"/>
                  <a:gd name="connsiteX83" fmla="*/ 1725835 w 5314950"/>
                  <a:gd name="connsiteY83" fmla="*/ 1301687 h 2009775"/>
                  <a:gd name="connsiteX84" fmla="*/ 1725835 w 5314950"/>
                  <a:gd name="connsiteY84" fmla="*/ 1331786 h 2009775"/>
                  <a:gd name="connsiteX85" fmla="*/ 1748123 w 5314950"/>
                  <a:gd name="connsiteY85" fmla="*/ 1331786 h 2009775"/>
                  <a:gd name="connsiteX86" fmla="*/ 1748123 w 5314950"/>
                  <a:gd name="connsiteY86" fmla="*/ 1358265 h 2009775"/>
                  <a:gd name="connsiteX87" fmla="*/ 1781175 w 5314950"/>
                  <a:gd name="connsiteY87" fmla="*/ 1358265 h 2009775"/>
                  <a:gd name="connsiteX88" fmla="*/ 1781175 w 5314950"/>
                  <a:gd name="connsiteY88" fmla="*/ 1391984 h 2009775"/>
                  <a:gd name="connsiteX89" fmla="*/ 1853946 w 5314950"/>
                  <a:gd name="connsiteY89" fmla="*/ 1391984 h 2009775"/>
                  <a:gd name="connsiteX90" fmla="*/ 1853946 w 5314950"/>
                  <a:gd name="connsiteY90" fmla="*/ 1414844 h 2009775"/>
                  <a:gd name="connsiteX91" fmla="*/ 1883474 w 5314950"/>
                  <a:gd name="connsiteY91" fmla="*/ 1414844 h 2009775"/>
                  <a:gd name="connsiteX92" fmla="*/ 1883474 w 5314950"/>
                  <a:gd name="connsiteY92" fmla="*/ 1438275 h 2009775"/>
                  <a:gd name="connsiteX93" fmla="*/ 1894904 w 5314950"/>
                  <a:gd name="connsiteY93" fmla="*/ 1438275 h 2009775"/>
                  <a:gd name="connsiteX94" fmla="*/ 1894904 w 5314950"/>
                  <a:gd name="connsiteY94" fmla="*/ 1462945 h 2009775"/>
                  <a:gd name="connsiteX95" fmla="*/ 1949006 w 5314950"/>
                  <a:gd name="connsiteY95" fmla="*/ 1462945 h 2009775"/>
                  <a:gd name="connsiteX96" fmla="*/ 1949006 w 5314950"/>
                  <a:gd name="connsiteY96" fmla="*/ 1475518 h 2009775"/>
                  <a:gd name="connsiteX97" fmla="*/ 1983296 w 5314950"/>
                  <a:gd name="connsiteY97" fmla="*/ 1475518 h 2009775"/>
                  <a:gd name="connsiteX98" fmla="*/ 1983296 w 5314950"/>
                  <a:gd name="connsiteY98" fmla="*/ 1505045 h 2009775"/>
                  <a:gd name="connsiteX99" fmla="*/ 2009204 w 5314950"/>
                  <a:gd name="connsiteY99" fmla="*/ 1505045 h 2009775"/>
                  <a:gd name="connsiteX100" fmla="*/ 2009204 w 5314950"/>
                  <a:gd name="connsiteY100" fmla="*/ 1517714 h 2009775"/>
                  <a:gd name="connsiteX101" fmla="*/ 2063972 w 5314950"/>
                  <a:gd name="connsiteY101" fmla="*/ 1517714 h 2009775"/>
                  <a:gd name="connsiteX102" fmla="*/ 2063972 w 5314950"/>
                  <a:gd name="connsiteY102" fmla="*/ 1538097 h 2009775"/>
                  <a:gd name="connsiteX103" fmla="*/ 2086832 w 5314950"/>
                  <a:gd name="connsiteY103" fmla="*/ 1538097 h 2009775"/>
                  <a:gd name="connsiteX104" fmla="*/ 2086832 w 5314950"/>
                  <a:gd name="connsiteY104" fmla="*/ 1568768 h 2009775"/>
                  <a:gd name="connsiteX105" fmla="*/ 2108454 w 5314950"/>
                  <a:gd name="connsiteY105" fmla="*/ 1568768 h 2009775"/>
                  <a:gd name="connsiteX106" fmla="*/ 2108454 w 5314950"/>
                  <a:gd name="connsiteY106" fmla="*/ 1585055 h 2009775"/>
                  <a:gd name="connsiteX107" fmla="*/ 2167414 w 5314950"/>
                  <a:gd name="connsiteY107" fmla="*/ 1585055 h 2009775"/>
                  <a:gd name="connsiteX108" fmla="*/ 2167414 w 5314950"/>
                  <a:gd name="connsiteY108" fmla="*/ 1607915 h 2009775"/>
                  <a:gd name="connsiteX109" fmla="*/ 2376202 w 5314950"/>
                  <a:gd name="connsiteY109" fmla="*/ 1607915 h 2009775"/>
                  <a:gd name="connsiteX110" fmla="*/ 2376202 w 5314950"/>
                  <a:gd name="connsiteY110" fmla="*/ 1634966 h 2009775"/>
                  <a:gd name="connsiteX111" fmla="*/ 2498884 w 5314950"/>
                  <a:gd name="connsiteY111" fmla="*/ 1634966 h 2009775"/>
                  <a:gd name="connsiteX112" fmla="*/ 2498884 w 5314950"/>
                  <a:gd name="connsiteY112" fmla="*/ 1666304 h 2009775"/>
                  <a:gd name="connsiteX113" fmla="*/ 2605945 w 5314950"/>
                  <a:gd name="connsiteY113" fmla="*/ 1666304 h 2009775"/>
                  <a:gd name="connsiteX114" fmla="*/ 2605945 w 5314950"/>
                  <a:gd name="connsiteY114" fmla="*/ 1689164 h 2009775"/>
                  <a:gd name="connsiteX115" fmla="*/ 3046286 w 5314950"/>
                  <a:gd name="connsiteY115" fmla="*/ 1689164 h 2009775"/>
                  <a:gd name="connsiteX116" fmla="*/ 3046286 w 5314950"/>
                  <a:gd name="connsiteY116" fmla="*/ 1709547 h 2009775"/>
                  <a:gd name="connsiteX117" fmla="*/ 3140202 w 5314950"/>
                  <a:gd name="connsiteY117" fmla="*/ 1709547 h 2009775"/>
                  <a:gd name="connsiteX118" fmla="*/ 3140202 w 5314950"/>
                  <a:gd name="connsiteY118" fmla="*/ 1736598 h 2009775"/>
                  <a:gd name="connsiteX119" fmla="*/ 3181636 w 5314950"/>
                  <a:gd name="connsiteY119" fmla="*/ 1736598 h 2009775"/>
                  <a:gd name="connsiteX120" fmla="*/ 3181636 w 5314950"/>
                  <a:gd name="connsiteY120" fmla="*/ 1760125 h 2009775"/>
                  <a:gd name="connsiteX121" fmla="*/ 3222022 w 5314950"/>
                  <a:gd name="connsiteY121" fmla="*/ 1760125 h 2009775"/>
                  <a:gd name="connsiteX122" fmla="*/ 3222022 w 5314950"/>
                  <a:gd name="connsiteY122" fmla="*/ 1777556 h 2009775"/>
                  <a:gd name="connsiteX123" fmla="*/ 3395853 w 5314950"/>
                  <a:gd name="connsiteY123" fmla="*/ 1777556 h 2009775"/>
                  <a:gd name="connsiteX124" fmla="*/ 3395853 w 5314950"/>
                  <a:gd name="connsiteY124" fmla="*/ 1797368 h 2009775"/>
                  <a:gd name="connsiteX125" fmla="*/ 3432524 w 5314950"/>
                  <a:gd name="connsiteY125" fmla="*/ 1797368 h 2009775"/>
                  <a:gd name="connsiteX126" fmla="*/ 3432524 w 5314950"/>
                  <a:gd name="connsiteY126" fmla="*/ 1828038 h 2009775"/>
                  <a:gd name="connsiteX127" fmla="*/ 3640074 w 5314950"/>
                  <a:gd name="connsiteY127" fmla="*/ 1828038 h 2009775"/>
                  <a:gd name="connsiteX128" fmla="*/ 3640074 w 5314950"/>
                  <a:gd name="connsiteY128" fmla="*/ 1852136 h 2009775"/>
                  <a:gd name="connsiteX129" fmla="*/ 3743516 w 5314950"/>
                  <a:gd name="connsiteY129" fmla="*/ 1852136 h 2009775"/>
                  <a:gd name="connsiteX130" fmla="*/ 3743516 w 5314950"/>
                  <a:gd name="connsiteY130" fmla="*/ 1880426 h 2009775"/>
                  <a:gd name="connsiteX131" fmla="*/ 3796474 w 5314950"/>
                  <a:gd name="connsiteY131" fmla="*/ 1880426 h 2009775"/>
                  <a:gd name="connsiteX132" fmla="*/ 3796474 w 5314950"/>
                  <a:gd name="connsiteY132" fmla="*/ 1907477 h 2009775"/>
                  <a:gd name="connsiteX133" fmla="*/ 3963162 w 5314950"/>
                  <a:gd name="connsiteY133" fmla="*/ 1907477 h 2009775"/>
                  <a:gd name="connsiteX134" fmla="*/ 3963162 w 5314950"/>
                  <a:gd name="connsiteY134" fmla="*/ 1941195 h 2009775"/>
                  <a:gd name="connsiteX135" fmla="*/ 4522565 w 5314950"/>
                  <a:gd name="connsiteY135" fmla="*/ 1941195 h 2009775"/>
                  <a:gd name="connsiteX136" fmla="*/ 4522565 w 5314950"/>
                  <a:gd name="connsiteY136" fmla="*/ 1973675 h 2009775"/>
                  <a:gd name="connsiteX137" fmla="*/ 4575524 w 5314950"/>
                  <a:gd name="connsiteY137" fmla="*/ 1973675 h 2009775"/>
                  <a:gd name="connsiteX138" fmla="*/ 4575524 w 5314950"/>
                  <a:gd name="connsiteY138" fmla="*/ 2010918 h 2009775"/>
                  <a:gd name="connsiteX139" fmla="*/ 5313045 w 5314950"/>
                  <a:gd name="connsiteY139" fmla="*/ 2010918 h 200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5314950" h="2009775">
                    <a:moveTo>
                      <a:pt x="7144" y="7144"/>
                    </a:moveTo>
                    <a:lnTo>
                      <a:pt x="236982" y="7144"/>
                    </a:lnTo>
                    <a:lnTo>
                      <a:pt x="236982" y="31147"/>
                    </a:lnTo>
                    <a:lnTo>
                      <a:pt x="252603" y="31147"/>
                    </a:lnTo>
                    <a:lnTo>
                      <a:pt x="252603" y="67247"/>
                    </a:lnTo>
                    <a:lnTo>
                      <a:pt x="271272" y="67247"/>
                    </a:lnTo>
                    <a:lnTo>
                      <a:pt x="271272" y="100394"/>
                    </a:lnTo>
                    <a:lnTo>
                      <a:pt x="299466" y="100394"/>
                    </a:lnTo>
                    <a:lnTo>
                      <a:pt x="299466" y="141827"/>
                    </a:lnTo>
                    <a:lnTo>
                      <a:pt x="320612" y="141827"/>
                    </a:lnTo>
                    <a:lnTo>
                      <a:pt x="320612" y="188214"/>
                    </a:lnTo>
                    <a:lnTo>
                      <a:pt x="363855" y="188214"/>
                    </a:lnTo>
                    <a:lnTo>
                      <a:pt x="363855" y="229076"/>
                    </a:lnTo>
                    <a:lnTo>
                      <a:pt x="385572" y="229076"/>
                    </a:lnTo>
                    <a:lnTo>
                      <a:pt x="385572" y="240506"/>
                    </a:lnTo>
                    <a:lnTo>
                      <a:pt x="414433" y="240506"/>
                    </a:lnTo>
                    <a:lnTo>
                      <a:pt x="414433" y="297085"/>
                    </a:lnTo>
                    <a:lnTo>
                      <a:pt x="433673" y="297085"/>
                    </a:lnTo>
                    <a:lnTo>
                      <a:pt x="433673" y="313944"/>
                    </a:lnTo>
                    <a:lnTo>
                      <a:pt x="463106" y="313944"/>
                    </a:lnTo>
                    <a:lnTo>
                      <a:pt x="463106" y="333756"/>
                    </a:lnTo>
                    <a:lnTo>
                      <a:pt x="501015" y="333756"/>
                    </a:lnTo>
                    <a:lnTo>
                      <a:pt x="501015" y="383096"/>
                    </a:lnTo>
                    <a:lnTo>
                      <a:pt x="519684" y="383096"/>
                    </a:lnTo>
                    <a:lnTo>
                      <a:pt x="519684" y="407765"/>
                    </a:lnTo>
                    <a:lnTo>
                      <a:pt x="538925" y="407765"/>
                    </a:lnTo>
                    <a:lnTo>
                      <a:pt x="538925" y="423386"/>
                    </a:lnTo>
                    <a:lnTo>
                      <a:pt x="561213" y="423386"/>
                    </a:lnTo>
                    <a:lnTo>
                      <a:pt x="561213" y="437864"/>
                    </a:lnTo>
                    <a:lnTo>
                      <a:pt x="587693" y="437864"/>
                    </a:lnTo>
                    <a:lnTo>
                      <a:pt x="587693" y="469106"/>
                    </a:lnTo>
                    <a:lnTo>
                      <a:pt x="614744" y="469106"/>
                    </a:lnTo>
                    <a:lnTo>
                      <a:pt x="614744" y="497967"/>
                    </a:lnTo>
                    <a:lnTo>
                      <a:pt x="644843" y="497967"/>
                    </a:lnTo>
                    <a:lnTo>
                      <a:pt x="644843" y="527495"/>
                    </a:lnTo>
                    <a:lnTo>
                      <a:pt x="670084" y="527495"/>
                    </a:lnTo>
                    <a:lnTo>
                      <a:pt x="670084" y="547878"/>
                    </a:lnTo>
                    <a:lnTo>
                      <a:pt x="692944" y="547878"/>
                    </a:lnTo>
                    <a:lnTo>
                      <a:pt x="692944" y="570167"/>
                    </a:lnTo>
                    <a:lnTo>
                      <a:pt x="704945" y="570167"/>
                    </a:lnTo>
                    <a:lnTo>
                      <a:pt x="704945" y="611124"/>
                    </a:lnTo>
                    <a:lnTo>
                      <a:pt x="822293" y="611124"/>
                    </a:lnTo>
                    <a:lnTo>
                      <a:pt x="822293" y="645986"/>
                    </a:lnTo>
                    <a:lnTo>
                      <a:pt x="854202" y="645986"/>
                    </a:lnTo>
                    <a:lnTo>
                      <a:pt x="854202" y="662178"/>
                    </a:lnTo>
                    <a:lnTo>
                      <a:pt x="877634" y="662178"/>
                    </a:lnTo>
                    <a:lnTo>
                      <a:pt x="877634" y="694087"/>
                    </a:lnTo>
                    <a:lnTo>
                      <a:pt x="906494" y="694087"/>
                    </a:lnTo>
                    <a:lnTo>
                      <a:pt x="906494" y="705517"/>
                    </a:lnTo>
                    <a:lnTo>
                      <a:pt x="981075" y="705517"/>
                    </a:lnTo>
                    <a:lnTo>
                      <a:pt x="981075" y="731996"/>
                    </a:lnTo>
                    <a:lnTo>
                      <a:pt x="999744" y="731996"/>
                    </a:lnTo>
                    <a:lnTo>
                      <a:pt x="999744" y="762095"/>
                    </a:lnTo>
                    <a:lnTo>
                      <a:pt x="1016032" y="762095"/>
                    </a:lnTo>
                    <a:lnTo>
                      <a:pt x="1016032" y="863156"/>
                    </a:lnTo>
                    <a:lnTo>
                      <a:pt x="1063562" y="863156"/>
                    </a:lnTo>
                    <a:lnTo>
                      <a:pt x="1063562" y="937165"/>
                    </a:lnTo>
                    <a:lnTo>
                      <a:pt x="1087565" y="937165"/>
                    </a:lnTo>
                    <a:lnTo>
                      <a:pt x="1087565" y="961835"/>
                    </a:lnTo>
                    <a:lnTo>
                      <a:pt x="1114616" y="961835"/>
                    </a:lnTo>
                    <a:lnTo>
                      <a:pt x="1114616" y="975074"/>
                    </a:lnTo>
                    <a:lnTo>
                      <a:pt x="1237964" y="975074"/>
                    </a:lnTo>
                    <a:lnTo>
                      <a:pt x="1237964" y="1013555"/>
                    </a:lnTo>
                    <a:lnTo>
                      <a:pt x="1321022" y="1013555"/>
                    </a:lnTo>
                    <a:lnTo>
                      <a:pt x="1321022" y="1038225"/>
                    </a:lnTo>
                    <a:lnTo>
                      <a:pt x="1360075" y="1038225"/>
                    </a:lnTo>
                    <a:lnTo>
                      <a:pt x="1360075" y="1059275"/>
                    </a:lnTo>
                    <a:lnTo>
                      <a:pt x="1408176" y="1059275"/>
                    </a:lnTo>
                    <a:lnTo>
                      <a:pt x="1408176" y="1082135"/>
                    </a:lnTo>
                    <a:lnTo>
                      <a:pt x="1449134" y="1082135"/>
                    </a:lnTo>
                    <a:lnTo>
                      <a:pt x="1449134" y="1115854"/>
                    </a:lnTo>
                    <a:lnTo>
                      <a:pt x="1480376" y="1115854"/>
                    </a:lnTo>
                    <a:lnTo>
                      <a:pt x="1480376" y="1136237"/>
                    </a:lnTo>
                    <a:lnTo>
                      <a:pt x="1554385" y="1136237"/>
                    </a:lnTo>
                    <a:lnTo>
                      <a:pt x="1554385" y="1181957"/>
                    </a:lnTo>
                    <a:lnTo>
                      <a:pt x="1585722" y="1181957"/>
                    </a:lnTo>
                    <a:lnTo>
                      <a:pt x="1585722" y="1215104"/>
                    </a:lnTo>
                    <a:lnTo>
                      <a:pt x="1600772" y="1215104"/>
                    </a:lnTo>
                    <a:lnTo>
                      <a:pt x="1600772" y="1243965"/>
                    </a:lnTo>
                    <a:lnTo>
                      <a:pt x="1633252" y="1243965"/>
                    </a:lnTo>
                    <a:lnTo>
                      <a:pt x="1633252" y="1276445"/>
                    </a:lnTo>
                    <a:lnTo>
                      <a:pt x="1667542" y="1276445"/>
                    </a:lnTo>
                    <a:lnTo>
                      <a:pt x="1667542" y="1301687"/>
                    </a:lnTo>
                    <a:lnTo>
                      <a:pt x="1725835" y="1301687"/>
                    </a:lnTo>
                    <a:lnTo>
                      <a:pt x="1725835" y="1331786"/>
                    </a:lnTo>
                    <a:lnTo>
                      <a:pt x="1748123" y="1331786"/>
                    </a:lnTo>
                    <a:lnTo>
                      <a:pt x="1748123" y="1358265"/>
                    </a:lnTo>
                    <a:lnTo>
                      <a:pt x="1781175" y="1358265"/>
                    </a:lnTo>
                    <a:lnTo>
                      <a:pt x="1781175" y="1391984"/>
                    </a:lnTo>
                    <a:lnTo>
                      <a:pt x="1853946" y="1391984"/>
                    </a:lnTo>
                    <a:lnTo>
                      <a:pt x="1853946" y="1414844"/>
                    </a:lnTo>
                    <a:lnTo>
                      <a:pt x="1883474" y="1414844"/>
                    </a:lnTo>
                    <a:lnTo>
                      <a:pt x="1883474" y="1438275"/>
                    </a:lnTo>
                    <a:lnTo>
                      <a:pt x="1894904" y="1438275"/>
                    </a:lnTo>
                    <a:lnTo>
                      <a:pt x="1894904" y="1462945"/>
                    </a:lnTo>
                    <a:lnTo>
                      <a:pt x="1949006" y="1462945"/>
                    </a:lnTo>
                    <a:lnTo>
                      <a:pt x="1949006" y="1475518"/>
                    </a:lnTo>
                    <a:lnTo>
                      <a:pt x="1983296" y="1475518"/>
                    </a:lnTo>
                    <a:lnTo>
                      <a:pt x="1983296" y="1505045"/>
                    </a:lnTo>
                    <a:lnTo>
                      <a:pt x="2009204" y="1505045"/>
                    </a:lnTo>
                    <a:lnTo>
                      <a:pt x="2009204" y="1517714"/>
                    </a:lnTo>
                    <a:lnTo>
                      <a:pt x="2063972" y="1517714"/>
                    </a:lnTo>
                    <a:lnTo>
                      <a:pt x="2063972" y="1538097"/>
                    </a:lnTo>
                    <a:lnTo>
                      <a:pt x="2086832" y="1538097"/>
                    </a:lnTo>
                    <a:lnTo>
                      <a:pt x="2086832" y="1568768"/>
                    </a:lnTo>
                    <a:lnTo>
                      <a:pt x="2108454" y="1568768"/>
                    </a:lnTo>
                    <a:lnTo>
                      <a:pt x="2108454" y="1585055"/>
                    </a:lnTo>
                    <a:lnTo>
                      <a:pt x="2167414" y="1585055"/>
                    </a:lnTo>
                    <a:lnTo>
                      <a:pt x="2167414" y="1607915"/>
                    </a:lnTo>
                    <a:lnTo>
                      <a:pt x="2376202" y="1607915"/>
                    </a:lnTo>
                    <a:lnTo>
                      <a:pt x="2376202" y="1634966"/>
                    </a:lnTo>
                    <a:lnTo>
                      <a:pt x="2498884" y="1634966"/>
                    </a:lnTo>
                    <a:lnTo>
                      <a:pt x="2498884" y="1666304"/>
                    </a:lnTo>
                    <a:lnTo>
                      <a:pt x="2605945" y="1666304"/>
                    </a:lnTo>
                    <a:lnTo>
                      <a:pt x="2605945" y="1689164"/>
                    </a:lnTo>
                    <a:lnTo>
                      <a:pt x="3046286" y="1689164"/>
                    </a:lnTo>
                    <a:lnTo>
                      <a:pt x="3046286" y="1709547"/>
                    </a:lnTo>
                    <a:lnTo>
                      <a:pt x="3140202" y="1709547"/>
                    </a:lnTo>
                    <a:lnTo>
                      <a:pt x="3140202" y="1736598"/>
                    </a:lnTo>
                    <a:lnTo>
                      <a:pt x="3181636" y="1736598"/>
                    </a:lnTo>
                    <a:lnTo>
                      <a:pt x="3181636" y="1760125"/>
                    </a:lnTo>
                    <a:lnTo>
                      <a:pt x="3222022" y="1760125"/>
                    </a:lnTo>
                    <a:lnTo>
                      <a:pt x="3222022" y="1777556"/>
                    </a:lnTo>
                    <a:lnTo>
                      <a:pt x="3395853" y="1777556"/>
                    </a:lnTo>
                    <a:lnTo>
                      <a:pt x="3395853" y="1797368"/>
                    </a:lnTo>
                    <a:lnTo>
                      <a:pt x="3432524" y="1797368"/>
                    </a:lnTo>
                    <a:lnTo>
                      <a:pt x="3432524" y="1828038"/>
                    </a:lnTo>
                    <a:lnTo>
                      <a:pt x="3640074" y="1828038"/>
                    </a:lnTo>
                    <a:lnTo>
                      <a:pt x="3640074" y="1852136"/>
                    </a:lnTo>
                    <a:lnTo>
                      <a:pt x="3743516" y="1852136"/>
                    </a:lnTo>
                    <a:lnTo>
                      <a:pt x="3743516" y="1880426"/>
                    </a:lnTo>
                    <a:lnTo>
                      <a:pt x="3796474" y="1880426"/>
                    </a:lnTo>
                    <a:lnTo>
                      <a:pt x="3796474" y="1907477"/>
                    </a:lnTo>
                    <a:lnTo>
                      <a:pt x="3963162" y="1907477"/>
                    </a:lnTo>
                    <a:lnTo>
                      <a:pt x="3963162" y="1941195"/>
                    </a:lnTo>
                    <a:lnTo>
                      <a:pt x="4522565" y="1941195"/>
                    </a:lnTo>
                    <a:lnTo>
                      <a:pt x="4522565" y="1973675"/>
                    </a:lnTo>
                    <a:lnTo>
                      <a:pt x="4575524" y="1973675"/>
                    </a:lnTo>
                    <a:lnTo>
                      <a:pt x="4575524" y="2010918"/>
                    </a:lnTo>
                    <a:lnTo>
                      <a:pt x="5313045" y="2010918"/>
                    </a:lnTo>
                  </a:path>
                </a:pathLst>
              </a:custGeom>
              <a:noFill/>
              <a:ln w="19050" cap="flat">
                <a:solidFill>
                  <a:schemeClr val="accent2"/>
                </a:solidFill>
                <a:prstDash val="solid"/>
                <a:miter/>
              </a:ln>
            </p:spPr>
            <p:txBody>
              <a:bodyPr rtlCol="0" anchor="ctr"/>
              <a:lstStyle/>
              <a:p>
                <a:endParaRPr lang="en-GB">
                  <a:solidFill>
                    <a:srgbClr val="4D4D4D"/>
                  </a:solidFill>
                </a:endParaRPr>
              </a:p>
            </p:txBody>
          </p:sp>
        </p:grpSp>
      </p:grpSp>
      <p:grpSp>
        <p:nvGrpSpPr>
          <p:cNvPr id="138" name="Group 137">
            <a:extLst>
              <a:ext uri="{FF2B5EF4-FFF2-40B4-BE49-F238E27FC236}">
                <a16:creationId xmlns:a16="http://schemas.microsoft.com/office/drawing/2014/main" xmlns="" id="{ACB051D6-5A34-4A50-A5E3-A2D633822C76}"/>
              </a:ext>
            </a:extLst>
          </p:cNvPr>
          <p:cNvGrpSpPr/>
          <p:nvPr/>
        </p:nvGrpSpPr>
        <p:grpSpPr>
          <a:xfrm>
            <a:off x="4647480" y="2689549"/>
            <a:ext cx="4116031" cy="3221393"/>
            <a:chOff x="4647480" y="3034592"/>
            <a:chExt cx="4116031" cy="2681200"/>
          </a:xfrm>
        </p:grpSpPr>
        <p:sp>
          <p:nvSpPr>
            <p:cNvPr id="139" name="TextBox 138">
              <a:extLst>
                <a:ext uri="{FF2B5EF4-FFF2-40B4-BE49-F238E27FC236}">
                  <a16:creationId xmlns:a16="http://schemas.microsoft.com/office/drawing/2014/main" xmlns="" id="{B0CAB25A-C849-47D4-90F4-9C406F21885A}"/>
                </a:ext>
              </a:extLst>
            </p:cNvPr>
            <p:cNvSpPr txBox="1"/>
            <p:nvPr/>
          </p:nvSpPr>
          <p:spPr>
            <a:xfrm rot="16200000">
              <a:off x="4556799" y="3911238"/>
              <a:ext cx="349170" cy="167808"/>
            </a:xfrm>
            <a:prstGeom prst="rect">
              <a:avLst/>
            </a:prstGeom>
            <a:noFill/>
          </p:spPr>
          <p:txBody>
            <a:bodyPr wrap="none" lIns="0" tIns="0" rIns="0" bIns="0" rtlCol="0" anchor="ctr" anchorCtr="0">
              <a:spAutoFit/>
            </a:bodyPr>
            <a:lstStyle/>
            <a:p>
              <a:pPr algn="ctr"/>
              <a:r>
                <a:rPr lang="ja-JP" sz="1100" b="0" i="0" u="none" strike="noStrike" cap="none" baseline="0">
                  <a:solidFill>
                    <a:srgbClr val="4D4D4D"/>
                  </a:solidFill>
                  <a:effectLst/>
                  <a:uFillTx/>
                  <a:ea typeface="MS UI Gothic"/>
                </a:rPr>
                <a:t>生存率</a:t>
              </a:r>
            </a:p>
          </p:txBody>
        </p:sp>
        <p:sp>
          <p:nvSpPr>
            <p:cNvPr id="140" name="TextBox 139">
              <a:extLst>
                <a:ext uri="{FF2B5EF4-FFF2-40B4-BE49-F238E27FC236}">
                  <a16:creationId xmlns:a16="http://schemas.microsoft.com/office/drawing/2014/main" xmlns="" id="{7DFA327F-D571-45F2-82EE-8644DF453A24}"/>
                </a:ext>
              </a:extLst>
            </p:cNvPr>
            <p:cNvSpPr txBox="1"/>
            <p:nvPr/>
          </p:nvSpPr>
          <p:spPr>
            <a:xfrm>
              <a:off x="4894646" y="3034592"/>
              <a:ext cx="271734" cy="139668"/>
            </a:xfrm>
            <a:prstGeom prst="rect">
              <a:avLst/>
            </a:prstGeom>
            <a:noFill/>
          </p:spPr>
          <p:txBody>
            <a:bodyPr wrap="none" lIns="0" tIns="0" rIns="0" bIns="0" rtlCol="0" anchor="ctr" anchorCtr="0">
              <a:spAutoFit/>
            </a:bodyPr>
            <a:lstStyle/>
            <a:p>
              <a:pPr algn="r"/>
              <a:r>
                <a:rPr lang="ja-JP" sz="1100" b="0" i="0" u="none" strike="noStrike" cap="none" baseline="0">
                  <a:solidFill>
                    <a:srgbClr val="4D4D4D"/>
                  </a:solidFill>
                  <a:effectLst/>
                  <a:uFillTx/>
                  <a:ea typeface="MS UI Gothic"/>
                </a:rPr>
                <a:t>1.00</a:t>
              </a:r>
            </a:p>
          </p:txBody>
        </p:sp>
        <p:sp>
          <p:nvSpPr>
            <p:cNvPr id="141" name="TextBox 140">
              <a:extLst>
                <a:ext uri="{FF2B5EF4-FFF2-40B4-BE49-F238E27FC236}">
                  <a16:creationId xmlns:a16="http://schemas.microsoft.com/office/drawing/2014/main" xmlns="" id="{349C7B3B-2B2E-47F2-AB12-BC1E9B340DDB}"/>
                </a:ext>
              </a:extLst>
            </p:cNvPr>
            <p:cNvSpPr txBox="1"/>
            <p:nvPr/>
          </p:nvSpPr>
          <p:spPr>
            <a:xfrm>
              <a:off x="4894646" y="3461789"/>
              <a:ext cx="271734" cy="139668"/>
            </a:xfrm>
            <a:prstGeom prst="rect">
              <a:avLst/>
            </a:prstGeom>
            <a:noFill/>
          </p:spPr>
          <p:txBody>
            <a:bodyPr wrap="none" lIns="0" tIns="0" rIns="0" bIns="0" rtlCol="0" anchor="ctr" anchorCtr="0">
              <a:spAutoFit/>
            </a:bodyPr>
            <a:lstStyle/>
            <a:p>
              <a:pPr algn="r"/>
              <a:r>
                <a:rPr lang="ja-JP" sz="1100" b="0" i="0" u="none" strike="noStrike" cap="none" baseline="0">
                  <a:solidFill>
                    <a:srgbClr val="4D4D4D"/>
                  </a:solidFill>
                  <a:effectLst/>
                  <a:uFillTx/>
                  <a:ea typeface="MS UI Gothic"/>
                </a:rPr>
                <a:t>0.75</a:t>
              </a:r>
            </a:p>
          </p:txBody>
        </p:sp>
        <p:sp>
          <p:nvSpPr>
            <p:cNvPr id="142" name="TextBox 141">
              <a:extLst>
                <a:ext uri="{FF2B5EF4-FFF2-40B4-BE49-F238E27FC236}">
                  <a16:creationId xmlns:a16="http://schemas.microsoft.com/office/drawing/2014/main" xmlns="" id="{AEB748EF-C832-41EE-A709-B43671411625}"/>
                </a:ext>
              </a:extLst>
            </p:cNvPr>
            <p:cNvSpPr txBox="1"/>
            <p:nvPr/>
          </p:nvSpPr>
          <p:spPr>
            <a:xfrm>
              <a:off x="4894646" y="3888985"/>
              <a:ext cx="271734" cy="139668"/>
            </a:xfrm>
            <a:prstGeom prst="rect">
              <a:avLst/>
            </a:prstGeom>
            <a:noFill/>
          </p:spPr>
          <p:txBody>
            <a:bodyPr wrap="none" lIns="0" tIns="0" rIns="0" bIns="0" rtlCol="0" anchor="ctr" anchorCtr="0">
              <a:spAutoFit/>
            </a:bodyPr>
            <a:lstStyle/>
            <a:p>
              <a:pPr algn="r"/>
              <a:r>
                <a:rPr lang="ja-JP" sz="1100" b="0" i="0" u="none" strike="noStrike" cap="none" baseline="0">
                  <a:solidFill>
                    <a:srgbClr val="4D4D4D"/>
                  </a:solidFill>
                  <a:effectLst/>
                  <a:uFillTx/>
                  <a:ea typeface="MS UI Gothic"/>
                </a:rPr>
                <a:t>0.50</a:t>
              </a:r>
            </a:p>
          </p:txBody>
        </p:sp>
        <p:sp>
          <p:nvSpPr>
            <p:cNvPr id="143" name="TextBox 142">
              <a:extLst>
                <a:ext uri="{FF2B5EF4-FFF2-40B4-BE49-F238E27FC236}">
                  <a16:creationId xmlns:a16="http://schemas.microsoft.com/office/drawing/2014/main" xmlns="" id="{006BEC8D-9CC2-4792-AF95-F82953E520F0}"/>
                </a:ext>
              </a:extLst>
            </p:cNvPr>
            <p:cNvSpPr txBox="1"/>
            <p:nvPr/>
          </p:nvSpPr>
          <p:spPr>
            <a:xfrm>
              <a:off x="4894646" y="4316180"/>
              <a:ext cx="271734" cy="139668"/>
            </a:xfrm>
            <a:prstGeom prst="rect">
              <a:avLst/>
            </a:prstGeom>
            <a:noFill/>
          </p:spPr>
          <p:txBody>
            <a:bodyPr wrap="none" lIns="0" tIns="0" rIns="0" bIns="0" rtlCol="0" anchor="ctr" anchorCtr="0">
              <a:spAutoFit/>
            </a:bodyPr>
            <a:lstStyle/>
            <a:p>
              <a:pPr algn="r"/>
              <a:r>
                <a:rPr lang="ja-JP" sz="1100" b="0" i="0" u="none" strike="noStrike" cap="none" baseline="0">
                  <a:solidFill>
                    <a:srgbClr val="4D4D4D"/>
                  </a:solidFill>
                  <a:effectLst/>
                  <a:uFillTx/>
                  <a:ea typeface="MS UI Gothic"/>
                </a:rPr>
                <a:t>0.25</a:t>
              </a:r>
            </a:p>
          </p:txBody>
        </p:sp>
        <p:sp>
          <p:nvSpPr>
            <p:cNvPr id="144" name="TextBox 143">
              <a:extLst>
                <a:ext uri="{FF2B5EF4-FFF2-40B4-BE49-F238E27FC236}">
                  <a16:creationId xmlns:a16="http://schemas.microsoft.com/office/drawing/2014/main" xmlns="" id="{1ECA615A-1EA2-4442-BCAA-6F76B1CC7898}"/>
                </a:ext>
              </a:extLst>
            </p:cNvPr>
            <p:cNvSpPr txBox="1"/>
            <p:nvPr/>
          </p:nvSpPr>
          <p:spPr>
            <a:xfrm>
              <a:off x="4972514" y="4743378"/>
              <a:ext cx="193869" cy="139668"/>
            </a:xfrm>
            <a:prstGeom prst="rect">
              <a:avLst/>
            </a:prstGeom>
            <a:noFill/>
          </p:spPr>
          <p:txBody>
            <a:bodyPr wrap="none" lIns="0" tIns="0" rIns="0" bIns="0" rtlCol="0" anchor="ctr" anchorCtr="0">
              <a:spAutoFit/>
            </a:bodyPr>
            <a:lstStyle/>
            <a:p>
              <a:pPr algn="r"/>
              <a:r>
                <a:rPr lang="ja-JP" sz="1100" b="0" i="0" u="none" strike="noStrike" cap="none" baseline="0">
                  <a:solidFill>
                    <a:srgbClr val="4D4D4D"/>
                  </a:solidFill>
                  <a:effectLst/>
                  <a:uFillTx/>
                  <a:ea typeface="MS UI Gothic"/>
                </a:rPr>
                <a:t>0.0</a:t>
              </a:r>
            </a:p>
          </p:txBody>
        </p:sp>
        <p:sp>
          <p:nvSpPr>
            <p:cNvPr id="145" name="TextBox 144">
              <a:extLst>
                <a:ext uri="{FF2B5EF4-FFF2-40B4-BE49-F238E27FC236}">
                  <a16:creationId xmlns:a16="http://schemas.microsoft.com/office/drawing/2014/main" xmlns="" id="{BF0BF6E1-FC7D-49BD-AC91-919C959E5AA0}"/>
                </a:ext>
              </a:extLst>
            </p:cNvPr>
            <p:cNvSpPr txBox="1"/>
            <p:nvPr/>
          </p:nvSpPr>
          <p:spPr>
            <a:xfrm>
              <a:off x="5202474" y="4885617"/>
              <a:ext cx="77865" cy="139668"/>
            </a:xfrm>
            <a:prstGeom prst="rect">
              <a:avLst/>
            </a:prstGeom>
            <a:noFill/>
          </p:spPr>
          <p:txBody>
            <a:bodyPr wrap="none" lIns="0" tIns="0" rIns="0" bIns="0" rtlCol="0" anchor="ctr" anchorCtr="0">
              <a:spAutoFit/>
            </a:bodyPr>
            <a:lstStyle/>
            <a:p>
              <a:pPr algn="ctr"/>
              <a:r>
                <a:rPr lang="ja-JP" sz="1100" b="0" i="0" u="none" strike="noStrike" cap="none" baseline="0">
                  <a:solidFill>
                    <a:srgbClr val="4D4D4D"/>
                  </a:solidFill>
                  <a:effectLst/>
                  <a:uFillTx/>
                  <a:ea typeface="MS UI Gothic"/>
                </a:rPr>
                <a:t>0</a:t>
              </a:r>
            </a:p>
          </p:txBody>
        </p:sp>
        <p:sp>
          <p:nvSpPr>
            <p:cNvPr id="146" name="TextBox 145">
              <a:extLst>
                <a:ext uri="{FF2B5EF4-FFF2-40B4-BE49-F238E27FC236}">
                  <a16:creationId xmlns:a16="http://schemas.microsoft.com/office/drawing/2014/main" xmlns="" id="{3998C457-4C64-4259-97E9-7F300D79B135}"/>
                </a:ext>
              </a:extLst>
            </p:cNvPr>
            <p:cNvSpPr txBox="1"/>
            <p:nvPr/>
          </p:nvSpPr>
          <p:spPr>
            <a:xfrm>
              <a:off x="5514028" y="4885617"/>
              <a:ext cx="77865" cy="139668"/>
            </a:xfrm>
            <a:prstGeom prst="rect">
              <a:avLst/>
            </a:prstGeom>
            <a:noFill/>
          </p:spPr>
          <p:txBody>
            <a:bodyPr wrap="none" lIns="0" tIns="0" rIns="0" bIns="0" rtlCol="0" anchor="ctr" anchorCtr="0">
              <a:spAutoFit/>
            </a:bodyPr>
            <a:lstStyle/>
            <a:p>
              <a:pPr algn="ctr"/>
              <a:r>
                <a:rPr lang="ja-JP" sz="1100" b="0" i="0" u="none" strike="noStrike" cap="none" baseline="0">
                  <a:solidFill>
                    <a:srgbClr val="4D4D4D"/>
                  </a:solidFill>
                  <a:effectLst/>
                  <a:uFillTx/>
                  <a:ea typeface="MS UI Gothic"/>
                </a:rPr>
                <a:t>3</a:t>
              </a:r>
            </a:p>
          </p:txBody>
        </p:sp>
        <p:sp>
          <p:nvSpPr>
            <p:cNvPr id="147" name="TextBox 146">
              <a:extLst>
                <a:ext uri="{FF2B5EF4-FFF2-40B4-BE49-F238E27FC236}">
                  <a16:creationId xmlns:a16="http://schemas.microsoft.com/office/drawing/2014/main" xmlns="" id="{EF177BCA-8923-4595-9BDB-2E228DC6A523}"/>
                </a:ext>
              </a:extLst>
            </p:cNvPr>
            <p:cNvSpPr txBox="1"/>
            <p:nvPr/>
          </p:nvSpPr>
          <p:spPr>
            <a:xfrm>
              <a:off x="5828122" y="4885617"/>
              <a:ext cx="77865" cy="139668"/>
            </a:xfrm>
            <a:prstGeom prst="rect">
              <a:avLst/>
            </a:prstGeom>
            <a:noFill/>
          </p:spPr>
          <p:txBody>
            <a:bodyPr wrap="none" lIns="0" tIns="0" rIns="0" bIns="0" rtlCol="0" anchor="ctr" anchorCtr="0">
              <a:spAutoFit/>
            </a:bodyPr>
            <a:lstStyle/>
            <a:p>
              <a:pPr algn="ctr"/>
              <a:r>
                <a:rPr lang="ja-JP" sz="1100" b="0" i="0" u="none" strike="noStrike" cap="none" baseline="0">
                  <a:solidFill>
                    <a:srgbClr val="4D4D4D"/>
                  </a:solidFill>
                  <a:effectLst/>
                  <a:uFillTx/>
                  <a:ea typeface="MS UI Gothic"/>
                </a:rPr>
                <a:t>6</a:t>
              </a:r>
            </a:p>
          </p:txBody>
        </p:sp>
        <p:sp>
          <p:nvSpPr>
            <p:cNvPr id="148" name="TextBox 147">
              <a:extLst>
                <a:ext uri="{FF2B5EF4-FFF2-40B4-BE49-F238E27FC236}">
                  <a16:creationId xmlns:a16="http://schemas.microsoft.com/office/drawing/2014/main" xmlns="" id="{37D77ACB-099C-4679-9756-5E724E171CBC}"/>
                </a:ext>
              </a:extLst>
            </p:cNvPr>
            <p:cNvSpPr txBox="1"/>
            <p:nvPr/>
          </p:nvSpPr>
          <p:spPr>
            <a:xfrm>
              <a:off x="6142851" y="4885617"/>
              <a:ext cx="77865" cy="139668"/>
            </a:xfrm>
            <a:prstGeom prst="rect">
              <a:avLst/>
            </a:prstGeom>
            <a:noFill/>
          </p:spPr>
          <p:txBody>
            <a:bodyPr wrap="none" lIns="0" tIns="0" rIns="0" bIns="0" rtlCol="0" anchor="ctr" anchorCtr="0">
              <a:spAutoFit/>
            </a:bodyPr>
            <a:lstStyle/>
            <a:p>
              <a:pPr algn="ctr"/>
              <a:r>
                <a:rPr lang="ja-JP" sz="1100" b="0" i="0" u="none" strike="noStrike" cap="none" baseline="0">
                  <a:solidFill>
                    <a:srgbClr val="4D4D4D"/>
                  </a:solidFill>
                  <a:effectLst/>
                  <a:uFillTx/>
                  <a:ea typeface="MS UI Gothic"/>
                </a:rPr>
                <a:t>9</a:t>
              </a:r>
            </a:p>
          </p:txBody>
        </p:sp>
        <p:sp>
          <p:nvSpPr>
            <p:cNvPr id="149" name="TextBox 148">
              <a:extLst>
                <a:ext uri="{FF2B5EF4-FFF2-40B4-BE49-F238E27FC236}">
                  <a16:creationId xmlns:a16="http://schemas.microsoft.com/office/drawing/2014/main" xmlns="" id="{6B0D8173-396A-4A38-A4CB-08FE369E8249}"/>
                </a:ext>
              </a:extLst>
            </p:cNvPr>
            <p:cNvSpPr txBox="1"/>
            <p:nvPr/>
          </p:nvSpPr>
          <p:spPr>
            <a:xfrm>
              <a:off x="6416381" y="4885617"/>
              <a:ext cx="155731" cy="139668"/>
            </a:xfrm>
            <a:prstGeom prst="rect">
              <a:avLst/>
            </a:prstGeom>
            <a:noFill/>
          </p:spPr>
          <p:txBody>
            <a:bodyPr wrap="none" lIns="0" tIns="0" rIns="0" bIns="0" rtlCol="0" anchor="ctr" anchorCtr="0">
              <a:spAutoFit/>
            </a:bodyPr>
            <a:lstStyle/>
            <a:p>
              <a:pPr algn="ctr"/>
              <a:r>
                <a:rPr lang="ja-JP" sz="1100" b="0" i="0" u="none" strike="noStrike" cap="none" baseline="0">
                  <a:solidFill>
                    <a:srgbClr val="4D4D4D"/>
                  </a:solidFill>
                  <a:effectLst/>
                  <a:uFillTx/>
                  <a:ea typeface="MS UI Gothic"/>
                </a:rPr>
                <a:t>12</a:t>
              </a:r>
            </a:p>
          </p:txBody>
        </p:sp>
        <p:sp>
          <p:nvSpPr>
            <p:cNvPr id="150" name="TextBox 149">
              <a:extLst>
                <a:ext uri="{FF2B5EF4-FFF2-40B4-BE49-F238E27FC236}">
                  <a16:creationId xmlns:a16="http://schemas.microsoft.com/office/drawing/2014/main" xmlns="" id="{96CDD50C-4DBD-434D-9330-41D961EAF674}"/>
                </a:ext>
              </a:extLst>
            </p:cNvPr>
            <p:cNvSpPr txBox="1"/>
            <p:nvPr/>
          </p:nvSpPr>
          <p:spPr>
            <a:xfrm>
              <a:off x="6730707" y="4885617"/>
              <a:ext cx="155731" cy="139668"/>
            </a:xfrm>
            <a:prstGeom prst="rect">
              <a:avLst/>
            </a:prstGeom>
            <a:noFill/>
          </p:spPr>
          <p:txBody>
            <a:bodyPr wrap="none" lIns="0" tIns="0" rIns="0" bIns="0" rtlCol="0" anchor="ctr" anchorCtr="0">
              <a:spAutoFit/>
            </a:bodyPr>
            <a:lstStyle/>
            <a:p>
              <a:pPr algn="ctr"/>
              <a:r>
                <a:rPr lang="ja-JP" sz="1100" b="0" i="0" u="none" strike="noStrike" cap="none" baseline="0">
                  <a:solidFill>
                    <a:srgbClr val="4D4D4D"/>
                  </a:solidFill>
                  <a:effectLst/>
                  <a:uFillTx/>
                  <a:ea typeface="MS UI Gothic"/>
                </a:rPr>
                <a:t>15</a:t>
              </a:r>
            </a:p>
          </p:txBody>
        </p:sp>
        <p:sp>
          <p:nvSpPr>
            <p:cNvPr id="151" name="TextBox 150">
              <a:extLst>
                <a:ext uri="{FF2B5EF4-FFF2-40B4-BE49-F238E27FC236}">
                  <a16:creationId xmlns:a16="http://schemas.microsoft.com/office/drawing/2014/main" xmlns="" id="{4CFA1417-9D5D-4E7A-AC91-61E1A745EE43}"/>
                </a:ext>
              </a:extLst>
            </p:cNvPr>
            <p:cNvSpPr txBox="1"/>
            <p:nvPr/>
          </p:nvSpPr>
          <p:spPr>
            <a:xfrm>
              <a:off x="7353523" y="4885617"/>
              <a:ext cx="157251" cy="139668"/>
            </a:xfrm>
            <a:prstGeom prst="rect">
              <a:avLst/>
            </a:prstGeom>
            <a:noFill/>
          </p:spPr>
          <p:txBody>
            <a:bodyPr wrap="square" lIns="0" tIns="0" rIns="0" bIns="0" rtlCol="0" anchor="ctr" anchorCtr="0">
              <a:spAutoFit/>
            </a:bodyPr>
            <a:lstStyle/>
            <a:p>
              <a:pPr algn="ctr"/>
              <a:r>
                <a:rPr lang="ja-JP" sz="1100" b="0" i="0" u="none" strike="noStrike" cap="none" baseline="0">
                  <a:solidFill>
                    <a:srgbClr val="4D4D4D"/>
                  </a:solidFill>
                  <a:effectLst/>
                  <a:uFillTx/>
                  <a:ea typeface="MS UI Gothic"/>
                </a:rPr>
                <a:t>21</a:t>
              </a:r>
            </a:p>
          </p:txBody>
        </p:sp>
        <p:sp>
          <p:nvSpPr>
            <p:cNvPr id="152" name="TextBox 151">
              <a:extLst>
                <a:ext uri="{FF2B5EF4-FFF2-40B4-BE49-F238E27FC236}">
                  <a16:creationId xmlns:a16="http://schemas.microsoft.com/office/drawing/2014/main" xmlns="" id="{36582206-447B-41B6-9B17-DB42760D805B}"/>
                </a:ext>
              </a:extLst>
            </p:cNvPr>
            <p:cNvSpPr txBox="1"/>
            <p:nvPr/>
          </p:nvSpPr>
          <p:spPr>
            <a:xfrm>
              <a:off x="7666706" y="4885617"/>
              <a:ext cx="155731" cy="139668"/>
            </a:xfrm>
            <a:prstGeom prst="rect">
              <a:avLst/>
            </a:prstGeom>
            <a:noFill/>
          </p:spPr>
          <p:txBody>
            <a:bodyPr wrap="none" lIns="0" tIns="0" rIns="0" bIns="0" rtlCol="0" anchor="ctr" anchorCtr="0">
              <a:spAutoFit/>
            </a:bodyPr>
            <a:lstStyle/>
            <a:p>
              <a:pPr algn="ctr"/>
              <a:r>
                <a:rPr lang="ja-JP" sz="1100" b="0" i="0" u="none" strike="noStrike" cap="none" baseline="0">
                  <a:solidFill>
                    <a:srgbClr val="4D4D4D"/>
                  </a:solidFill>
                  <a:effectLst/>
                  <a:uFillTx/>
                  <a:ea typeface="MS UI Gothic"/>
                </a:rPr>
                <a:t>24</a:t>
              </a:r>
            </a:p>
          </p:txBody>
        </p:sp>
        <p:sp>
          <p:nvSpPr>
            <p:cNvPr id="153" name="TextBox 152">
              <a:extLst>
                <a:ext uri="{FF2B5EF4-FFF2-40B4-BE49-F238E27FC236}">
                  <a16:creationId xmlns:a16="http://schemas.microsoft.com/office/drawing/2014/main" xmlns="" id="{AF280306-96C9-43E3-93BE-6C68065E072A}"/>
                </a:ext>
              </a:extLst>
            </p:cNvPr>
            <p:cNvSpPr txBox="1"/>
            <p:nvPr/>
          </p:nvSpPr>
          <p:spPr>
            <a:xfrm>
              <a:off x="8607780" y="4885617"/>
              <a:ext cx="155731" cy="139668"/>
            </a:xfrm>
            <a:prstGeom prst="rect">
              <a:avLst/>
            </a:prstGeom>
            <a:noFill/>
          </p:spPr>
          <p:txBody>
            <a:bodyPr wrap="none" lIns="0" tIns="0" rIns="0" bIns="0" rtlCol="0" anchor="ctr" anchorCtr="0">
              <a:spAutoFit/>
            </a:bodyPr>
            <a:lstStyle/>
            <a:p>
              <a:pPr algn="ctr"/>
              <a:r>
                <a:rPr lang="ja-JP" sz="1100" b="0" i="0" u="none" strike="noStrike" cap="none" baseline="0">
                  <a:solidFill>
                    <a:srgbClr val="4D4D4D"/>
                  </a:solidFill>
                  <a:effectLst/>
                  <a:uFillTx/>
                  <a:ea typeface="MS UI Gothic"/>
                </a:rPr>
                <a:t>33</a:t>
              </a:r>
            </a:p>
          </p:txBody>
        </p:sp>
        <p:sp>
          <p:nvSpPr>
            <p:cNvPr id="154" name="TextBox 153">
              <a:extLst>
                <a:ext uri="{FF2B5EF4-FFF2-40B4-BE49-F238E27FC236}">
                  <a16:creationId xmlns:a16="http://schemas.microsoft.com/office/drawing/2014/main" xmlns="" id="{43DA6211-F08E-4F0A-964E-28129FC4A577}"/>
                </a:ext>
              </a:extLst>
            </p:cNvPr>
            <p:cNvSpPr txBox="1"/>
            <p:nvPr/>
          </p:nvSpPr>
          <p:spPr>
            <a:xfrm>
              <a:off x="7042497" y="4885617"/>
              <a:ext cx="155731" cy="139668"/>
            </a:xfrm>
            <a:prstGeom prst="rect">
              <a:avLst/>
            </a:prstGeom>
            <a:noFill/>
          </p:spPr>
          <p:txBody>
            <a:bodyPr wrap="none" lIns="0" tIns="0" rIns="0" bIns="0" rtlCol="0" anchor="ctr" anchorCtr="0">
              <a:spAutoFit/>
            </a:bodyPr>
            <a:lstStyle/>
            <a:p>
              <a:pPr algn="ctr"/>
              <a:r>
                <a:rPr lang="ja-JP" sz="1100" b="0" i="0" u="none" strike="noStrike" cap="none" baseline="0">
                  <a:solidFill>
                    <a:srgbClr val="4D4D4D"/>
                  </a:solidFill>
                  <a:effectLst/>
                  <a:uFillTx/>
                  <a:ea typeface="MS UI Gothic"/>
                </a:rPr>
                <a:t>18</a:t>
              </a:r>
            </a:p>
          </p:txBody>
        </p:sp>
        <p:sp>
          <p:nvSpPr>
            <p:cNvPr id="155" name="TextBox 154">
              <a:extLst>
                <a:ext uri="{FF2B5EF4-FFF2-40B4-BE49-F238E27FC236}">
                  <a16:creationId xmlns:a16="http://schemas.microsoft.com/office/drawing/2014/main" xmlns="" id="{320DEA65-3F32-4278-89C5-F06E87C769DB}"/>
                </a:ext>
              </a:extLst>
            </p:cNvPr>
            <p:cNvSpPr txBox="1"/>
            <p:nvPr/>
          </p:nvSpPr>
          <p:spPr>
            <a:xfrm>
              <a:off x="6513893" y="5098290"/>
              <a:ext cx="899284" cy="140891"/>
            </a:xfrm>
            <a:prstGeom prst="rect">
              <a:avLst/>
            </a:prstGeom>
            <a:noFill/>
          </p:spPr>
          <p:txBody>
            <a:bodyPr wrap="none" lIns="0" tIns="0" rIns="0" bIns="0" rtlCol="0" anchor="ctr" anchorCtr="0">
              <a:spAutoFit/>
            </a:bodyPr>
            <a:lstStyle/>
            <a:p>
              <a:pPr algn="ctr"/>
              <a:r>
                <a:rPr lang="ja-JP" sz="1100" b="0" i="0" u="none" strike="noStrike" cap="none" baseline="0" dirty="0">
                  <a:solidFill>
                    <a:srgbClr val="4D4D4D"/>
                  </a:solidFill>
                  <a:effectLst/>
                  <a:uFillTx/>
                  <a:ea typeface="MS UI Gothic"/>
                </a:rPr>
                <a:t>経過期</a:t>
              </a:r>
              <a:r>
                <a:rPr lang="ja-JP" altLang="en-US" sz="1100" dirty="0">
                  <a:solidFill>
                    <a:srgbClr val="4D4D4D"/>
                  </a:solidFill>
                  <a:ea typeface="MS UI Gothic"/>
                </a:rPr>
                <a:t>間、カ</a:t>
              </a:r>
              <a:r>
                <a:rPr lang="ja-JP" sz="1100" b="0" i="0" u="none" strike="noStrike" cap="none" baseline="0" dirty="0" smtClean="0">
                  <a:solidFill>
                    <a:srgbClr val="4D4D4D"/>
                  </a:solidFill>
                  <a:effectLst/>
                  <a:uFillTx/>
                  <a:ea typeface="MS UI Gothic"/>
                </a:rPr>
                <a:t>月</a:t>
              </a:r>
              <a:endParaRPr lang="ja-JP" sz="1100" b="0" i="0" u="none" strike="noStrike" cap="none" baseline="0" dirty="0">
                <a:solidFill>
                  <a:srgbClr val="4D4D4D"/>
                </a:solidFill>
                <a:effectLst/>
                <a:uFillTx/>
                <a:ea typeface="MS UI Gothic"/>
              </a:endParaRPr>
            </a:p>
          </p:txBody>
        </p:sp>
        <p:sp>
          <p:nvSpPr>
            <p:cNvPr id="156" name="Freeform: Shape 601">
              <a:extLst>
                <a:ext uri="{FF2B5EF4-FFF2-40B4-BE49-F238E27FC236}">
                  <a16:creationId xmlns:a16="http://schemas.microsoft.com/office/drawing/2014/main" xmlns="" id="{14BFDD8D-BBDB-417A-BD35-986516A2E3F5}"/>
                </a:ext>
              </a:extLst>
            </p:cNvPr>
            <p:cNvSpPr/>
            <p:nvPr/>
          </p:nvSpPr>
          <p:spPr>
            <a:xfrm>
              <a:off x="5240879" y="3100993"/>
              <a:ext cx="3451860" cy="1712595"/>
            </a:xfrm>
            <a:custGeom>
              <a:avLst/>
              <a:gdLst>
                <a:gd name="connsiteX0" fmla="*/ 0 w 3451860"/>
                <a:gd name="connsiteY0" fmla="*/ 0 h 1712595"/>
                <a:gd name="connsiteX1" fmla="*/ 0 w 3451860"/>
                <a:gd name="connsiteY1" fmla="*/ 1712595 h 1712595"/>
                <a:gd name="connsiteX2" fmla="*/ 3451860 w 3451860"/>
                <a:gd name="connsiteY2" fmla="*/ 1712595 h 1712595"/>
              </a:gdLst>
              <a:ahLst/>
              <a:cxnLst>
                <a:cxn ang="0">
                  <a:pos x="connsiteX0" y="connsiteY0"/>
                </a:cxn>
                <a:cxn ang="0">
                  <a:pos x="connsiteX1" y="connsiteY1"/>
                </a:cxn>
                <a:cxn ang="0">
                  <a:pos x="connsiteX2" y="connsiteY2"/>
                </a:cxn>
              </a:cxnLst>
              <a:rect l="l" t="t" r="r" b="b"/>
              <a:pathLst>
                <a:path w="3451860" h="1712595">
                  <a:moveTo>
                    <a:pt x="0" y="0"/>
                  </a:moveTo>
                  <a:lnTo>
                    <a:pt x="0" y="1712595"/>
                  </a:lnTo>
                  <a:lnTo>
                    <a:pt x="3451860" y="1712595"/>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157" name="Straight Connector 156">
              <a:extLst>
                <a:ext uri="{FF2B5EF4-FFF2-40B4-BE49-F238E27FC236}">
                  <a16:creationId xmlns:a16="http://schemas.microsoft.com/office/drawing/2014/main" xmlns="" id="{9382ED04-E090-4CD4-969E-50A65FD66F48}"/>
                </a:ext>
              </a:extLst>
            </p:cNvPr>
            <p:cNvCxnSpPr/>
            <p:nvPr/>
          </p:nvCxnSpPr>
          <p:spPr>
            <a:xfrm>
              <a:off x="5193254" y="3104803"/>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xmlns="" id="{19767750-270F-4584-BBFB-459FEAEC9BBA}"/>
                </a:ext>
              </a:extLst>
            </p:cNvPr>
            <p:cNvCxnSpPr/>
            <p:nvPr/>
          </p:nvCxnSpPr>
          <p:spPr>
            <a:xfrm>
              <a:off x="5193254" y="3531999"/>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xmlns="" id="{98C03046-FC28-4C28-9983-91F450124D42}"/>
                </a:ext>
              </a:extLst>
            </p:cNvPr>
            <p:cNvCxnSpPr/>
            <p:nvPr/>
          </p:nvCxnSpPr>
          <p:spPr>
            <a:xfrm>
              <a:off x="5193254" y="39591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xmlns="" id="{4BD9077A-8B58-44C9-B811-95C78C7E4C3C}"/>
                </a:ext>
              </a:extLst>
            </p:cNvPr>
            <p:cNvCxnSpPr/>
            <p:nvPr/>
          </p:nvCxnSpPr>
          <p:spPr>
            <a:xfrm>
              <a:off x="5193254" y="4386391"/>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xmlns="" id="{E7243D90-D9F5-4CCB-BAF4-962CE282715C}"/>
                </a:ext>
              </a:extLst>
            </p:cNvPr>
            <p:cNvCxnSpPr/>
            <p:nvPr/>
          </p:nvCxnSpPr>
          <p:spPr>
            <a:xfrm>
              <a:off x="5193254" y="4813588"/>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xmlns="" id="{7F3A0547-9F49-45C1-BF78-CFFCE6857B6D}"/>
                </a:ext>
              </a:extLst>
            </p:cNvPr>
            <p:cNvCxnSpPr/>
            <p:nvPr/>
          </p:nvCxnSpPr>
          <p:spPr>
            <a:xfrm rot="16200000">
              <a:off x="5213257"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xmlns="" id="{6D8A683B-E0FD-4452-AC14-320D9C942ACF}"/>
                </a:ext>
              </a:extLst>
            </p:cNvPr>
            <p:cNvCxnSpPr/>
            <p:nvPr/>
          </p:nvCxnSpPr>
          <p:spPr>
            <a:xfrm rot="16200000">
              <a:off x="5526417"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xmlns="" id="{6FDCB613-F1A1-45B2-BA23-053A21EE7BEA}"/>
                </a:ext>
              </a:extLst>
            </p:cNvPr>
            <p:cNvCxnSpPr/>
            <p:nvPr/>
          </p:nvCxnSpPr>
          <p:spPr>
            <a:xfrm rot="16200000">
              <a:off x="5839577"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xmlns="" id="{948CE637-F001-4DA9-925E-07605B87B504}"/>
                </a:ext>
              </a:extLst>
            </p:cNvPr>
            <p:cNvCxnSpPr/>
            <p:nvPr/>
          </p:nvCxnSpPr>
          <p:spPr>
            <a:xfrm rot="16200000">
              <a:off x="6152737"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xmlns="" id="{AC75AE84-975B-4F4F-8C1B-F83FBFD8C6F1}"/>
                </a:ext>
              </a:extLst>
            </p:cNvPr>
            <p:cNvCxnSpPr/>
            <p:nvPr/>
          </p:nvCxnSpPr>
          <p:spPr>
            <a:xfrm rot="16200000">
              <a:off x="6465897"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xmlns="" id="{9C85A978-73B8-4ED1-B3A4-67085BED5207}"/>
                </a:ext>
              </a:extLst>
            </p:cNvPr>
            <p:cNvCxnSpPr/>
            <p:nvPr/>
          </p:nvCxnSpPr>
          <p:spPr>
            <a:xfrm rot="16200000">
              <a:off x="6779057"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xmlns="" id="{92ED310C-0CFC-4058-9395-B36B1D7892E8}"/>
                </a:ext>
              </a:extLst>
            </p:cNvPr>
            <p:cNvCxnSpPr/>
            <p:nvPr/>
          </p:nvCxnSpPr>
          <p:spPr>
            <a:xfrm rot="16200000">
              <a:off x="7092217"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xmlns="" id="{5C4B188C-B56B-40B0-B23F-10AAB085FD4E}"/>
                </a:ext>
              </a:extLst>
            </p:cNvPr>
            <p:cNvCxnSpPr/>
            <p:nvPr/>
          </p:nvCxnSpPr>
          <p:spPr>
            <a:xfrm rot="16200000">
              <a:off x="7405377"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xmlns="" id="{24DF7D1A-228F-4EFC-8682-50401784C7F0}"/>
                </a:ext>
              </a:extLst>
            </p:cNvPr>
            <p:cNvCxnSpPr/>
            <p:nvPr/>
          </p:nvCxnSpPr>
          <p:spPr>
            <a:xfrm rot="16200000">
              <a:off x="7718537"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xmlns="" id="{8D2ECCB4-DCCD-4F27-825A-D5AD261A10A0}"/>
                </a:ext>
              </a:extLst>
            </p:cNvPr>
            <p:cNvCxnSpPr/>
            <p:nvPr/>
          </p:nvCxnSpPr>
          <p:spPr>
            <a:xfrm rot="16200000">
              <a:off x="8658022"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xmlns="" id="{3B209680-9E9B-4F4B-989B-08B25E8760ED}"/>
                </a:ext>
              </a:extLst>
            </p:cNvPr>
            <p:cNvSpPr txBox="1"/>
            <p:nvPr/>
          </p:nvSpPr>
          <p:spPr>
            <a:xfrm>
              <a:off x="5146062" y="5487244"/>
              <a:ext cx="190691" cy="228548"/>
            </a:xfrm>
            <a:prstGeom prst="rect">
              <a:avLst/>
            </a:prstGeom>
            <a:noFill/>
          </p:spPr>
          <p:txBody>
            <a:bodyPr wrap="none" lIns="0" tIns="0" rIns="0" bIns="0" rtlCol="0" anchor="ctr" anchorCtr="0">
              <a:spAutoFit/>
            </a:bodyPr>
            <a:lstStyle/>
            <a:p>
              <a:pPr algn="ctr"/>
              <a:r>
                <a:rPr lang="ja-JP" sz="900" b="0" i="0" u="none" strike="noStrike" cap="none" baseline="0">
                  <a:solidFill>
                    <a:srgbClr val="4D4D4D"/>
                  </a:solidFill>
                  <a:effectLst/>
                  <a:uFillTx/>
                  <a:ea typeface="MS UI Gothic"/>
                </a:rPr>
                <a:t>297</a:t>
              </a:r>
            </a:p>
            <a:p>
              <a:pPr algn="ctr"/>
              <a:r>
                <a:rPr lang="ja-JP" sz="900" b="0" i="0" u="none" strike="noStrike" cap="none" baseline="0">
                  <a:solidFill>
                    <a:srgbClr val="4D4D4D"/>
                  </a:solidFill>
                  <a:effectLst/>
                  <a:uFillTx/>
                  <a:ea typeface="MS UI Gothic"/>
                </a:rPr>
                <a:t>148</a:t>
              </a:r>
            </a:p>
          </p:txBody>
        </p:sp>
        <p:sp>
          <p:nvSpPr>
            <p:cNvPr id="173" name="TextBox 172">
              <a:extLst>
                <a:ext uri="{FF2B5EF4-FFF2-40B4-BE49-F238E27FC236}">
                  <a16:creationId xmlns:a16="http://schemas.microsoft.com/office/drawing/2014/main" xmlns="" id="{C26795DE-FD96-4A56-8684-EF69994EEADA}"/>
                </a:ext>
              </a:extLst>
            </p:cNvPr>
            <p:cNvSpPr txBox="1"/>
            <p:nvPr/>
          </p:nvSpPr>
          <p:spPr>
            <a:xfrm>
              <a:off x="5457616" y="5487244"/>
              <a:ext cx="190691" cy="228548"/>
            </a:xfrm>
            <a:prstGeom prst="rect">
              <a:avLst/>
            </a:prstGeom>
            <a:noFill/>
          </p:spPr>
          <p:txBody>
            <a:bodyPr wrap="none" lIns="0" tIns="0" rIns="0" bIns="0" rtlCol="0" anchor="ctr" anchorCtr="0">
              <a:spAutoFit/>
            </a:bodyPr>
            <a:lstStyle/>
            <a:p>
              <a:pPr algn="ctr"/>
              <a:r>
                <a:rPr lang="ja-JP" sz="900" b="0" i="0" u="none" strike="noStrike" cap="none" baseline="0">
                  <a:solidFill>
                    <a:srgbClr val="4D4D4D"/>
                  </a:solidFill>
                  <a:effectLst/>
                  <a:uFillTx/>
                  <a:ea typeface="MS UI Gothic"/>
                </a:rPr>
                <a:t>293</a:t>
              </a:r>
            </a:p>
            <a:p>
              <a:pPr algn="ctr"/>
              <a:r>
                <a:rPr lang="ja-JP" sz="900" b="0" i="0" u="none" strike="noStrike" cap="none" baseline="0">
                  <a:solidFill>
                    <a:srgbClr val="4D4D4D"/>
                  </a:solidFill>
                  <a:effectLst/>
                  <a:uFillTx/>
                  <a:ea typeface="MS UI Gothic"/>
                </a:rPr>
                <a:t>142</a:t>
              </a:r>
            </a:p>
          </p:txBody>
        </p:sp>
        <p:sp>
          <p:nvSpPr>
            <p:cNvPr id="174" name="TextBox 173">
              <a:extLst>
                <a:ext uri="{FF2B5EF4-FFF2-40B4-BE49-F238E27FC236}">
                  <a16:creationId xmlns:a16="http://schemas.microsoft.com/office/drawing/2014/main" xmlns="" id="{C4561E23-CF72-480A-AAF4-93497917B023}"/>
                </a:ext>
              </a:extLst>
            </p:cNvPr>
            <p:cNvSpPr txBox="1"/>
            <p:nvPr/>
          </p:nvSpPr>
          <p:spPr>
            <a:xfrm>
              <a:off x="5771710" y="5487244"/>
              <a:ext cx="190691" cy="228548"/>
            </a:xfrm>
            <a:prstGeom prst="rect">
              <a:avLst/>
            </a:prstGeom>
            <a:noFill/>
          </p:spPr>
          <p:txBody>
            <a:bodyPr wrap="none" lIns="0" tIns="0" rIns="0" bIns="0" rtlCol="0" anchor="ctr" anchorCtr="0">
              <a:spAutoFit/>
            </a:bodyPr>
            <a:lstStyle/>
            <a:p>
              <a:pPr algn="ctr"/>
              <a:r>
                <a:rPr lang="ja-JP" sz="900" b="0" i="0" u="none" strike="noStrike" cap="none" baseline="0">
                  <a:solidFill>
                    <a:srgbClr val="4D4D4D"/>
                  </a:solidFill>
                  <a:effectLst/>
                  <a:uFillTx/>
                  <a:ea typeface="MS UI Gothic"/>
                </a:rPr>
                <a:t>275</a:t>
              </a:r>
            </a:p>
            <a:p>
              <a:pPr algn="ctr"/>
              <a:r>
                <a:rPr lang="ja-JP" sz="900" b="0" i="0" u="none" strike="noStrike" cap="none" baseline="0">
                  <a:solidFill>
                    <a:srgbClr val="4D4D4D"/>
                  </a:solidFill>
                  <a:effectLst/>
                  <a:uFillTx/>
                  <a:ea typeface="MS UI Gothic"/>
                </a:rPr>
                <a:t>130</a:t>
              </a:r>
            </a:p>
          </p:txBody>
        </p:sp>
        <p:sp>
          <p:nvSpPr>
            <p:cNvPr id="175" name="TextBox 174">
              <a:extLst>
                <a:ext uri="{FF2B5EF4-FFF2-40B4-BE49-F238E27FC236}">
                  <a16:creationId xmlns:a16="http://schemas.microsoft.com/office/drawing/2014/main" xmlns="" id="{59A9DD36-B798-41CE-984D-0DF59A6ECF86}"/>
                </a:ext>
              </a:extLst>
            </p:cNvPr>
            <p:cNvSpPr txBox="1"/>
            <p:nvPr/>
          </p:nvSpPr>
          <p:spPr>
            <a:xfrm>
              <a:off x="6086441" y="5487244"/>
              <a:ext cx="190691" cy="228548"/>
            </a:xfrm>
            <a:prstGeom prst="rect">
              <a:avLst/>
            </a:prstGeom>
            <a:noFill/>
          </p:spPr>
          <p:txBody>
            <a:bodyPr wrap="none" lIns="0" tIns="0" rIns="0" bIns="0" rtlCol="0" anchor="ctr" anchorCtr="0">
              <a:spAutoFit/>
            </a:bodyPr>
            <a:lstStyle/>
            <a:p>
              <a:pPr algn="ctr"/>
              <a:r>
                <a:rPr lang="ja-JP" sz="900" b="0" i="0" u="none" strike="noStrike" cap="none" baseline="0">
                  <a:solidFill>
                    <a:srgbClr val="4D4D4D"/>
                  </a:solidFill>
                  <a:effectLst/>
                  <a:uFillTx/>
                  <a:ea typeface="MS UI Gothic"/>
                </a:rPr>
                <a:t>244</a:t>
              </a:r>
            </a:p>
            <a:p>
              <a:pPr algn="ctr"/>
              <a:r>
                <a:rPr lang="ja-JP" sz="900" b="0" i="0" u="none" strike="noStrike" cap="none" baseline="0">
                  <a:solidFill>
                    <a:srgbClr val="4D4D4D"/>
                  </a:solidFill>
                  <a:effectLst/>
                  <a:uFillTx/>
                  <a:ea typeface="MS UI Gothic"/>
                </a:rPr>
                <a:t>120</a:t>
              </a:r>
            </a:p>
          </p:txBody>
        </p:sp>
        <p:sp>
          <p:nvSpPr>
            <p:cNvPr id="176" name="TextBox 175">
              <a:extLst>
                <a:ext uri="{FF2B5EF4-FFF2-40B4-BE49-F238E27FC236}">
                  <a16:creationId xmlns:a16="http://schemas.microsoft.com/office/drawing/2014/main" xmlns="" id="{D1196761-B10E-47C0-9409-83256C2E19AB}"/>
                </a:ext>
              </a:extLst>
            </p:cNvPr>
            <p:cNvSpPr txBox="1"/>
            <p:nvPr/>
          </p:nvSpPr>
          <p:spPr>
            <a:xfrm>
              <a:off x="6398901" y="5487244"/>
              <a:ext cx="190691" cy="228548"/>
            </a:xfrm>
            <a:prstGeom prst="rect">
              <a:avLst/>
            </a:prstGeom>
            <a:noFill/>
          </p:spPr>
          <p:txBody>
            <a:bodyPr wrap="none" lIns="0" tIns="0" rIns="0" bIns="0" rtlCol="0" anchor="ctr" anchorCtr="0">
              <a:spAutoFit/>
            </a:bodyPr>
            <a:lstStyle/>
            <a:p>
              <a:pPr algn="ctr"/>
              <a:r>
                <a:rPr lang="ja-JP" sz="900" b="0" i="0" u="none" strike="noStrike" cap="none" baseline="0">
                  <a:solidFill>
                    <a:srgbClr val="4D4D4D"/>
                  </a:solidFill>
                  <a:effectLst/>
                  <a:uFillTx/>
                  <a:ea typeface="MS UI Gothic"/>
                </a:rPr>
                <a:t>214</a:t>
              </a:r>
            </a:p>
            <a:p>
              <a:pPr algn="ctr"/>
              <a:r>
                <a:rPr lang="ja-JP" sz="900" b="0" i="0" u="none" strike="noStrike" cap="none" baseline="0">
                  <a:solidFill>
                    <a:srgbClr val="4D4D4D"/>
                  </a:solidFill>
                  <a:effectLst/>
                  <a:uFillTx/>
                  <a:ea typeface="MS UI Gothic"/>
                </a:rPr>
                <a:t>108</a:t>
              </a:r>
            </a:p>
          </p:txBody>
        </p:sp>
        <p:sp>
          <p:nvSpPr>
            <p:cNvPr id="177" name="TextBox 176">
              <a:extLst>
                <a:ext uri="{FF2B5EF4-FFF2-40B4-BE49-F238E27FC236}">
                  <a16:creationId xmlns:a16="http://schemas.microsoft.com/office/drawing/2014/main" xmlns="" id="{F61B9550-57AE-4EB4-BA0E-0A26D50C0390}"/>
                </a:ext>
              </a:extLst>
            </p:cNvPr>
            <p:cNvSpPr txBox="1"/>
            <p:nvPr/>
          </p:nvSpPr>
          <p:spPr>
            <a:xfrm>
              <a:off x="6713227" y="5487244"/>
              <a:ext cx="190691" cy="228548"/>
            </a:xfrm>
            <a:prstGeom prst="rect">
              <a:avLst/>
            </a:prstGeom>
            <a:noFill/>
          </p:spPr>
          <p:txBody>
            <a:bodyPr wrap="none" lIns="0" tIns="0" rIns="0" bIns="0" rtlCol="0" anchor="ctr" anchorCtr="0">
              <a:spAutoFit/>
            </a:bodyPr>
            <a:lstStyle/>
            <a:p>
              <a:pPr algn="ctr"/>
              <a:r>
                <a:rPr lang="ja-JP" sz="900" b="0" i="0" u="none" strike="noStrike" cap="none" baseline="0">
                  <a:solidFill>
                    <a:srgbClr val="4D4D4D"/>
                  </a:solidFill>
                  <a:effectLst/>
                  <a:uFillTx/>
                  <a:ea typeface="MS UI Gothic"/>
                </a:rPr>
                <a:t>189</a:t>
              </a:r>
            </a:p>
            <a:p>
              <a:pPr algn="ctr"/>
              <a:r>
                <a:rPr lang="ja-JP" sz="900" b="0" i="0" u="none" strike="noStrike" cap="none" baseline="0">
                  <a:solidFill>
                    <a:srgbClr val="4D4D4D"/>
                  </a:solidFill>
                  <a:effectLst/>
                  <a:uFillTx/>
                  <a:ea typeface="MS UI Gothic"/>
                </a:rPr>
                <a:t>94</a:t>
              </a:r>
            </a:p>
          </p:txBody>
        </p:sp>
        <p:sp>
          <p:nvSpPr>
            <p:cNvPr id="178" name="TextBox 177">
              <a:extLst>
                <a:ext uri="{FF2B5EF4-FFF2-40B4-BE49-F238E27FC236}">
                  <a16:creationId xmlns:a16="http://schemas.microsoft.com/office/drawing/2014/main" xmlns="" id="{9CB2A1A4-A40A-4877-AF44-9E6DF77BACDD}"/>
                </a:ext>
              </a:extLst>
            </p:cNvPr>
            <p:cNvSpPr txBox="1"/>
            <p:nvPr/>
          </p:nvSpPr>
          <p:spPr>
            <a:xfrm>
              <a:off x="7328015" y="5487244"/>
              <a:ext cx="208268" cy="228548"/>
            </a:xfrm>
            <a:prstGeom prst="rect">
              <a:avLst/>
            </a:prstGeom>
            <a:noFill/>
          </p:spPr>
          <p:txBody>
            <a:bodyPr wrap="square" lIns="0" tIns="0" rIns="0" bIns="0" rtlCol="0" anchor="ctr" anchorCtr="0">
              <a:spAutoFit/>
            </a:bodyPr>
            <a:lstStyle/>
            <a:p>
              <a:pPr algn="ctr"/>
              <a:r>
                <a:rPr lang="ja-JP" sz="900" b="0" i="0" u="none" strike="noStrike" cap="none" baseline="0">
                  <a:solidFill>
                    <a:srgbClr val="4D4D4D"/>
                  </a:solidFill>
                  <a:effectLst/>
                  <a:uFillTx/>
                  <a:ea typeface="MS UI Gothic"/>
                </a:rPr>
                <a:t>104</a:t>
              </a:r>
            </a:p>
            <a:p>
              <a:pPr algn="ctr"/>
              <a:r>
                <a:rPr lang="ja-JP" sz="900" b="0" i="0" u="none" strike="noStrike" cap="none" baseline="0">
                  <a:solidFill>
                    <a:srgbClr val="4D4D4D"/>
                  </a:solidFill>
                  <a:effectLst/>
                  <a:uFillTx/>
                  <a:ea typeface="MS UI Gothic"/>
                </a:rPr>
                <a:t>49</a:t>
              </a:r>
            </a:p>
          </p:txBody>
        </p:sp>
        <p:sp>
          <p:nvSpPr>
            <p:cNvPr id="179" name="TextBox 178">
              <a:extLst>
                <a:ext uri="{FF2B5EF4-FFF2-40B4-BE49-F238E27FC236}">
                  <a16:creationId xmlns:a16="http://schemas.microsoft.com/office/drawing/2014/main" xmlns="" id="{70FD2E08-8261-4915-9392-9BFEE60A0CE3}"/>
                </a:ext>
              </a:extLst>
            </p:cNvPr>
            <p:cNvSpPr txBox="1"/>
            <p:nvPr/>
          </p:nvSpPr>
          <p:spPr>
            <a:xfrm>
              <a:off x="7681009" y="5487244"/>
              <a:ext cx="127127" cy="228548"/>
            </a:xfrm>
            <a:prstGeom prst="rect">
              <a:avLst/>
            </a:prstGeom>
            <a:noFill/>
          </p:spPr>
          <p:txBody>
            <a:bodyPr wrap="none" lIns="0" tIns="0" rIns="0" bIns="0" rtlCol="0" anchor="ctr" anchorCtr="0">
              <a:spAutoFit/>
            </a:bodyPr>
            <a:lstStyle/>
            <a:p>
              <a:pPr algn="ctr"/>
              <a:r>
                <a:rPr lang="ja-JP" sz="900" b="0" i="0" u="none" strike="noStrike" cap="none" baseline="0">
                  <a:solidFill>
                    <a:srgbClr val="4D4D4D"/>
                  </a:solidFill>
                  <a:effectLst/>
                  <a:uFillTx/>
                  <a:ea typeface="MS UI Gothic"/>
                </a:rPr>
                <a:t>70</a:t>
              </a:r>
            </a:p>
            <a:p>
              <a:pPr algn="ctr"/>
              <a:r>
                <a:rPr lang="ja-JP" sz="900" b="0" i="0" u="none" strike="noStrike" cap="none" baseline="0">
                  <a:solidFill>
                    <a:srgbClr val="4D4D4D"/>
                  </a:solidFill>
                  <a:effectLst/>
                  <a:uFillTx/>
                  <a:ea typeface="MS UI Gothic"/>
                </a:rPr>
                <a:t>30</a:t>
              </a:r>
            </a:p>
          </p:txBody>
        </p:sp>
        <p:sp>
          <p:nvSpPr>
            <p:cNvPr id="180" name="TextBox 179">
              <a:extLst>
                <a:ext uri="{FF2B5EF4-FFF2-40B4-BE49-F238E27FC236}">
                  <a16:creationId xmlns:a16="http://schemas.microsoft.com/office/drawing/2014/main" xmlns="" id="{2B661B2A-A74A-4B13-BE83-A1917888F381}"/>
                </a:ext>
              </a:extLst>
            </p:cNvPr>
            <p:cNvSpPr txBox="1"/>
            <p:nvPr/>
          </p:nvSpPr>
          <p:spPr>
            <a:xfrm>
              <a:off x="8653864" y="5487244"/>
              <a:ext cx="63564" cy="228548"/>
            </a:xfrm>
            <a:prstGeom prst="rect">
              <a:avLst/>
            </a:prstGeom>
            <a:noFill/>
          </p:spPr>
          <p:txBody>
            <a:bodyPr wrap="none" lIns="0" tIns="0" rIns="0" bIns="0" rtlCol="0" anchor="ctr" anchorCtr="0">
              <a:spAutoFit/>
            </a:bodyPr>
            <a:lstStyle/>
            <a:p>
              <a:pPr algn="ctr"/>
              <a:r>
                <a:rPr lang="ja-JP" sz="900" b="0" i="0" u="none" strike="noStrike" cap="none" baseline="0">
                  <a:solidFill>
                    <a:srgbClr val="4D4D4D"/>
                  </a:solidFill>
                  <a:effectLst/>
                  <a:uFillTx/>
                  <a:ea typeface="MS UI Gothic"/>
                </a:rPr>
                <a:t>0</a:t>
              </a:r>
            </a:p>
            <a:p>
              <a:pPr algn="ctr"/>
              <a:r>
                <a:rPr lang="ja-JP" sz="900" b="0" i="0" u="none" strike="noStrike" cap="none" baseline="0">
                  <a:solidFill>
                    <a:srgbClr val="4D4D4D"/>
                  </a:solidFill>
                  <a:effectLst/>
                  <a:uFillTx/>
                  <a:ea typeface="MS UI Gothic"/>
                </a:rPr>
                <a:t>0</a:t>
              </a:r>
            </a:p>
          </p:txBody>
        </p:sp>
        <p:sp>
          <p:nvSpPr>
            <p:cNvPr id="181" name="TextBox 180">
              <a:extLst>
                <a:ext uri="{FF2B5EF4-FFF2-40B4-BE49-F238E27FC236}">
                  <a16:creationId xmlns:a16="http://schemas.microsoft.com/office/drawing/2014/main" xmlns="" id="{DE0FC441-62FB-42BF-978B-8A413BAFC67F}"/>
                </a:ext>
              </a:extLst>
            </p:cNvPr>
            <p:cNvSpPr txBox="1"/>
            <p:nvPr/>
          </p:nvSpPr>
          <p:spPr>
            <a:xfrm>
              <a:off x="7025017" y="5487244"/>
              <a:ext cx="190691" cy="228548"/>
            </a:xfrm>
            <a:prstGeom prst="rect">
              <a:avLst/>
            </a:prstGeom>
            <a:noFill/>
          </p:spPr>
          <p:txBody>
            <a:bodyPr wrap="none" lIns="0" tIns="0" rIns="0" bIns="0" rtlCol="0" anchor="ctr" anchorCtr="0">
              <a:spAutoFit/>
            </a:bodyPr>
            <a:lstStyle/>
            <a:p>
              <a:pPr algn="ctr"/>
              <a:r>
                <a:rPr lang="ja-JP" sz="900" b="0" i="0" u="none" strike="noStrike" cap="none" baseline="0">
                  <a:solidFill>
                    <a:srgbClr val="4D4D4D"/>
                  </a:solidFill>
                  <a:effectLst/>
                  <a:uFillTx/>
                  <a:ea typeface="MS UI Gothic"/>
                </a:rPr>
                <a:t>164</a:t>
              </a:r>
            </a:p>
            <a:p>
              <a:pPr algn="ctr"/>
              <a:r>
                <a:rPr lang="ja-JP" sz="900" b="0" i="0" u="none" strike="noStrike" cap="none" baseline="0">
                  <a:solidFill>
                    <a:srgbClr val="4D4D4D"/>
                  </a:solidFill>
                  <a:effectLst/>
                  <a:uFillTx/>
                  <a:ea typeface="MS UI Gothic"/>
                </a:rPr>
                <a:t>79</a:t>
              </a:r>
            </a:p>
          </p:txBody>
        </p:sp>
        <p:sp>
          <p:nvSpPr>
            <p:cNvPr id="182" name="TextBox 181">
              <a:extLst>
                <a:ext uri="{FF2B5EF4-FFF2-40B4-BE49-F238E27FC236}">
                  <a16:creationId xmlns:a16="http://schemas.microsoft.com/office/drawing/2014/main" xmlns="" id="{1B26716C-3665-4605-86BB-E8FEFC1025F6}"/>
                </a:ext>
              </a:extLst>
            </p:cNvPr>
            <p:cNvSpPr txBox="1"/>
            <p:nvPr/>
          </p:nvSpPr>
          <p:spPr>
            <a:xfrm>
              <a:off x="7983922" y="4885617"/>
              <a:ext cx="155731" cy="139668"/>
            </a:xfrm>
            <a:prstGeom prst="rect">
              <a:avLst/>
            </a:prstGeom>
            <a:noFill/>
          </p:spPr>
          <p:txBody>
            <a:bodyPr wrap="none" lIns="0" tIns="0" rIns="0" bIns="0" rtlCol="0" anchor="ctr" anchorCtr="0">
              <a:spAutoFit/>
            </a:bodyPr>
            <a:lstStyle/>
            <a:p>
              <a:pPr algn="ctr"/>
              <a:r>
                <a:rPr lang="ja-JP" sz="1100" b="0" i="0" u="none" strike="noStrike" cap="none" baseline="0">
                  <a:solidFill>
                    <a:srgbClr val="4D4D4D"/>
                  </a:solidFill>
                  <a:effectLst/>
                  <a:uFillTx/>
                  <a:ea typeface="MS UI Gothic"/>
                </a:rPr>
                <a:t>27</a:t>
              </a:r>
            </a:p>
          </p:txBody>
        </p:sp>
        <p:sp>
          <p:nvSpPr>
            <p:cNvPr id="183" name="TextBox 182">
              <a:extLst>
                <a:ext uri="{FF2B5EF4-FFF2-40B4-BE49-F238E27FC236}">
                  <a16:creationId xmlns:a16="http://schemas.microsoft.com/office/drawing/2014/main" xmlns="" id="{ABBE6AEA-0C20-43F4-ACB1-32F48691D1A5}"/>
                </a:ext>
              </a:extLst>
            </p:cNvPr>
            <p:cNvSpPr txBox="1"/>
            <p:nvPr/>
          </p:nvSpPr>
          <p:spPr>
            <a:xfrm>
              <a:off x="7998224" y="5487244"/>
              <a:ext cx="127127" cy="228548"/>
            </a:xfrm>
            <a:prstGeom prst="rect">
              <a:avLst/>
            </a:prstGeom>
            <a:noFill/>
          </p:spPr>
          <p:txBody>
            <a:bodyPr wrap="none" lIns="0" tIns="0" rIns="0" bIns="0" rtlCol="0" anchor="ctr" anchorCtr="0">
              <a:spAutoFit/>
            </a:bodyPr>
            <a:lstStyle/>
            <a:p>
              <a:pPr algn="ctr"/>
              <a:r>
                <a:rPr lang="ja-JP" sz="900" b="0" i="0" u="none" strike="noStrike" cap="none" baseline="0">
                  <a:solidFill>
                    <a:srgbClr val="4D4D4D"/>
                  </a:solidFill>
                  <a:effectLst/>
                  <a:uFillTx/>
                  <a:ea typeface="MS UI Gothic"/>
                </a:rPr>
                <a:t>28</a:t>
              </a:r>
            </a:p>
            <a:p>
              <a:pPr algn="ctr"/>
              <a:r>
                <a:rPr lang="ja-JP" sz="900" b="0" i="0" u="none" strike="noStrike" cap="none" baseline="0">
                  <a:solidFill>
                    <a:srgbClr val="4D4D4D"/>
                  </a:solidFill>
                  <a:effectLst/>
                  <a:uFillTx/>
                  <a:ea typeface="MS UI Gothic"/>
                </a:rPr>
                <a:t>14</a:t>
              </a:r>
            </a:p>
          </p:txBody>
        </p:sp>
        <p:cxnSp>
          <p:nvCxnSpPr>
            <p:cNvPr id="184" name="Straight Connector 183">
              <a:extLst>
                <a:ext uri="{FF2B5EF4-FFF2-40B4-BE49-F238E27FC236}">
                  <a16:creationId xmlns:a16="http://schemas.microsoft.com/office/drawing/2014/main" xmlns="" id="{F42FD439-7EA6-4C18-970C-8045A100F469}"/>
                </a:ext>
              </a:extLst>
            </p:cNvPr>
            <p:cNvCxnSpPr/>
            <p:nvPr/>
          </p:nvCxnSpPr>
          <p:spPr>
            <a:xfrm rot="16200000">
              <a:off x="8031697"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5" name="TextBox 184">
              <a:extLst>
                <a:ext uri="{FF2B5EF4-FFF2-40B4-BE49-F238E27FC236}">
                  <a16:creationId xmlns:a16="http://schemas.microsoft.com/office/drawing/2014/main" xmlns="" id="{3A143B5B-5541-41C2-88B5-33B34107158A}"/>
                </a:ext>
              </a:extLst>
            </p:cNvPr>
            <p:cNvSpPr txBox="1"/>
            <p:nvPr/>
          </p:nvSpPr>
          <p:spPr>
            <a:xfrm>
              <a:off x="8290280" y="4885617"/>
              <a:ext cx="155731" cy="139668"/>
            </a:xfrm>
            <a:prstGeom prst="rect">
              <a:avLst/>
            </a:prstGeom>
            <a:noFill/>
          </p:spPr>
          <p:txBody>
            <a:bodyPr wrap="none" lIns="0" tIns="0" rIns="0" bIns="0" rtlCol="0" anchor="ctr" anchorCtr="0">
              <a:spAutoFit/>
            </a:bodyPr>
            <a:lstStyle/>
            <a:p>
              <a:pPr algn="ctr"/>
              <a:r>
                <a:rPr lang="ja-JP" sz="1100" b="0" i="0" u="none" strike="noStrike" cap="none" baseline="0">
                  <a:solidFill>
                    <a:srgbClr val="4D4D4D"/>
                  </a:solidFill>
                  <a:effectLst/>
                  <a:uFillTx/>
                  <a:ea typeface="MS UI Gothic"/>
                </a:rPr>
                <a:t>30</a:t>
              </a:r>
            </a:p>
          </p:txBody>
        </p:sp>
        <p:cxnSp>
          <p:nvCxnSpPr>
            <p:cNvPr id="186" name="Straight Connector 185">
              <a:extLst>
                <a:ext uri="{FF2B5EF4-FFF2-40B4-BE49-F238E27FC236}">
                  <a16:creationId xmlns:a16="http://schemas.microsoft.com/office/drawing/2014/main" xmlns="" id="{B2A75EBF-3FF7-46A0-A7B9-827B5467F040}"/>
                </a:ext>
              </a:extLst>
            </p:cNvPr>
            <p:cNvCxnSpPr/>
            <p:nvPr/>
          </p:nvCxnSpPr>
          <p:spPr>
            <a:xfrm rot="16200000">
              <a:off x="8344857"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7" name="TextBox 186">
              <a:extLst>
                <a:ext uri="{FF2B5EF4-FFF2-40B4-BE49-F238E27FC236}">
                  <a16:creationId xmlns:a16="http://schemas.microsoft.com/office/drawing/2014/main" xmlns="" id="{2D8D6946-BA5A-4E61-95A0-64526C8EF2FC}"/>
                </a:ext>
              </a:extLst>
            </p:cNvPr>
            <p:cNvSpPr txBox="1"/>
            <p:nvPr/>
          </p:nvSpPr>
          <p:spPr>
            <a:xfrm>
              <a:off x="8336367" y="5487244"/>
              <a:ext cx="63564" cy="228548"/>
            </a:xfrm>
            <a:prstGeom prst="rect">
              <a:avLst/>
            </a:prstGeom>
            <a:noFill/>
          </p:spPr>
          <p:txBody>
            <a:bodyPr wrap="none" lIns="0" tIns="0" rIns="0" bIns="0" rtlCol="0" anchor="ctr" anchorCtr="0">
              <a:spAutoFit/>
            </a:bodyPr>
            <a:lstStyle/>
            <a:p>
              <a:pPr algn="ctr"/>
              <a:r>
                <a:rPr lang="ja-JP" sz="900" b="0" i="0" u="none" strike="noStrike" cap="none" baseline="0">
                  <a:solidFill>
                    <a:srgbClr val="4D4D4D"/>
                  </a:solidFill>
                  <a:effectLst/>
                  <a:uFillTx/>
                  <a:ea typeface="MS UI Gothic"/>
                </a:rPr>
                <a:t>8</a:t>
              </a:r>
            </a:p>
            <a:p>
              <a:pPr algn="ctr"/>
              <a:r>
                <a:rPr lang="ja-JP" sz="900" b="0" i="0" u="none" strike="noStrike" cap="none" baseline="0">
                  <a:solidFill>
                    <a:srgbClr val="4D4D4D"/>
                  </a:solidFill>
                  <a:effectLst/>
                  <a:uFillTx/>
                  <a:ea typeface="MS UI Gothic"/>
                </a:rPr>
                <a:t>5</a:t>
              </a:r>
            </a:p>
          </p:txBody>
        </p:sp>
        <p:grpSp>
          <p:nvGrpSpPr>
            <p:cNvPr id="188" name="Graphic 2126">
              <a:extLst>
                <a:ext uri="{FF2B5EF4-FFF2-40B4-BE49-F238E27FC236}">
                  <a16:creationId xmlns:a16="http://schemas.microsoft.com/office/drawing/2014/main" xmlns="" id="{62F3E2CD-7103-4471-977D-F27B16E4DCA9}"/>
                </a:ext>
              </a:extLst>
            </p:cNvPr>
            <p:cNvGrpSpPr/>
            <p:nvPr/>
          </p:nvGrpSpPr>
          <p:grpSpPr>
            <a:xfrm>
              <a:off x="5242560" y="3076956"/>
              <a:ext cx="3263900" cy="1150620"/>
              <a:chOff x="2305050" y="2847975"/>
              <a:chExt cx="4533900" cy="1162050"/>
            </a:xfrm>
          </p:grpSpPr>
          <p:sp>
            <p:nvSpPr>
              <p:cNvPr id="230" name="Freeform: Shape 2128">
                <a:extLst>
                  <a:ext uri="{FF2B5EF4-FFF2-40B4-BE49-F238E27FC236}">
                    <a16:creationId xmlns:a16="http://schemas.microsoft.com/office/drawing/2014/main" xmlns="" id="{CF6F324A-E97F-4AEA-BE12-CF5776BF184C}"/>
                  </a:ext>
                </a:extLst>
              </p:cNvPr>
              <p:cNvSpPr/>
              <p:nvPr/>
            </p:nvSpPr>
            <p:spPr>
              <a:xfrm>
                <a:off x="6807899" y="3939350"/>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31" name="Freeform: Shape 2129">
                <a:extLst>
                  <a:ext uri="{FF2B5EF4-FFF2-40B4-BE49-F238E27FC236}">
                    <a16:creationId xmlns:a16="http://schemas.microsoft.com/office/drawing/2014/main" xmlns="" id="{744D955D-176D-4862-B917-986D7D52DDD5}"/>
                  </a:ext>
                </a:extLst>
              </p:cNvPr>
              <p:cNvSpPr/>
              <p:nvPr/>
            </p:nvSpPr>
            <p:spPr>
              <a:xfrm>
                <a:off x="6772275" y="3939350"/>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32" name="Freeform: Shape 2130">
                <a:extLst>
                  <a:ext uri="{FF2B5EF4-FFF2-40B4-BE49-F238E27FC236}">
                    <a16:creationId xmlns:a16="http://schemas.microsoft.com/office/drawing/2014/main" xmlns="" id="{83C01B40-ED4C-4215-B815-39D8E1B2292D}"/>
                  </a:ext>
                </a:extLst>
              </p:cNvPr>
              <p:cNvSpPr/>
              <p:nvPr/>
            </p:nvSpPr>
            <p:spPr>
              <a:xfrm>
                <a:off x="6730746" y="3939350"/>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33" name="Freeform: Shape 2131">
                <a:extLst>
                  <a:ext uri="{FF2B5EF4-FFF2-40B4-BE49-F238E27FC236}">
                    <a16:creationId xmlns:a16="http://schemas.microsoft.com/office/drawing/2014/main" xmlns="" id="{BB29DC84-6B37-47AC-B52E-3724768BEFA7}"/>
                  </a:ext>
                </a:extLst>
              </p:cNvPr>
              <p:cNvSpPr/>
              <p:nvPr/>
            </p:nvSpPr>
            <p:spPr>
              <a:xfrm>
                <a:off x="6718935" y="3939350"/>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34" name="Freeform: Shape 2132">
                <a:extLst>
                  <a:ext uri="{FF2B5EF4-FFF2-40B4-BE49-F238E27FC236}">
                    <a16:creationId xmlns:a16="http://schemas.microsoft.com/office/drawing/2014/main" xmlns="" id="{B113CE0F-0936-4E07-B137-3DCF101FDC25}"/>
                  </a:ext>
                </a:extLst>
              </p:cNvPr>
              <p:cNvSpPr/>
              <p:nvPr/>
            </p:nvSpPr>
            <p:spPr>
              <a:xfrm>
                <a:off x="6665595" y="3939350"/>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35" name="Freeform: Shape 2133">
                <a:extLst>
                  <a:ext uri="{FF2B5EF4-FFF2-40B4-BE49-F238E27FC236}">
                    <a16:creationId xmlns:a16="http://schemas.microsoft.com/office/drawing/2014/main" xmlns="" id="{029DC449-F896-4821-B007-6D0861E805E2}"/>
                  </a:ext>
                </a:extLst>
              </p:cNvPr>
              <p:cNvSpPr/>
              <p:nvPr/>
            </p:nvSpPr>
            <p:spPr>
              <a:xfrm>
                <a:off x="6646736" y="3939350"/>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36" name="Freeform: Shape 2134">
                <a:extLst>
                  <a:ext uri="{FF2B5EF4-FFF2-40B4-BE49-F238E27FC236}">
                    <a16:creationId xmlns:a16="http://schemas.microsoft.com/office/drawing/2014/main" xmlns="" id="{92413AB5-8F12-4B01-8AE1-438184A1E624}"/>
                  </a:ext>
                </a:extLst>
              </p:cNvPr>
              <p:cNvSpPr/>
              <p:nvPr/>
            </p:nvSpPr>
            <p:spPr>
              <a:xfrm>
                <a:off x="6617970" y="3939350"/>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37" name="Freeform: Shape 2135">
                <a:extLst>
                  <a:ext uri="{FF2B5EF4-FFF2-40B4-BE49-F238E27FC236}">
                    <a16:creationId xmlns:a16="http://schemas.microsoft.com/office/drawing/2014/main" xmlns="" id="{A5B6384C-42BF-4405-A357-63BEF0F54B41}"/>
                  </a:ext>
                </a:extLst>
              </p:cNvPr>
              <p:cNvSpPr/>
              <p:nvPr/>
            </p:nvSpPr>
            <p:spPr>
              <a:xfrm>
                <a:off x="6548533" y="3939350"/>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38" name="Freeform: Shape 2136">
                <a:extLst>
                  <a:ext uri="{FF2B5EF4-FFF2-40B4-BE49-F238E27FC236}">
                    <a16:creationId xmlns:a16="http://schemas.microsoft.com/office/drawing/2014/main" xmlns="" id="{238C7A7E-95CC-409B-8B86-490257320E18}"/>
                  </a:ext>
                </a:extLst>
              </p:cNvPr>
              <p:cNvSpPr/>
              <p:nvPr/>
            </p:nvSpPr>
            <p:spPr>
              <a:xfrm>
                <a:off x="6528816" y="3939350"/>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39" name="Freeform: Shape 2137">
                <a:extLst>
                  <a:ext uri="{FF2B5EF4-FFF2-40B4-BE49-F238E27FC236}">
                    <a16:creationId xmlns:a16="http://schemas.microsoft.com/office/drawing/2014/main" xmlns="" id="{F0C336CE-0047-419B-A760-42815624BE12}"/>
                  </a:ext>
                </a:extLst>
              </p:cNvPr>
              <p:cNvSpPr/>
              <p:nvPr/>
            </p:nvSpPr>
            <p:spPr>
              <a:xfrm>
                <a:off x="6485096" y="3939350"/>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40" name="Freeform: Shape 2138">
                <a:extLst>
                  <a:ext uri="{FF2B5EF4-FFF2-40B4-BE49-F238E27FC236}">
                    <a16:creationId xmlns:a16="http://schemas.microsoft.com/office/drawing/2014/main" xmlns="" id="{1FA62F3F-BE1E-48BE-B494-5FF5B5ACF19C}"/>
                  </a:ext>
                </a:extLst>
              </p:cNvPr>
              <p:cNvSpPr/>
              <p:nvPr/>
            </p:nvSpPr>
            <p:spPr>
              <a:xfrm>
                <a:off x="6464141" y="3902488"/>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41" name="Freeform: Shape 2139">
                <a:extLst>
                  <a:ext uri="{FF2B5EF4-FFF2-40B4-BE49-F238E27FC236}">
                    <a16:creationId xmlns:a16="http://schemas.microsoft.com/office/drawing/2014/main" xmlns="" id="{95924EC1-9F9E-4BC1-B727-BF7D0BA3E869}"/>
                  </a:ext>
                </a:extLst>
              </p:cNvPr>
              <p:cNvSpPr/>
              <p:nvPr/>
            </p:nvSpPr>
            <p:spPr>
              <a:xfrm>
                <a:off x="6416993" y="3855815"/>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42" name="Freeform: Shape 2140">
                <a:extLst>
                  <a:ext uri="{FF2B5EF4-FFF2-40B4-BE49-F238E27FC236}">
                    <a16:creationId xmlns:a16="http://schemas.microsoft.com/office/drawing/2014/main" xmlns="" id="{BBBD209B-CA91-4BFA-8690-B7E26BF76ABF}"/>
                  </a:ext>
                </a:extLst>
              </p:cNvPr>
              <p:cNvSpPr/>
              <p:nvPr/>
            </p:nvSpPr>
            <p:spPr>
              <a:xfrm>
                <a:off x="6379655" y="3855815"/>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43" name="Freeform: Shape 2141">
                <a:extLst>
                  <a:ext uri="{FF2B5EF4-FFF2-40B4-BE49-F238E27FC236}">
                    <a16:creationId xmlns:a16="http://schemas.microsoft.com/office/drawing/2014/main" xmlns="" id="{0DC8D3FC-138C-451A-8A32-66AAAF240021}"/>
                  </a:ext>
                </a:extLst>
              </p:cNvPr>
              <p:cNvSpPr/>
              <p:nvPr/>
            </p:nvSpPr>
            <p:spPr>
              <a:xfrm>
                <a:off x="6351842" y="3809048"/>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44" name="Freeform: Shape 2142">
                <a:extLst>
                  <a:ext uri="{FF2B5EF4-FFF2-40B4-BE49-F238E27FC236}">
                    <a16:creationId xmlns:a16="http://schemas.microsoft.com/office/drawing/2014/main" xmlns="" id="{A8889110-F3EA-4178-BC0C-5EBCCF2B0311}"/>
                  </a:ext>
                </a:extLst>
              </p:cNvPr>
              <p:cNvSpPr/>
              <p:nvPr/>
            </p:nvSpPr>
            <p:spPr>
              <a:xfrm>
                <a:off x="6337649" y="3809048"/>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45" name="Freeform: Shape 2143">
                <a:extLst>
                  <a:ext uri="{FF2B5EF4-FFF2-40B4-BE49-F238E27FC236}">
                    <a16:creationId xmlns:a16="http://schemas.microsoft.com/office/drawing/2014/main" xmlns="" id="{9E2656B6-BB33-4143-A3D1-BA6AC8038230}"/>
                  </a:ext>
                </a:extLst>
              </p:cNvPr>
              <p:cNvSpPr/>
              <p:nvPr/>
            </p:nvSpPr>
            <p:spPr>
              <a:xfrm>
                <a:off x="6324791" y="3809048"/>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46" name="Freeform: Shape 2144">
                <a:extLst>
                  <a:ext uri="{FF2B5EF4-FFF2-40B4-BE49-F238E27FC236}">
                    <a16:creationId xmlns:a16="http://schemas.microsoft.com/office/drawing/2014/main" xmlns="" id="{5202D18A-44BA-46AF-999B-B8C3E91BABBF}"/>
                  </a:ext>
                </a:extLst>
              </p:cNvPr>
              <p:cNvSpPr/>
              <p:nvPr/>
            </p:nvSpPr>
            <p:spPr>
              <a:xfrm>
                <a:off x="6183821" y="3809048"/>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47" name="Freeform: Shape 2145">
                <a:extLst>
                  <a:ext uri="{FF2B5EF4-FFF2-40B4-BE49-F238E27FC236}">
                    <a16:creationId xmlns:a16="http://schemas.microsoft.com/office/drawing/2014/main" xmlns="" id="{7CEA9114-3E62-4831-8146-AA0AFF3AEEAB}"/>
                  </a:ext>
                </a:extLst>
              </p:cNvPr>
              <p:cNvSpPr/>
              <p:nvPr/>
            </p:nvSpPr>
            <p:spPr>
              <a:xfrm>
                <a:off x="6169628" y="3809048"/>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48" name="Freeform: Shape 2146">
                <a:extLst>
                  <a:ext uri="{FF2B5EF4-FFF2-40B4-BE49-F238E27FC236}">
                    <a16:creationId xmlns:a16="http://schemas.microsoft.com/office/drawing/2014/main" xmlns="" id="{E93BEAF1-279F-49F2-B425-C68BC516BF6C}"/>
                  </a:ext>
                </a:extLst>
              </p:cNvPr>
              <p:cNvSpPr/>
              <p:nvPr/>
            </p:nvSpPr>
            <p:spPr>
              <a:xfrm>
                <a:off x="6156865" y="3809048"/>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49" name="Freeform: Shape 2147">
                <a:extLst>
                  <a:ext uri="{FF2B5EF4-FFF2-40B4-BE49-F238E27FC236}">
                    <a16:creationId xmlns:a16="http://schemas.microsoft.com/office/drawing/2014/main" xmlns="" id="{5B96AD19-1751-43FC-93AA-AA2D82904445}"/>
                  </a:ext>
                </a:extLst>
              </p:cNvPr>
              <p:cNvSpPr/>
              <p:nvPr/>
            </p:nvSpPr>
            <p:spPr>
              <a:xfrm>
                <a:off x="6242971" y="3809048"/>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50" name="Freeform: Shape 2148">
                <a:extLst>
                  <a:ext uri="{FF2B5EF4-FFF2-40B4-BE49-F238E27FC236}">
                    <a16:creationId xmlns:a16="http://schemas.microsoft.com/office/drawing/2014/main" xmlns="" id="{D887CBE1-3666-4430-8507-3B979FCA1593}"/>
                  </a:ext>
                </a:extLst>
              </p:cNvPr>
              <p:cNvSpPr/>
              <p:nvPr/>
            </p:nvSpPr>
            <p:spPr>
              <a:xfrm>
                <a:off x="6228779" y="3809048"/>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51" name="Freeform: Shape 2149">
                <a:extLst>
                  <a:ext uri="{FF2B5EF4-FFF2-40B4-BE49-F238E27FC236}">
                    <a16:creationId xmlns:a16="http://schemas.microsoft.com/office/drawing/2014/main" xmlns="" id="{160A4381-E123-4B1F-9E09-2A19193C8C55}"/>
                  </a:ext>
                </a:extLst>
              </p:cNvPr>
              <p:cNvSpPr/>
              <p:nvPr/>
            </p:nvSpPr>
            <p:spPr>
              <a:xfrm>
                <a:off x="6269927" y="3809048"/>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52" name="Freeform: Shape 2150">
                <a:extLst>
                  <a:ext uri="{FF2B5EF4-FFF2-40B4-BE49-F238E27FC236}">
                    <a16:creationId xmlns:a16="http://schemas.microsoft.com/office/drawing/2014/main" xmlns="" id="{7C4D7448-2775-4F40-90D0-A6DB0B6711C1}"/>
                  </a:ext>
                </a:extLst>
              </p:cNvPr>
              <p:cNvSpPr/>
              <p:nvPr/>
            </p:nvSpPr>
            <p:spPr>
              <a:xfrm>
                <a:off x="6255830" y="3809048"/>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53" name="Freeform: Shape 2151">
                <a:extLst>
                  <a:ext uri="{FF2B5EF4-FFF2-40B4-BE49-F238E27FC236}">
                    <a16:creationId xmlns:a16="http://schemas.microsoft.com/office/drawing/2014/main" xmlns="" id="{9F46DD6B-C62E-4C57-9BA7-5F2401976E57}"/>
                  </a:ext>
                </a:extLst>
              </p:cNvPr>
              <p:cNvSpPr/>
              <p:nvPr/>
            </p:nvSpPr>
            <p:spPr>
              <a:xfrm>
                <a:off x="6215920" y="3809048"/>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54" name="Freeform: Shape 2152">
                <a:extLst>
                  <a:ext uri="{FF2B5EF4-FFF2-40B4-BE49-F238E27FC236}">
                    <a16:creationId xmlns:a16="http://schemas.microsoft.com/office/drawing/2014/main" xmlns="" id="{01A7E515-9280-4833-A183-9E930A1542B7}"/>
                  </a:ext>
                </a:extLst>
              </p:cNvPr>
              <p:cNvSpPr/>
              <p:nvPr/>
            </p:nvSpPr>
            <p:spPr>
              <a:xfrm>
                <a:off x="5951982" y="3673031"/>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55" name="Freeform: Shape 2153">
                <a:extLst>
                  <a:ext uri="{FF2B5EF4-FFF2-40B4-BE49-F238E27FC236}">
                    <a16:creationId xmlns:a16="http://schemas.microsoft.com/office/drawing/2014/main" xmlns="" id="{0D1262B3-775F-4A8F-83D2-B7F390747768}"/>
                  </a:ext>
                </a:extLst>
              </p:cNvPr>
              <p:cNvSpPr/>
              <p:nvPr/>
            </p:nvSpPr>
            <p:spPr>
              <a:xfrm>
                <a:off x="5937790" y="3673031"/>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56" name="Freeform: Shape 2154">
                <a:extLst>
                  <a:ext uri="{FF2B5EF4-FFF2-40B4-BE49-F238E27FC236}">
                    <a16:creationId xmlns:a16="http://schemas.microsoft.com/office/drawing/2014/main" xmlns="" id="{EDF94CDA-F666-4924-A63C-AE32171ED312}"/>
                  </a:ext>
                </a:extLst>
              </p:cNvPr>
              <p:cNvSpPr/>
              <p:nvPr/>
            </p:nvSpPr>
            <p:spPr>
              <a:xfrm>
                <a:off x="5924931" y="3673031"/>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57" name="Freeform: Shape 2155">
                <a:extLst>
                  <a:ext uri="{FF2B5EF4-FFF2-40B4-BE49-F238E27FC236}">
                    <a16:creationId xmlns:a16="http://schemas.microsoft.com/office/drawing/2014/main" xmlns="" id="{389A5BBD-AB42-4AED-B357-5065C43FD574}"/>
                  </a:ext>
                </a:extLst>
              </p:cNvPr>
              <p:cNvSpPr/>
              <p:nvPr/>
            </p:nvSpPr>
            <p:spPr>
              <a:xfrm>
                <a:off x="5897118"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58" name="Freeform: Shape 2156">
                <a:extLst>
                  <a:ext uri="{FF2B5EF4-FFF2-40B4-BE49-F238E27FC236}">
                    <a16:creationId xmlns:a16="http://schemas.microsoft.com/office/drawing/2014/main" xmlns="" id="{FCC3FA23-4AAA-44BE-9C13-B0BE717E57B7}"/>
                  </a:ext>
                </a:extLst>
              </p:cNvPr>
              <p:cNvSpPr/>
              <p:nvPr/>
            </p:nvSpPr>
            <p:spPr>
              <a:xfrm>
                <a:off x="5882926"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59" name="Freeform: Shape 2157">
                <a:extLst>
                  <a:ext uri="{FF2B5EF4-FFF2-40B4-BE49-F238E27FC236}">
                    <a16:creationId xmlns:a16="http://schemas.microsoft.com/office/drawing/2014/main" xmlns="" id="{79662897-661B-4254-9615-F1205BE5CBE1}"/>
                  </a:ext>
                </a:extLst>
              </p:cNvPr>
              <p:cNvSpPr/>
              <p:nvPr/>
            </p:nvSpPr>
            <p:spPr>
              <a:xfrm>
                <a:off x="5870067"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60" name="Freeform: Shape 2158">
                <a:extLst>
                  <a:ext uri="{FF2B5EF4-FFF2-40B4-BE49-F238E27FC236}">
                    <a16:creationId xmlns:a16="http://schemas.microsoft.com/office/drawing/2014/main" xmlns="" id="{016F21AC-E993-4A65-834E-A2AE02E29B9B}"/>
                  </a:ext>
                </a:extLst>
              </p:cNvPr>
              <p:cNvSpPr/>
              <p:nvPr/>
            </p:nvSpPr>
            <p:spPr>
              <a:xfrm>
                <a:off x="5842635"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61" name="Freeform: Shape 2159">
                <a:extLst>
                  <a:ext uri="{FF2B5EF4-FFF2-40B4-BE49-F238E27FC236}">
                    <a16:creationId xmlns:a16="http://schemas.microsoft.com/office/drawing/2014/main" xmlns="" id="{E7789028-12B6-422F-91AC-A0323DC55988}"/>
                  </a:ext>
                </a:extLst>
              </p:cNvPr>
              <p:cNvSpPr/>
              <p:nvPr/>
            </p:nvSpPr>
            <p:spPr>
              <a:xfrm>
                <a:off x="5828538"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62" name="Freeform: Shape 2160">
                <a:extLst>
                  <a:ext uri="{FF2B5EF4-FFF2-40B4-BE49-F238E27FC236}">
                    <a16:creationId xmlns:a16="http://schemas.microsoft.com/office/drawing/2014/main" xmlns="" id="{42F58772-4E6A-40C6-A12A-3D6FA4DC706D}"/>
                  </a:ext>
                </a:extLst>
              </p:cNvPr>
              <p:cNvSpPr/>
              <p:nvPr/>
            </p:nvSpPr>
            <p:spPr>
              <a:xfrm>
                <a:off x="5815679"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63" name="Freeform: Shape 2161">
                <a:extLst>
                  <a:ext uri="{FF2B5EF4-FFF2-40B4-BE49-F238E27FC236}">
                    <a16:creationId xmlns:a16="http://schemas.microsoft.com/office/drawing/2014/main" xmlns="" id="{21BF80A4-6D33-49F2-8E76-B912632AFAC9}"/>
                  </a:ext>
                </a:extLst>
              </p:cNvPr>
              <p:cNvSpPr/>
              <p:nvPr/>
            </p:nvSpPr>
            <p:spPr>
              <a:xfrm>
                <a:off x="5774531"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64" name="Freeform: Shape 2162">
                <a:extLst>
                  <a:ext uri="{FF2B5EF4-FFF2-40B4-BE49-F238E27FC236}">
                    <a16:creationId xmlns:a16="http://schemas.microsoft.com/office/drawing/2014/main" xmlns="" id="{EFBFFFF5-8F27-40AE-9304-D61CC24791BA}"/>
                  </a:ext>
                </a:extLst>
              </p:cNvPr>
              <p:cNvSpPr/>
              <p:nvPr/>
            </p:nvSpPr>
            <p:spPr>
              <a:xfrm>
                <a:off x="5760339"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65" name="Freeform: Shape 2163">
                <a:extLst>
                  <a:ext uri="{FF2B5EF4-FFF2-40B4-BE49-F238E27FC236}">
                    <a16:creationId xmlns:a16="http://schemas.microsoft.com/office/drawing/2014/main" xmlns="" id="{96F13B3C-AD8B-48C6-BCF0-0791BC6D88E7}"/>
                  </a:ext>
                </a:extLst>
              </p:cNvPr>
              <p:cNvSpPr/>
              <p:nvPr/>
            </p:nvSpPr>
            <p:spPr>
              <a:xfrm>
                <a:off x="5747480"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66" name="Freeform: Shape 2164">
                <a:extLst>
                  <a:ext uri="{FF2B5EF4-FFF2-40B4-BE49-F238E27FC236}">
                    <a16:creationId xmlns:a16="http://schemas.microsoft.com/office/drawing/2014/main" xmlns="" id="{AAF61F49-E366-4285-A7F3-274EF2DC6604}"/>
                  </a:ext>
                </a:extLst>
              </p:cNvPr>
              <p:cNvSpPr/>
              <p:nvPr/>
            </p:nvSpPr>
            <p:spPr>
              <a:xfrm>
                <a:off x="5617178"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67" name="Freeform: Shape 2165">
                <a:extLst>
                  <a:ext uri="{FF2B5EF4-FFF2-40B4-BE49-F238E27FC236}">
                    <a16:creationId xmlns:a16="http://schemas.microsoft.com/office/drawing/2014/main" xmlns="" id="{9CE2C444-768A-4F7C-A58C-BFCB6757F97B}"/>
                  </a:ext>
                </a:extLst>
              </p:cNvPr>
              <p:cNvSpPr/>
              <p:nvPr/>
            </p:nvSpPr>
            <p:spPr>
              <a:xfrm>
                <a:off x="5603081"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68" name="Freeform: Shape 2166">
                <a:extLst>
                  <a:ext uri="{FF2B5EF4-FFF2-40B4-BE49-F238E27FC236}">
                    <a16:creationId xmlns:a16="http://schemas.microsoft.com/office/drawing/2014/main" xmlns="" id="{6ACAFBD4-10B0-49D0-A0B6-57D484AAB761}"/>
                  </a:ext>
                </a:extLst>
              </p:cNvPr>
              <p:cNvSpPr/>
              <p:nvPr/>
            </p:nvSpPr>
            <p:spPr>
              <a:xfrm>
                <a:off x="5645087"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69" name="Freeform: Shape 2167">
                <a:extLst>
                  <a:ext uri="{FF2B5EF4-FFF2-40B4-BE49-F238E27FC236}">
                    <a16:creationId xmlns:a16="http://schemas.microsoft.com/office/drawing/2014/main" xmlns="" id="{77DEF7A8-98A1-4C3D-922A-79B3274C640C}"/>
                  </a:ext>
                </a:extLst>
              </p:cNvPr>
              <p:cNvSpPr/>
              <p:nvPr/>
            </p:nvSpPr>
            <p:spPr>
              <a:xfrm>
                <a:off x="5630894"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70" name="Freeform: Shape 2168">
                <a:extLst>
                  <a:ext uri="{FF2B5EF4-FFF2-40B4-BE49-F238E27FC236}">
                    <a16:creationId xmlns:a16="http://schemas.microsoft.com/office/drawing/2014/main" xmlns="" id="{56E79C7D-51B5-4E0A-8B7F-F300A387A24C}"/>
                  </a:ext>
                </a:extLst>
              </p:cNvPr>
              <p:cNvSpPr/>
              <p:nvPr/>
            </p:nvSpPr>
            <p:spPr>
              <a:xfrm>
                <a:off x="5590223"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71" name="Freeform: Shape 2169">
                <a:extLst>
                  <a:ext uri="{FF2B5EF4-FFF2-40B4-BE49-F238E27FC236}">
                    <a16:creationId xmlns:a16="http://schemas.microsoft.com/office/drawing/2014/main" xmlns="" id="{164EAFE2-04AC-489E-A5E7-9501697A9B40}"/>
                  </a:ext>
                </a:extLst>
              </p:cNvPr>
              <p:cNvSpPr/>
              <p:nvPr/>
            </p:nvSpPr>
            <p:spPr>
              <a:xfrm>
                <a:off x="5452682"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72" name="Freeform: Shape 2170">
                <a:extLst>
                  <a:ext uri="{FF2B5EF4-FFF2-40B4-BE49-F238E27FC236}">
                    <a16:creationId xmlns:a16="http://schemas.microsoft.com/office/drawing/2014/main" xmlns="" id="{922DE910-904D-4B9E-BD4B-70742A768573}"/>
                  </a:ext>
                </a:extLst>
              </p:cNvPr>
              <p:cNvSpPr/>
              <p:nvPr/>
            </p:nvSpPr>
            <p:spPr>
              <a:xfrm>
                <a:off x="5315045" y="3608356"/>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73" name="Freeform: Shape 2171">
                <a:extLst>
                  <a:ext uri="{FF2B5EF4-FFF2-40B4-BE49-F238E27FC236}">
                    <a16:creationId xmlns:a16="http://schemas.microsoft.com/office/drawing/2014/main" xmlns="" id="{319B27AB-EFB3-4730-9C31-3A5991C80EDD}"/>
                  </a:ext>
                </a:extLst>
              </p:cNvPr>
              <p:cNvSpPr/>
              <p:nvPr/>
            </p:nvSpPr>
            <p:spPr>
              <a:xfrm>
                <a:off x="5275612" y="3608356"/>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74" name="Freeform: Shape 2172">
                <a:extLst>
                  <a:ext uri="{FF2B5EF4-FFF2-40B4-BE49-F238E27FC236}">
                    <a16:creationId xmlns:a16="http://schemas.microsoft.com/office/drawing/2014/main" xmlns="" id="{B2A26E56-34F9-4079-8539-4978BB93B872}"/>
                  </a:ext>
                </a:extLst>
              </p:cNvPr>
              <p:cNvSpPr/>
              <p:nvPr/>
            </p:nvSpPr>
            <p:spPr>
              <a:xfrm>
                <a:off x="5209223" y="3588925"/>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75" name="Freeform: Shape 2173">
                <a:extLst>
                  <a:ext uri="{FF2B5EF4-FFF2-40B4-BE49-F238E27FC236}">
                    <a16:creationId xmlns:a16="http://schemas.microsoft.com/office/drawing/2014/main" xmlns="" id="{72585F66-8783-4C0B-ACF0-2FE58188EFB3}"/>
                  </a:ext>
                </a:extLst>
              </p:cNvPr>
              <p:cNvSpPr/>
              <p:nvPr/>
            </p:nvSpPr>
            <p:spPr>
              <a:xfrm>
                <a:off x="5134642" y="3552444"/>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76" name="Freeform: Shape 2174">
                <a:extLst>
                  <a:ext uri="{FF2B5EF4-FFF2-40B4-BE49-F238E27FC236}">
                    <a16:creationId xmlns:a16="http://schemas.microsoft.com/office/drawing/2014/main" xmlns="" id="{F6CC6C7F-52A9-4A6D-8B3E-7C5A5E36495F}"/>
                  </a:ext>
                </a:extLst>
              </p:cNvPr>
              <p:cNvSpPr/>
              <p:nvPr/>
            </p:nvSpPr>
            <p:spPr>
              <a:xfrm>
                <a:off x="5051012" y="3536156"/>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77" name="Freeform: Shape 2175">
                <a:extLst>
                  <a:ext uri="{FF2B5EF4-FFF2-40B4-BE49-F238E27FC236}">
                    <a16:creationId xmlns:a16="http://schemas.microsoft.com/office/drawing/2014/main" xmlns="" id="{7848E5C5-9C37-4BBE-947E-EAA924A9B42B}"/>
                  </a:ext>
                </a:extLst>
              </p:cNvPr>
              <p:cNvSpPr/>
              <p:nvPr/>
            </p:nvSpPr>
            <p:spPr>
              <a:xfrm>
                <a:off x="4538186" y="3321653"/>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78" name="Freeform: Shape 2176">
                <a:extLst>
                  <a:ext uri="{FF2B5EF4-FFF2-40B4-BE49-F238E27FC236}">
                    <a16:creationId xmlns:a16="http://schemas.microsoft.com/office/drawing/2014/main" xmlns="" id="{86385C87-7E36-4954-91EB-BB4470042FA1}"/>
                  </a:ext>
                </a:extLst>
              </p:cNvPr>
              <p:cNvSpPr/>
              <p:nvPr/>
            </p:nvSpPr>
            <p:spPr>
              <a:xfrm>
                <a:off x="4499896" y="3321653"/>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79" name="Freeform: Shape 2177">
                <a:extLst>
                  <a:ext uri="{FF2B5EF4-FFF2-40B4-BE49-F238E27FC236}">
                    <a16:creationId xmlns:a16="http://schemas.microsoft.com/office/drawing/2014/main" xmlns="" id="{148FD8C4-CF18-4E6E-B5FB-5D08867718FA}"/>
                  </a:ext>
                </a:extLst>
              </p:cNvPr>
              <p:cNvSpPr/>
              <p:nvPr/>
            </p:nvSpPr>
            <p:spPr>
              <a:xfrm>
                <a:off x="4487513" y="3321653"/>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80" name="Freeform: Shape 2178">
                <a:extLst>
                  <a:ext uri="{FF2B5EF4-FFF2-40B4-BE49-F238E27FC236}">
                    <a16:creationId xmlns:a16="http://schemas.microsoft.com/office/drawing/2014/main" xmlns="" id="{5D706AA3-EB29-4AEA-BDC7-5180C672A11B}"/>
                  </a:ext>
                </a:extLst>
              </p:cNvPr>
              <p:cNvSpPr/>
              <p:nvPr/>
            </p:nvSpPr>
            <p:spPr>
              <a:xfrm>
                <a:off x="4436459" y="3314414"/>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81" name="Freeform: Shape 2179">
                <a:extLst>
                  <a:ext uri="{FF2B5EF4-FFF2-40B4-BE49-F238E27FC236}">
                    <a16:creationId xmlns:a16="http://schemas.microsoft.com/office/drawing/2014/main" xmlns="" id="{9280349E-A3F6-4C40-B06B-006DA2C06E52}"/>
                  </a:ext>
                </a:extLst>
              </p:cNvPr>
              <p:cNvSpPr/>
              <p:nvPr/>
            </p:nvSpPr>
            <p:spPr>
              <a:xfrm>
                <a:off x="4791361" y="3400997"/>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82" name="Freeform: Shape 2180">
                <a:extLst>
                  <a:ext uri="{FF2B5EF4-FFF2-40B4-BE49-F238E27FC236}">
                    <a16:creationId xmlns:a16="http://schemas.microsoft.com/office/drawing/2014/main" xmlns="" id="{276E8920-1240-4DA1-A273-1C7F2FE16C4E}"/>
                  </a:ext>
                </a:extLst>
              </p:cNvPr>
              <p:cNvSpPr/>
              <p:nvPr/>
            </p:nvSpPr>
            <p:spPr>
              <a:xfrm>
                <a:off x="4679061" y="3364135"/>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83" name="Freeform: Shape 2181">
                <a:extLst>
                  <a:ext uri="{FF2B5EF4-FFF2-40B4-BE49-F238E27FC236}">
                    <a16:creationId xmlns:a16="http://schemas.microsoft.com/office/drawing/2014/main" xmlns="" id="{BFD02C2C-244A-4D13-84C0-C1D202FF1667}"/>
                  </a:ext>
                </a:extLst>
              </p:cNvPr>
              <p:cNvSpPr/>
              <p:nvPr/>
            </p:nvSpPr>
            <p:spPr>
              <a:xfrm>
                <a:off x="4805458" y="3400997"/>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84" name="Freeform: Shape 2182">
                <a:extLst>
                  <a:ext uri="{FF2B5EF4-FFF2-40B4-BE49-F238E27FC236}">
                    <a16:creationId xmlns:a16="http://schemas.microsoft.com/office/drawing/2014/main" xmlns="" id="{15C5CDB5-F697-4A9C-B79E-AFB453D48C6C}"/>
                  </a:ext>
                </a:extLst>
              </p:cNvPr>
              <p:cNvSpPr/>
              <p:nvPr/>
            </p:nvSpPr>
            <p:spPr>
              <a:xfrm>
                <a:off x="4325874" y="3311843"/>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85" name="Freeform: Shape 2183">
                <a:extLst>
                  <a:ext uri="{FF2B5EF4-FFF2-40B4-BE49-F238E27FC236}">
                    <a16:creationId xmlns:a16="http://schemas.microsoft.com/office/drawing/2014/main" xmlns="" id="{2C183AFD-2728-47D4-B1B8-2B6AA1CB1FF1}"/>
                  </a:ext>
                </a:extLst>
              </p:cNvPr>
              <p:cNvSpPr/>
              <p:nvPr/>
            </p:nvSpPr>
            <p:spPr>
              <a:xfrm>
                <a:off x="3619976" y="3071813"/>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86" name="Freeform: Shape 2184">
                <a:extLst>
                  <a:ext uri="{FF2B5EF4-FFF2-40B4-BE49-F238E27FC236}">
                    <a16:creationId xmlns:a16="http://schemas.microsoft.com/office/drawing/2014/main" xmlns="" id="{B7DA72FF-C257-41AB-B863-8C9F84E786CE}"/>
                  </a:ext>
                </a:extLst>
              </p:cNvPr>
              <p:cNvSpPr/>
              <p:nvPr/>
            </p:nvSpPr>
            <p:spPr>
              <a:xfrm>
                <a:off x="3556921" y="3071813"/>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87" name="Freeform: Shape 2185">
                <a:extLst>
                  <a:ext uri="{FF2B5EF4-FFF2-40B4-BE49-F238E27FC236}">
                    <a16:creationId xmlns:a16="http://schemas.microsoft.com/office/drawing/2014/main" xmlns="" id="{5AD7F39A-F0CE-4862-957A-46691D948434}"/>
                  </a:ext>
                </a:extLst>
              </p:cNvPr>
              <p:cNvSpPr/>
              <p:nvPr/>
            </p:nvSpPr>
            <p:spPr>
              <a:xfrm>
                <a:off x="3541490" y="3071813"/>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88" name="Freeform: Shape 2186">
                <a:extLst>
                  <a:ext uri="{FF2B5EF4-FFF2-40B4-BE49-F238E27FC236}">
                    <a16:creationId xmlns:a16="http://schemas.microsoft.com/office/drawing/2014/main" xmlns="" id="{474F2781-476A-4B11-93DD-3D1E78CA05C6}"/>
                  </a:ext>
                </a:extLst>
              </p:cNvPr>
              <p:cNvSpPr/>
              <p:nvPr/>
            </p:nvSpPr>
            <p:spPr>
              <a:xfrm>
                <a:off x="3529965" y="3054668"/>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89" name="Freeform: Shape 2187">
                <a:extLst>
                  <a:ext uri="{FF2B5EF4-FFF2-40B4-BE49-F238E27FC236}">
                    <a16:creationId xmlns:a16="http://schemas.microsoft.com/office/drawing/2014/main" xmlns="" id="{0EB9F511-D9ED-414A-B25D-F3D8AD0B07CB}"/>
                  </a:ext>
                </a:extLst>
              </p:cNvPr>
              <p:cNvSpPr/>
              <p:nvPr/>
            </p:nvSpPr>
            <p:spPr>
              <a:xfrm>
                <a:off x="3417665" y="3046095"/>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90" name="Freeform: Shape 2188">
                <a:extLst>
                  <a:ext uri="{FF2B5EF4-FFF2-40B4-BE49-F238E27FC236}">
                    <a16:creationId xmlns:a16="http://schemas.microsoft.com/office/drawing/2014/main" xmlns="" id="{12F9F784-39E6-438B-9DD0-B7CA5548BEA7}"/>
                  </a:ext>
                </a:extLst>
              </p:cNvPr>
              <p:cNvSpPr/>
              <p:nvPr/>
            </p:nvSpPr>
            <p:spPr>
              <a:xfrm>
                <a:off x="3453289" y="3046095"/>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91" name="Freeform: Shape 2189">
                <a:extLst>
                  <a:ext uri="{FF2B5EF4-FFF2-40B4-BE49-F238E27FC236}">
                    <a16:creationId xmlns:a16="http://schemas.microsoft.com/office/drawing/2014/main" xmlns="" id="{C0E56173-803D-41E0-B3AE-CEEFF3FC4BF9}"/>
                  </a:ext>
                </a:extLst>
              </p:cNvPr>
              <p:cNvSpPr/>
              <p:nvPr/>
            </p:nvSpPr>
            <p:spPr>
              <a:xfrm>
                <a:off x="2963323" y="2878550"/>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92" name="Freeform: Shape 2190">
                <a:extLst>
                  <a:ext uri="{FF2B5EF4-FFF2-40B4-BE49-F238E27FC236}">
                    <a16:creationId xmlns:a16="http://schemas.microsoft.com/office/drawing/2014/main" xmlns="" id="{10EE0BEA-E13F-4362-BDD0-0BE8278460FF}"/>
                  </a:ext>
                </a:extLst>
              </p:cNvPr>
              <p:cNvSpPr/>
              <p:nvPr/>
            </p:nvSpPr>
            <p:spPr>
              <a:xfrm>
                <a:off x="2875502" y="2860929"/>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93" name="Freeform: Shape 2191">
                <a:extLst>
                  <a:ext uri="{FF2B5EF4-FFF2-40B4-BE49-F238E27FC236}">
                    <a16:creationId xmlns:a16="http://schemas.microsoft.com/office/drawing/2014/main" xmlns="" id="{282DE3EE-2071-46AD-8D72-6FC0D7E65367}"/>
                  </a:ext>
                </a:extLst>
              </p:cNvPr>
              <p:cNvSpPr/>
              <p:nvPr/>
            </p:nvSpPr>
            <p:spPr>
              <a:xfrm>
                <a:off x="2996375" y="2878550"/>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94" name="Freeform: Shape 2192">
                <a:extLst>
                  <a:ext uri="{FF2B5EF4-FFF2-40B4-BE49-F238E27FC236}">
                    <a16:creationId xmlns:a16="http://schemas.microsoft.com/office/drawing/2014/main" xmlns="" id="{A87056C7-1F2B-4A82-8F18-AA6F367C50B1}"/>
                  </a:ext>
                </a:extLst>
              </p:cNvPr>
              <p:cNvSpPr/>
              <p:nvPr/>
            </p:nvSpPr>
            <p:spPr>
              <a:xfrm>
                <a:off x="3119342" y="2905506"/>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95" name="Freeform: Shape 2193">
                <a:extLst>
                  <a:ext uri="{FF2B5EF4-FFF2-40B4-BE49-F238E27FC236}">
                    <a16:creationId xmlns:a16="http://schemas.microsoft.com/office/drawing/2014/main" xmlns="" id="{549F376F-D8C7-4364-B2D7-780E45BCE248}"/>
                  </a:ext>
                </a:extLst>
              </p:cNvPr>
              <p:cNvSpPr/>
              <p:nvPr/>
            </p:nvSpPr>
            <p:spPr>
              <a:xfrm>
                <a:off x="3192209" y="2918365"/>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96" name="Freeform: Shape 2194">
                <a:extLst>
                  <a:ext uri="{FF2B5EF4-FFF2-40B4-BE49-F238E27FC236}">
                    <a16:creationId xmlns:a16="http://schemas.microsoft.com/office/drawing/2014/main" xmlns="" id="{86F4336F-4FB0-4015-BDA7-8D4E9431F202}"/>
                  </a:ext>
                </a:extLst>
              </p:cNvPr>
              <p:cNvSpPr/>
              <p:nvPr/>
            </p:nvSpPr>
            <p:spPr>
              <a:xfrm>
                <a:off x="2347913" y="2840831"/>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97" name="Freeform: Shape 2195">
                <a:extLst>
                  <a:ext uri="{FF2B5EF4-FFF2-40B4-BE49-F238E27FC236}">
                    <a16:creationId xmlns:a16="http://schemas.microsoft.com/office/drawing/2014/main" xmlns="" id="{0B91F220-F8BE-4287-9CD5-8D0517A43CA4}"/>
                  </a:ext>
                </a:extLst>
              </p:cNvPr>
              <p:cNvSpPr/>
              <p:nvPr/>
            </p:nvSpPr>
            <p:spPr>
              <a:xfrm>
                <a:off x="2404491" y="2840831"/>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98" name="Freeform: Shape 2196">
                <a:extLst>
                  <a:ext uri="{FF2B5EF4-FFF2-40B4-BE49-F238E27FC236}">
                    <a16:creationId xmlns:a16="http://schemas.microsoft.com/office/drawing/2014/main" xmlns="" id="{91FF79CC-DD24-474B-B5D5-121AE3A8B813}"/>
                  </a:ext>
                </a:extLst>
              </p:cNvPr>
              <p:cNvSpPr/>
              <p:nvPr/>
            </p:nvSpPr>
            <p:spPr>
              <a:xfrm>
                <a:off x="2498312" y="2840831"/>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299" name="Freeform: Shape 2197">
                <a:extLst>
                  <a:ext uri="{FF2B5EF4-FFF2-40B4-BE49-F238E27FC236}">
                    <a16:creationId xmlns:a16="http://schemas.microsoft.com/office/drawing/2014/main" xmlns="" id="{24CB7C1F-1D20-4E7E-B1AE-A2C532745772}"/>
                  </a:ext>
                </a:extLst>
              </p:cNvPr>
              <p:cNvSpPr/>
              <p:nvPr/>
            </p:nvSpPr>
            <p:spPr>
              <a:xfrm>
                <a:off x="2660333" y="2840831"/>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300" name="Freeform: Shape 2198">
                <a:extLst>
                  <a:ext uri="{FF2B5EF4-FFF2-40B4-BE49-F238E27FC236}">
                    <a16:creationId xmlns:a16="http://schemas.microsoft.com/office/drawing/2014/main" xmlns="" id="{887DAD79-2FBD-4E20-BB8E-3F2BDB4EABA6}"/>
                  </a:ext>
                </a:extLst>
              </p:cNvPr>
              <p:cNvSpPr/>
              <p:nvPr/>
            </p:nvSpPr>
            <p:spPr>
              <a:xfrm>
                <a:off x="2713958" y="2840831"/>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301" name="Freeform: Shape 2199">
                <a:extLst>
                  <a:ext uri="{FF2B5EF4-FFF2-40B4-BE49-F238E27FC236}">
                    <a16:creationId xmlns:a16="http://schemas.microsoft.com/office/drawing/2014/main" xmlns="" id="{AD8964A4-738E-4EA0-9F19-4D825047663C}"/>
                  </a:ext>
                </a:extLst>
              </p:cNvPr>
              <p:cNvSpPr/>
              <p:nvPr/>
            </p:nvSpPr>
            <p:spPr>
              <a:xfrm>
                <a:off x="2749106" y="2840831"/>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302" name="Freeform: Shape 2200">
                <a:extLst>
                  <a:ext uri="{FF2B5EF4-FFF2-40B4-BE49-F238E27FC236}">
                    <a16:creationId xmlns:a16="http://schemas.microsoft.com/office/drawing/2014/main" xmlns="" id="{59CD7467-96A9-491A-A371-A65846DDD542}"/>
                  </a:ext>
                </a:extLst>
              </p:cNvPr>
              <p:cNvSpPr/>
              <p:nvPr/>
            </p:nvSpPr>
            <p:spPr>
              <a:xfrm>
                <a:off x="5693950" y="36520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303" name="Freeform: Shape 2201">
                <a:extLst>
                  <a:ext uri="{FF2B5EF4-FFF2-40B4-BE49-F238E27FC236}">
                    <a16:creationId xmlns:a16="http://schemas.microsoft.com/office/drawing/2014/main" xmlns="" id="{808026AD-03B2-4CE0-AC43-22343C130A21}"/>
                  </a:ext>
                </a:extLst>
              </p:cNvPr>
              <p:cNvSpPr/>
              <p:nvPr/>
            </p:nvSpPr>
            <p:spPr>
              <a:xfrm>
                <a:off x="6035993" y="3736181"/>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304" name="Freeform: Shape 2202">
                <a:extLst>
                  <a:ext uri="{FF2B5EF4-FFF2-40B4-BE49-F238E27FC236}">
                    <a16:creationId xmlns:a16="http://schemas.microsoft.com/office/drawing/2014/main" xmlns="" id="{A712949D-4753-4AFE-AC38-8689C095ABD9}"/>
                  </a:ext>
                </a:extLst>
              </p:cNvPr>
              <p:cNvSpPr/>
              <p:nvPr/>
            </p:nvSpPr>
            <p:spPr>
              <a:xfrm>
                <a:off x="6021800" y="3736181"/>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305" name="Freeform: Shape 2203">
                <a:extLst>
                  <a:ext uri="{FF2B5EF4-FFF2-40B4-BE49-F238E27FC236}">
                    <a16:creationId xmlns:a16="http://schemas.microsoft.com/office/drawing/2014/main" xmlns="" id="{12434C5F-F453-4A57-9643-F33836A27092}"/>
                  </a:ext>
                </a:extLst>
              </p:cNvPr>
              <p:cNvSpPr/>
              <p:nvPr/>
            </p:nvSpPr>
            <p:spPr>
              <a:xfrm>
                <a:off x="6062948" y="3736181"/>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306" name="Freeform: Shape 2204">
                <a:extLst>
                  <a:ext uri="{FF2B5EF4-FFF2-40B4-BE49-F238E27FC236}">
                    <a16:creationId xmlns:a16="http://schemas.microsoft.com/office/drawing/2014/main" xmlns="" id="{1FD342C0-8604-44DF-B800-210FECA616A5}"/>
                  </a:ext>
                </a:extLst>
              </p:cNvPr>
              <p:cNvSpPr/>
              <p:nvPr/>
            </p:nvSpPr>
            <p:spPr>
              <a:xfrm>
                <a:off x="6048851" y="3736181"/>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307" name="Freeform: Shape 2205">
                <a:extLst>
                  <a:ext uri="{FF2B5EF4-FFF2-40B4-BE49-F238E27FC236}">
                    <a16:creationId xmlns:a16="http://schemas.microsoft.com/office/drawing/2014/main" xmlns="" id="{C4D8663A-9C57-4E58-A56A-362C4E02F534}"/>
                  </a:ext>
                </a:extLst>
              </p:cNvPr>
              <p:cNvSpPr/>
              <p:nvPr/>
            </p:nvSpPr>
            <p:spPr>
              <a:xfrm>
                <a:off x="6008942" y="3736181"/>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3"/>
                </a:solidFill>
                <a:prstDash val="solid"/>
                <a:miter/>
              </a:ln>
            </p:spPr>
            <p:txBody>
              <a:bodyPr rtlCol="0" anchor="ctr"/>
              <a:lstStyle/>
              <a:p>
                <a:endParaRPr lang="en-GB">
                  <a:solidFill>
                    <a:srgbClr val="4D4D4D"/>
                  </a:solidFill>
                </a:endParaRPr>
              </a:p>
            </p:txBody>
          </p:sp>
          <p:sp>
            <p:nvSpPr>
              <p:cNvPr id="308" name="Freeform: Shape 2206">
                <a:extLst>
                  <a:ext uri="{FF2B5EF4-FFF2-40B4-BE49-F238E27FC236}">
                    <a16:creationId xmlns:a16="http://schemas.microsoft.com/office/drawing/2014/main" xmlns="" id="{F7226E5F-2085-49A5-8357-82E8CB55CC50}"/>
                  </a:ext>
                </a:extLst>
              </p:cNvPr>
              <p:cNvSpPr/>
              <p:nvPr/>
            </p:nvSpPr>
            <p:spPr>
              <a:xfrm>
                <a:off x="2297906" y="2874169"/>
                <a:ext cx="4543425" cy="1104900"/>
              </a:xfrm>
              <a:custGeom>
                <a:avLst/>
                <a:gdLst>
                  <a:gd name="connsiteX0" fmla="*/ 4538853 w 4543425"/>
                  <a:gd name="connsiteY0" fmla="*/ 1103948 h 1104900"/>
                  <a:gd name="connsiteX1" fmla="*/ 4191000 w 4543425"/>
                  <a:gd name="connsiteY1" fmla="*/ 1103948 h 1104900"/>
                  <a:gd name="connsiteX2" fmla="*/ 4191000 w 4543425"/>
                  <a:gd name="connsiteY2" fmla="*/ 1093565 h 1104900"/>
                  <a:gd name="connsiteX3" fmla="*/ 4184618 w 4543425"/>
                  <a:gd name="connsiteY3" fmla="*/ 1093565 h 1104900"/>
                  <a:gd name="connsiteX4" fmla="*/ 4184618 w 4543425"/>
                  <a:gd name="connsiteY4" fmla="*/ 1063371 h 1104900"/>
                  <a:gd name="connsiteX5" fmla="*/ 4159853 w 4543425"/>
                  <a:gd name="connsiteY5" fmla="*/ 1063371 h 1104900"/>
                  <a:gd name="connsiteX6" fmla="*/ 4159853 w 4543425"/>
                  <a:gd name="connsiteY6" fmla="*/ 1044416 h 1104900"/>
                  <a:gd name="connsiteX7" fmla="*/ 4148995 w 4543425"/>
                  <a:gd name="connsiteY7" fmla="*/ 1044416 h 1104900"/>
                  <a:gd name="connsiteX8" fmla="*/ 4148995 w 4543425"/>
                  <a:gd name="connsiteY8" fmla="*/ 1019556 h 1104900"/>
                  <a:gd name="connsiteX9" fmla="*/ 4091273 w 4543425"/>
                  <a:gd name="connsiteY9" fmla="*/ 1019556 h 1104900"/>
                  <a:gd name="connsiteX10" fmla="*/ 4091273 w 4543425"/>
                  <a:gd name="connsiteY10" fmla="*/ 1007364 h 1104900"/>
                  <a:gd name="connsiteX11" fmla="*/ 4081748 w 4543425"/>
                  <a:gd name="connsiteY11" fmla="*/ 1007364 h 1104900"/>
                  <a:gd name="connsiteX12" fmla="*/ 4081748 w 4543425"/>
                  <a:gd name="connsiteY12" fmla="*/ 974027 h 1104900"/>
                  <a:gd name="connsiteX13" fmla="*/ 3861149 w 4543425"/>
                  <a:gd name="connsiteY13" fmla="*/ 974027 h 1104900"/>
                  <a:gd name="connsiteX14" fmla="*/ 3861149 w 4543425"/>
                  <a:gd name="connsiteY14" fmla="*/ 927545 h 1104900"/>
                  <a:gd name="connsiteX15" fmla="*/ 3775901 w 4543425"/>
                  <a:gd name="connsiteY15" fmla="*/ 927545 h 1104900"/>
                  <a:gd name="connsiteX16" fmla="*/ 3775901 w 4543425"/>
                  <a:gd name="connsiteY16" fmla="*/ 899065 h 1104900"/>
                  <a:gd name="connsiteX17" fmla="*/ 3709130 w 4543425"/>
                  <a:gd name="connsiteY17" fmla="*/ 899065 h 1104900"/>
                  <a:gd name="connsiteX18" fmla="*/ 3709130 w 4543425"/>
                  <a:gd name="connsiteY18" fmla="*/ 870204 h 1104900"/>
                  <a:gd name="connsiteX19" fmla="*/ 3681127 w 4543425"/>
                  <a:gd name="connsiteY19" fmla="*/ 870204 h 1104900"/>
                  <a:gd name="connsiteX20" fmla="*/ 3681127 w 4543425"/>
                  <a:gd name="connsiteY20" fmla="*/ 857631 h 1104900"/>
                  <a:gd name="connsiteX21" fmla="*/ 3669887 w 4543425"/>
                  <a:gd name="connsiteY21" fmla="*/ 857631 h 1104900"/>
                  <a:gd name="connsiteX22" fmla="*/ 3669887 w 4543425"/>
                  <a:gd name="connsiteY22" fmla="*/ 832771 h 1104900"/>
                  <a:gd name="connsiteX23" fmla="*/ 3598164 w 4543425"/>
                  <a:gd name="connsiteY23" fmla="*/ 832771 h 1104900"/>
                  <a:gd name="connsiteX24" fmla="*/ 3598164 w 4543425"/>
                  <a:gd name="connsiteY24" fmla="*/ 820103 h 1104900"/>
                  <a:gd name="connsiteX25" fmla="*/ 3165920 w 4543425"/>
                  <a:gd name="connsiteY25" fmla="*/ 820103 h 1104900"/>
                  <a:gd name="connsiteX26" fmla="*/ 3165920 w 4543425"/>
                  <a:gd name="connsiteY26" fmla="*/ 807530 h 1104900"/>
                  <a:gd name="connsiteX27" fmla="*/ 3101340 w 4543425"/>
                  <a:gd name="connsiteY27" fmla="*/ 807530 h 1104900"/>
                  <a:gd name="connsiteX28" fmla="*/ 3101340 w 4543425"/>
                  <a:gd name="connsiteY28" fmla="*/ 786289 h 1104900"/>
                  <a:gd name="connsiteX29" fmla="*/ 3033236 w 4543425"/>
                  <a:gd name="connsiteY29" fmla="*/ 786289 h 1104900"/>
                  <a:gd name="connsiteX30" fmla="*/ 3033236 w 4543425"/>
                  <a:gd name="connsiteY30" fmla="*/ 772287 h 1104900"/>
                  <a:gd name="connsiteX31" fmla="*/ 2984087 w 4543425"/>
                  <a:gd name="connsiteY31" fmla="*/ 772287 h 1104900"/>
                  <a:gd name="connsiteX32" fmla="*/ 2984087 w 4543425"/>
                  <a:gd name="connsiteY32" fmla="*/ 751142 h 1104900"/>
                  <a:gd name="connsiteX33" fmla="*/ 2907316 w 4543425"/>
                  <a:gd name="connsiteY33" fmla="*/ 751142 h 1104900"/>
                  <a:gd name="connsiteX34" fmla="*/ 2907316 w 4543425"/>
                  <a:gd name="connsiteY34" fmla="*/ 737616 h 1104900"/>
                  <a:gd name="connsiteX35" fmla="*/ 2887980 w 4543425"/>
                  <a:gd name="connsiteY35" fmla="*/ 737616 h 1104900"/>
                  <a:gd name="connsiteX36" fmla="*/ 2887980 w 4543425"/>
                  <a:gd name="connsiteY36" fmla="*/ 717709 h 1104900"/>
                  <a:gd name="connsiteX37" fmla="*/ 2842832 w 4543425"/>
                  <a:gd name="connsiteY37" fmla="*/ 717709 h 1104900"/>
                  <a:gd name="connsiteX38" fmla="*/ 2842832 w 4543425"/>
                  <a:gd name="connsiteY38" fmla="*/ 702374 h 1104900"/>
                  <a:gd name="connsiteX39" fmla="*/ 2759774 w 4543425"/>
                  <a:gd name="connsiteY39" fmla="*/ 702374 h 1104900"/>
                  <a:gd name="connsiteX40" fmla="*/ 2759774 w 4543425"/>
                  <a:gd name="connsiteY40" fmla="*/ 684752 h 1104900"/>
                  <a:gd name="connsiteX41" fmla="*/ 2724626 w 4543425"/>
                  <a:gd name="connsiteY41" fmla="*/ 684752 h 1104900"/>
                  <a:gd name="connsiteX42" fmla="*/ 2724626 w 4543425"/>
                  <a:gd name="connsiteY42" fmla="*/ 660845 h 1104900"/>
                  <a:gd name="connsiteX43" fmla="*/ 2695289 w 4543425"/>
                  <a:gd name="connsiteY43" fmla="*/ 660845 h 1104900"/>
                  <a:gd name="connsiteX44" fmla="*/ 2695289 w 4543425"/>
                  <a:gd name="connsiteY44" fmla="*/ 650462 h 1104900"/>
                  <a:gd name="connsiteX45" fmla="*/ 2664143 w 4543425"/>
                  <a:gd name="connsiteY45" fmla="*/ 650462 h 1104900"/>
                  <a:gd name="connsiteX46" fmla="*/ 2664143 w 4543425"/>
                  <a:gd name="connsiteY46" fmla="*/ 640556 h 1104900"/>
                  <a:gd name="connsiteX47" fmla="*/ 2618613 w 4543425"/>
                  <a:gd name="connsiteY47" fmla="*/ 640556 h 1104900"/>
                  <a:gd name="connsiteX48" fmla="*/ 2618613 w 4543425"/>
                  <a:gd name="connsiteY48" fmla="*/ 616649 h 1104900"/>
                  <a:gd name="connsiteX49" fmla="*/ 2596515 w 4543425"/>
                  <a:gd name="connsiteY49" fmla="*/ 616649 h 1104900"/>
                  <a:gd name="connsiteX50" fmla="*/ 2596515 w 4543425"/>
                  <a:gd name="connsiteY50" fmla="*/ 593217 h 1104900"/>
                  <a:gd name="connsiteX51" fmla="*/ 2544604 w 4543425"/>
                  <a:gd name="connsiteY51" fmla="*/ 593217 h 1104900"/>
                  <a:gd name="connsiteX52" fmla="*/ 2544604 w 4543425"/>
                  <a:gd name="connsiteY52" fmla="*/ 563880 h 1104900"/>
                  <a:gd name="connsiteX53" fmla="*/ 2444401 w 4543425"/>
                  <a:gd name="connsiteY53" fmla="*/ 563880 h 1104900"/>
                  <a:gd name="connsiteX54" fmla="*/ 2444401 w 4543425"/>
                  <a:gd name="connsiteY54" fmla="*/ 537210 h 1104900"/>
                  <a:gd name="connsiteX55" fmla="*/ 2386203 w 4543425"/>
                  <a:gd name="connsiteY55" fmla="*/ 537210 h 1104900"/>
                  <a:gd name="connsiteX56" fmla="*/ 2386203 w 4543425"/>
                  <a:gd name="connsiteY56" fmla="*/ 511493 h 1104900"/>
                  <a:gd name="connsiteX57" fmla="*/ 2300954 w 4543425"/>
                  <a:gd name="connsiteY57" fmla="*/ 511493 h 1104900"/>
                  <a:gd name="connsiteX58" fmla="*/ 2300954 w 4543425"/>
                  <a:gd name="connsiteY58" fmla="*/ 485394 h 1104900"/>
                  <a:gd name="connsiteX59" fmla="*/ 2196751 w 4543425"/>
                  <a:gd name="connsiteY59" fmla="*/ 485394 h 1104900"/>
                  <a:gd name="connsiteX60" fmla="*/ 2196751 w 4543425"/>
                  <a:gd name="connsiteY60" fmla="*/ 477203 h 1104900"/>
                  <a:gd name="connsiteX61" fmla="*/ 2025777 w 4543425"/>
                  <a:gd name="connsiteY61" fmla="*/ 477203 h 1104900"/>
                  <a:gd name="connsiteX62" fmla="*/ 2025777 w 4543425"/>
                  <a:gd name="connsiteY62" fmla="*/ 466820 h 1104900"/>
                  <a:gd name="connsiteX63" fmla="*/ 1981486 w 4543425"/>
                  <a:gd name="connsiteY63" fmla="*/ 466820 h 1104900"/>
                  <a:gd name="connsiteX64" fmla="*/ 1981486 w 4543425"/>
                  <a:gd name="connsiteY64" fmla="*/ 452438 h 1104900"/>
                  <a:gd name="connsiteX65" fmla="*/ 1926908 w 4543425"/>
                  <a:gd name="connsiteY65" fmla="*/ 452438 h 1104900"/>
                  <a:gd name="connsiteX66" fmla="*/ 1926908 w 4543425"/>
                  <a:gd name="connsiteY66" fmla="*/ 424910 h 1104900"/>
                  <a:gd name="connsiteX67" fmla="*/ 1907572 w 4543425"/>
                  <a:gd name="connsiteY67" fmla="*/ 424910 h 1104900"/>
                  <a:gd name="connsiteX68" fmla="*/ 1907572 w 4543425"/>
                  <a:gd name="connsiteY68" fmla="*/ 399193 h 1104900"/>
                  <a:gd name="connsiteX69" fmla="*/ 1852898 w 4543425"/>
                  <a:gd name="connsiteY69" fmla="*/ 399193 h 1104900"/>
                  <a:gd name="connsiteX70" fmla="*/ 1852898 w 4543425"/>
                  <a:gd name="connsiteY70" fmla="*/ 381572 h 1104900"/>
                  <a:gd name="connsiteX71" fmla="*/ 1740599 w 4543425"/>
                  <a:gd name="connsiteY71" fmla="*/ 381572 h 1104900"/>
                  <a:gd name="connsiteX72" fmla="*/ 1740599 w 4543425"/>
                  <a:gd name="connsiteY72" fmla="*/ 352711 h 1104900"/>
                  <a:gd name="connsiteX73" fmla="*/ 1612868 w 4543425"/>
                  <a:gd name="connsiteY73" fmla="*/ 352711 h 1104900"/>
                  <a:gd name="connsiteX74" fmla="*/ 1612868 w 4543425"/>
                  <a:gd name="connsiteY74" fmla="*/ 327946 h 1104900"/>
                  <a:gd name="connsiteX75" fmla="*/ 1581817 w 4543425"/>
                  <a:gd name="connsiteY75" fmla="*/ 327946 h 1104900"/>
                  <a:gd name="connsiteX76" fmla="*/ 1581817 w 4543425"/>
                  <a:gd name="connsiteY76" fmla="*/ 313944 h 1104900"/>
                  <a:gd name="connsiteX77" fmla="*/ 1554289 w 4543425"/>
                  <a:gd name="connsiteY77" fmla="*/ 313944 h 1104900"/>
                  <a:gd name="connsiteX78" fmla="*/ 1554289 w 4543425"/>
                  <a:gd name="connsiteY78" fmla="*/ 283274 h 1104900"/>
                  <a:gd name="connsiteX79" fmla="*/ 1487900 w 4543425"/>
                  <a:gd name="connsiteY79" fmla="*/ 283274 h 1104900"/>
                  <a:gd name="connsiteX80" fmla="*/ 1487900 w 4543425"/>
                  <a:gd name="connsiteY80" fmla="*/ 271463 h 1104900"/>
                  <a:gd name="connsiteX81" fmla="*/ 1412177 w 4543425"/>
                  <a:gd name="connsiteY81" fmla="*/ 271463 h 1104900"/>
                  <a:gd name="connsiteX82" fmla="*/ 1412177 w 4543425"/>
                  <a:gd name="connsiteY82" fmla="*/ 252508 h 1104900"/>
                  <a:gd name="connsiteX83" fmla="*/ 1394555 w 4543425"/>
                  <a:gd name="connsiteY83" fmla="*/ 252508 h 1104900"/>
                  <a:gd name="connsiteX84" fmla="*/ 1394555 w 4543425"/>
                  <a:gd name="connsiteY84" fmla="*/ 237649 h 1104900"/>
                  <a:gd name="connsiteX85" fmla="*/ 1253776 w 4543425"/>
                  <a:gd name="connsiteY85" fmla="*/ 237649 h 1104900"/>
                  <a:gd name="connsiteX86" fmla="*/ 1253776 w 4543425"/>
                  <a:gd name="connsiteY86" fmla="*/ 222314 h 1104900"/>
                  <a:gd name="connsiteX87" fmla="*/ 1196912 w 4543425"/>
                  <a:gd name="connsiteY87" fmla="*/ 222314 h 1104900"/>
                  <a:gd name="connsiteX88" fmla="*/ 1196912 w 4543425"/>
                  <a:gd name="connsiteY88" fmla="*/ 216503 h 1104900"/>
                  <a:gd name="connsiteX89" fmla="*/ 1168908 w 4543425"/>
                  <a:gd name="connsiteY89" fmla="*/ 216503 h 1104900"/>
                  <a:gd name="connsiteX90" fmla="*/ 1168908 w 4543425"/>
                  <a:gd name="connsiteY90" fmla="*/ 208312 h 1104900"/>
                  <a:gd name="connsiteX91" fmla="*/ 1118426 w 4543425"/>
                  <a:gd name="connsiteY91" fmla="*/ 208312 h 1104900"/>
                  <a:gd name="connsiteX92" fmla="*/ 1118426 w 4543425"/>
                  <a:gd name="connsiteY92" fmla="*/ 192500 h 1104900"/>
                  <a:gd name="connsiteX93" fmla="*/ 1059275 w 4543425"/>
                  <a:gd name="connsiteY93" fmla="*/ 192500 h 1104900"/>
                  <a:gd name="connsiteX94" fmla="*/ 1059275 w 4543425"/>
                  <a:gd name="connsiteY94" fmla="*/ 183928 h 1104900"/>
                  <a:gd name="connsiteX95" fmla="*/ 1034510 w 4543425"/>
                  <a:gd name="connsiteY95" fmla="*/ 183928 h 1104900"/>
                  <a:gd name="connsiteX96" fmla="*/ 1034510 w 4543425"/>
                  <a:gd name="connsiteY96" fmla="*/ 174974 h 1104900"/>
                  <a:gd name="connsiteX97" fmla="*/ 1024985 w 4543425"/>
                  <a:gd name="connsiteY97" fmla="*/ 174974 h 1104900"/>
                  <a:gd name="connsiteX98" fmla="*/ 1024985 w 4543425"/>
                  <a:gd name="connsiteY98" fmla="*/ 147923 h 1104900"/>
                  <a:gd name="connsiteX99" fmla="*/ 1010984 w 4543425"/>
                  <a:gd name="connsiteY99" fmla="*/ 147923 h 1104900"/>
                  <a:gd name="connsiteX100" fmla="*/ 1010984 w 4543425"/>
                  <a:gd name="connsiteY100" fmla="*/ 131159 h 1104900"/>
                  <a:gd name="connsiteX101" fmla="*/ 948309 w 4543425"/>
                  <a:gd name="connsiteY101" fmla="*/ 131159 h 1104900"/>
                  <a:gd name="connsiteX102" fmla="*/ 948309 w 4543425"/>
                  <a:gd name="connsiteY102" fmla="*/ 120777 h 1104900"/>
                  <a:gd name="connsiteX103" fmla="*/ 927068 w 4543425"/>
                  <a:gd name="connsiteY103" fmla="*/ 120777 h 1104900"/>
                  <a:gd name="connsiteX104" fmla="*/ 927068 w 4543425"/>
                  <a:gd name="connsiteY104" fmla="*/ 106775 h 1104900"/>
                  <a:gd name="connsiteX105" fmla="*/ 909066 w 4543425"/>
                  <a:gd name="connsiteY105" fmla="*/ 106775 h 1104900"/>
                  <a:gd name="connsiteX106" fmla="*/ 909066 w 4543425"/>
                  <a:gd name="connsiteY106" fmla="*/ 82868 h 1104900"/>
                  <a:gd name="connsiteX107" fmla="*/ 866680 w 4543425"/>
                  <a:gd name="connsiteY107" fmla="*/ 82868 h 1104900"/>
                  <a:gd name="connsiteX108" fmla="*/ 866680 w 4543425"/>
                  <a:gd name="connsiteY108" fmla="*/ 72104 h 1104900"/>
                  <a:gd name="connsiteX109" fmla="*/ 786384 w 4543425"/>
                  <a:gd name="connsiteY109" fmla="*/ 72104 h 1104900"/>
                  <a:gd name="connsiteX110" fmla="*/ 786384 w 4543425"/>
                  <a:gd name="connsiteY110" fmla="*/ 45911 h 1104900"/>
                  <a:gd name="connsiteX111" fmla="*/ 668560 w 4543425"/>
                  <a:gd name="connsiteY111" fmla="*/ 45911 h 1104900"/>
                  <a:gd name="connsiteX112" fmla="*/ 668560 w 4543425"/>
                  <a:gd name="connsiteY112" fmla="*/ 24289 h 1104900"/>
                  <a:gd name="connsiteX113" fmla="*/ 576548 w 4543425"/>
                  <a:gd name="connsiteY113" fmla="*/ 24289 h 1104900"/>
                  <a:gd name="connsiteX114" fmla="*/ 576548 w 4543425"/>
                  <a:gd name="connsiteY114" fmla="*/ 17907 h 1104900"/>
                  <a:gd name="connsiteX115" fmla="*/ 523780 w 4543425"/>
                  <a:gd name="connsiteY115" fmla="*/ 17907 h 1104900"/>
                  <a:gd name="connsiteX116" fmla="*/ 523780 w 4543425"/>
                  <a:gd name="connsiteY116" fmla="*/ 12478 h 1104900"/>
                  <a:gd name="connsiteX117" fmla="*/ 476822 w 4543425"/>
                  <a:gd name="connsiteY117" fmla="*/ 12478 h 1104900"/>
                  <a:gd name="connsiteX118" fmla="*/ 476822 w 4543425"/>
                  <a:gd name="connsiteY118" fmla="*/ 7144 h 1104900"/>
                  <a:gd name="connsiteX119" fmla="*/ 7144 w 4543425"/>
                  <a:gd name="connsiteY119" fmla="*/ 7144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543425" h="1104900">
                    <a:moveTo>
                      <a:pt x="4538853" y="1103948"/>
                    </a:moveTo>
                    <a:lnTo>
                      <a:pt x="4191000" y="1103948"/>
                    </a:lnTo>
                    <a:lnTo>
                      <a:pt x="4191000" y="1093565"/>
                    </a:lnTo>
                    <a:lnTo>
                      <a:pt x="4184618" y="1093565"/>
                    </a:lnTo>
                    <a:lnTo>
                      <a:pt x="4184618" y="1063371"/>
                    </a:lnTo>
                    <a:lnTo>
                      <a:pt x="4159853" y="1063371"/>
                    </a:lnTo>
                    <a:lnTo>
                      <a:pt x="4159853" y="1044416"/>
                    </a:lnTo>
                    <a:lnTo>
                      <a:pt x="4148995" y="1044416"/>
                    </a:lnTo>
                    <a:lnTo>
                      <a:pt x="4148995" y="1019556"/>
                    </a:lnTo>
                    <a:lnTo>
                      <a:pt x="4091273" y="1019556"/>
                    </a:lnTo>
                    <a:lnTo>
                      <a:pt x="4091273" y="1007364"/>
                    </a:lnTo>
                    <a:lnTo>
                      <a:pt x="4081748" y="1007364"/>
                    </a:lnTo>
                    <a:lnTo>
                      <a:pt x="4081748" y="974027"/>
                    </a:lnTo>
                    <a:lnTo>
                      <a:pt x="3861149" y="974027"/>
                    </a:lnTo>
                    <a:lnTo>
                      <a:pt x="3861149" y="927545"/>
                    </a:lnTo>
                    <a:lnTo>
                      <a:pt x="3775901" y="927545"/>
                    </a:lnTo>
                    <a:lnTo>
                      <a:pt x="3775901" y="899065"/>
                    </a:lnTo>
                    <a:lnTo>
                      <a:pt x="3709130" y="899065"/>
                    </a:lnTo>
                    <a:lnTo>
                      <a:pt x="3709130" y="870204"/>
                    </a:lnTo>
                    <a:lnTo>
                      <a:pt x="3681127" y="870204"/>
                    </a:lnTo>
                    <a:lnTo>
                      <a:pt x="3681127" y="857631"/>
                    </a:lnTo>
                    <a:lnTo>
                      <a:pt x="3669887" y="857631"/>
                    </a:lnTo>
                    <a:lnTo>
                      <a:pt x="3669887" y="832771"/>
                    </a:lnTo>
                    <a:lnTo>
                      <a:pt x="3598164" y="832771"/>
                    </a:lnTo>
                    <a:lnTo>
                      <a:pt x="3598164" y="820103"/>
                    </a:lnTo>
                    <a:lnTo>
                      <a:pt x="3165920" y="820103"/>
                    </a:lnTo>
                    <a:lnTo>
                      <a:pt x="3165920" y="807530"/>
                    </a:lnTo>
                    <a:lnTo>
                      <a:pt x="3101340" y="807530"/>
                    </a:lnTo>
                    <a:lnTo>
                      <a:pt x="3101340" y="786289"/>
                    </a:lnTo>
                    <a:lnTo>
                      <a:pt x="3033236" y="786289"/>
                    </a:lnTo>
                    <a:lnTo>
                      <a:pt x="3033236" y="772287"/>
                    </a:lnTo>
                    <a:lnTo>
                      <a:pt x="2984087" y="772287"/>
                    </a:lnTo>
                    <a:lnTo>
                      <a:pt x="2984087" y="751142"/>
                    </a:lnTo>
                    <a:lnTo>
                      <a:pt x="2907316" y="751142"/>
                    </a:lnTo>
                    <a:lnTo>
                      <a:pt x="2907316" y="737616"/>
                    </a:lnTo>
                    <a:lnTo>
                      <a:pt x="2887980" y="737616"/>
                    </a:lnTo>
                    <a:lnTo>
                      <a:pt x="2887980" y="717709"/>
                    </a:lnTo>
                    <a:lnTo>
                      <a:pt x="2842832" y="717709"/>
                    </a:lnTo>
                    <a:lnTo>
                      <a:pt x="2842832" y="702374"/>
                    </a:lnTo>
                    <a:lnTo>
                      <a:pt x="2759774" y="702374"/>
                    </a:lnTo>
                    <a:lnTo>
                      <a:pt x="2759774" y="684752"/>
                    </a:lnTo>
                    <a:lnTo>
                      <a:pt x="2724626" y="684752"/>
                    </a:lnTo>
                    <a:lnTo>
                      <a:pt x="2724626" y="660845"/>
                    </a:lnTo>
                    <a:lnTo>
                      <a:pt x="2695289" y="660845"/>
                    </a:lnTo>
                    <a:lnTo>
                      <a:pt x="2695289" y="650462"/>
                    </a:lnTo>
                    <a:lnTo>
                      <a:pt x="2664143" y="650462"/>
                    </a:lnTo>
                    <a:lnTo>
                      <a:pt x="2664143" y="640556"/>
                    </a:lnTo>
                    <a:lnTo>
                      <a:pt x="2618613" y="640556"/>
                    </a:lnTo>
                    <a:lnTo>
                      <a:pt x="2618613" y="616649"/>
                    </a:lnTo>
                    <a:lnTo>
                      <a:pt x="2596515" y="616649"/>
                    </a:lnTo>
                    <a:lnTo>
                      <a:pt x="2596515" y="593217"/>
                    </a:lnTo>
                    <a:lnTo>
                      <a:pt x="2544604" y="593217"/>
                    </a:lnTo>
                    <a:lnTo>
                      <a:pt x="2544604" y="563880"/>
                    </a:lnTo>
                    <a:lnTo>
                      <a:pt x="2444401" y="563880"/>
                    </a:lnTo>
                    <a:lnTo>
                      <a:pt x="2444401" y="537210"/>
                    </a:lnTo>
                    <a:lnTo>
                      <a:pt x="2386203" y="537210"/>
                    </a:lnTo>
                    <a:lnTo>
                      <a:pt x="2386203" y="511493"/>
                    </a:lnTo>
                    <a:lnTo>
                      <a:pt x="2300954" y="511493"/>
                    </a:lnTo>
                    <a:lnTo>
                      <a:pt x="2300954" y="485394"/>
                    </a:lnTo>
                    <a:lnTo>
                      <a:pt x="2196751" y="485394"/>
                    </a:lnTo>
                    <a:lnTo>
                      <a:pt x="2196751" y="477203"/>
                    </a:lnTo>
                    <a:lnTo>
                      <a:pt x="2025777" y="477203"/>
                    </a:lnTo>
                    <a:lnTo>
                      <a:pt x="2025777" y="466820"/>
                    </a:lnTo>
                    <a:lnTo>
                      <a:pt x="1981486" y="466820"/>
                    </a:lnTo>
                    <a:lnTo>
                      <a:pt x="1981486" y="452438"/>
                    </a:lnTo>
                    <a:lnTo>
                      <a:pt x="1926908" y="452438"/>
                    </a:lnTo>
                    <a:lnTo>
                      <a:pt x="1926908" y="424910"/>
                    </a:lnTo>
                    <a:lnTo>
                      <a:pt x="1907572" y="424910"/>
                    </a:lnTo>
                    <a:lnTo>
                      <a:pt x="1907572" y="399193"/>
                    </a:lnTo>
                    <a:lnTo>
                      <a:pt x="1852898" y="399193"/>
                    </a:lnTo>
                    <a:lnTo>
                      <a:pt x="1852898" y="381572"/>
                    </a:lnTo>
                    <a:lnTo>
                      <a:pt x="1740599" y="381572"/>
                    </a:lnTo>
                    <a:lnTo>
                      <a:pt x="1740599" y="352711"/>
                    </a:lnTo>
                    <a:lnTo>
                      <a:pt x="1612868" y="352711"/>
                    </a:lnTo>
                    <a:lnTo>
                      <a:pt x="1612868" y="327946"/>
                    </a:lnTo>
                    <a:lnTo>
                      <a:pt x="1581817" y="327946"/>
                    </a:lnTo>
                    <a:lnTo>
                      <a:pt x="1581817" y="313944"/>
                    </a:lnTo>
                    <a:lnTo>
                      <a:pt x="1554289" y="313944"/>
                    </a:lnTo>
                    <a:lnTo>
                      <a:pt x="1554289" y="283274"/>
                    </a:lnTo>
                    <a:lnTo>
                      <a:pt x="1487900" y="283274"/>
                    </a:lnTo>
                    <a:lnTo>
                      <a:pt x="1487900" y="271463"/>
                    </a:lnTo>
                    <a:lnTo>
                      <a:pt x="1412177" y="271463"/>
                    </a:lnTo>
                    <a:lnTo>
                      <a:pt x="1412177" y="252508"/>
                    </a:lnTo>
                    <a:lnTo>
                      <a:pt x="1394555" y="252508"/>
                    </a:lnTo>
                    <a:lnTo>
                      <a:pt x="1394555" y="237649"/>
                    </a:lnTo>
                    <a:lnTo>
                      <a:pt x="1253776" y="237649"/>
                    </a:lnTo>
                    <a:lnTo>
                      <a:pt x="1253776" y="222314"/>
                    </a:lnTo>
                    <a:lnTo>
                      <a:pt x="1196912" y="222314"/>
                    </a:lnTo>
                    <a:lnTo>
                      <a:pt x="1196912" y="216503"/>
                    </a:lnTo>
                    <a:lnTo>
                      <a:pt x="1168908" y="216503"/>
                    </a:lnTo>
                    <a:lnTo>
                      <a:pt x="1168908" y="208312"/>
                    </a:lnTo>
                    <a:lnTo>
                      <a:pt x="1118426" y="208312"/>
                    </a:lnTo>
                    <a:lnTo>
                      <a:pt x="1118426" y="192500"/>
                    </a:lnTo>
                    <a:lnTo>
                      <a:pt x="1059275" y="192500"/>
                    </a:lnTo>
                    <a:lnTo>
                      <a:pt x="1059275" y="183928"/>
                    </a:lnTo>
                    <a:lnTo>
                      <a:pt x="1034510" y="183928"/>
                    </a:lnTo>
                    <a:lnTo>
                      <a:pt x="1034510" y="174974"/>
                    </a:lnTo>
                    <a:lnTo>
                      <a:pt x="1024985" y="174974"/>
                    </a:lnTo>
                    <a:lnTo>
                      <a:pt x="1024985" y="147923"/>
                    </a:lnTo>
                    <a:lnTo>
                      <a:pt x="1010984" y="147923"/>
                    </a:lnTo>
                    <a:lnTo>
                      <a:pt x="1010984" y="131159"/>
                    </a:lnTo>
                    <a:lnTo>
                      <a:pt x="948309" y="131159"/>
                    </a:lnTo>
                    <a:lnTo>
                      <a:pt x="948309" y="120777"/>
                    </a:lnTo>
                    <a:lnTo>
                      <a:pt x="927068" y="120777"/>
                    </a:lnTo>
                    <a:lnTo>
                      <a:pt x="927068" y="106775"/>
                    </a:lnTo>
                    <a:lnTo>
                      <a:pt x="909066" y="106775"/>
                    </a:lnTo>
                    <a:lnTo>
                      <a:pt x="909066" y="82868"/>
                    </a:lnTo>
                    <a:lnTo>
                      <a:pt x="866680" y="82868"/>
                    </a:lnTo>
                    <a:lnTo>
                      <a:pt x="866680" y="72104"/>
                    </a:lnTo>
                    <a:lnTo>
                      <a:pt x="786384" y="72104"/>
                    </a:lnTo>
                    <a:lnTo>
                      <a:pt x="786384" y="45911"/>
                    </a:lnTo>
                    <a:lnTo>
                      <a:pt x="668560" y="45911"/>
                    </a:lnTo>
                    <a:lnTo>
                      <a:pt x="668560" y="24289"/>
                    </a:lnTo>
                    <a:lnTo>
                      <a:pt x="576548" y="24289"/>
                    </a:lnTo>
                    <a:lnTo>
                      <a:pt x="576548" y="17907"/>
                    </a:lnTo>
                    <a:lnTo>
                      <a:pt x="523780" y="17907"/>
                    </a:lnTo>
                    <a:lnTo>
                      <a:pt x="523780" y="12478"/>
                    </a:lnTo>
                    <a:lnTo>
                      <a:pt x="476822" y="12478"/>
                    </a:lnTo>
                    <a:lnTo>
                      <a:pt x="476822" y="7144"/>
                    </a:lnTo>
                    <a:lnTo>
                      <a:pt x="7144" y="7144"/>
                    </a:lnTo>
                  </a:path>
                </a:pathLst>
              </a:custGeom>
              <a:noFill/>
              <a:ln w="19050" cap="flat">
                <a:solidFill>
                  <a:schemeClr val="accent3"/>
                </a:solidFill>
                <a:prstDash val="solid"/>
                <a:miter/>
              </a:ln>
            </p:spPr>
            <p:txBody>
              <a:bodyPr rtlCol="0" anchor="ctr"/>
              <a:lstStyle/>
              <a:p>
                <a:endParaRPr lang="en-GB">
                  <a:solidFill>
                    <a:srgbClr val="4D4D4D"/>
                  </a:solidFill>
                </a:endParaRPr>
              </a:p>
            </p:txBody>
          </p:sp>
        </p:grpSp>
        <p:grpSp>
          <p:nvGrpSpPr>
            <p:cNvPr id="189" name="Graphic 2208">
              <a:extLst>
                <a:ext uri="{FF2B5EF4-FFF2-40B4-BE49-F238E27FC236}">
                  <a16:creationId xmlns:a16="http://schemas.microsoft.com/office/drawing/2014/main" xmlns="" id="{CDEF1BEB-783D-4CCD-ABE6-4664504CADCD}"/>
                </a:ext>
              </a:extLst>
            </p:cNvPr>
            <p:cNvGrpSpPr/>
            <p:nvPr/>
          </p:nvGrpSpPr>
          <p:grpSpPr>
            <a:xfrm>
              <a:off x="5240973" y="3076639"/>
              <a:ext cx="3356928" cy="1267778"/>
              <a:chOff x="2233612" y="2786062"/>
              <a:chExt cx="4676775" cy="1285875"/>
            </a:xfrm>
          </p:grpSpPr>
          <p:sp>
            <p:nvSpPr>
              <p:cNvPr id="190" name="Freeform: Shape 2210">
                <a:extLst>
                  <a:ext uri="{FF2B5EF4-FFF2-40B4-BE49-F238E27FC236}">
                    <a16:creationId xmlns:a16="http://schemas.microsoft.com/office/drawing/2014/main" xmlns="" id="{4510D591-AEF9-4E95-AF13-A941C8B40610}"/>
                  </a:ext>
                </a:extLst>
              </p:cNvPr>
              <p:cNvSpPr/>
              <p:nvPr/>
            </p:nvSpPr>
            <p:spPr>
              <a:xfrm>
                <a:off x="6893528" y="40049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191" name="Freeform: Shape 2211">
                <a:extLst>
                  <a:ext uri="{FF2B5EF4-FFF2-40B4-BE49-F238E27FC236}">
                    <a16:creationId xmlns:a16="http://schemas.microsoft.com/office/drawing/2014/main" xmlns="" id="{0497419F-8A62-42FC-822C-946455F01875}"/>
                  </a:ext>
                </a:extLst>
              </p:cNvPr>
              <p:cNvSpPr/>
              <p:nvPr/>
            </p:nvSpPr>
            <p:spPr>
              <a:xfrm>
                <a:off x="6732936" y="40049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192" name="Freeform: Shape 2212">
                <a:extLst>
                  <a:ext uri="{FF2B5EF4-FFF2-40B4-BE49-F238E27FC236}">
                    <a16:creationId xmlns:a16="http://schemas.microsoft.com/office/drawing/2014/main" xmlns="" id="{EFC125FD-DD15-4DBF-BAB9-B422697252D4}"/>
                  </a:ext>
                </a:extLst>
              </p:cNvPr>
              <p:cNvSpPr/>
              <p:nvPr/>
            </p:nvSpPr>
            <p:spPr>
              <a:xfrm>
                <a:off x="6714267" y="40049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193" name="Freeform: Shape 2213">
                <a:extLst>
                  <a:ext uri="{FF2B5EF4-FFF2-40B4-BE49-F238E27FC236}">
                    <a16:creationId xmlns:a16="http://schemas.microsoft.com/office/drawing/2014/main" xmlns="" id="{234340F8-5159-43AA-8BC4-8252FCD03329}"/>
                  </a:ext>
                </a:extLst>
              </p:cNvPr>
              <p:cNvSpPr/>
              <p:nvPr/>
            </p:nvSpPr>
            <p:spPr>
              <a:xfrm>
                <a:off x="6672167" y="40049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194" name="Freeform: Shape 2214">
                <a:extLst>
                  <a:ext uri="{FF2B5EF4-FFF2-40B4-BE49-F238E27FC236}">
                    <a16:creationId xmlns:a16="http://schemas.microsoft.com/office/drawing/2014/main" xmlns="" id="{5EA6A967-BD66-4169-B0E3-C24D7FDCCFF1}"/>
                  </a:ext>
                </a:extLst>
              </p:cNvPr>
              <p:cNvSpPr/>
              <p:nvPr/>
            </p:nvSpPr>
            <p:spPr>
              <a:xfrm>
                <a:off x="6652926" y="40049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195" name="Freeform: Shape 2215">
                <a:extLst>
                  <a:ext uri="{FF2B5EF4-FFF2-40B4-BE49-F238E27FC236}">
                    <a16:creationId xmlns:a16="http://schemas.microsoft.com/office/drawing/2014/main" xmlns="" id="{54B0D51B-784E-413F-B4D4-7BADE2430447}"/>
                  </a:ext>
                </a:extLst>
              </p:cNvPr>
              <p:cNvSpPr/>
              <p:nvPr/>
            </p:nvSpPr>
            <p:spPr>
              <a:xfrm>
                <a:off x="6639020" y="40049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196" name="Freeform: Shape 2216">
                <a:extLst>
                  <a:ext uri="{FF2B5EF4-FFF2-40B4-BE49-F238E27FC236}">
                    <a16:creationId xmlns:a16="http://schemas.microsoft.com/office/drawing/2014/main" xmlns="" id="{8270392C-16E4-450E-8465-5F7AE77E0C9F}"/>
                  </a:ext>
                </a:extLst>
              </p:cNvPr>
              <p:cNvSpPr/>
              <p:nvPr/>
            </p:nvSpPr>
            <p:spPr>
              <a:xfrm>
                <a:off x="6472428" y="40049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197" name="Freeform: Shape 2217">
                <a:extLst>
                  <a:ext uri="{FF2B5EF4-FFF2-40B4-BE49-F238E27FC236}">
                    <a16:creationId xmlns:a16="http://schemas.microsoft.com/office/drawing/2014/main" xmlns="" id="{167B10B7-291A-4E73-931C-3E0E36FCBF9A}"/>
                  </a:ext>
                </a:extLst>
              </p:cNvPr>
              <p:cNvSpPr/>
              <p:nvPr/>
            </p:nvSpPr>
            <p:spPr>
              <a:xfrm>
                <a:off x="6426708" y="40049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198" name="Freeform: Shape 2218">
                <a:extLst>
                  <a:ext uri="{FF2B5EF4-FFF2-40B4-BE49-F238E27FC236}">
                    <a16:creationId xmlns:a16="http://schemas.microsoft.com/office/drawing/2014/main" xmlns="" id="{79884B19-7E27-41E6-89F8-CABFEAF7B76E}"/>
                  </a:ext>
                </a:extLst>
              </p:cNvPr>
              <p:cNvSpPr/>
              <p:nvPr/>
            </p:nvSpPr>
            <p:spPr>
              <a:xfrm>
                <a:off x="6283547" y="3947160"/>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199" name="Freeform: Shape 2219">
                <a:extLst>
                  <a:ext uri="{FF2B5EF4-FFF2-40B4-BE49-F238E27FC236}">
                    <a16:creationId xmlns:a16="http://schemas.microsoft.com/office/drawing/2014/main" xmlns="" id="{1AC11481-1E40-4E1C-BFEC-525BA2DB9B13}"/>
                  </a:ext>
                </a:extLst>
              </p:cNvPr>
              <p:cNvSpPr/>
              <p:nvPr/>
            </p:nvSpPr>
            <p:spPr>
              <a:xfrm>
                <a:off x="6235350" y="3947160"/>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00" name="Freeform: Shape 2220">
                <a:extLst>
                  <a:ext uri="{FF2B5EF4-FFF2-40B4-BE49-F238E27FC236}">
                    <a16:creationId xmlns:a16="http://schemas.microsoft.com/office/drawing/2014/main" xmlns="" id="{DC97E353-DF25-473C-947B-B9A634D18C23}"/>
                  </a:ext>
                </a:extLst>
              </p:cNvPr>
              <p:cNvSpPr/>
              <p:nvPr/>
            </p:nvSpPr>
            <p:spPr>
              <a:xfrm>
                <a:off x="6057328" y="390210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01" name="Freeform: Shape 2221">
                <a:extLst>
                  <a:ext uri="{FF2B5EF4-FFF2-40B4-BE49-F238E27FC236}">
                    <a16:creationId xmlns:a16="http://schemas.microsoft.com/office/drawing/2014/main" xmlns="" id="{4F31A0A1-B15B-42E1-AF8F-F84591197134}"/>
                  </a:ext>
                </a:extLst>
              </p:cNvPr>
              <p:cNvSpPr/>
              <p:nvPr/>
            </p:nvSpPr>
            <p:spPr>
              <a:xfrm>
                <a:off x="6057328" y="3850957"/>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02" name="Freeform: Shape 2222">
                <a:extLst>
                  <a:ext uri="{FF2B5EF4-FFF2-40B4-BE49-F238E27FC236}">
                    <a16:creationId xmlns:a16="http://schemas.microsoft.com/office/drawing/2014/main" xmlns="" id="{5332E9BC-5EC1-4D49-99CA-8AE2C094201F}"/>
                  </a:ext>
                </a:extLst>
              </p:cNvPr>
              <p:cNvSpPr/>
              <p:nvPr/>
            </p:nvSpPr>
            <p:spPr>
              <a:xfrm>
                <a:off x="6006750" y="3850957"/>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03" name="Freeform: Shape 2223">
                <a:extLst>
                  <a:ext uri="{FF2B5EF4-FFF2-40B4-BE49-F238E27FC236}">
                    <a16:creationId xmlns:a16="http://schemas.microsoft.com/office/drawing/2014/main" xmlns="" id="{47407040-D20E-46F2-B121-7F7B30718757}"/>
                  </a:ext>
                </a:extLst>
              </p:cNvPr>
              <p:cNvSpPr/>
              <p:nvPr/>
            </p:nvSpPr>
            <p:spPr>
              <a:xfrm>
                <a:off x="5944266" y="3850957"/>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04" name="Freeform: Shape 2224">
                <a:extLst>
                  <a:ext uri="{FF2B5EF4-FFF2-40B4-BE49-F238E27FC236}">
                    <a16:creationId xmlns:a16="http://schemas.microsoft.com/office/drawing/2014/main" xmlns="" id="{311BCE50-EBD1-48EA-9F7A-D33CCCC92B22}"/>
                  </a:ext>
                </a:extLst>
              </p:cNvPr>
              <p:cNvSpPr/>
              <p:nvPr/>
            </p:nvSpPr>
            <p:spPr>
              <a:xfrm>
                <a:off x="5908167" y="3811524"/>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05" name="Freeform: Shape 2225">
                <a:extLst>
                  <a:ext uri="{FF2B5EF4-FFF2-40B4-BE49-F238E27FC236}">
                    <a16:creationId xmlns:a16="http://schemas.microsoft.com/office/drawing/2014/main" xmlns="" id="{B883E216-3277-4593-8466-534347D058EC}"/>
                  </a:ext>
                </a:extLst>
              </p:cNvPr>
              <p:cNvSpPr/>
              <p:nvPr/>
            </p:nvSpPr>
            <p:spPr>
              <a:xfrm>
                <a:off x="5857017" y="3811524"/>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06" name="Freeform: Shape 2226">
                <a:extLst>
                  <a:ext uri="{FF2B5EF4-FFF2-40B4-BE49-F238E27FC236}">
                    <a16:creationId xmlns:a16="http://schemas.microsoft.com/office/drawing/2014/main" xmlns="" id="{8E728750-0FCC-4DAF-AC21-22FC83F308E4}"/>
                  </a:ext>
                </a:extLst>
              </p:cNvPr>
              <p:cNvSpPr/>
              <p:nvPr/>
            </p:nvSpPr>
            <p:spPr>
              <a:xfrm>
                <a:off x="5804630" y="3811524"/>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07" name="Freeform: Shape 2227">
                <a:extLst>
                  <a:ext uri="{FF2B5EF4-FFF2-40B4-BE49-F238E27FC236}">
                    <a16:creationId xmlns:a16="http://schemas.microsoft.com/office/drawing/2014/main" xmlns="" id="{2E86BDB0-9192-4015-9819-EA99C2E29628}"/>
                  </a:ext>
                </a:extLst>
              </p:cNvPr>
              <p:cNvSpPr/>
              <p:nvPr/>
            </p:nvSpPr>
            <p:spPr>
              <a:xfrm>
                <a:off x="5917787" y="3811524"/>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08" name="Freeform: Shape 2228">
                <a:extLst>
                  <a:ext uri="{FF2B5EF4-FFF2-40B4-BE49-F238E27FC236}">
                    <a16:creationId xmlns:a16="http://schemas.microsoft.com/office/drawing/2014/main" xmlns="" id="{99AC9443-039C-4E84-A02E-7E445707FA43}"/>
                  </a:ext>
                </a:extLst>
              </p:cNvPr>
              <p:cNvSpPr/>
              <p:nvPr/>
            </p:nvSpPr>
            <p:spPr>
              <a:xfrm>
                <a:off x="5756529" y="3811524"/>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09" name="Freeform: Shape 2229">
                <a:extLst>
                  <a:ext uri="{FF2B5EF4-FFF2-40B4-BE49-F238E27FC236}">
                    <a16:creationId xmlns:a16="http://schemas.microsoft.com/office/drawing/2014/main" xmlns="" id="{E96D219A-FB63-40B6-86E6-882B849DB021}"/>
                  </a:ext>
                </a:extLst>
              </p:cNvPr>
              <p:cNvSpPr/>
              <p:nvPr/>
            </p:nvSpPr>
            <p:spPr>
              <a:xfrm>
                <a:off x="5748147" y="3779901"/>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10" name="Freeform: Shape 2230">
                <a:extLst>
                  <a:ext uri="{FF2B5EF4-FFF2-40B4-BE49-F238E27FC236}">
                    <a16:creationId xmlns:a16="http://schemas.microsoft.com/office/drawing/2014/main" xmlns="" id="{C5CC0520-FB68-4523-B5B7-523A54180598}"/>
                  </a:ext>
                </a:extLst>
              </p:cNvPr>
              <p:cNvSpPr/>
              <p:nvPr/>
            </p:nvSpPr>
            <p:spPr>
              <a:xfrm>
                <a:off x="5737288" y="3768471"/>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11" name="Freeform: Shape 2231">
                <a:extLst>
                  <a:ext uri="{FF2B5EF4-FFF2-40B4-BE49-F238E27FC236}">
                    <a16:creationId xmlns:a16="http://schemas.microsoft.com/office/drawing/2014/main" xmlns="" id="{6A76E202-746B-4DD0-9276-D924F39E3B1F}"/>
                  </a:ext>
                </a:extLst>
              </p:cNvPr>
              <p:cNvSpPr/>
              <p:nvPr/>
            </p:nvSpPr>
            <p:spPr>
              <a:xfrm>
                <a:off x="5724048" y="3758279"/>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12" name="Freeform: Shape 2232">
                <a:extLst>
                  <a:ext uri="{FF2B5EF4-FFF2-40B4-BE49-F238E27FC236}">
                    <a16:creationId xmlns:a16="http://schemas.microsoft.com/office/drawing/2014/main" xmlns="" id="{F8851914-7F6D-482C-8D6C-F513D10F5874}"/>
                  </a:ext>
                </a:extLst>
              </p:cNvPr>
              <p:cNvSpPr/>
              <p:nvPr/>
            </p:nvSpPr>
            <p:spPr>
              <a:xfrm>
                <a:off x="5691568" y="3758279"/>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13" name="Freeform: Shape 2233">
                <a:extLst>
                  <a:ext uri="{FF2B5EF4-FFF2-40B4-BE49-F238E27FC236}">
                    <a16:creationId xmlns:a16="http://schemas.microsoft.com/office/drawing/2014/main" xmlns="" id="{1ABBD947-6BDD-43EA-9AA9-BB3F205E259B}"/>
                  </a:ext>
                </a:extLst>
              </p:cNvPr>
              <p:cNvSpPr/>
              <p:nvPr/>
            </p:nvSpPr>
            <p:spPr>
              <a:xfrm>
                <a:off x="5611558" y="3733038"/>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14" name="Freeform: Shape 2234">
                <a:extLst>
                  <a:ext uri="{FF2B5EF4-FFF2-40B4-BE49-F238E27FC236}">
                    <a16:creationId xmlns:a16="http://schemas.microsoft.com/office/drawing/2014/main" xmlns="" id="{A37B2A8E-F266-4E6F-B4AC-4E82B09C2E57}"/>
                  </a:ext>
                </a:extLst>
              </p:cNvPr>
              <p:cNvSpPr/>
              <p:nvPr/>
            </p:nvSpPr>
            <p:spPr>
              <a:xfrm>
                <a:off x="5517070" y="3733038"/>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15" name="Freeform: Shape 2235">
                <a:extLst>
                  <a:ext uri="{FF2B5EF4-FFF2-40B4-BE49-F238E27FC236}">
                    <a16:creationId xmlns:a16="http://schemas.microsoft.com/office/drawing/2014/main" xmlns="" id="{F4C9638D-3EDD-4C1B-8D20-3225E0BC23C5}"/>
                  </a:ext>
                </a:extLst>
              </p:cNvPr>
              <p:cNvSpPr/>
              <p:nvPr/>
            </p:nvSpPr>
            <p:spPr>
              <a:xfrm>
                <a:off x="5389530" y="3695985"/>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16" name="Freeform: Shape 2236">
                <a:extLst>
                  <a:ext uri="{FF2B5EF4-FFF2-40B4-BE49-F238E27FC236}">
                    <a16:creationId xmlns:a16="http://schemas.microsoft.com/office/drawing/2014/main" xmlns="" id="{FCA1B7B1-C0A7-43A9-B254-EA2E1B2AEFAD}"/>
                  </a:ext>
                </a:extLst>
              </p:cNvPr>
              <p:cNvSpPr/>
              <p:nvPr/>
            </p:nvSpPr>
            <p:spPr>
              <a:xfrm>
                <a:off x="4742307" y="341804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17" name="Freeform: Shape 2237">
                <a:extLst>
                  <a:ext uri="{FF2B5EF4-FFF2-40B4-BE49-F238E27FC236}">
                    <a16:creationId xmlns:a16="http://schemas.microsoft.com/office/drawing/2014/main" xmlns="" id="{07055188-1043-4B0F-930E-C7AB23440990}"/>
                  </a:ext>
                </a:extLst>
              </p:cNvPr>
              <p:cNvSpPr/>
              <p:nvPr/>
            </p:nvSpPr>
            <p:spPr>
              <a:xfrm>
                <a:off x="4915566" y="3465576"/>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18" name="Freeform: Shape 2238">
                <a:extLst>
                  <a:ext uri="{FF2B5EF4-FFF2-40B4-BE49-F238E27FC236}">
                    <a16:creationId xmlns:a16="http://schemas.microsoft.com/office/drawing/2014/main" xmlns="" id="{569E1C55-6682-43D6-8D22-0CB81CAF37C5}"/>
                  </a:ext>
                </a:extLst>
              </p:cNvPr>
              <p:cNvSpPr/>
              <p:nvPr/>
            </p:nvSpPr>
            <p:spPr>
              <a:xfrm>
                <a:off x="5121878" y="3521487"/>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19" name="Freeform: Shape 2239">
                <a:extLst>
                  <a:ext uri="{FF2B5EF4-FFF2-40B4-BE49-F238E27FC236}">
                    <a16:creationId xmlns:a16="http://schemas.microsoft.com/office/drawing/2014/main" xmlns="" id="{AFAD7A11-0E96-45C9-93D5-58C12C8EAD80}"/>
                  </a:ext>
                </a:extLst>
              </p:cNvPr>
              <p:cNvSpPr/>
              <p:nvPr/>
            </p:nvSpPr>
            <p:spPr>
              <a:xfrm>
                <a:off x="4532280" y="3324225"/>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20" name="Freeform: Shape 2240">
                <a:extLst>
                  <a:ext uri="{FF2B5EF4-FFF2-40B4-BE49-F238E27FC236}">
                    <a16:creationId xmlns:a16="http://schemas.microsoft.com/office/drawing/2014/main" xmlns="" id="{73DB445E-2B2E-4511-A4B9-D377C6BD3CE5}"/>
                  </a:ext>
                </a:extLst>
              </p:cNvPr>
              <p:cNvSpPr/>
              <p:nvPr/>
            </p:nvSpPr>
            <p:spPr>
              <a:xfrm>
                <a:off x="4549140" y="3324225"/>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21" name="Freeform: Shape 2241">
                <a:extLst>
                  <a:ext uri="{FF2B5EF4-FFF2-40B4-BE49-F238E27FC236}">
                    <a16:creationId xmlns:a16="http://schemas.microsoft.com/office/drawing/2014/main" xmlns="" id="{AB7160F6-878B-4935-AC96-CBD06B00F6E3}"/>
                  </a:ext>
                </a:extLst>
              </p:cNvPr>
              <p:cNvSpPr/>
              <p:nvPr/>
            </p:nvSpPr>
            <p:spPr>
              <a:xfrm>
                <a:off x="3837527" y="3122104"/>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22" name="Freeform: Shape 2242">
                <a:extLst>
                  <a:ext uri="{FF2B5EF4-FFF2-40B4-BE49-F238E27FC236}">
                    <a16:creationId xmlns:a16="http://schemas.microsoft.com/office/drawing/2014/main" xmlns="" id="{21776A6E-5836-45E7-8CE3-D5640D82A9D9}"/>
                  </a:ext>
                </a:extLst>
              </p:cNvPr>
              <p:cNvSpPr/>
              <p:nvPr/>
            </p:nvSpPr>
            <p:spPr>
              <a:xfrm>
                <a:off x="4095559" y="3211734"/>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23" name="Freeform: Shape 2243">
                <a:extLst>
                  <a:ext uri="{FF2B5EF4-FFF2-40B4-BE49-F238E27FC236}">
                    <a16:creationId xmlns:a16="http://schemas.microsoft.com/office/drawing/2014/main" xmlns="" id="{DE7F71F6-765C-4A8F-BB21-065CE57FD187}"/>
                  </a:ext>
                </a:extLst>
              </p:cNvPr>
              <p:cNvSpPr/>
              <p:nvPr/>
            </p:nvSpPr>
            <p:spPr>
              <a:xfrm>
                <a:off x="4309110" y="3261074"/>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24" name="Freeform: Shape 2244">
                <a:extLst>
                  <a:ext uri="{FF2B5EF4-FFF2-40B4-BE49-F238E27FC236}">
                    <a16:creationId xmlns:a16="http://schemas.microsoft.com/office/drawing/2014/main" xmlns="" id="{22D518C9-5B73-4698-8CE0-F9CC99BD7A50}"/>
                  </a:ext>
                </a:extLst>
              </p:cNvPr>
              <p:cNvSpPr/>
              <p:nvPr/>
            </p:nvSpPr>
            <p:spPr>
              <a:xfrm>
                <a:off x="4382547" y="3324225"/>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25" name="Freeform: Shape 2245">
                <a:extLst>
                  <a:ext uri="{FF2B5EF4-FFF2-40B4-BE49-F238E27FC236}">
                    <a16:creationId xmlns:a16="http://schemas.microsoft.com/office/drawing/2014/main" xmlns="" id="{E465E445-97A1-42E3-8037-3665E9A04B4E}"/>
                  </a:ext>
                </a:extLst>
              </p:cNvPr>
              <p:cNvSpPr/>
              <p:nvPr/>
            </p:nvSpPr>
            <p:spPr>
              <a:xfrm>
                <a:off x="2887027" y="2865215"/>
                <a:ext cx="9525" cy="76200"/>
              </a:xfrm>
              <a:custGeom>
                <a:avLst/>
                <a:gdLst>
                  <a:gd name="connsiteX0" fmla="*/ 7144 w 9525"/>
                  <a:gd name="connsiteY0" fmla="*/ 7144 h 76200"/>
                  <a:gd name="connsiteX1" fmla="*/ 7144 w 9525"/>
                  <a:gd name="connsiteY1" fmla="*/ 70294 h 76200"/>
                </a:gdLst>
                <a:ahLst/>
                <a:cxnLst>
                  <a:cxn ang="0">
                    <a:pos x="connsiteX0" y="connsiteY0"/>
                  </a:cxn>
                  <a:cxn ang="0">
                    <a:pos x="connsiteX1" y="connsiteY1"/>
                  </a:cxn>
                </a:cxnLst>
                <a:rect l="l" t="t" r="r" b="b"/>
                <a:pathLst>
                  <a:path w="9525" h="76200">
                    <a:moveTo>
                      <a:pt x="7144" y="7144"/>
                    </a:moveTo>
                    <a:lnTo>
                      <a:pt x="7144" y="70294"/>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26" name="Freeform: Shape 2246">
                <a:extLst>
                  <a:ext uri="{FF2B5EF4-FFF2-40B4-BE49-F238E27FC236}">
                    <a16:creationId xmlns:a16="http://schemas.microsoft.com/office/drawing/2014/main" xmlns="" id="{0245ABBB-1E88-428C-AB55-4F03906E0102}"/>
                  </a:ext>
                </a:extLst>
              </p:cNvPr>
              <p:cNvSpPr/>
              <p:nvPr/>
            </p:nvSpPr>
            <p:spPr>
              <a:xfrm>
                <a:off x="2651188" y="2821305"/>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27" name="Freeform: Shape 2247">
                <a:extLst>
                  <a:ext uri="{FF2B5EF4-FFF2-40B4-BE49-F238E27FC236}">
                    <a16:creationId xmlns:a16="http://schemas.microsoft.com/office/drawing/2014/main" xmlns="" id="{890A7F63-674C-4210-A938-1C434052C2E6}"/>
                  </a:ext>
                </a:extLst>
              </p:cNvPr>
              <p:cNvSpPr/>
              <p:nvPr/>
            </p:nvSpPr>
            <p:spPr>
              <a:xfrm>
                <a:off x="2405729" y="2778918"/>
                <a:ext cx="9525" cy="76200"/>
              </a:xfrm>
              <a:custGeom>
                <a:avLst/>
                <a:gdLst>
                  <a:gd name="connsiteX0" fmla="*/ 7144 w 9525"/>
                  <a:gd name="connsiteY0" fmla="*/ 7144 h 76200"/>
                  <a:gd name="connsiteX1" fmla="*/ 7144 w 9525"/>
                  <a:gd name="connsiteY1" fmla="*/ 70295 h 76200"/>
                </a:gdLst>
                <a:ahLst/>
                <a:cxnLst>
                  <a:cxn ang="0">
                    <a:pos x="connsiteX0" y="connsiteY0"/>
                  </a:cxn>
                  <a:cxn ang="0">
                    <a:pos x="connsiteX1" y="connsiteY1"/>
                  </a:cxn>
                </a:cxnLst>
                <a:rect l="l" t="t" r="r" b="b"/>
                <a:pathLst>
                  <a:path w="9525" h="76200">
                    <a:moveTo>
                      <a:pt x="7144" y="7144"/>
                    </a:moveTo>
                    <a:lnTo>
                      <a:pt x="7144" y="70295"/>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28" name="Freeform: Shape 2248">
                <a:extLst>
                  <a:ext uri="{FF2B5EF4-FFF2-40B4-BE49-F238E27FC236}">
                    <a16:creationId xmlns:a16="http://schemas.microsoft.com/office/drawing/2014/main" xmlns="" id="{7387A008-8E2D-4BCD-8090-57AA3D1C5111}"/>
                  </a:ext>
                </a:extLst>
              </p:cNvPr>
              <p:cNvSpPr/>
              <p:nvPr/>
            </p:nvSpPr>
            <p:spPr>
              <a:xfrm>
                <a:off x="5927407" y="3838860"/>
                <a:ext cx="9525" cy="76200"/>
              </a:xfrm>
              <a:custGeom>
                <a:avLst/>
                <a:gdLst>
                  <a:gd name="connsiteX0" fmla="*/ 7144 w 9525"/>
                  <a:gd name="connsiteY0" fmla="*/ 7144 h 76200"/>
                  <a:gd name="connsiteX1" fmla="*/ 7144 w 9525"/>
                  <a:gd name="connsiteY1" fmla="*/ 70390 h 76200"/>
                </a:gdLst>
                <a:ahLst/>
                <a:cxnLst>
                  <a:cxn ang="0">
                    <a:pos x="connsiteX0" y="connsiteY0"/>
                  </a:cxn>
                  <a:cxn ang="0">
                    <a:pos x="connsiteX1" y="connsiteY1"/>
                  </a:cxn>
                </a:cxnLst>
                <a:rect l="l" t="t" r="r" b="b"/>
                <a:pathLst>
                  <a:path w="9525" h="76200">
                    <a:moveTo>
                      <a:pt x="7144" y="7144"/>
                    </a:moveTo>
                    <a:lnTo>
                      <a:pt x="7144" y="70390"/>
                    </a:lnTo>
                  </a:path>
                </a:pathLst>
              </a:custGeom>
              <a:ln w="9525" cap="flat">
                <a:solidFill>
                  <a:schemeClr val="accent2"/>
                </a:solidFill>
                <a:prstDash val="solid"/>
                <a:miter/>
              </a:ln>
            </p:spPr>
            <p:txBody>
              <a:bodyPr rtlCol="0" anchor="ctr"/>
              <a:lstStyle/>
              <a:p>
                <a:endParaRPr lang="en-GB">
                  <a:solidFill>
                    <a:srgbClr val="4D4D4D"/>
                  </a:solidFill>
                </a:endParaRPr>
              </a:p>
            </p:txBody>
          </p:sp>
          <p:sp>
            <p:nvSpPr>
              <p:cNvPr id="229" name="Freeform: Shape 2249">
                <a:extLst>
                  <a:ext uri="{FF2B5EF4-FFF2-40B4-BE49-F238E27FC236}">
                    <a16:creationId xmlns:a16="http://schemas.microsoft.com/office/drawing/2014/main" xmlns="" id="{2DCFA9F1-2A2D-41D9-8862-626312BD8EBD}"/>
                  </a:ext>
                </a:extLst>
              </p:cNvPr>
              <p:cNvSpPr/>
              <p:nvPr/>
            </p:nvSpPr>
            <p:spPr>
              <a:xfrm>
                <a:off x="2226468" y="2810541"/>
                <a:ext cx="4686300" cy="1238250"/>
              </a:xfrm>
              <a:custGeom>
                <a:avLst/>
                <a:gdLst>
                  <a:gd name="connsiteX0" fmla="*/ 4688586 w 4686300"/>
                  <a:gd name="connsiteY0" fmla="*/ 1233107 h 1238250"/>
                  <a:gd name="connsiteX1" fmla="*/ 4152043 w 4686300"/>
                  <a:gd name="connsiteY1" fmla="*/ 1233107 h 1238250"/>
                  <a:gd name="connsiteX2" fmla="*/ 4152043 w 4686300"/>
                  <a:gd name="connsiteY2" fmla="*/ 1173004 h 1238250"/>
                  <a:gd name="connsiteX3" fmla="*/ 3895725 w 4686300"/>
                  <a:gd name="connsiteY3" fmla="*/ 1173004 h 1238250"/>
                  <a:gd name="connsiteX4" fmla="*/ 3895725 w 4686300"/>
                  <a:gd name="connsiteY4" fmla="*/ 1127284 h 1238250"/>
                  <a:gd name="connsiteX5" fmla="*/ 3837432 w 4686300"/>
                  <a:gd name="connsiteY5" fmla="*/ 1127284 h 1238250"/>
                  <a:gd name="connsiteX6" fmla="*/ 3837432 w 4686300"/>
                  <a:gd name="connsiteY6" fmla="*/ 1077944 h 1238250"/>
                  <a:gd name="connsiteX7" fmla="*/ 3721322 w 4686300"/>
                  <a:gd name="connsiteY7" fmla="*/ 1077944 h 1238250"/>
                  <a:gd name="connsiteX8" fmla="*/ 3721322 w 4686300"/>
                  <a:gd name="connsiteY8" fmla="*/ 1065848 h 1238250"/>
                  <a:gd name="connsiteX9" fmla="*/ 3697224 w 4686300"/>
                  <a:gd name="connsiteY9" fmla="*/ 1065848 h 1238250"/>
                  <a:gd name="connsiteX10" fmla="*/ 3697224 w 4686300"/>
                  <a:gd name="connsiteY10" fmla="*/ 1040606 h 1238250"/>
                  <a:gd name="connsiteX11" fmla="*/ 3540252 w 4686300"/>
                  <a:gd name="connsiteY11" fmla="*/ 1040606 h 1238250"/>
                  <a:gd name="connsiteX12" fmla="*/ 3540252 w 4686300"/>
                  <a:gd name="connsiteY12" fmla="*/ 1017175 h 1238250"/>
                  <a:gd name="connsiteX13" fmla="*/ 3530632 w 4686300"/>
                  <a:gd name="connsiteY13" fmla="*/ 1017175 h 1238250"/>
                  <a:gd name="connsiteX14" fmla="*/ 3530632 w 4686300"/>
                  <a:gd name="connsiteY14" fmla="*/ 1000887 h 1238250"/>
                  <a:gd name="connsiteX15" fmla="*/ 3509582 w 4686300"/>
                  <a:gd name="connsiteY15" fmla="*/ 1000887 h 1238250"/>
                  <a:gd name="connsiteX16" fmla="*/ 3509582 w 4686300"/>
                  <a:gd name="connsiteY16" fmla="*/ 987647 h 1238250"/>
                  <a:gd name="connsiteX17" fmla="*/ 3410236 w 4686300"/>
                  <a:gd name="connsiteY17" fmla="*/ 987647 h 1238250"/>
                  <a:gd name="connsiteX18" fmla="*/ 3410236 w 4686300"/>
                  <a:gd name="connsiteY18" fmla="*/ 969645 h 1238250"/>
                  <a:gd name="connsiteX19" fmla="*/ 3395853 w 4686300"/>
                  <a:gd name="connsiteY19" fmla="*/ 969645 h 1238250"/>
                  <a:gd name="connsiteX20" fmla="*/ 3395853 w 4686300"/>
                  <a:gd name="connsiteY20" fmla="*/ 961835 h 1238250"/>
                  <a:gd name="connsiteX21" fmla="*/ 3242405 w 4686300"/>
                  <a:gd name="connsiteY21" fmla="*/ 961835 h 1238250"/>
                  <a:gd name="connsiteX22" fmla="*/ 3242405 w 4686300"/>
                  <a:gd name="connsiteY22" fmla="*/ 940117 h 1238250"/>
                  <a:gd name="connsiteX23" fmla="*/ 3204496 w 4686300"/>
                  <a:gd name="connsiteY23" fmla="*/ 940117 h 1238250"/>
                  <a:gd name="connsiteX24" fmla="*/ 3204496 w 4686300"/>
                  <a:gd name="connsiteY24" fmla="*/ 932307 h 1238250"/>
                  <a:gd name="connsiteX25" fmla="*/ 3172016 w 4686300"/>
                  <a:gd name="connsiteY25" fmla="*/ 932307 h 1238250"/>
                  <a:gd name="connsiteX26" fmla="*/ 3172016 w 4686300"/>
                  <a:gd name="connsiteY26" fmla="*/ 920306 h 1238250"/>
                  <a:gd name="connsiteX27" fmla="*/ 3155823 w 4686300"/>
                  <a:gd name="connsiteY27" fmla="*/ 920306 h 1238250"/>
                  <a:gd name="connsiteX28" fmla="*/ 3155823 w 4686300"/>
                  <a:gd name="connsiteY28" fmla="*/ 896874 h 1238250"/>
                  <a:gd name="connsiteX29" fmla="*/ 3145536 w 4686300"/>
                  <a:gd name="connsiteY29" fmla="*/ 896874 h 1238250"/>
                  <a:gd name="connsiteX30" fmla="*/ 3145536 w 4686300"/>
                  <a:gd name="connsiteY30" fmla="*/ 880015 h 1238250"/>
                  <a:gd name="connsiteX31" fmla="*/ 3122676 w 4686300"/>
                  <a:gd name="connsiteY31" fmla="*/ 880015 h 1238250"/>
                  <a:gd name="connsiteX32" fmla="*/ 3122676 w 4686300"/>
                  <a:gd name="connsiteY32" fmla="*/ 852297 h 1238250"/>
                  <a:gd name="connsiteX33" fmla="*/ 3095625 w 4686300"/>
                  <a:gd name="connsiteY33" fmla="*/ 852297 h 1238250"/>
                  <a:gd name="connsiteX34" fmla="*/ 3095625 w 4686300"/>
                  <a:gd name="connsiteY34" fmla="*/ 810197 h 1238250"/>
                  <a:gd name="connsiteX35" fmla="*/ 3073432 w 4686300"/>
                  <a:gd name="connsiteY35" fmla="*/ 810197 h 1238250"/>
                  <a:gd name="connsiteX36" fmla="*/ 3073432 w 4686300"/>
                  <a:gd name="connsiteY36" fmla="*/ 785527 h 1238250"/>
                  <a:gd name="connsiteX37" fmla="*/ 3013234 w 4686300"/>
                  <a:gd name="connsiteY37" fmla="*/ 785527 h 1238250"/>
                  <a:gd name="connsiteX38" fmla="*/ 3013234 w 4686300"/>
                  <a:gd name="connsiteY38" fmla="*/ 766858 h 1238250"/>
                  <a:gd name="connsiteX39" fmla="*/ 2963895 w 4686300"/>
                  <a:gd name="connsiteY39" fmla="*/ 766858 h 1238250"/>
                  <a:gd name="connsiteX40" fmla="*/ 2963895 w 4686300"/>
                  <a:gd name="connsiteY40" fmla="*/ 750094 h 1238250"/>
                  <a:gd name="connsiteX41" fmla="*/ 2897696 w 4686300"/>
                  <a:gd name="connsiteY41" fmla="*/ 750094 h 1238250"/>
                  <a:gd name="connsiteX42" fmla="*/ 2897696 w 4686300"/>
                  <a:gd name="connsiteY42" fmla="*/ 733806 h 1238250"/>
                  <a:gd name="connsiteX43" fmla="*/ 2885694 w 4686300"/>
                  <a:gd name="connsiteY43" fmla="*/ 733806 h 1238250"/>
                  <a:gd name="connsiteX44" fmla="*/ 2885694 w 4686300"/>
                  <a:gd name="connsiteY44" fmla="*/ 711517 h 1238250"/>
                  <a:gd name="connsiteX45" fmla="*/ 2826734 w 4686300"/>
                  <a:gd name="connsiteY45" fmla="*/ 711517 h 1238250"/>
                  <a:gd name="connsiteX46" fmla="*/ 2826734 w 4686300"/>
                  <a:gd name="connsiteY46" fmla="*/ 696468 h 1238250"/>
                  <a:gd name="connsiteX47" fmla="*/ 2693765 w 4686300"/>
                  <a:gd name="connsiteY47" fmla="*/ 696468 h 1238250"/>
                  <a:gd name="connsiteX48" fmla="*/ 2693765 w 4686300"/>
                  <a:gd name="connsiteY48" fmla="*/ 677228 h 1238250"/>
                  <a:gd name="connsiteX49" fmla="*/ 2651093 w 4686300"/>
                  <a:gd name="connsiteY49" fmla="*/ 677228 h 1238250"/>
                  <a:gd name="connsiteX50" fmla="*/ 2651093 w 4686300"/>
                  <a:gd name="connsiteY50" fmla="*/ 666464 h 1238250"/>
                  <a:gd name="connsiteX51" fmla="*/ 2636615 w 4686300"/>
                  <a:gd name="connsiteY51" fmla="*/ 666464 h 1238250"/>
                  <a:gd name="connsiteX52" fmla="*/ 2636615 w 4686300"/>
                  <a:gd name="connsiteY52" fmla="*/ 657987 h 1238250"/>
                  <a:gd name="connsiteX53" fmla="*/ 2583085 w 4686300"/>
                  <a:gd name="connsiteY53" fmla="*/ 657987 h 1238250"/>
                  <a:gd name="connsiteX54" fmla="*/ 2583085 w 4686300"/>
                  <a:gd name="connsiteY54" fmla="*/ 644176 h 1238250"/>
                  <a:gd name="connsiteX55" fmla="*/ 2520506 w 4686300"/>
                  <a:gd name="connsiteY55" fmla="*/ 644176 h 1238250"/>
                  <a:gd name="connsiteX56" fmla="*/ 2520506 w 4686300"/>
                  <a:gd name="connsiteY56" fmla="*/ 632746 h 1238250"/>
                  <a:gd name="connsiteX57" fmla="*/ 2462784 w 4686300"/>
                  <a:gd name="connsiteY57" fmla="*/ 632746 h 1238250"/>
                  <a:gd name="connsiteX58" fmla="*/ 2462784 w 4686300"/>
                  <a:gd name="connsiteY58" fmla="*/ 617125 h 1238250"/>
                  <a:gd name="connsiteX59" fmla="*/ 2396585 w 4686300"/>
                  <a:gd name="connsiteY59" fmla="*/ 617125 h 1238250"/>
                  <a:gd name="connsiteX60" fmla="*/ 2396585 w 4686300"/>
                  <a:gd name="connsiteY60" fmla="*/ 573786 h 1238250"/>
                  <a:gd name="connsiteX61" fmla="*/ 2341912 w 4686300"/>
                  <a:gd name="connsiteY61" fmla="*/ 573786 h 1238250"/>
                  <a:gd name="connsiteX62" fmla="*/ 2341912 w 4686300"/>
                  <a:gd name="connsiteY62" fmla="*/ 556355 h 1238250"/>
                  <a:gd name="connsiteX63" fmla="*/ 2161985 w 4686300"/>
                  <a:gd name="connsiteY63" fmla="*/ 556355 h 1238250"/>
                  <a:gd name="connsiteX64" fmla="*/ 2161985 w 4686300"/>
                  <a:gd name="connsiteY64" fmla="*/ 542544 h 1238250"/>
                  <a:gd name="connsiteX65" fmla="*/ 2134934 w 4686300"/>
                  <a:gd name="connsiteY65" fmla="*/ 542544 h 1238250"/>
                  <a:gd name="connsiteX66" fmla="*/ 2134934 w 4686300"/>
                  <a:gd name="connsiteY66" fmla="*/ 495586 h 1238250"/>
                  <a:gd name="connsiteX67" fmla="*/ 2087975 w 4686300"/>
                  <a:gd name="connsiteY67" fmla="*/ 495586 h 1238250"/>
                  <a:gd name="connsiteX68" fmla="*/ 2087975 w 4686300"/>
                  <a:gd name="connsiteY68" fmla="*/ 482346 h 1238250"/>
                  <a:gd name="connsiteX69" fmla="*/ 1980914 w 4686300"/>
                  <a:gd name="connsiteY69" fmla="*/ 482346 h 1238250"/>
                  <a:gd name="connsiteX70" fmla="*/ 1980914 w 4686300"/>
                  <a:gd name="connsiteY70" fmla="*/ 464344 h 1238250"/>
                  <a:gd name="connsiteX71" fmla="*/ 1920145 w 4686300"/>
                  <a:gd name="connsiteY71" fmla="*/ 464344 h 1238250"/>
                  <a:gd name="connsiteX72" fmla="*/ 1920145 w 4686300"/>
                  <a:gd name="connsiteY72" fmla="*/ 452914 h 1238250"/>
                  <a:gd name="connsiteX73" fmla="*/ 1887093 w 4686300"/>
                  <a:gd name="connsiteY73" fmla="*/ 452914 h 1238250"/>
                  <a:gd name="connsiteX74" fmla="*/ 1887093 w 4686300"/>
                  <a:gd name="connsiteY74" fmla="*/ 439674 h 1238250"/>
                  <a:gd name="connsiteX75" fmla="*/ 1870234 w 4686300"/>
                  <a:gd name="connsiteY75" fmla="*/ 439674 h 1238250"/>
                  <a:gd name="connsiteX76" fmla="*/ 1870234 w 4686300"/>
                  <a:gd name="connsiteY76" fmla="*/ 407765 h 1238250"/>
                  <a:gd name="connsiteX77" fmla="*/ 1855756 w 4686300"/>
                  <a:gd name="connsiteY77" fmla="*/ 407765 h 1238250"/>
                  <a:gd name="connsiteX78" fmla="*/ 1855756 w 4686300"/>
                  <a:gd name="connsiteY78" fmla="*/ 387858 h 1238250"/>
                  <a:gd name="connsiteX79" fmla="*/ 1816132 w 4686300"/>
                  <a:gd name="connsiteY79" fmla="*/ 387858 h 1238250"/>
                  <a:gd name="connsiteX80" fmla="*/ 1816132 w 4686300"/>
                  <a:gd name="connsiteY80" fmla="*/ 369284 h 1238250"/>
                  <a:gd name="connsiteX81" fmla="*/ 1804035 w 4686300"/>
                  <a:gd name="connsiteY81" fmla="*/ 369284 h 1238250"/>
                  <a:gd name="connsiteX82" fmla="*/ 1804035 w 4686300"/>
                  <a:gd name="connsiteY82" fmla="*/ 352997 h 1238250"/>
                  <a:gd name="connsiteX83" fmla="*/ 1617536 w 4686300"/>
                  <a:gd name="connsiteY83" fmla="*/ 352997 h 1238250"/>
                  <a:gd name="connsiteX84" fmla="*/ 1617536 w 4686300"/>
                  <a:gd name="connsiteY84" fmla="*/ 341567 h 1238250"/>
                  <a:gd name="connsiteX85" fmla="*/ 1586865 w 4686300"/>
                  <a:gd name="connsiteY85" fmla="*/ 341567 h 1238250"/>
                  <a:gd name="connsiteX86" fmla="*/ 1586865 w 4686300"/>
                  <a:gd name="connsiteY86" fmla="*/ 322326 h 1238250"/>
                  <a:gd name="connsiteX87" fmla="*/ 1505712 w 4686300"/>
                  <a:gd name="connsiteY87" fmla="*/ 322326 h 1238250"/>
                  <a:gd name="connsiteX88" fmla="*/ 1505712 w 4686300"/>
                  <a:gd name="connsiteY88" fmla="*/ 298895 h 1238250"/>
                  <a:gd name="connsiteX89" fmla="*/ 1486472 w 4686300"/>
                  <a:gd name="connsiteY89" fmla="*/ 298895 h 1238250"/>
                  <a:gd name="connsiteX90" fmla="*/ 1486472 w 4686300"/>
                  <a:gd name="connsiteY90" fmla="*/ 286226 h 1238250"/>
                  <a:gd name="connsiteX91" fmla="*/ 1398556 w 4686300"/>
                  <a:gd name="connsiteY91" fmla="*/ 286226 h 1238250"/>
                  <a:gd name="connsiteX92" fmla="*/ 1398556 w 4686300"/>
                  <a:gd name="connsiteY92" fmla="*/ 276606 h 1238250"/>
                  <a:gd name="connsiteX93" fmla="*/ 1361885 w 4686300"/>
                  <a:gd name="connsiteY93" fmla="*/ 276606 h 1238250"/>
                  <a:gd name="connsiteX94" fmla="*/ 1361885 w 4686300"/>
                  <a:gd name="connsiteY94" fmla="*/ 244126 h 1238250"/>
                  <a:gd name="connsiteX95" fmla="*/ 1203674 w 4686300"/>
                  <a:gd name="connsiteY95" fmla="*/ 244126 h 1238250"/>
                  <a:gd name="connsiteX96" fmla="*/ 1203674 w 4686300"/>
                  <a:gd name="connsiteY96" fmla="*/ 222504 h 1238250"/>
                  <a:gd name="connsiteX97" fmla="*/ 1175385 w 4686300"/>
                  <a:gd name="connsiteY97" fmla="*/ 222504 h 1238250"/>
                  <a:gd name="connsiteX98" fmla="*/ 1175385 w 4686300"/>
                  <a:gd name="connsiteY98" fmla="*/ 206216 h 1238250"/>
                  <a:gd name="connsiteX99" fmla="*/ 1064705 w 4686300"/>
                  <a:gd name="connsiteY99" fmla="*/ 206216 h 1238250"/>
                  <a:gd name="connsiteX100" fmla="*/ 1064705 w 4686300"/>
                  <a:gd name="connsiteY100" fmla="*/ 197168 h 1238250"/>
                  <a:gd name="connsiteX101" fmla="*/ 1029843 w 4686300"/>
                  <a:gd name="connsiteY101" fmla="*/ 197168 h 1238250"/>
                  <a:gd name="connsiteX102" fmla="*/ 1029843 w 4686300"/>
                  <a:gd name="connsiteY102" fmla="*/ 186976 h 1238250"/>
                  <a:gd name="connsiteX103" fmla="*/ 979265 w 4686300"/>
                  <a:gd name="connsiteY103" fmla="*/ 186976 h 1238250"/>
                  <a:gd name="connsiteX104" fmla="*/ 979265 w 4686300"/>
                  <a:gd name="connsiteY104" fmla="*/ 167735 h 1238250"/>
                  <a:gd name="connsiteX105" fmla="*/ 953453 w 4686300"/>
                  <a:gd name="connsiteY105" fmla="*/ 167735 h 1238250"/>
                  <a:gd name="connsiteX106" fmla="*/ 953453 w 4686300"/>
                  <a:gd name="connsiteY106" fmla="*/ 141827 h 1238250"/>
                  <a:gd name="connsiteX107" fmla="*/ 806006 w 4686300"/>
                  <a:gd name="connsiteY107" fmla="*/ 141827 h 1238250"/>
                  <a:gd name="connsiteX108" fmla="*/ 806006 w 4686300"/>
                  <a:gd name="connsiteY108" fmla="*/ 131064 h 1238250"/>
                  <a:gd name="connsiteX109" fmla="*/ 778955 w 4686300"/>
                  <a:gd name="connsiteY109" fmla="*/ 131064 h 1238250"/>
                  <a:gd name="connsiteX110" fmla="*/ 778955 w 4686300"/>
                  <a:gd name="connsiteY110" fmla="*/ 118396 h 1238250"/>
                  <a:gd name="connsiteX111" fmla="*/ 743522 w 4686300"/>
                  <a:gd name="connsiteY111" fmla="*/ 118396 h 1238250"/>
                  <a:gd name="connsiteX112" fmla="*/ 743522 w 4686300"/>
                  <a:gd name="connsiteY112" fmla="*/ 103918 h 1238250"/>
                  <a:gd name="connsiteX113" fmla="*/ 714565 w 4686300"/>
                  <a:gd name="connsiteY113" fmla="*/ 103918 h 1238250"/>
                  <a:gd name="connsiteX114" fmla="*/ 713423 w 4686300"/>
                  <a:gd name="connsiteY114" fmla="*/ 93155 h 1238250"/>
                  <a:gd name="connsiteX115" fmla="*/ 588264 w 4686300"/>
                  <a:gd name="connsiteY115" fmla="*/ 93155 h 1238250"/>
                  <a:gd name="connsiteX116" fmla="*/ 588264 w 4686300"/>
                  <a:gd name="connsiteY116" fmla="*/ 60674 h 1238250"/>
                  <a:gd name="connsiteX117" fmla="*/ 528733 w 4686300"/>
                  <a:gd name="connsiteY117" fmla="*/ 60674 h 1238250"/>
                  <a:gd name="connsiteX118" fmla="*/ 528733 w 4686300"/>
                  <a:gd name="connsiteY118" fmla="*/ 49244 h 1238250"/>
                  <a:gd name="connsiteX119" fmla="*/ 404146 w 4686300"/>
                  <a:gd name="connsiteY119" fmla="*/ 49244 h 1238250"/>
                  <a:gd name="connsiteX120" fmla="*/ 404146 w 4686300"/>
                  <a:gd name="connsiteY120" fmla="*/ 31147 h 1238250"/>
                  <a:gd name="connsiteX121" fmla="*/ 286322 w 4686300"/>
                  <a:gd name="connsiteY121" fmla="*/ 31147 h 1238250"/>
                  <a:gd name="connsiteX122" fmla="*/ 286322 w 4686300"/>
                  <a:gd name="connsiteY122" fmla="*/ 7144 h 1238250"/>
                  <a:gd name="connsiteX123" fmla="*/ 7144 w 4686300"/>
                  <a:gd name="connsiteY123" fmla="*/ 7144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686300" h="1238250">
                    <a:moveTo>
                      <a:pt x="4688586" y="1233107"/>
                    </a:moveTo>
                    <a:lnTo>
                      <a:pt x="4152043" y="1233107"/>
                    </a:lnTo>
                    <a:lnTo>
                      <a:pt x="4152043" y="1173004"/>
                    </a:lnTo>
                    <a:lnTo>
                      <a:pt x="3895725" y="1173004"/>
                    </a:lnTo>
                    <a:lnTo>
                      <a:pt x="3895725" y="1127284"/>
                    </a:lnTo>
                    <a:lnTo>
                      <a:pt x="3837432" y="1127284"/>
                    </a:lnTo>
                    <a:lnTo>
                      <a:pt x="3837432" y="1077944"/>
                    </a:lnTo>
                    <a:lnTo>
                      <a:pt x="3721322" y="1077944"/>
                    </a:lnTo>
                    <a:lnTo>
                      <a:pt x="3721322" y="1065848"/>
                    </a:lnTo>
                    <a:lnTo>
                      <a:pt x="3697224" y="1065848"/>
                    </a:lnTo>
                    <a:lnTo>
                      <a:pt x="3697224" y="1040606"/>
                    </a:lnTo>
                    <a:lnTo>
                      <a:pt x="3540252" y="1040606"/>
                    </a:lnTo>
                    <a:lnTo>
                      <a:pt x="3540252" y="1017175"/>
                    </a:lnTo>
                    <a:lnTo>
                      <a:pt x="3530632" y="1017175"/>
                    </a:lnTo>
                    <a:lnTo>
                      <a:pt x="3530632" y="1000887"/>
                    </a:lnTo>
                    <a:lnTo>
                      <a:pt x="3509582" y="1000887"/>
                    </a:lnTo>
                    <a:lnTo>
                      <a:pt x="3509582" y="987647"/>
                    </a:lnTo>
                    <a:lnTo>
                      <a:pt x="3410236" y="987647"/>
                    </a:lnTo>
                    <a:lnTo>
                      <a:pt x="3410236" y="969645"/>
                    </a:lnTo>
                    <a:lnTo>
                      <a:pt x="3395853" y="969645"/>
                    </a:lnTo>
                    <a:lnTo>
                      <a:pt x="3395853" y="961835"/>
                    </a:lnTo>
                    <a:lnTo>
                      <a:pt x="3242405" y="961835"/>
                    </a:lnTo>
                    <a:lnTo>
                      <a:pt x="3242405" y="940117"/>
                    </a:lnTo>
                    <a:lnTo>
                      <a:pt x="3204496" y="940117"/>
                    </a:lnTo>
                    <a:lnTo>
                      <a:pt x="3204496" y="932307"/>
                    </a:lnTo>
                    <a:lnTo>
                      <a:pt x="3172016" y="932307"/>
                    </a:lnTo>
                    <a:lnTo>
                      <a:pt x="3172016" y="920306"/>
                    </a:lnTo>
                    <a:lnTo>
                      <a:pt x="3155823" y="920306"/>
                    </a:lnTo>
                    <a:lnTo>
                      <a:pt x="3155823" y="896874"/>
                    </a:lnTo>
                    <a:lnTo>
                      <a:pt x="3145536" y="896874"/>
                    </a:lnTo>
                    <a:lnTo>
                      <a:pt x="3145536" y="880015"/>
                    </a:lnTo>
                    <a:lnTo>
                      <a:pt x="3122676" y="880015"/>
                    </a:lnTo>
                    <a:lnTo>
                      <a:pt x="3122676" y="852297"/>
                    </a:lnTo>
                    <a:lnTo>
                      <a:pt x="3095625" y="852297"/>
                    </a:lnTo>
                    <a:lnTo>
                      <a:pt x="3095625" y="810197"/>
                    </a:lnTo>
                    <a:lnTo>
                      <a:pt x="3073432" y="810197"/>
                    </a:lnTo>
                    <a:lnTo>
                      <a:pt x="3073432" y="785527"/>
                    </a:lnTo>
                    <a:lnTo>
                      <a:pt x="3013234" y="785527"/>
                    </a:lnTo>
                    <a:lnTo>
                      <a:pt x="3013234" y="766858"/>
                    </a:lnTo>
                    <a:lnTo>
                      <a:pt x="2963895" y="766858"/>
                    </a:lnTo>
                    <a:lnTo>
                      <a:pt x="2963895" y="750094"/>
                    </a:lnTo>
                    <a:lnTo>
                      <a:pt x="2897696" y="750094"/>
                    </a:lnTo>
                    <a:lnTo>
                      <a:pt x="2897696" y="733806"/>
                    </a:lnTo>
                    <a:lnTo>
                      <a:pt x="2885694" y="733806"/>
                    </a:lnTo>
                    <a:lnTo>
                      <a:pt x="2885694" y="711517"/>
                    </a:lnTo>
                    <a:lnTo>
                      <a:pt x="2826734" y="711517"/>
                    </a:lnTo>
                    <a:lnTo>
                      <a:pt x="2826734" y="696468"/>
                    </a:lnTo>
                    <a:lnTo>
                      <a:pt x="2693765" y="696468"/>
                    </a:lnTo>
                    <a:lnTo>
                      <a:pt x="2693765" y="677228"/>
                    </a:lnTo>
                    <a:lnTo>
                      <a:pt x="2651093" y="677228"/>
                    </a:lnTo>
                    <a:lnTo>
                      <a:pt x="2651093" y="666464"/>
                    </a:lnTo>
                    <a:lnTo>
                      <a:pt x="2636615" y="666464"/>
                    </a:lnTo>
                    <a:lnTo>
                      <a:pt x="2636615" y="657987"/>
                    </a:lnTo>
                    <a:lnTo>
                      <a:pt x="2583085" y="657987"/>
                    </a:lnTo>
                    <a:lnTo>
                      <a:pt x="2583085" y="644176"/>
                    </a:lnTo>
                    <a:lnTo>
                      <a:pt x="2520506" y="644176"/>
                    </a:lnTo>
                    <a:lnTo>
                      <a:pt x="2520506" y="632746"/>
                    </a:lnTo>
                    <a:lnTo>
                      <a:pt x="2462784" y="632746"/>
                    </a:lnTo>
                    <a:lnTo>
                      <a:pt x="2462784" y="617125"/>
                    </a:lnTo>
                    <a:lnTo>
                      <a:pt x="2396585" y="617125"/>
                    </a:lnTo>
                    <a:lnTo>
                      <a:pt x="2396585" y="573786"/>
                    </a:lnTo>
                    <a:lnTo>
                      <a:pt x="2341912" y="573786"/>
                    </a:lnTo>
                    <a:lnTo>
                      <a:pt x="2341912" y="556355"/>
                    </a:lnTo>
                    <a:lnTo>
                      <a:pt x="2161985" y="556355"/>
                    </a:lnTo>
                    <a:lnTo>
                      <a:pt x="2161985" y="542544"/>
                    </a:lnTo>
                    <a:lnTo>
                      <a:pt x="2134934" y="542544"/>
                    </a:lnTo>
                    <a:lnTo>
                      <a:pt x="2134934" y="495586"/>
                    </a:lnTo>
                    <a:lnTo>
                      <a:pt x="2087975" y="495586"/>
                    </a:lnTo>
                    <a:lnTo>
                      <a:pt x="2087975" y="482346"/>
                    </a:lnTo>
                    <a:lnTo>
                      <a:pt x="1980914" y="482346"/>
                    </a:lnTo>
                    <a:lnTo>
                      <a:pt x="1980914" y="464344"/>
                    </a:lnTo>
                    <a:lnTo>
                      <a:pt x="1920145" y="464344"/>
                    </a:lnTo>
                    <a:lnTo>
                      <a:pt x="1920145" y="452914"/>
                    </a:lnTo>
                    <a:lnTo>
                      <a:pt x="1887093" y="452914"/>
                    </a:lnTo>
                    <a:lnTo>
                      <a:pt x="1887093" y="439674"/>
                    </a:lnTo>
                    <a:lnTo>
                      <a:pt x="1870234" y="439674"/>
                    </a:lnTo>
                    <a:lnTo>
                      <a:pt x="1870234" y="407765"/>
                    </a:lnTo>
                    <a:lnTo>
                      <a:pt x="1855756" y="407765"/>
                    </a:lnTo>
                    <a:lnTo>
                      <a:pt x="1855756" y="387858"/>
                    </a:lnTo>
                    <a:lnTo>
                      <a:pt x="1816132" y="387858"/>
                    </a:lnTo>
                    <a:lnTo>
                      <a:pt x="1816132" y="369284"/>
                    </a:lnTo>
                    <a:lnTo>
                      <a:pt x="1804035" y="369284"/>
                    </a:lnTo>
                    <a:lnTo>
                      <a:pt x="1804035" y="352997"/>
                    </a:lnTo>
                    <a:lnTo>
                      <a:pt x="1617536" y="352997"/>
                    </a:lnTo>
                    <a:lnTo>
                      <a:pt x="1617536" y="341567"/>
                    </a:lnTo>
                    <a:lnTo>
                      <a:pt x="1586865" y="341567"/>
                    </a:lnTo>
                    <a:lnTo>
                      <a:pt x="1586865" y="322326"/>
                    </a:lnTo>
                    <a:lnTo>
                      <a:pt x="1505712" y="322326"/>
                    </a:lnTo>
                    <a:lnTo>
                      <a:pt x="1505712" y="298895"/>
                    </a:lnTo>
                    <a:lnTo>
                      <a:pt x="1486472" y="298895"/>
                    </a:lnTo>
                    <a:lnTo>
                      <a:pt x="1486472" y="286226"/>
                    </a:lnTo>
                    <a:lnTo>
                      <a:pt x="1398556" y="286226"/>
                    </a:lnTo>
                    <a:lnTo>
                      <a:pt x="1398556" y="276606"/>
                    </a:lnTo>
                    <a:lnTo>
                      <a:pt x="1361885" y="276606"/>
                    </a:lnTo>
                    <a:lnTo>
                      <a:pt x="1361885" y="244126"/>
                    </a:lnTo>
                    <a:lnTo>
                      <a:pt x="1203674" y="244126"/>
                    </a:lnTo>
                    <a:lnTo>
                      <a:pt x="1203674" y="222504"/>
                    </a:lnTo>
                    <a:lnTo>
                      <a:pt x="1175385" y="222504"/>
                    </a:lnTo>
                    <a:lnTo>
                      <a:pt x="1175385" y="206216"/>
                    </a:lnTo>
                    <a:lnTo>
                      <a:pt x="1064705" y="206216"/>
                    </a:lnTo>
                    <a:lnTo>
                      <a:pt x="1064705" y="197168"/>
                    </a:lnTo>
                    <a:lnTo>
                      <a:pt x="1029843" y="197168"/>
                    </a:lnTo>
                    <a:lnTo>
                      <a:pt x="1029843" y="186976"/>
                    </a:lnTo>
                    <a:lnTo>
                      <a:pt x="979265" y="186976"/>
                    </a:lnTo>
                    <a:lnTo>
                      <a:pt x="979265" y="167735"/>
                    </a:lnTo>
                    <a:lnTo>
                      <a:pt x="953453" y="167735"/>
                    </a:lnTo>
                    <a:lnTo>
                      <a:pt x="953453" y="141827"/>
                    </a:lnTo>
                    <a:lnTo>
                      <a:pt x="806006" y="141827"/>
                    </a:lnTo>
                    <a:lnTo>
                      <a:pt x="806006" y="131064"/>
                    </a:lnTo>
                    <a:lnTo>
                      <a:pt x="778955" y="131064"/>
                    </a:lnTo>
                    <a:lnTo>
                      <a:pt x="778955" y="118396"/>
                    </a:lnTo>
                    <a:lnTo>
                      <a:pt x="743522" y="118396"/>
                    </a:lnTo>
                    <a:lnTo>
                      <a:pt x="743522" y="103918"/>
                    </a:lnTo>
                    <a:lnTo>
                      <a:pt x="714565" y="103918"/>
                    </a:lnTo>
                    <a:lnTo>
                      <a:pt x="713423" y="93155"/>
                    </a:lnTo>
                    <a:lnTo>
                      <a:pt x="588264" y="93155"/>
                    </a:lnTo>
                    <a:lnTo>
                      <a:pt x="588264" y="60674"/>
                    </a:lnTo>
                    <a:lnTo>
                      <a:pt x="528733" y="60674"/>
                    </a:lnTo>
                    <a:lnTo>
                      <a:pt x="528733" y="49244"/>
                    </a:lnTo>
                    <a:lnTo>
                      <a:pt x="404146" y="49244"/>
                    </a:lnTo>
                    <a:lnTo>
                      <a:pt x="404146" y="31147"/>
                    </a:lnTo>
                    <a:lnTo>
                      <a:pt x="286322" y="31147"/>
                    </a:lnTo>
                    <a:lnTo>
                      <a:pt x="286322" y="7144"/>
                    </a:lnTo>
                    <a:lnTo>
                      <a:pt x="7144" y="7144"/>
                    </a:lnTo>
                  </a:path>
                </a:pathLst>
              </a:custGeom>
              <a:noFill/>
              <a:ln w="19050" cap="flat">
                <a:solidFill>
                  <a:schemeClr val="accent2"/>
                </a:solidFill>
                <a:prstDash val="solid"/>
                <a:miter/>
              </a:ln>
            </p:spPr>
            <p:txBody>
              <a:bodyPr rtlCol="0" anchor="ctr"/>
              <a:lstStyle/>
              <a:p>
                <a:endParaRPr lang="en-GB">
                  <a:solidFill>
                    <a:srgbClr val="4D4D4D"/>
                  </a:solidFill>
                </a:endParaRPr>
              </a:p>
            </p:txBody>
          </p:sp>
        </p:grpSp>
      </p:grpSp>
    </p:spTree>
    <p:extLst>
      <p:ext uri="{BB962C8B-B14F-4D97-AF65-F5344CB8AC3E}">
        <p14:creationId xmlns:p14="http://schemas.microsoft.com/office/powerpoint/2010/main" xmlns="" val="2744044432"/>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700" b="1" i="0" u="none" strike="noStrike" cap="none" baseline="0">
                <a:solidFill>
                  <a:srgbClr val="043882"/>
                </a:solidFill>
                <a:effectLst/>
                <a:uFillTx/>
                <a:ea typeface="MS UI Gothic"/>
              </a:rPr>
              <a:t>LBA19: BRAFwt転移性結腸直腸癌（mCRC）におけるフルオロピリミジン（FP）+ ベバシズマブ（BEV）+ アテゾリズマブ 対 FP/BEV：MODULコホート2の所見 - 一次選択導入療法後のバイオマーカーを指針とする維持療法の多施設ランダム化試験 – Grothey A,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主要な結果（続き）</a:t>
            </a:r>
          </a:p>
          <a:p>
            <a:pPr marL="0" indent="0">
              <a:buNone/>
            </a:pPr>
            <a:endParaRPr lang="en-GB" b="1"/>
          </a:p>
          <a:p>
            <a:pPr marL="0" indent="0">
              <a:buNone/>
            </a:pPr>
            <a:endParaRPr lang="en-GB" b="1"/>
          </a:p>
          <a:p>
            <a:pPr marL="0" indent="0">
              <a:buNone/>
            </a:pPr>
            <a:endParaRPr lang="en-GB" b="1"/>
          </a:p>
          <a:p>
            <a:pPr marL="0" indent="0">
              <a:buNone/>
            </a:pPr>
            <a:endParaRPr lang="en-GB" b="1"/>
          </a:p>
          <a:p>
            <a:pPr marL="0" indent="0">
              <a:buNone/>
            </a:pPr>
            <a:endParaRPr lang="en-GB" b="1"/>
          </a:p>
          <a:p>
            <a:pPr marL="0" indent="0">
              <a:buNone/>
            </a:pPr>
            <a:endParaRPr lang="en-GB" b="1"/>
          </a:p>
          <a:p>
            <a:pPr marL="0" indent="0">
              <a:spcBef>
                <a:spcPts val="5000"/>
              </a:spcBef>
              <a:buNone/>
            </a:pPr>
            <a:r>
              <a:rPr lang="ja-JP" sz="1600" b="1" i="0" u="none" strike="noStrike" cap="none" baseline="0">
                <a:solidFill>
                  <a:srgbClr val="4D4D4D"/>
                </a:solidFill>
                <a:effectLst/>
                <a:uFillTx/>
                <a:ea typeface="MS UI Gothic"/>
              </a:rPr>
              <a:t>結論</a:t>
            </a:r>
          </a:p>
          <a:p>
            <a:r>
              <a:rPr lang="ja-JP" sz="1600" b="1" i="0" u="none" strike="noStrike" cap="none" baseline="0">
                <a:solidFill>
                  <a:srgbClr val="4D4D4D"/>
                </a:solidFill>
                <a:effectLst/>
                <a:uFillTx/>
                <a:ea typeface="MS UI Gothic"/>
              </a:rPr>
              <a:t>BRAF WT mCRC患者を対象において、アテゾリズマブとフルオロピリミジン + ベバシズマブを1L維持療法として併用したが、生存率（PFSおよびOS）は改善しなかった</a:t>
            </a:r>
          </a:p>
          <a:p>
            <a:r>
              <a:rPr lang="ja-JP" sz="1600" b="1" i="0" u="none" strike="noStrike" cap="none" baseline="0">
                <a:solidFill>
                  <a:srgbClr val="4D4D4D"/>
                </a:solidFill>
                <a:effectLst/>
                <a:uFillTx/>
                <a:ea typeface="MS UI Gothic"/>
              </a:rPr>
              <a:t>アテゾリズマブ + フルオロピリミジン + ベバシズマブについて新たな安全性シグナルは確認されなかった</a:t>
            </a:r>
          </a:p>
          <a:p>
            <a:endParaRPr lang="en-GB" err="1"/>
          </a:p>
        </p:txBody>
      </p:sp>
      <p:sp>
        <p:nvSpPr>
          <p:cNvPr id="13" name="Text Placeholder 12"/>
          <p:cNvSpPr>
            <a:spLocks noGrp="1"/>
          </p:cNvSpPr>
          <p:nvPr>
            <p:ph type="body" sz="quarter" idx="10"/>
          </p:nvPr>
        </p:nvSpPr>
        <p:spPr>
          <a:xfrm>
            <a:off x="365126" y="6096000"/>
            <a:ext cx="3887697" cy="487363"/>
          </a:xfrm>
        </p:spPr>
        <p:txBody>
          <a:bodyPr/>
          <a:lstStyle/>
          <a:p>
            <a:r>
              <a:rPr lang="ja-JP" sz="1200" b="0" i="0" u="none" strike="noStrike" cap="none" baseline="0" dirty="0">
                <a:solidFill>
                  <a:srgbClr val="4D4D4D"/>
                </a:solidFill>
                <a:effectLst/>
                <a:uFillTx/>
                <a:ea typeface="MS UI Gothic"/>
              </a:rPr>
              <a:t>*敗血症性ショック、心臓発作、再発性シュードモナス胸部感染; </a:t>
            </a:r>
            <a:r>
              <a:rPr lang="ja-JP" sz="1200" b="0" i="0" u="none" strike="noStrike" cap="none" baseline="30000" dirty="0">
                <a:solidFill>
                  <a:srgbClr val="4D4D4D"/>
                </a:solidFill>
                <a:effectLst/>
                <a:uFillTx/>
                <a:ea typeface="MS UI Gothic"/>
              </a:rPr>
              <a:t>†</a:t>
            </a:r>
            <a:r>
              <a:rPr lang="ja-JP" sz="1200" b="0" i="0" u="none" strike="noStrike" cap="none" baseline="0" dirty="0">
                <a:solidFill>
                  <a:srgbClr val="4D4D4D"/>
                </a:solidFill>
                <a:effectLst/>
                <a:uFillTx/>
                <a:ea typeface="MS UI Gothic"/>
              </a:rPr>
              <a:t>結腸穿孔</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Grothey A, et al. Ann Oncol 2018;29(suppl 5):abstr LBA19</a:t>
            </a:r>
          </a:p>
        </p:txBody>
      </p:sp>
      <p:graphicFrame>
        <p:nvGraphicFramePr>
          <p:cNvPr id="6" name="Group 88"/>
          <p:cNvGraphicFramePr>
            <a:graphicFrameLocks noGrp="1"/>
          </p:cNvGraphicFramePr>
          <p:nvPr>
            <p:extLst>
              <p:ext uri="{D42A27DB-BD31-4B8C-83A1-F6EECF244321}">
                <p14:modId xmlns:p14="http://schemas.microsoft.com/office/powerpoint/2010/main" xmlns="" val="1261058326"/>
              </p:ext>
            </p:extLst>
          </p:nvPr>
        </p:nvGraphicFramePr>
        <p:xfrm>
          <a:off x="1036760" y="1722298"/>
          <a:ext cx="7070480" cy="2056584"/>
        </p:xfrm>
        <a:graphic>
          <a:graphicData uri="http://schemas.openxmlformats.org/drawingml/2006/table">
            <a:tbl>
              <a:tblPr firstRow="1" bandRow="1">
                <a:tableStyleId>{69012ECD-51FC-41F1-AA8D-1B2483CD663E}</a:tableStyleId>
              </a:tblPr>
              <a:tblGrid>
                <a:gridCol w="3308458">
                  <a:extLst>
                    <a:ext uri="{9D8B030D-6E8A-4147-A177-3AD203B41FA5}">
                      <a16:colId xmlns:a16="http://schemas.microsoft.com/office/drawing/2014/main" xmlns="" val="20000"/>
                    </a:ext>
                  </a:extLst>
                </a:gridCol>
                <a:gridCol w="2152833">
                  <a:extLst>
                    <a:ext uri="{9D8B030D-6E8A-4147-A177-3AD203B41FA5}">
                      <a16:colId xmlns:a16="http://schemas.microsoft.com/office/drawing/2014/main" xmlns="" val="20002"/>
                    </a:ext>
                  </a:extLst>
                </a:gridCol>
                <a:gridCol w="1609189">
                  <a:extLst>
                    <a:ext uri="{9D8B030D-6E8A-4147-A177-3AD203B41FA5}">
                      <a16:colId xmlns:a16="http://schemas.microsoft.com/office/drawing/2014/main" xmlns="" val="20003"/>
                    </a:ext>
                  </a:extLst>
                </a:gridCol>
              </a:tblGrid>
              <a:tr h="1566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300" b="1" i="0" u="none" strike="noStrike" cap="none" baseline="0" dirty="0">
                          <a:solidFill>
                            <a:srgbClr val="FFFFFF"/>
                          </a:solidFill>
                          <a:effectLst/>
                          <a:uFillTx/>
                          <a:ea typeface="MS UI Gothic"/>
                        </a:rPr>
                        <a:t>患者、n（%）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1" i="0" u="none" strike="noStrike" cap="none" baseline="0" dirty="0">
                          <a:solidFill>
                            <a:srgbClr val="FFFFFF"/>
                          </a:solidFill>
                          <a:effectLst/>
                          <a:uFillTx/>
                          <a:ea typeface="MS UI Gothic"/>
                        </a:rPr>
                        <a:t>フルオロピリミジン + ベバシズマブ + アテゾリズマブ</a:t>
                      </a:r>
                      <a:r>
                        <a:rPr sz="1300" dirty="0"/>
                        <a:t/>
                      </a:r>
                      <a:br>
                        <a:rPr sz="1300" dirty="0"/>
                      </a:br>
                      <a:r>
                        <a:rPr lang="ja-JP" sz="1300" b="1" i="0" u="none" strike="noStrike" cap="none" baseline="0" dirty="0" smtClean="0">
                          <a:solidFill>
                            <a:srgbClr val="FFFFFF"/>
                          </a:solidFill>
                          <a:effectLst/>
                          <a:uFillTx/>
                          <a:ea typeface="MS UI Gothic"/>
                        </a:rPr>
                        <a:t>(</a:t>
                      </a:r>
                      <a:r>
                        <a:rPr lang="ja-JP" sz="1300" b="1" i="0" u="none" strike="noStrike" cap="none" baseline="0" dirty="0">
                          <a:solidFill>
                            <a:srgbClr val="FFFFFF"/>
                          </a:solidFill>
                          <a:effectLst/>
                          <a:uFillTx/>
                          <a:ea typeface="MS UI Gothic"/>
                        </a:rPr>
                        <a:t>n=293)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1" i="0" u="none" strike="noStrike" cap="none" baseline="0" dirty="0">
                          <a:solidFill>
                            <a:srgbClr val="FFFFFF"/>
                          </a:solidFill>
                          <a:effectLst/>
                          <a:uFillTx/>
                          <a:ea typeface="MS UI Gothic"/>
                        </a:rPr>
                        <a:t>フルオロピリミジン + ベバシズマ</a:t>
                      </a:r>
                      <a:r>
                        <a:rPr lang="ja-JP" sz="1300" b="1" i="0" u="none" strike="noStrike" cap="none" baseline="0" dirty="0" smtClean="0">
                          <a:solidFill>
                            <a:srgbClr val="FFFFFF"/>
                          </a:solidFill>
                          <a:effectLst/>
                          <a:uFillTx/>
                          <a:ea typeface="MS UI Gothic"/>
                        </a:rPr>
                        <a:t>ブ</a:t>
                      </a:r>
                      <a:r>
                        <a:rPr lang="en-GB" altLang="ja-JP" sz="1300" b="1" i="0" u="none" strike="noStrike" cap="none" baseline="0" dirty="0" smtClean="0">
                          <a:solidFill>
                            <a:srgbClr val="FFFFFF"/>
                          </a:solidFill>
                          <a:effectLst/>
                          <a:uFillTx/>
                          <a:ea typeface="MS UI Gothic"/>
                        </a:rPr>
                        <a:t>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1" i="0" u="none" strike="noStrike" cap="none" baseline="0" dirty="0" smtClean="0">
                          <a:solidFill>
                            <a:srgbClr val="FFFFFF"/>
                          </a:solidFill>
                          <a:effectLst/>
                          <a:uFillTx/>
                          <a:ea typeface="MS UI Gothic"/>
                        </a:rPr>
                        <a:t>(</a:t>
                      </a:r>
                      <a:r>
                        <a:rPr lang="ja-JP" sz="1300" b="1" i="0" u="none" strike="noStrike" cap="none" baseline="0" dirty="0">
                          <a:solidFill>
                            <a:srgbClr val="FFFFFF"/>
                          </a:solidFill>
                          <a:effectLst/>
                          <a:uFillTx/>
                          <a:ea typeface="MS UI Gothic"/>
                        </a:rPr>
                        <a:t>n=143)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xmlns="" val="10000"/>
                  </a:ext>
                </a:extLst>
              </a:tr>
              <a:tr h="24741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a:solidFill>
                            <a:srgbClr val="4D4D4D"/>
                          </a:solidFill>
                          <a:effectLst/>
                          <a:uFillTx/>
                          <a:ea typeface="MS UI Gothic"/>
                        </a:rPr>
                        <a:t>TEAE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300" b="0" i="0" u="none" strike="noStrike" cap="none" baseline="0">
                          <a:solidFill>
                            <a:srgbClr val="4D4D4D"/>
                          </a:solidFill>
                          <a:effectLst/>
                          <a:uFillTx/>
                          <a:ea typeface="MS UI Gothic"/>
                        </a:rPr>
                        <a:t>276 (94.2)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300" b="0" i="0" u="none" strike="noStrike" cap="none" baseline="0">
                          <a:solidFill>
                            <a:srgbClr val="4D4D4D"/>
                          </a:solidFill>
                          <a:effectLst/>
                          <a:uFillTx/>
                          <a:ea typeface="MS UI Gothic"/>
                        </a:rPr>
                        <a:t>124 (86.7)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1566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a:solidFill>
                            <a:srgbClr val="4D4D4D"/>
                          </a:solidFill>
                          <a:effectLst/>
                          <a:uFillTx/>
                          <a:ea typeface="MS UI Gothic"/>
                        </a:rPr>
                        <a:t>グレード3以上</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a:solidFill>
                            <a:srgbClr val="4D4D4D"/>
                          </a:solidFill>
                          <a:effectLst/>
                          <a:uFillTx/>
                          <a:ea typeface="MS UI Gothic"/>
                        </a:rPr>
                        <a:t>110 (37.5)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a:solidFill>
                            <a:srgbClr val="4D4D4D"/>
                          </a:solidFill>
                          <a:effectLst/>
                          <a:uFillTx/>
                          <a:ea typeface="MS UI Gothic"/>
                        </a:rPr>
                        <a:t>43 (30.1)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156665">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defRPr/>
                      </a:pPr>
                      <a:r>
                        <a:rPr lang="ja-JP" sz="1300" b="0" i="0" u="none" strike="noStrike" cap="none" baseline="0">
                          <a:solidFill>
                            <a:srgbClr val="4D4D4D"/>
                          </a:solidFill>
                          <a:effectLst/>
                          <a:uFillTx/>
                          <a:ea typeface="MS UI Gothic"/>
                        </a:rPr>
                        <a:t>グレード5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a:solidFill>
                            <a:srgbClr val="4D4D4D"/>
                          </a:solidFill>
                          <a:effectLst/>
                          <a:uFillTx/>
                          <a:ea typeface="MS UI Gothic"/>
                        </a:rPr>
                        <a:t>3 (1.0)*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a:solidFill>
                            <a:srgbClr val="4D4D4D"/>
                          </a:solidFill>
                          <a:effectLst/>
                          <a:uFillTx/>
                          <a:ea typeface="MS UI Gothic"/>
                        </a:rPr>
                        <a:t>1 (0.7)</a:t>
                      </a:r>
                      <a:r>
                        <a:rPr lang="ja-JP" sz="1300" b="0" i="0" u="none" strike="noStrike" cap="none" baseline="30000">
                          <a:solidFill>
                            <a:srgbClr val="4D4D4D"/>
                          </a:solidFill>
                          <a:effectLst/>
                          <a:uFillTx/>
                          <a:ea typeface="MS UI Gothic"/>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157123">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a:solidFill>
                            <a:srgbClr val="4D4D4D"/>
                          </a:solidFill>
                          <a:effectLst/>
                          <a:uFillTx/>
                          <a:ea typeface="MS UI Gothic"/>
                        </a:rPr>
                        <a:t>重篤なTEAE（種類を問わない）</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a:solidFill>
                            <a:srgbClr val="4D4D4D"/>
                          </a:solidFill>
                          <a:effectLst/>
                          <a:uFillTx/>
                          <a:ea typeface="MS UI Gothic"/>
                        </a:rPr>
                        <a:t>28 (9.6)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a:solidFill>
                            <a:srgbClr val="4D4D4D"/>
                          </a:solidFill>
                          <a:effectLst/>
                          <a:uFillTx/>
                          <a:ea typeface="MS UI Gothic"/>
                        </a:rPr>
                        <a:t>6 (4.2)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156665">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a:solidFill>
                            <a:srgbClr val="4D4D4D"/>
                          </a:solidFill>
                          <a:effectLst/>
                          <a:uFillTx/>
                          <a:ea typeface="MS UI Gothic"/>
                        </a:rPr>
                        <a:t>投与中止に至るTEAE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a:solidFill>
                            <a:srgbClr val="4D4D4D"/>
                          </a:solidFill>
                          <a:effectLst/>
                          <a:uFillTx/>
                          <a:ea typeface="MS UI Gothic"/>
                        </a:rPr>
                        <a:t>36 (12.3)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dirty="0">
                          <a:solidFill>
                            <a:srgbClr val="4D4D4D"/>
                          </a:solidFill>
                          <a:effectLst/>
                          <a:uFillTx/>
                          <a:ea typeface="MS UI Gothic"/>
                        </a:rPr>
                        <a:t>16 (11.2)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3285082004"/>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a:rPr>
              <a:t>LBA20: TRIBE2：切除不能転移性結腸直腸癌（mCRC）患者の第一および第二選択治療におけるGONOによる第III相無作為化戦略研究 – Cremolini C, et al</a:t>
            </a:r>
          </a:p>
        </p:txBody>
      </p:sp>
      <p:sp>
        <p:nvSpPr>
          <p:cNvPr id="3" name="Content Placeholder 2"/>
          <p:cNvSpPr>
            <a:spLocks noGrp="1"/>
          </p:cNvSpPr>
          <p:nvPr>
            <p:ph idx="1"/>
          </p:nvPr>
        </p:nvSpPr>
        <p:spPr>
          <a:xfrm>
            <a:off x="365124" y="1254035"/>
            <a:ext cx="8413751" cy="1207811"/>
          </a:xfrm>
        </p:spPr>
        <p:txBody>
          <a:bodyPr/>
          <a:lstStyle/>
          <a:p>
            <a:pPr marL="0" indent="0">
              <a:buNone/>
            </a:pPr>
            <a:r>
              <a:rPr lang="ja-JP" sz="1600" b="1" i="0" u="none" strike="noStrike" cap="none" baseline="0">
                <a:solidFill>
                  <a:srgbClr val="4D4D4D"/>
                </a:solidFill>
                <a:effectLst/>
                <a:uFillTx/>
                <a:ea typeface="MS UI Gothic"/>
              </a:rPr>
              <a:t>試験の目的</a:t>
            </a:r>
          </a:p>
          <a:p>
            <a:r>
              <a:rPr lang="ja-JP" sz="1600" b="0" i="0" u="none" strike="noStrike" cap="none" baseline="0">
                <a:solidFill>
                  <a:srgbClr val="4D4D4D"/>
                </a:solidFill>
                <a:effectLst/>
                <a:uFillTx/>
                <a:ea typeface="MS UI Gothic"/>
              </a:rPr>
              <a:t>持続的な抗血管新生療法と併用した2つの後続療法（FOLFOX-FOLFIRI）で予め計画された逐次戦略よりも、3つの活性化学療法剤（トリプレットFOLFOXIRI）による前治療が有益であるかどうかを評価する</a:t>
            </a:r>
          </a:p>
          <a:p>
            <a:endParaRPr lang="en-GB"/>
          </a:p>
        </p:txBody>
      </p:sp>
      <p:sp>
        <p:nvSpPr>
          <p:cNvPr id="13" name="Text Placeholder 12"/>
          <p:cNvSpPr>
            <a:spLocks noGrp="1"/>
          </p:cNvSpPr>
          <p:nvPr>
            <p:ph type="body" sz="quarter" idx="10"/>
          </p:nvPr>
        </p:nvSpPr>
        <p:spPr>
          <a:xfrm>
            <a:off x="365124" y="6096000"/>
            <a:ext cx="4283076" cy="487363"/>
          </a:xfrm>
        </p:spPr>
        <p:txBody>
          <a:bodyPr/>
          <a:lstStyle/>
          <a:p>
            <a:r>
              <a:rPr lang="ja-JP" sz="1200" b="0" i="0" u="none" strike="noStrike" cap="none" baseline="0">
                <a:solidFill>
                  <a:srgbClr val="4D4D4D"/>
                </a:solidFill>
                <a:effectLst/>
                <a:uFillTx/>
                <a:ea typeface="MS UI Gothic"/>
              </a:rPr>
              <a:t>*最大8サイクル</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Cremolini C, et al. Ann Oncol 2018;29(suppl 5):abstr LBA20</a:t>
            </a:r>
          </a:p>
        </p:txBody>
      </p:sp>
      <p:sp>
        <p:nvSpPr>
          <p:cNvPr id="6" name="Rectangle 9"/>
          <p:cNvSpPr txBox="1">
            <a:spLocks noChangeArrowheads="1"/>
          </p:cNvSpPr>
          <p:nvPr/>
        </p:nvSpPr>
        <p:spPr bwMode="auto">
          <a:xfrm>
            <a:off x="365124" y="5281483"/>
            <a:ext cx="4130676" cy="606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u="none" strike="noStrike" cap="none" baseline="0">
                <a:solidFill>
                  <a:srgbClr val="A0A0A0"/>
                </a:solidFill>
                <a:effectLst/>
                <a:uFillTx/>
                <a:ea typeface="MS UI Gothic"/>
              </a:rPr>
              <a:t>主要エンドポイント</a:t>
            </a:r>
          </a:p>
          <a:p>
            <a:pPr>
              <a:buClr>
                <a:srgbClr val="043882"/>
              </a:buClr>
            </a:pPr>
            <a:r>
              <a:rPr lang="ja-JP" sz="1600" b="0" i="0" u="none" strike="noStrike" cap="none" baseline="0">
                <a:solidFill>
                  <a:srgbClr val="4D4D4D"/>
                </a:solidFill>
                <a:effectLst/>
                <a:uFillTx/>
                <a:ea typeface="MS UI Gothic"/>
              </a:rPr>
              <a:t>PFS2</a:t>
            </a:r>
          </a:p>
        </p:txBody>
      </p:sp>
      <p:sp>
        <p:nvSpPr>
          <p:cNvPr id="7" name="Content Placeholder 26"/>
          <p:cNvSpPr txBox="1"/>
          <p:nvPr/>
        </p:nvSpPr>
        <p:spPr>
          <a:xfrm>
            <a:off x="4648200" y="5281483"/>
            <a:ext cx="4130675" cy="703654"/>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u="none" strike="noStrike" cap="none" baseline="0">
                <a:solidFill>
                  <a:srgbClr val="A0A0A0"/>
                </a:solidFill>
                <a:effectLst/>
                <a:uFillTx/>
                <a:ea typeface="MS UI Gothic"/>
              </a:rPr>
              <a:t>副次的エンドポイント</a:t>
            </a:r>
          </a:p>
          <a:p>
            <a:pPr>
              <a:buClr>
                <a:srgbClr val="043882"/>
              </a:buClr>
            </a:pPr>
            <a:r>
              <a:rPr lang="ja-JP" sz="1600" b="0" i="0" u="none" strike="noStrike" cap="none" baseline="0">
                <a:solidFill>
                  <a:srgbClr val="4D4D4D"/>
                </a:solidFill>
                <a:effectLst/>
                <a:uFillTx/>
                <a:ea typeface="MS UI Gothic"/>
              </a:rPr>
              <a:t>PFS1</a:t>
            </a:r>
          </a:p>
        </p:txBody>
      </p:sp>
      <p:sp>
        <p:nvSpPr>
          <p:cNvPr id="8" name="Oval 14"/>
          <p:cNvSpPr>
            <a:spLocks noChangeArrowheads="1"/>
          </p:cNvSpPr>
          <p:nvPr/>
        </p:nvSpPr>
        <p:spPr bwMode="auto">
          <a:xfrm>
            <a:off x="3545769" y="3578298"/>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defRPr/>
            </a:pPr>
            <a:r>
              <a:rPr lang="ja-JP" sz="1600" b="1" i="0" u="none" strike="noStrike" cap="none" baseline="0">
                <a:solidFill>
                  <a:srgbClr val="043882"/>
                </a:solidFill>
                <a:effectLst/>
                <a:uFillTx/>
                <a:ea typeface="MS UI Gothic"/>
              </a:rPr>
              <a:t>R</a:t>
            </a:r>
            <a:r>
              <a:rPr sz="1600"/>
              <a:t/>
            </a:r>
            <a:br>
              <a:rPr sz="1600"/>
            </a:br>
            <a:r>
              <a:rPr lang="ja-JP" sz="1600" b="1" i="0" u="none" strike="noStrike" cap="none" baseline="0">
                <a:solidFill>
                  <a:srgbClr val="043882"/>
                </a:solidFill>
                <a:effectLst/>
                <a:uFillTx/>
                <a:ea typeface="MS UI Gothic"/>
              </a:rPr>
              <a:t>1:1</a:t>
            </a:r>
          </a:p>
        </p:txBody>
      </p:sp>
      <p:cxnSp>
        <p:nvCxnSpPr>
          <p:cNvPr id="9" name="AutoShape 15"/>
          <p:cNvCxnSpPr>
            <a:cxnSpLocks noChangeShapeType="1"/>
            <a:stCxn id="8" idx="0"/>
            <a:endCxn id="15" idx="1"/>
          </p:cNvCxnSpPr>
          <p:nvPr/>
        </p:nvCxnSpPr>
        <p:spPr bwMode="auto">
          <a:xfrm rot="5400000" flipH="1" flipV="1">
            <a:off x="3713404" y="3204547"/>
            <a:ext cx="497914" cy="249588"/>
          </a:xfrm>
          <a:prstGeom prst="bentConnector2">
            <a:avLst/>
          </a:prstGeom>
          <a:noFill/>
          <a:ln w="57150">
            <a:solidFill>
              <a:schemeClr val="bg2">
                <a:lumMod val="60000"/>
                <a:lumOff val="40000"/>
              </a:schemeClr>
            </a:solidFill>
            <a:round/>
            <a:tailEnd type="triangle" w="med" len="med"/>
          </a:ln>
        </p:spPr>
      </p:cxnSp>
      <p:sp>
        <p:nvSpPr>
          <p:cNvPr id="10" name="AutoShape 12"/>
          <p:cNvSpPr>
            <a:spLocks noChangeArrowheads="1"/>
          </p:cNvSpPr>
          <p:nvPr/>
        </p:nvSpPr>
        <p:spPr bwMode="auto">
          <a:xfrm>
            <a:off x="5907478" y="2816066"/>
            <a:ext cx="468000" cy="528637"/>
          </a:xfrm>
          <a:prstGeom prst="rect">
            <a:avLst/>
          </a:prstGeom>
          <a:solidFill>
            <a:schemeClr val="tx1"/>
          </a:solidFill>
          <a:ln w="9525" algn="ctr">
            <a:noFill/>
            <a:round/>
          </a:ln>
        </p:spPr>
        <p:txBody>
          <a:bodyPr lIns="36000" tIns="0" rIns="36000" bIns="0" anchor="ctr"/>
          <a:lstStyle/>
          <a:p>
            <a:pPr algn="ctr" defTabSz="892175" eaLnBrk="0" hangingPunct="0">
              <a:defRPr/>
            </a:pPr>
            <a:r>
              <a:rPr lang="ja-JP" sz="1400" b="1" i="0" u="none" strike="noStrike" cap="none" baseline="0">
                <a:solidFill>
                  <a:srgbClr val="FFFFFF"/>
                </a:solidFill>
                <a:effectLst/>
                <a:uFillTx/>
                <a:ea typeface="MS UI Gothic"/>
              </a:rPr>
              <a:t>PD1</a:t>
            </a:r>
          </a:p>
        </p:txBody>
      </p:sp>
      <p:cxnSp>
        <p:nvCxnSpPr>
          <p:cNvPr id="12" name="AutoShape 19"/>
          <p:cNvCxnSpPr>
            <a:cxnSpLocks noChangeShapeType="1"/>
            <a:stCxn id="17" idx="3"/>
            <a:endCxn id="8" idx="2"/>
          </p:cNvCxnSpPr>
          <p:nvPr/>
        </p:nvCxnSpPr>
        <p:spPr bwMode="auto">
          <a:xfrm flipV="1">
            <a:off x="3405852" y="3870398"/>
            <a:ext cx="139917" cy="1"/>
          </a:xfrm>
          <a:prstGeom prst="straightConnector1">
            <a:avLst/>
          </a:prstGeom>
          <a:noFill/>
          <a:ln w="57150">
            <a:solidFill>
              <a:schemeClr val="bg2">
                <a:lumMod val="60000"/>
                <a:lumOff val="40000"/>
              </a:schemeClr>
            </a:solidFill>
            <a:round/>
            <a:headEnd type="none" w="med" len="med"/>
            <a:tailEnd type="none" w="med" len="med"/>
          </a:ln>
        </p:spPr>
      </p:cxnSp>
      <p:cxnSp>
        <p:nvCxnSpPr>
          <p:cNvPr id="14" name="AutoShape 21"/>
          <p:cNvCxnSpPr>
            <a:cxnSpLocks noChangeShapeType="1"/>
            <a:stCxn id="15" idx="3"/>
            <a:endCxn id="10" idx="1"/>
          </p:cNvCxnSpPr>
          <p:nvPr/>
        </p:nvCxnSpPr>
        <p:spPr bwMode="auto">
          <a:xfrm>
            <a:off x="5671155" y="3080384"/>
            <a:ext cx="236323" cy="1"/>
          </a:xfrm>
          <a:prstGeom prst="straightConnector1">
            <a:avLst/>
          </a:prstGeom>
          <a:noFill/>
          <a:ln w="57150">
            <a:solidFill>
              <a:schemeClr val="bg2">
                <a:lumMod val="60000"/>
                <a:lumOff val="40000"/>
              </a:schemeClr>
            </a:solidFill>
            <a:round/>
            <a:tailEnd type="triangle" w="med" len="med"/>
          </a:ln>
        </p:spPr>
      </p:cxnSp>
      <p:sp>
        <p:nvSpPr>
          <p:cNvPr id="15" name="AutoShape 8"/>
          <p:cNvSpPr>
            <a:spLocks noChangeArrowheads="1"/>
          </p:cNvSpPr>
          <p:nvPr/>
        </p:nvSpPr>
        <p:spPr bwMode="auto">
          <a:xfrm>
            <a:off x="4087155" y="2738384"/>
            <a:ext cx="1584000" cy="684000"/>
          </a:xfrm>
          <a:prstGeom prst="rect">
            <a:avLst/>
          </a:prstGeom>
          <a:solidFill>
            <a:schemeClr val="accent2"/>
          </a:solidFill>
          <a:ln w="9525" algn="ctr">
            <a:noFill/>
            <a:round/>
          </a:ln>
        </p:spPr>
        <p:txBody>
          <a:bodyPr lIns="36000" tIns="0" rIns="36000" bIns="0" anchor="ctr"/>
          <a:lstStyle/>
          <a:p>
            <a:pPr algn="ctr" defTabSz="892175" eaLnBrk="0" hangingPunct="0">
              <a:defRPr/>
            </a:pPr>
            <a:r>
              <a:rPr lang="ja-JP" sz="1400" b="0" i="0" u="none" strike="noStrike" cap="none" baseline="0">
                <a:solidFill>
                  <a:srgbClr val="4D4D4D"/>
                </a:solidFill>
                <a:effectLst/>
                <a:uFillTx/>
                <a:ea typeface="MS UI Gothic"/>
              </a:rPr>
              <a:t>FOLFOX + ベバシズマブ*</a:t>
            </a:r>
            <a:r>
              <a:rPr sz="1400"/>
              <a:t/>
            </a:r>
            <a:br>
              <a:rPr sz="1400"/>
            </a:br>
            <a:r>
              <a:rPr lang="ja-JP" sz="1400" b="0" i="0" u="none" strike="noStrike" cap="none" baseline="0">
                <a:solidFill>
                  <a:srgbClr val="4D4D4D"/>
                </a:solidFill>
                <a:effectLst/>
                <a:uFillTx/>
                <a:ea typeface="MS UI Gothic"/>
              </a:rPr>
              <a:t>+ 5FU/ベバシズマブ</a:t>
            </a:r>
          </a:p>
        </p:txBody>
      </p:sp>
      <p:sp>
        <p:nvSpPr>
          <p:cNvPr id="17" name="AutoShape 9"/>
          <p:cNvSpPr>
            <a:spLocks noChangeArrowheads="1"/>
          </p:cNvSpPr>
          <p:nvPr/>
        </p:nvSpPr>
        <p:spPr bwMode="auto">
          <a:xfrm>
            <a:off x="171700" y="2586714"/>
            <a:ext cx="3234152" cy="2567369"/>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defRPr/>
            </a:pPr>
            <a:r>
              <a:rPr lang="ja-JP" sz="1400" b="0" i="0" u="none" strike="noStrike" cap="none" baseline="0" dirty="0">
                <a:solidFill>
                  <a:srgbClr val="FFFFFF"/>
                </a:solidFill>
                <a:effectLst/>
                <a:uFillTx/>
                <a:ea typeface="MS UI Gothic"/>
              </a:rPr>
              <a:t>主要な患者選択基準</a:t>
            </a:r>
          </a:p>
          <a:p>
            <a:pPr marL="228600" indent="-228600" defTabSz="892175" eaLnBrk="0" hangingPunct="0">
              <a:spcAft>
                <a:spcPct val="30000"/>
              </a:spcAft>
              <a:buFont typeface="Arial" pitchFamily="34" charset="0"/>
              <a:buChar char="•"/>
              <a:defRPr/>
            </a:pPr>
            <a:r>
              <a:rPr lang="ja-JP" sz="1400" b="0" i="0" u="none" strike="noStrike" cap="none" baseline="0" dirty="0">
                <a:solidFill>
                  <a:srgbClr val="FFFFFF"/>
                </a:solidFill>
                <a:effectLst/>
                <a:uFillTx/>
                <a:ea typeface="MS UI Gothic"/>
              </a:rPr>
              <a:t>転移のため治療歴のない切除不能（局所的に評価された）mCRC</a:t>
            </a:r>
          </a:p>
          <a:p>
            <a:pPr marL="228600" indent="-228600" defTabSz="892175" eaLnBrk="0" hangingPunct="0">
              <a:spcAft>
                <a:spcPct val="30000"/>
              </a:spcAft>
              <a:buFont typeface="Arial" pitchFamily="34" charset="0"/>
              <a:buChar char="•"/>
              <a:defRPr/>
            </a:pPr>
            <a:r>
              <a:rPr lang="ja-JP" sz="1400" b="0" i="0" u="none" strike="noStrike" cap="none" baseline="0" dirty="0">
                <a:solidFill>
                  <a:srgbClr val="FFFFFF"/>
                </a:solidFill>
                <a:effectLst/>
                <a:uFillTx/>
                <a:ea typeface="MS UI Gothic"/>
              </a:rPr>
              <a:t>アジュバントオキサ含有CTなし </a:t>
            </a:r>
          </a:p>
          <a:p>
            <a:pPr marL="228600" indent="-228600" defTabSz="892175" eaLnBrk="0" hangingPunct="0">
              <a:spcAft>
                <a:spcPct val="30000"/>
              </a:spcAft>
              <a:buFont typeface="Arial" pitchFamily="34" charset="0"/>
              <a:buChar char="•"/>
              <a:defRPr/>
            </a:pPr>
            <a:r>
              <a:rPr lang="ja-JP" sz="1400" b="0" i="0" u="none" strike="noStrike" cap="none" baseline="0" dirty="0">
                <a:solidFill>
                  <a:srgbClr val="FFFFFF"/>
                </a:solidFill>
                <a:effectLst/>
                <a:uFillTx/>
                <a:ea typeface="MS UI Gothic"/>
              </a:rPr>
              <a:t>アジュバントフルオロピリミジンは、再発の6ヶ月より前に完了した場合に許可された</a:t>
            </a:r>
          </a:p>
          <a:p>
            <a:pPr marL="228600" indent="-228600" defTabSz="892175" eaLnBrk="0" hangingPunct="0">
              <a:spcAft>
                <a:spcPct val="30000"/>
              </a:spcAft>
              <a:buFont typeface="Arial" pitchFamily="34" charset="0"/>
              <a:buChar char="•"/>
              <a:defRPr/>
            </a:pPr>
            <a:r>
              <a:rPr lang="ja-JP" sz="1400" b="0" i="0" u="none" strike="noStrike" cap="none" baseline="0" dirty="0">
                <a:solidFill>
                  <a:srgbClr val="FFFFFF"/>
                </a:solidFill>
                <a:effectLst/>
                <a:uFillTx/>
                <a:ea typeface="MS UI Gothic"/>
              </a:rPr>
              <a:t>ECOG PS≤2 (71～75歳の場合はPS =0</a:t>
            </a:r>
            <a:r>
              <a:rPr lang="ja-JP" sz="1400" b="0" i="0" u="none" strike="noStrike" cap="none" baseline="0" dirty="0" smtClean="0">
                <a:solidFill>
                  <a:srgbClr val="FFFFFF"/>
                </a:solidFill>
                <a:effectLst/>
                <a:uFillTx/>
                <a:ea typeface="MS UI Gothic"/>
              </a:rPr>
              <a:t>)</a:t>
            </a:r>
            <a:endParaRPr lang="en-GB" altLang="ja-JP" sz="1400" b="0" i="0" u="none" strike="noStrike" cap="none" baseline="0" dirty="0" smtClean="0">
              <a:solidFill>
                <a:srgbClr val="FFFFFF"/>
              </a:solidFill>
              <a:effectLst/>
              <a:uFillTx/>
              <a:ea typeface="MS UI Gothic"/>
            </a:endParaRPr>
          </a:p>
          <a:p>
            <a:pPr defTabSz="892175" eaLnBrk="0" hangingPunct="0">
              <a:spcAft>
                <a:spcPct val="30000"/>
              </a:spcAft>
              <a:defRPr/>
            </a:pPr>
            <a:r>
              <a:rPr lang="ja-JP" sz="1400" b="0" i="0" u="none" strike="noStrike" cap="none" baseline="0" dirty="0" smtClean="0">
                <a:solidFill>
                  <a:srgbClr val="FFFFFF"/>
                </a:solidFill>
                <a:effectLst/>
                <a:uFillTx/>
                <a:ea typeface="MS UI Gothic"/>
              </a:rPr>
              <a:t>(</a:t>
            </a:r>
            <a:r>
              <a:rPr lang="ja-JP" sz="1400" b="0" i="0" u="none" strike="noStrike" cap="none" baseline="0" dirty="0">
                <a:solidFill>
                  <a:srgbClr val="FFFFFF"/>
                </a:solidFill>
                <a:effectLst/>
                <a:uFillTx/>
                <a:ea typeface="MS UI Gothic"/>
              </a:rPr>
              <a:t>n=679)</a:t>
            </a:r>
          </a:p>
        </p:txBody>
      </p:sp>
      <p:cxnSp>
        <p:nvCxnSpPr>
          <p:cNvPr id="18" name="AutoShape 16"/>
          <p:cNvCxnSpPr>
            <a:cxnSpLocks noChangeShapeType="1"/>
            <a:stCxn id="8" idx="4"/>
            <a:endCxn id="21" idx="1"/>
          </p:cNvCxnSpPr>
          <p:nvPr/>
        </p:nvCxnSpPr>
        <p:spPr bwMode="auto">
          <a:xfrm rot="16200000" flipH="1">
            <a:off x="3727534" y="4272531"/>
            <a:ext cx="469654" cy="249588"/>
          </a:xfrm>
          <a:prstGeom prst="bentConnector2">
            <a:avLst/>
          </a:prstGeom>
          <a:noFill/>
          <a:ln w="57150">
            <a:solidFill>
              <a:schemeClr val="bg2">
                <a:lumMod val="60000"/>
                <a:lumOff val="40000"/>
              </a:schemeClr>
            </a:solidFill>
            <a:round/>
            <a:tailEnd type="triangle" w="med" len="med"/>
          </a:ln>
        </p:spPr>
      </p:cxnSp>
      <p:sp>
        <p:nvSpPr>
          <p:cNvPr id="19" name="AutoShape 12"/>
          <p:cNvSpPr>
            <a:spLocks noChangeArrowheads="1"/>
          </p:cNvSpPr>
          <p:nvPr/>
        </p:nvSpPr>
        <p:spPr bwMode="auto">
          <a:xfrm>
            <a:off x="5907478" y="4367833"/>
            <a:ext cx="468000" cy="528638"/>
          </a:xfrm>
          <a:prstGeom prst="rect">
            <a:avLst/>
          </a:prstGeom>
          <a:solidFill>
            <a:schemeClr val="tx1"/>
          </a:solidFill>
          <a:ln w="9525" algn="ctr">
            <a:noFill/>
            <a:round/>
          </a:ln>
        </p:spPr>
        <p:txBody>
          <a:bodyPr lIns="36000" tIns="0" rIns="36000" bIns="0" anchor="ctr"/>
          <a:lstStyle/>
          <a:p>
            <a:pPr algn="ctr" defTabSz="892175" eaLnBrk="0" hangingPunct="0">
              <a:defRPr/>
            </a:pPr>
            <a:r>
              <a:rPr lang="ja-JP" sz="1400" b="1" i="0" u="none" strike="noStrike" cap="none" baseline="0">
                <a:solidFill>
                  <a:srgbClr val="FFFFFF"/>
                </a:solidFill>
                <a:effectLst/>
                <a:uFillTx/>
                <a:ea typeface="MS UI Gothic"/>
              </a:rPr>
              <a:t>PD1</a:t>
            </a:r>
          </a:p>
        </p:txBody>
      </p:sp>
      <p:cxnSp>
        <p:nvCxnSpPr>
          <p:cNvPr id="20" name="AutoShape 20"/>
          <p:cNvCxnSpPr>
            <a:cxnSpLocks noChangeShapeType="1"/>
            <a:stCxn id="21" idx="3"/>
            <a:endCxn id="19" idx="1"/>
          </p:cNvCxnSpPr>
          <p:nvPr/>
        </p:nvCxnSpPr>
        <p:spPr bwMode="auto">
          <a:xfrm>
            <a:off x="5671155" y="4632152"/>
            <a:ext cx="236323" cy="0"/>
          </a:xfrm>
          <a:prstGeom prst="straightConnector1">
            <a:avLst/>
          </a:prstGeom>
          <a:noFill/>
          <a:ln w="57150">
            <a:solidFill>
              <a:schemeClr val="bg2">
                <a:lumMod val="60000"/>
                <a:lumOff val="40000"/>
              </a:schemeClr>
            </a:solidFill>
            <a:prstDash val="sysDot"/>
            <a:round/>
            <a:tailEnd type="triangle" w="med" len="med"/>
          </a:ln>
        </p:spPr>
      </p:cxnSp>
      <p:sp>
        <p:nvSpPr>
          <p:cNvPr id="21" name="AutoShape 12"/>
          <p:cNvSpPr>
            <a:spLocks noChangeArrowheads="1"/>
          </p:cNvSpPr>
          <p:nvPr/>
        </p:nvSpPr>
        <p:spPr bwMode="auto">
          <a:xfrm>
            <a:off x="4087155" y="4290152"/>
            <a:ext cx="1584000" cy="684000"/>
          </a:xfrm>
          <a:prstGeom prst="rect">
            <a:avLst/>
          </a:prstGeom>
          <a:solidFill>
            <a:schemeClr val="accent3"/>
          </a:solidFill>
          <a:ln w="9525" algn="ctr">
            <a:noFill/>
            <a:round/>
          </a:ln>
        </p:spPr>
        <p:txBody>
          <a:bodyPr lIns="36000" tIns="0" rIns="36000" bIns="0" anchor="ctr"/>
          <a:lstStyle/>
          <a:p>
            <a:pPr algn="ctr" defTabSz="892175" eaLnBrk="0" hangingPunct="0">
              <a:defRPr/>
            </a:pPr>
            <a:r>
              <a:rPr lang="ja-JP" sz="1400" b="0" i="0" u="none" strike="noStrike" cap="none" baseline="0">
                <a:solidFill>
                  <a:srgbClr val="FFFFFF"/>
                </a:solidFill>
                <a:effectLst/>
                <a:uFillTx/>
                <a:ea typeface="MS UI Gothic"/>
              </a:rPr>
              <a:t>FOLFOXIRI + ベバシズマブ*</a:t>
            </a:r>
            <a:r>
              <a:rPr sz="1400"/>
              <a:t/>
            </a:r>
            <a:br>
              <a:rPr sz="1400"/>
            </a:br>
            <a:r>
              <a:rPr lang="ja-JP" sz="1400" b="0" i="0" u="none" strike="noStrike" cap="none" baseline="0">
                <a:solidFill>
                  <a:srgbClr val="FFFFFF"/>
                </a:solidFill>
                <a:effectLst/>
                <a:uFillTx/>
                <a:ea typeface="MS UI Gothic"/>
              </a:rPr>
              <a:t>+ 5FU/ベバシズマブ</a:t>
            </a:r>
          </a:p>
        </p:txBody>
      </p:sp>
      <p:sp>
        <p:nvSpPr>
          <p:cNvPr id="29" name="AutoShape 8"/>
          <p:cNvSpPr>
            <a:spLocks noChangeArrowheads="1"/>
          </p:cNvSpPr>
          <p:nvPr/>
        </p:nvSpPr>
        <p:spPr bwMode="auto">
          <a:xfrm>
            <a:off x="6614610" y="2738384"/>
            <a:ext cx="1584000" cy="684000"/>
          </a:xfrm>
          <a:prstGeom prst="rect">
            <a:avLst/>
          </a:prstGeom>
          <a:solidFill>
            <a:schemeClr val="accent2"/>
          </a:solidFill>
          <a:ln w="9525" algn="ctr">
            <a:noFill/>
            <a:round/>
          </a:ln>
        </p:spPr>
        <p:txBody>
          <a:bodyPr lIns="90488" tIns="0" rIns="90488" bIns="0" anchor="ctr"/>
          <a:lstStyle/>
          <a:p>
            <a:pPr algn="ctr" defTabSz="892175" eaLnBrk="0" hangingPunct="0">
              <a:defRPr/>
            </a:pPr>
            <a:r>
              <a:rPr lang="ja-JP" sz="1400" b="0" i="0" u="none" strike="noStrike" cap="none" baseline="0">
                <a:solidFill>
                  <a:srgbClr val="4D4D4D"/>
                </a:solidFill>
                <a:effectLst/>
                <a:uFillTx/>
                <a:ea typeface="MS UI Gothic"/>
              </a:rPr>
              <a:t>FOLFIRI + ベバシズマブ*</a:t>
            </a:r>
            <a:r>
              <a:rPr sz="1400"/>
              <a:t/>
            </a:r>
            <a:br>
              <a:rPr sz="1400"/>
            </a:br>
            <a:r>
              <a:rPr lang="ja-JP" sz="1400" b="0" i="0" u="none" strike="noStrike" cap="none" baseline="0">
                <a:solidFill>
                  <a:srgbClr val="4D4D4D"/>
                </a:solidFill>
                <a:effectLst/>
                <a:uFillTx/>
                <a:ea typeface="MS UI Gothic"/>
              </a:rPr>
              <a:t>+ 5FU/ベバシズマブ</a:t>
            </a:r>
          </a:p>
        </p:txBody>
      </p:sp>
      <p:cxnSp>
        <p:nvCxnSpPr>
          <p:cNvPr id="41" name="AutoShape 21"/>
          <p:cNvCxnSpPr>
            <a:cxnSpLocks noChangeShapeType="1"/>
            <a:stCxn id="10" idx="3"/>
            <a:endCxn id="29" idx="1"/>
          </p:cNvCxnSpPr>
          <p:nvPr/>
        </p:nvCxnSpPr>
        <p:spPr bwMode="auto">
          <a:xfrm flipV="1">
            <a:off x="6375478" y="3080384"/>
            <a:ext cx="239132" cy="1"/>
          </a:xfrm>
          <a:prstGeom prst="straightConnector1">
            <a:avLst/>
          </a:prstGeom>
          <a:noFill/>
          <a:ln w="57150">
            <a:solidFill>
              <a:schemeClr val="bg2">
                <a:lumMod val="60000"/>
                <a:lumOff val="40000"/>
              </a:schemeClr>
            </a:solidFill>
            <a:round/>
            <a:tailEnd type="triangle" w="med" len="med"/>
          </a:ln>
        </p:spPr>
      </p:cxnSp>
      <p:cxnSp>
        <p:nvCxnSpPr>
          <p:cNvPr id="42" name="AutoShape 20"/>
          <p:cNvCxnSpPr>
            <a:cxnSpLocks noChangeShapeType="1"/>
            <a:stCxn id="19" idx="3"/>
            <a:endCxn id="45" idx="1"/>
          </p:cNvCxnSpPr>
          <p:nvPr/>
        </p:nvCxnSpPr>
        <p:spPr bwMode="auto">
          <a:xfrm>
            <a:off x="6375478" y="4632152"/>
            <a:ext cx="239132" cy="0"/>
          </a:xfrm>
          <a:prstGeom prst="straightConnector1">
            <a:avLst/>
          </a:prstGeom>
          <a:noFill/>
          <a:ln w="57150">
            <a:solidFill>
              <a:schemeClr val="bg2">
                <a:lumMod val="60000"/>
                <a:lumOff val="40000"/>
              </a:schemeClr>
            </a:solidFill>
            <a:prstDash val="sysDot"/>
            <a:round/>
            <a:tailEnd type="triangle" w="med" len="med"/>
          </a:ln>
        </p:spPr>
      </p:cxnSp>
      <p:sp>
        <p:nvSpPr>
          <p:cNvPr id="45" name="AutoShape 12"/>
          <p:cNvSpPr>
            <a:spLocks noChangeArrowheads="1"/>
          </p:cNvSpPr>
          <p:nvPr/>
        </p:nvSpPr>
        <p:spPr bwMode="auto">
          <a:xfrm>
            <a:off x="6614610" y="4290152"/>
            <a:ext cx="1584000" cy="684000"/>
          </a:xfrm>
          <a:prstGeom prst="rect">
            <a:avLst/>
          </a:prstGeom>
          <a:solidFill>
            <a:schemeClr val="accent3"/>
          </a:solidFill>
          <a:ln w="9525" algn="ctr">
            <a:noFill/>
            <a:round/>
          </a:ln>
        </p:spPr>
        <p:txBody>
          <a:bodyPr lIns="36000" tIns="0" rIns="36000" bIns="0" anchor="ctr"/>
          <a:lstStyle/>
          <a:p>
            <a:pPr algn="ctr" defTabSz="892175" eaLnBrk="0" hangingPunct="0">
              <a:defRPr/>
            </a:pPr>
            <a:r>
              <a:rPr lang="ja-JP" sz="1400" b="0" i="0" u="none" strike="noStrike" cap="none" baseline="0" dirty="0">
                <a:solidFill>
                  <a:srgbClr val="FFFFFF"/>
                </a:solidFill>
                <a:effectLst/>
                <a:uFillTx/>
                <a:ea typeface="MS UI Gothic"/>
              </a:rPr>
              <a:t>FOLFOXIRI + ベバシズマブ*</a:t>
            </a:r>
            <a:r>
              <a:rPr sz="1400" dirty="0"/>
              <a:t/>
            </a:r>
            <a:br>
              <a:rPr sz="1400" dirty="0"/>
            </a:br>
            <a:r>
              <a:rPr lang="ja-JP" sz="1400" b="0" i="0" u="none" strike="noStrike" cap="none" baseline="0" dirty="0">
                <a:solidFill>
                  <a:srgbClr val="FFFFFF"/>
                </a:solidFill>
                <a:effectLst/>
                <a:uFillTx/>
                <a:ea typeface="MS UI Gothic"/>
              </a:rPr>
              <a:t>+ 5FU/ベバシズマブ</a:t>
            </a:r>
          </a:p>
        </p:txBody>
      </p:sp>
      <p:sp>
        <p:nvSpPr>
          <p:cNvPr id="52" name="AutoShape 12"/>
          <p:cNvSpPr>
            <a:spLocks noChangeArrowheads="1"/>
          </p:cNvSpPr>
          <p:nvPr/>
        </p:nvSpPr>
        <p:spPr bwMode="auto">
          <a:xfrm>
            <a:off x="8437138" y="2816066"/>
            <a:ext cx="468000" cy="528637"/>
          </a:xfrm>
          <a:prstGeom prst="rect">
            <a:avLst/>
          </a:prstGeom>
          <a:solidFill>
            <a:schemeClr val="tx1"/>
          </a:solidFill>
          <a:ln w="9525" algn="ctr">
            <a:noFill/>
            <a:round/>
          </a:ln>
        </p:spPr>
        <p:txBody>
          <a:bodyPr lIns="36000" tIns="0" rIns="36000" bIns="0" anchor="ctr"/>
          <a:lstStyle/>
          <a:p>
            <a:pPr algn="ctr" defTabSz="892175" eaLnBrk="0" hangingPunct="0">
              <a:defRPr/>
            </a:pPr>
            <a:r>
              <a:rPr lang="ja-JP" sz="1400" b="1" i="0" u="none" strike="noStrike" cap="none" baseline="0">
                <a:solidFill>
                  <a:srgbClr val="FFFFFF"/>
                </a:solidFill>
                <a:effectLst/>
                <a:uFillTx/>
                <a:ea typeface="MS UI Gothic"/>
              </a:rPr>
              <a:t>PD2</a:t>
            </a:r>
          </a:p>
        </p:txBody>
      </p:sp>
      <p:cxnSp>
        <p:nvCxnSpPr>
          <p:cNvPr id="53" name="AutoShape 21"/>
          <p:cNvCxnSpPr>
            <a:cxnSpLocks noChangeShapeType="1"/>
            <a:stCxn id="29" idx="3"/>
            <a:endCxn id="52" idx="1"/>
          </p:cNvCxnSpPr>
          <p:nvPr/>
        </p:nvCxnSpPr>
        <p:spPr bwMode="auto">
          <a:xfrm>
            <a:off x="8198610" y="3080384"/>
            <a:ext cx="238528" cy="1"/>
          </a:xfrm>
          <a:prstGeom prst="straightConnector1">
            <a:avLst/>
          </a:prstGeom>
          <a:noFill/>
          <a:ln w="57150">
            <a:solidFill>
              <a:schemeClr val="bg2">
                <a:lumMod val="60000"/>
                <a:lumOff val="40000"/>
              </a:schemeClr>
            </a:solidFill>
            <a:round/>
            <a:tailEnd type="triangle" w="med" len="med"/>
          </a:ln>
        </p:spPr>
      </p:cxnSp>
      <p:sp>
        <p:nvSpPr>
          <p:cNvPr id="55" name="AutoShape 12"/>
          <p:cNvSpPr>
            <a:spLocks noChangeArrowheads="1"/>
          </p:cNvSpPr>
          <p:nvPr/>
        </p:nvSpPr>
        <p:spPr bwMode="auto">
          <a:xfrm>
            <a:off x="8437138" y="4367833"/>
            <a:ext cx="468000" cy="528638"/>
          </a:xfrm>
          <a:prstGeom prst="rect">
            <a:avLst/>
          </a:prstGeom>
          <a:solidFill>
            <a:schemeClr val="tx1"/>
          </a:solidFill>
          <a:ln w="9525" algn="ctr">
            <a:noFill/>
            <a:round/>
          </a:ln>
        </p:spPr>
        <p:txBody>
          <a:bodyPr lIns="36000" tIns="0" rIns="36000" bIns="0" anchor="ctr"/>
          <a:lstStyle/>
          <a:p>
            <a:pPr algn="ctr" defTabSz="892175" eaLnBrk="0" hangingPunct="0">
              <a:defRPr/>
            </a:pPr>
            <a:r>
              <a:rPr lang="ja-JP" sz="1400" b="1" i="0" u="none" strike="noStrike" cap="none" baseline="0">
                <a:solidFill>
                  <a:srgbClr val="FFFFFF"/>
                </a:solidFill>
                <a:effectLst/>
                <a:uFillTx/>
                <a:ea typeface="MS UI Gothic"/>
              </a:rPr>
              <a:t>PD2</a:t>
            </a:r>
          </a:p>
        </p:txBody>
      </p:sp>
      <p:cxnSp>
        <p:nvCxnSpPr>
          <p:cNvPr id="56" name="AutoShape 20"/>
          <p:cNvCxnSpPr>
            <a:cxnSpLocks noChangeShapeType="1"/>
            <a:stCxn id="45" idx="3"/>
            <a:endCxn id="55" idx="1"/>
          </p:cNvCxnSpPr>
          <p:nvPr/>
        </p:nvCxnSpPr>
        <p:spPr bwMode="auto">
          <a:xfrm>
            <a:off x="8198610" y="4632152"/>
            <a:ext cx="238528" cy="0"/>
          </a:xfrm>
          <a:prstGeom prst="straightConnector1">
            <a:avLst/>
          </a:prstGeom>
          <a:noFill/>
          <a:ln w="57150">
            <a:solidFill>
              <a:schemeClr val="bg2">
                <a:lumMod val="60000"/>
                <a:lumOff val="40000"/>
              </a:schemeClr>
            </a:solidFill>
            <a:prstDash val="sysDot"/>
            <a:round/>
            <a:tailEnd type="triangle" w="med" len="med"/>
          </a:ln>
        </p:spPr>
      </p:cxnSp>
      <p:sp>
        <p:nvSpPr>
          <p:cNvPr id="59" name="TextBox 58"/>
          <p:cNvSpPr txBox="1"/>
          <p:nvPr/>
        </p:nvSpPr>
        <p:spPr>
          <a:xfrm>
            <a:off x="3549931" y="2473387"/>
            <a:ext cx="989438" cy="305105"/>
          </a:xfrm>
          <a:prstGeom prst="rect">
            <a:avLst/>
          </a:prstGeom>
          <a:noFill/>
        </p:spPr>
        <p:txBody>
          <a:bodyPr wrap="none" rtlCol="0">
            <a:spAutoFit/>
          </a:bodyPr>
          <a:lstStyle/>
          <a:p>
            <a:r>
              <a:rPr lang="ja-JP" sz="1400" b="1" i="0" u="none" strike="noStrike" cap="none" baseline="0">
                <a:solidFill>
                  <a:srgbClr val="4D4D4D"/>
                </a:solidFill>
                <a:effectLst/>
                <a:uFillTx/>
                <a:ea typeface="MS UI Gothic"/>
              </a:rPr>
              <a:t>A群</a:t>
            </a:r>
            <a:r>
              <a:rPr lang="ja-JP" sz="1400" b="0" i="0" u="none" strike="noStrike" cap="none" baseline="0">
                <a:solidFill>
                  <a:srgbClr val="4D4D4D"/>
                </a:solidFill>
                <a:effectLst/>
                <a:uFillTx/>
                <a:ea typeface="MS UI Gothic"/>
              </a:rPr>
              <a:t>n=340</a:t>
            </a:r>
          </a:p>
        </p:txBody>
      </p:sp>
      <p:sp>
        <p:nvSpPr>
          <p:cNvPr id="60" name="TextBox 59"/>
          <p:cNvSpPr txBox="1"/>
          <p:nvPr/>
        </p:nvSpPr>
        <p:spPr>
          <a:xfrm>
            <a:off x="3546597" y="4945123"/>
            <a:ext cx="989438" cy="305105"/>
          </a:xfrm>
          <a:prstGeom prst="rect">
            <a:avLst/>
          </a:prstGeom>
          <a:noFill/>
        </p:spPr>
        <p:txBody>
          <a:bodyPr wrap="none" rtlCol="0">
            <a:spAutoFit/>
          </a:bodyPr>
          <a:lstStyle/>
          <a:p>
            <a:r>
              <a:rPr lang="ja-JP" sz="1400" b="1" i="0" u="none" strike="noStrike" cap="none" baseline="0">
                <a:solidFill>
                  <a:srgbClr val="4D4D4D"/>
                </a:solidFill>
                <a:effectLst/>
                <a:uFillTx/>
                <a:ea typeface="MS UI Gothic"/>
              </a:rPr>
              <a:t>B群</a:t>
            </a:r>
            <a:r>
              <a:rPr lang="ja-JP" sz="1400" b="0" i="0" u="none" strike="noStrike" cap="none" baseline="0">
                <a:solidFill>
                  <a:srgbClr val="4D4D4D"/>
                </a:solidFill>
                <a:effectLst/>
                <a:uFillTx/>
                <a:ea typeface="MS UI Gothic"/>
              </a:rPr>
              <a:t>n=339</a:t>
            </a:r>
          </a:p>
        </p:txBody>
      </p:sp>
    </p:spTree>
    <p:extLst>
      <p:ext uri="{BB962C8B-B14F-4D97-AF65-F5344CB8AC3E}">
        <p14:creationId xmlns:p14="http://schemas.microsoft.com/office/powerpoint/2010/main" xmlns="" val="3517711210"/>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a:rPr>
              <a:t>LBA20: TRIBE2：切除不能転移性結腸直腸癌（mCRC）患者の第一および第二選択治療におけるGONOによる第III相無作為化戦略研究 – Cremolini C, et al</a:t>
            </a:r>
          </a:p>
        </p:txBody>
      </p:sp>
      <p:sp>
        <p:nvSpPr>
          <p:cNvPr id="3" name="Content Placeholder 2"/>
          <p:cNvSpPr>
            <a:spLocks noGrp="1"/>
          </p:cNvSpPr>
          <p:nvPr>
            <p:ph idx="1"/>
          </p:nvPr>
        </p:nvSpPr>
        <p:spPr/>
        <p:txBody>
          <a:bodyPr/>
          <a:lstStyle/>
          <a:p>
            <a:pPr marL="0" indent="0">
              <a:spcAft>
                <a:spcPct val="0"/>
              </a:spcAft>
              <a:buNone/>
            </a:pPr>
            <a:r>
              <a:rPr lang="ja-JP" sz="1600" b="1" i="0" u="none" strike="noStrike" cap="none" baseline="0" dirty="0">
                <a:solidFill>
                  <a:srgbClr val="4D4D4D"/>
                </a:solidFill>
                <a:effectLst/>
                <a:uFillTx/>
                <a:ea typeface="MS UI Gothic"/>
              </a:rPr>
              <a:t>主な結果</a:t>
            </a:r>
          </a:p>
          <a:p>
            <a:pPr>
              <a:spcAft>
                <a:spcPct val="0"/>
              </a:spcAft>
            </a:pPr>
            <a:r>
              <a:rPr lang="ja-JP" sz="1600" b="0" i="0" u="none" strike="noStrike" cap="none" baseline="0" dirty="0">
                <a:solidFill>
                  <a:srgbClr val="4D4D4D"/>
                </a:solidFill>
                <a:effectLst/>
                <a:uFillTx/>
                <a:ea typeface="MS UI Gothic"/>
              </a:rPr>
              <a:t>FOLFOXIRI/ベバシズマブに続くPD後の同薬剤の再導入は、FOLFOX/ベバシズマブに続いてFOLFIRI/ベバシズマブを投与する予め計画された逐次戦略よりも優れていた </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Cremolini C, et al. Ann Oncol 2018;29(suppl 5):abstr LBA20</a:t>
            </a:r>
          </a:p>
        </p:txBody>
      </p:sp>
      <p:graphicFrame>
        <p:nvGraphicFramePr>
          <p:cNvPr id="7" name="Tabella 11"/>
          <p:cNvGraphicFramePr>
            <a:graphicFrameLocks noGrp="1"/>
          </p:cNvGraphicFramePr>
          <p:nvPr>
            <p:extLst>
              <p:ext uri="{D42A27DB-BD31-4B8C-83A1-F6EECF244321}">
                <p14:modId xmlns:p14="http://schemas.microsoft.com/office/powerpoint/2010/main" xmlns="" val="1650464330"/>
              </p:ext>
            </p:extLst>
          </p:nvPr>
        </p:nvGraphicFramePr>
        <p:xfrm>
          <a:off x="5281684" y="2342951"/>
          <a:ext cx="3709440" cy="1389888"/>
        </p:xfrm>
        <a:graphic>
          <a:graphicData uri="http://schemas.openxmlformats.org/drawingml/2006/table">
            <a:tbl>
              <a:tblPr firstRow="1" firstCol="1" bandRow="1"/>
              <a:tblGrid>
                <a:gridCol w="1551142">
                  <a:extLst>
                    <a:ext uri="{9D8B030D-6E8A-4147-A177-3AD203B41FA5}">
                      <a16:colId xmlns:a16="http://schemas.microsoft.com/office/drawing/2014/main" xmlns="" val="20000"/>
                    </a:ext>
                  </a:extLst>
                </a:gridCol>
                <a:gridCol w="1079149">
                  <a:extLst>
                    <a:ext uri="{9D8B030D-6E8A-4147-A177-3AD203B41FA5}">
                      <a16:colId xmlns:a16="http://schemas.microsoft.com/office/drawing/2014/main" xmlns="" val="20001"/>
                    </a:ext>
                  </a:extLst>
                </a:gridCol>
                <a:gridCol w="1079149">
                  <a:extLst>
                    <a:ext uri="{9D8B030D-6E8A-4147-A177-3AD203B41FA5}">
                      <a16:colId xmlns:a16="http://schemas.microsoft.com/office/drawing/2014/main" xmlns="" val="20002"/>
                    </a:ext>
                  </a:extLst>
                </a:gridCol>
              </a:tblGrid>
              <a:tr h="359826">
                <a:tc>
                  <a:txBody>
                    <a:bodyPr/>
                    <a:lstStyle>
                      <a:lvl1pPr marL="0" algn="l" defTabSz="457200" rtl="0" eaLnBrk="1" latinLnBrk="0" hangingPunct="1">
                        <a:defRPr sz="1800" kern="1200">
                          <a:solidFill>
                            <a:schemeClr val="tx1"/>
                          </a:solidFill>
                          <a:latin typeface="Trebuchet MS"/>
                        </a:defRPr>
                      </a:lvl1pPr>
                      <a:lvl2pPr marL="457200" algn="l" defTabSz="457200" rtl="0" eaLnBrk="1" latinLnBrk="0" hangingPunct="1">
                        <a:defRPr sz="1800" kern="1200">
                          <a:solidFill>
                            <a:schemeClr val="tx1"/>
                          </a:solidFill>
                          <a:latin typeface="Trebuchet MS"/>
                        </a:defRPr>
                      </a:lvl2pPr>
                      <a:lvl3pPr marL="914400" algn="l" defTabSz="457200" rtl="0" eaLnBrk="1" latinLnBrk="0" hangingPunct="1">
                        <a:defRPr sz="1800" kern="1200">
                          <a:solidFill>
                            <a:schemeClr val="tx1"/>
                          </a:solidFill>
                          <a:latin typeface="Trebuchet MS"/>
                        </a:defRPr>
                      </a:lvl3pPr>
                      <a:lvl4pPr marL="1371600" algn="l" defTabSz="457200" rtl="0" eaLnBrk="1" latinLnBrk="0" hangingPunct="1">
                        <a:defRPr sz="1800" kern="1200">
                          <a:solidFill>
                            <a:schemeClr val="tx1"/>
                          </a:solidFill>
                          <a:latin typeface="Trebuchet MS"/>
                        </a:defRPr>
                      </a:lvl4pPr>
                      <a:lvl5pPr marL="1828800" algn="l" defTabSz="457200" rtl="0" eaLnBrk="1" latinLnBrk="0" hangingPunct="1">
                        <a:defRPr sz="1800" kern="1200">
                          <a:solidFill>
                            <a:schemeClr val="tx1"/>
                          </a:solidFill>
                          <a:latin typeface="Trebuchet MS"/>
                        </a:defRPr>
                      </a:lvl5pPr>
                      <a:lvl6pPr marL="2286000" algn="l" defTabSz="457200" rtl="0" eaLnBrk="1" latinLnBrk="0" hangingPunct="1">
                        <a:defRPr sz="1800" kern="1200">
                          <a:solidFill>
                            <a:schemeClr val="tx1"/>
                          </a:solidFill>
                          <a:latin typeface="Trebuchet MS"/>
                        </a:defRPr>
                      </a:lvl6pPr>
                      <a:lvl7pPr marL="2743200" algn="l" defTabSz="457200" rtl="0" eaLnBrk="1" latinLnBrk="0" hangingPunct="1">
                        <a:defRPr sz="1800" kern="1200">
                          <a:solidFill>
                            <a:schemeClr val="tx1"/>
                          </a:solidFill>
                          <a:latin typeface="Trebuchet MS"/>
                        </a:defRPr>
                      </a:lvl7pPr>
                      <a:lvl8pPr marL="3200400" algn="l" defTabSz="457200" rtl="0" eaLnBrk="1" latinLnBrk="0" hangingPunct="1">
                        <a:defRPr sz="1800" kern="1200">
                          <a:solidFill>
                            <a:schemeClr val="tx1"/>
                          </a:solidFill>
                          <a:latin typeface="Trebuchet MS"/>
                        </a:defRPr>
                      </a:lvl8pPr>
                      <a:lvl9pPr marL="3657600" algn="l" defTabSz="457200" rtl="0" eaLnBrk="1" latinLnBrk="0" hangingPunct="1">
                        <a:defRPr sz="1800" kern="1200">
                          <a:solidFill>
                            <a:schemeClr val="tx1"/>
                          </a:solidFill>
                          <a:latin typeface="Trebuchet MS"/>
                        </a:defRPr>
                      </a:lvl9pPr>
                    </a:lstStyle>
                    <a:p>
                      <a:pPr lvl="0" algn="l">
                        <a:lnSpc>
                          <a:spcPct val="115000"/>
                        </a:lnSpc>
                        <a:spcAft>
                          <a:spcPct val="0"/>
                        </a:spcAft>
                        <a:buFontTx/>
                        <a:buNone/>
                      </a:pPr>
                      <a:r>
                        <a:rPr lang="ja-JP" sz="1200" b="1" i="0" u="none" strike="noStrike" cap="none" baseline="0" dirty="0">
                          <a:solidFill>
                            <a:srgbClr val="4D4D4D"/>
                          </a:solidFill>
                          <a:effectLst/>
                          <a:uFillTx/>
                          <a:ea typeface="MS UI Gothic"/>
                        </a:rPr>
                        <a:t>追跡調査期間中央値</a:t>
                      </a:r>
                      <a:r>
                        <a:rPr sz="1200" dirty="0"/>
                        <a:t/>
                      </a:r>
                      <a:br>
                        <a:rPr sz="1200" dirty="0"/>
                      </a:br>
                      <a:r>
                        <a:rPr lang="ja-JP" sz="1200" b="1" i="0" u="none" strike="noStrike" cap="none" baseline="0" dirty="0">
                          <a:solidFill>
                            <a:srgbClr val="4D4D4D"/>
                          </a:solidFill>
                          <a:effectLst/>
                          <a:uFillTx/>
                          <a:ea typeface="MS UI Gothic"/>
                        </a:rPr>
                        <a:t>22.8カ月</a:t>
                      </a:r>
                    </a:p>
                  </a:txBody>
                  <a:tcPr marL="68580" marR="68580" marT="0" marB="0"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Trebuchet MS"/>
                        </a:defRPr>
                      </a:lvl1pPr>
                      <a:lvl2pPr marL="457200" algn="l" defTabSz="457200" rtl="0" eaLnBrk="1" latinLnBrk="0" hangingPunct="1">
                        <a:defRPr sz="1800" kern="1200">
                          <a:solidFill>
                            <a:schemeClr val="tx1"/>
                          </a:solidFill>
                          <a:latin typeface="Trebuchet MS"/>
                        </a:defRPr>
                      </a:lvl2pPr>
                      <a:lvl3pPr marL="914400" algn="l" defTabSz="457200" rtl="0" eaLnBrk="1" latinLnBrk="0" hangingPunct="1">
                        <a:defRPr sz="1800" kern="1200">
                          <a:solidFill>
                            <a:schemeClr val="tx1"/>
                          </a:solidFill>
                          <a:latin typeface="Trebuchet MS"/>
                        </a:defRPr>
                      </a:lvl3pPr>
                      <a:lvl4pPr marL="1371600" algn="l" defTabSz="457200" rtl="0" eaLnBrk="1" latinLnBrk="0" hangingPunct="1">
                        <a:defRPr sz="1800" kern="1200">
                          <a:solidFill>
                            <a:schemeClr val="tx1"/>
                          </a:solidFill>
                          <a:latin typeface="Trebuchet MS"/>
                        </a:defRPr>
                      </a:lvl4pPr>
                      <a:lvl5pPr marL="1828800" algn="l" defTabSz="457200" rtl="0" eaLnBrk="1" latinLnBrk="0" hangingPunct="1">
                        <a:defRPr sz="1800" kern="1200">
                          <a:solidFill>
                            <a:schemeClr val="tx1"/>
                          </a:solidFill>
                          <a:latin typeface="Trebuchet MS"/>
                        </a:defRPr>
                      </a:lvl5pPr>
                      <a:lvl6pPr marL="2286000" algn="l" defTabSz="457200" rtl="0" eaLnBrk="1" latinLnBrk="0" hangingPunct="1">
                        <a:defRPr sz="1800" kern="1200">
                          <a:solidFill>
                            <a:schemeClr val="tx1"/>
                          </a:solidFill>
                          <a:latin typeface="Trebuchet MS"/>
                        </a:defRPr>
                      </a:lvl6pPr>
                      <a:lvl7pPr marL="2743200" algn="l" defTabSz="457200" rtl="0" eaLnBrk="1" latinLnBrk="0" hangingPunct="1">
                        <a:defRPr sz="1800" kern="1200">
                          <a:solidFill>
                            <a:schemeClr val="tx1"/>
                          </a:solidFill>
                          <a:latin typeface="Trebuchet MS"/>
                        </a:defRPr>
                      </a:lvl7pPr>
                      <a:lvl8pPr marL="3200400" algn="l" defTabSz="457200" rtl="0" eaLnBrk="1" latinLnBrk="0" hangingPunct="1">
                        <a:defRPr sz="1800" kern="1200">
                          <a:solidFill>
                            <a:schemeClr val="tx1"/>
                          </a:solidFill>
                          <a:latin typeface="Trebuchet MS"/>
                        </a:defRPr>
                      </a:lvl8pPr>
                      <a:lvl9pPr marL="3657600" algn="l" defTabSz="457200" rtl="0" eaLnBrk="1" latinLnBrk="0" hangingPunct="1">
                        <a:defRPr sz="1800" kern="1200">
                          <a:solidFill>
                            <a:schemeClr val="tx1"/>
                          </a:solidFill>
                          <a:latin typeface="Trebuchet MS"/>
                        </a:defRPr>
                      </a:lvl9pPr>
                    </a:lstStyle>
                    <a:p>
                      <a:pPr marL="0" marR="0" lvl="0" indent="0" algn="ctr" defTabSz="914400" rtl="0" eaLnBrk="1" fontAlgn="base" latinLnBrk="0" hangingPunct="1">
                        <a:lnSpc>
                          <a:spcPct val="100000"/>
                        </a:lnSpc>
                        <a:spcBef>
                          <a:spcPct val="20000"/>
                        </a:spcBef>
                        <a:spcAft>
                          <a:spcPct val="0"/>
                        </a:spcAft>
                        <a:buClrTx/>
                        <a:buSzTx/>
                        <a:buFontTx/>
                        <a:buNone/>
                        <a:defRPr/>
                      </a:pPr>
                      <a:r>
                        <a:rPr lang="ja-JP" sz="1200" b="1" i="0" u="none" strike="noStrike" cap="none" baseline="0">
                          <a:solidFill>
                            <a:srgbClr val="4D4D4D"/>
                          </a:solidFill>
                          <a:effectLst/>
                          <a:uFillTx/>
                          <a:ea typeface="MS UI Gothic"/>
                        </a:rPr>
                        <a:t>A群</a:t>
                      </a:r>
                      <a:r>
                        <a:rPr sz="1200"/>
                        <a:t/>
                      </a:r>
                      <a:br>
                        <a:rPr sz="1200"/>
                      </a:br>
                      <a:r>
                        <a:rPr lang="ja-JP" sz="1200" b="1" i="0" u="none" strike="noStrike" cap="none" baseline="0">
                          <a:solidFill>
                            <a:srgbClr val="4D4D4D"/>
                          </a:solidFill>
                          <a:effectLst/>
                          <a:uFillTx/>
                          <a:ea typeface="MS UI Gothic"/>
                        </a:rPr>
                        <a:t>(n=340)</a:t>
                      </a:r>
                    </a:p>
                  </a:txBody>
                  <a:tcPr marL="68580" marR="6858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Trebuchet MS"/>
                        </a:defRPr>
                      </a:lvl1pPr>
                      <a:lvl2pPr marL="457200" algn="l" defTabSz="457200" rtl="0" eaLnBrk="1" latinLnBrk="0" hangingPunct="1">
                        <a:defRPr sz="1800" kern="1200">
                          <a:solidFill>
                            <a:schemeClr val="tx1"/>
                          </a:solidFill>
                          <a:latin typeface="Trebuchet MS"/>
                        </a:defRPr>
                      </a:lvl2pPr>
                      <a:lvl3pPr marL="914400" algn="l" defTabSz="457200" rtl="0" eaLnBrk="1" latinLnBrk="0" hangingPunct="1">
                        <a:defRPr sz="1800" kern="1200">
                          <a:solidFill>
                            <a:schemeClr val="tx1"/>
                          </a:solidFill>
                          <a:latin typeface="Trebuchet MS"/>
                        </a:defRPr>
                      </a:lvl3pPr>
                      <a:lvl4pPr marL="1371600" algn="l" defTabSz="457200" rtl="0" eaLnBrk="1" latinLnBrk="0" hangingPunct="1">
                        <a:defRPr sz="1800" kern="1200">
                          <a:solidFill>
                            <a:schemeClr val="tx1"/>
                          </a:solidFill>
                          <a:latin typeface="Trebuchet MS"/>
                        </a:defRPr>
                      </a:lvl4pPr>
                      <a:lvl5pPr marL="1828800" algn="l" defTabSz="457200" rtl="0" eaLnBrk="1" latinLnBrk="0" hangingPunct="1">
                        <a:defRPr sz="1800" kern="1200">
                          <a:solidFill>
                            <a:schemeClr val="tx1"/>
                          </a:solidFill>
                          <a:latin typeface="Trebuchet MS"/>
                        </a:defRPr>
                      </a:lvl5pPr>
                      <a:lvl6pPr marL="2286000" algn="l" defTabSz="457200" rtl="0" eaLnBrk="1" latinLnBrk="0" hangingPunct="1">
                        <a:defRPr sz="1800" kern="1200">
                          <a:solidFill>
                            <a:schemeClr val="tx1"/>
                          </a:solidFill>
                          <a:latin typeface="Trebuchet MS"/>
                        </a:defRPr>
                      </a:lvl6pPr>
                      <a:lvl7pPr marL="2743200" algn="l" defTabSz="457200" rtl="0" eaLnBrk="1" latinLnBrk="0" hangingPunct="1">
                        <a:defRPr sz="1800" kern="1200">
                          <a:solidFill>
                            <a:schemeClr val="tx1"/>
                          </a:solidFill>
                          <a:latin typeface="Trebuchet MS"/>
                        </a:defRPr>
                      </a:lvl7pPr>
                      <a:lvl8pPr marL="3200400" algn="l" defTabSz="457200" rtl="0" eaLnBrk="1" latinLnBrk="0" hangingPunct="1">
                        <a:defRPr sz="1800" kern="1200">
                          <a:solidFill>
                            <a:schemeClr val="tx1"/>
                          </a:solidFill>
                          <a:latin typeface="Trebuchet MS"/>
                        </a:defRPr>
                      </a:lvl8pPr>
                      <a:lvl9pPr marL="3657600" algn="l" defTabSz="457200" rtl="0" eaLnBrk="1" latinLnBrk="0" hangingPunct="1">
                        <a:defRPr sz="1800" kern="1200">
                          <a:solidFill>
                            <a:schemeClr val="tx1"/>
                          </a:solidFill>
                          <a:latin typeface="Trebuchet MS"/>
                        </a:defRPr>
                      </a:lvl9pPr>
                    </a:lstStyle>
                    <a:p>
                      <a:pPr marL="0" marR="0" lvl="0" indent="0" algn="ctr" defTabSz="914400" rtl="0" eaLnBrk="1" fontAlgn="base" latinLnBrk="0" hangingPunct="1">
                        <a:lnSpc>
                          <a:spcPct val="100000"/>
                        </a:lnSpc>
                        <a:spcBef>
                          <a:spcPct val="20000"/>
                        </a:spcBef>
                        <a:spcAft>
                          <a:spcPct val="0"/>
                        </a:spcAft>
                        <a:buClrTx/>
                        <a:buSzTx/>
                        <a:buFontTx/>
                        <a:buNone/>
                        <a:defRPr/>
                      </a:pPr>
                      <a:r>
                        <a:rPr lang="ja-JP" sz="1200" b="1" i="0" u="none" strike="noStrike" cap="none" baseline="0">
                          <a:solidFill>
                            <a:srgbClr val="4D4D4D"/>
                          </a:solidFill>
                          <a:effectLst/>
                          <a:uFillTx/>
                          <a:ea typeface="MS UI Gothic"/>
                        </a:rPr>
                        <a:t>B群</a:t>
                      </a:r>
                      <a:r>
                        <a:rPr sz="1200"/>
                        <a:t/>
                      </a:r>
                      <a:br>
                        <a:rPr sz="1200"/>
                      </a:br>
                      <a:r>
                        <a:rPr lang="ja-JP" sz="1200" b="1" i="0" u="none" strike="noStrike" cap="none" baseline="0">
                          <a:solidFill>
                            <a:srgbClr val="4D4D4D"/>
                          </a:solidFill>
                          <a:effectLst/>
                          <a:uFillTx/>
                          <a:ea typeface="MS UI Gothic"/>
                        </a:rPr>
                        <a:t>(n=339)</a:t>
                      </a:r>
                    </a:p>
                  </a:txBody>
                  <a:tcPr marL="68580" marR="6858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34669">
                <a:tc>
                  <a:txBody>
                    <a:bodyPr/>
                    <a:lstStyle>
                      <a:lvl1pPr marL="0" algn="l" defTabSz="457200" rtl="0" eaLnBrk="1" latinLnBrk="0" hangingPunct="1">
                        <a:defRPr sz="1800" kern="1200">
                          <a:solidFill>
                            <a:schemeClr val="tx1"/>
                          </a:solidFill>
                          <a:latin typeface="Trebuchet MS"/>
                        </a:defRPr>
                      </a:lvl1pPr>
                      <a:lvl2pPr marL="457200" algn="l" defTabSz="457200" rtl="0" eaLnBrk="1" latinLnBrk="0" hangingPunct="1">
                        <a:defRPr sz="1800" kern="1200">
                          <a:solidFill>
                            <a:schemeClr val="tx1"/>
                          </a:solidFill>
                          <a:latin typeface="Trebuchet MS"/>
                        </a:defRPr>
                      </a:lvl2pPr>
                      <a:lvl3pPr marL="914400" algn="l" defTabSz="457200" rtl="0" eaLnBrk="1" latinLnBrk="0" hangingPunct="1">
                        <a:defRPr sz="1800" kern="1200">
                          <a:solidFill>
                            <a:schemeClr val="tx1"/>
                          </a:solidFill>
                          <a:latin typeface="Trebuchet MS"/>
                        </a:defRPr>
                      </a:lvl3pPr>
                      <a:lvl4pPr marL="1371600" algn="l" defTabSz="457200" rtl="0" eaLnBrk="1" latinLnBrk="0" hangingPunct="1">
                        <a:defRPr sz="1800" kern="1200">
                          <a:solidFill>
                            <a:schemeClr val="tx1"/>
                          </a:solidFill>
                          <a:latin typeface="Trebuchet MS"/>
                        </a:defRPr>
                      </a:lvl4pPr>
                      <a:lvl5pPr marL="1828800" algn="l" defTabSz="457200" rtl="0" eaLnBrk="1" latinLnBrk="0" hangingPunct="1">
                        <a:defRPr sz="1800" kern="1200">
                          <a:solidFill>
                            <a:schemeClr val="tx1"/>
                          </a:solidFill>
                          <a:latin typeface="Trebuchet MS"/>
                        </a:defRPr>
                      </a:lvl5pPr>
                      <a:lvl6pPr marL="2286000" algn="l" defTabSz="457200" rtl="0" eaLnBrk="1" latinLnBrk="0" hangingPunct="1">
                        <a:defRPr sz="1800" kern="1200">
                          <a:solidFill>
                            <a:schemeClr val="tx1"/>
                          </a:solidFill>
                          <a:latin typeface="Trebuchet MS"/>
                        </a:defRPr>
                      </a:lvl6pPr>
                      <a:lvl7pPr marL="2743200" algn="l" defTabSz="457200" rtl="0" eaLnBrk="1" latinLnBrk="0" hangingPunct="1">
                        <a:defRPr sz="1800" kern="1200">
                          <a:solidFill>
                            <a:schemeClr val="tx1"/>
                          </a:solidFill>
                          <a:latin typeface="Trebuchet MS"/>
                        </a:defRPr>
                      </a:lvl7pPr>
                      <a:lvl8pPr marL="3200400" algn="l" defTabSz="457200" rtl="0" eaLnBrk="1" latinLnBrk="0" hangingPunct="1">
                        <a:defRPr sz="1800" kern="1200">
                          <a:solidFill>
                            <a:schemeClr val="tx1"/>
                          </a:solidFill>
                          <a:latin typeface="Trebuchet MS"/>
                        </a:defRPr>
                      </a:lvl8pPr>
                      <a:lvl9pPr marL="3657600" algn="l" defTabSz="457200" rtl="0" eaLnBrk="1" latinLnBrk="0" hangingPunct="1">
                        <a:defRPr sz="1800" kern="1200">
                          <a:solidFill>
                            <a:schemeClr val="tx1"/>
                          </a:solidFill>
                          <a:latin typeface="Trebuchet MS"/>
                        </a:defRPr>
                      </a:lvl9pPr>
                    </a:lstStyle>
                    <a:p>
                      <a:pPr marL="0" lvl="0" algn="l">
                        <a:lnSpc>
                          <a:spcPct val="150000"/>
                        </a:lnSpc>
                        <a:spcAft>
                          <a:spcPct val="0"/>
                        </a:spcAft>
                        <a:buFontTx/>
                        <a:buNone/>
                      </a:pPr>
                      <a:r>
                        <a:rPr lang="ja-JP" sz="1200" b="0" i="0" u="none" strike="noStrike" cap="none" baseline="0">
                          <a:solidFill>
                            <a:srgbClr val="4D4D4D"/>
                          </a:solidFill>
                          <a:effectLst/>
                          <a:uFillTx/>
                          <a:ea typeface="MS UI Gothic"/>
                        </a:rPr>
                        <a:t>イベント、n (%)</a:t>
                      </a:r>
                    </a:p>
                  </a:txBody>
                  <a:tcPr marL="68580" marR="68580" marT="0" marB="0"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Trebuchet MS"/>
                        </a:defRPr>
                      </a:lvl1pPr>
                      <a:lvl2pPr marL="457200" algn="l" defTabSz="457200" rtl="0" eaLnBrk="1" latinLnBrk="0" hangingPunct="1">
                        <a:defRPr sz="1800" kern="1200">
                          <a:solidFill>
                            <a:schemeClr val="tx1"/>
                          </a:solidFill>
                          <a:latin typeface="Trebuchet MS"/>
                        </a:defRPr>
                      </a:lvl2pPr>
                      <a:lvl3pPr marL="914400" algn="l" defTabSz="457200" rtl="0" eaLnBrk="1" latinLnBrk="0" hangingPunct="1">
                        <a:defRPr sz="1800" kern="1200">
                          <a:solidFill>
                            <a:schemeClr val="tx1"/>
                          </a:solidFill>
                          <a:latin typeface="Trebuchet MS"/>
                        </a:defRPr>
                      </a:lvl3pPr>
                      <a:lvl4pPr marL="1371600" algn="l" defTabSz="457200" rtl="0" eaLnBrk="1" latinLnBrk="0" hangingPunct="1">
                        <a:defRPr sz="1800" kern="1200">
                          <a:solidFill>
                            <a:schemeClr val="tx1"/>
                          </a:solidFill>
                          <a:latin typeface="Trebuchet MS"/>
                        </a:defRPr>
                      </a:lvl4pPr>
                      <a:lvl5pPr marL="1828800" algn="l" defTabSz="457200" rtl="0" eaLnBrk="1" latinLnBrk="0" hangingPunct="1">
                        <a:defRPr sz="1800" kern="1200">
                          <a:solidFill>
                            <a:schemeClr val="tx1"/>
                          </a:solidFill>
                          <a:latin typeface="Trebuchet MS"/>
                        </a:defRPr>
                      </a:lvl5pPr>
                      <a:lvl6pPr marL="2286000" algn="l" defTabSz="457200" rtl="0" eaLnBrk="1" latinLnBrk="0" hangingPunct="1">
                        <a:defRPr sz="1800" kern="1200">
                          <a:solidFill>
                            <a:schemeClr val="tx1"/>
                          </a:solidFill>
                          <a:latin typeface="Trebuchet MS"/>
                        </a:defRPr>
                      </a:lvl6pPr>
                      <a:lvl7pPr marL="2743200" algn="l" defTabSz="457200" rtl="0" eaLnBrk="1" latinLnBrk="0" hangingPunct="1">
                        <a:defRPr sz="1800" kern="1200">
                          <a:solidFill>
                            <a:schemeClr val="tx1"/>
                          </a:solidFill>
                          <a:latin typeface="Trebuchet MS"/>
                        </a:defRPr>
                      </a:lvl7pPr>
                      <a:lvl8pPr marL="3200400" algn="l" defTabSz="457200" rtl="0" eaLnBrk="1" latinLnBrk="0" hangingPunct="1">
                        <a:defRPr sz="1800" kern="1200">
                          <a:solidFill>
                            <a:schemeClr val="tx1"/>
                          </a:solidFill>
                          <a:latin typeface="Trebuchet MS"/>
                        </a:defRPr>
                      </a:lvl8pPr>
                      <a:lvl9pPr marL="3657600" algn="l" defTabSz="457200" rtl="0" eaLnBrk="1" latinLnBrk="0" hangingPunct="1">
                        <a:defRPr sz="1800" kern="1200">
                          <a:solidFill>
                            <a:schemeClr val="tx1"/>
                          </a:solidFill>
                          <a:latin typeface="Trebuchet MS"/>
                        </a:defRPr>
                      </a:lvl9pPr>
                    </a:lstStyle>
                    <a:p>
                      <a:pPr algn="ctr">
                        <a:lnSpc>
                          <a:spcPct val="115000"/>
                        </a:lnSpc>
                        <a:spcAft>
                          <a:spcPct val="0"/>
                        </a:spcAft>
                      </a:pPr>
                      <a:r>
                        <a:rPr lang="ja-JP" sz="1200" b="0" i="0" u="none" strike="noStrike" cap="none" baseline="0">
                          <a:solidFill>
                            <a:srgbClr val="4D4D4D"/>
                          </a:solidFill>
                          <a:effectLst/>
                          <a:uFillTx/>
                          <a:ea typeface="MS UI Gothic"/>
                        </a:rPr>
                        <a:t>235 (69)</a:t>
                      </a:r>
                    </a:p>
                  </a:txBody>
                  <a:tcPr marL="68580" marR="6858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Trebuchet MS"/>
                        </a:defRPr>
                      </a:lvl1pPr>
                      <a:lvl2pPr marL="457200" algn="l" defTabSz="457200" rtl="0" eaLnBrk="1" latinLnBrk="0" hangingPunct="1">
                        <a:defRPr sz="1800" kern="1200">
                          <a:solidFill>
                            <a:schemeClr val="tx1"/>
                          </a:solidFill>
                          <a:latin typeface="Trebuchet MS"/>
                        </a:defRPr>
                      </a:lvl2pPr>
                      <a:lvl3pPr marL="914400" algn="l" defTabSz="457200" rtl="0" eaLnBrk="1" latinLnBrk="0" hangingPunct="1">
                        <a:defRPr sz="1800" kern="1200">
                          <a:solidFill>
                            <a:schemeClr val="tx1"/>
                          </a:solidFill>
                          <a:latin typeface="Trebuchet MS"/>
                        </a:defRPr>
                      </a:lvl3pPr>
                      <a:lvl4pPr marL="1371600" algn="l" defTabSz="457200" rtl="0" eaLnBrk="1" latinLnBrk="0" hangingPunct="1">
                        <a:defRPr sz="1800" kern="1200">
                          <a:solidFill>
                            <a:schemeClr val="tx1"/>
                          </a:solidFill>
                          <a:latin typeface="Trebuchet MS"/>
                        </a:defRPr>
                      </a:lvl4pPr>
                      <a:lvl5pPr marL="1828800" algn="l" defTabSz="457200" rtl="0" eaLnBrk="1" latinLnBrk="0" hangingPunct="1">
                        <a:defRPr sz="1800" kern="1200">
                          <a:solidFill>
                            <a:schemeClr val="tx1"/>
                          </a:solidFill>
                          <a:latin typeface="Trebuchet MS"/>
                        </a:defRPr>
                      </a:lvl5pPr>
                      <a:lvl6pPr marL="2286000" algn="l" defTabSz="457200" rtl="0" eaLnBrk="1" latinLnBrk="0" hangingPunct="1">
                        <a:defRPr sz="1800" kern="1200">
                          <a:solidFill>
                            <a:schemeClr val="tx1"/>
                          </a:solidFill>
                          <a:latin typeface="Trebuchet MS"/>
                        </a:defRPr>
                      </a:lvl6pPr>
                      <a:lvl7pPr marL="2743200" algn="l" defTabSz="457200" rtl="0" eaLnBrk="1" latinLnBrk="0" hangingPunct="1">
                        <a:defRPr sz="1800" kern="1200">
                          <a:solidFill>
                            <a:schemeClr val="tx1"/>
                          </a:solidFill>
                          <a:latin typeface="Trebuchet MS"/>
                        </a:defRPr>
                      </a:lvl7pPr>
                      <a:lvl8pPr marL="3200400" algn="l" defTabSz="457200" rtl="0" eaLnBrk="1" latinLnBrk="0" hangingPunct="1">
                        <a:defRPr sz="1800" kern="1200">
                          <a:solidFill>
                            <a:schemeClr val="tx1"/>
                          </a:solidFill>
                          <a:latin typeface="Trebuchet MS"/>
                        </a:defRPr>
                      </a:lvl8pPr>
                      <a:lvl9pPr marL="3657600" algn="l" defTabSz="457200" rtl="0" eaLnBrk="1" latinLnBrk="0" hangingPunct="1">
                        <a:defRPr sz="1800" kern="1200">
                          <a:solidFill>
                            <a:schemeClr val="tx1"/>
                          </a:solidFill>
                          <a:latin typeface="Trebuchet MS"/>
                        </a:defRPr>
                      </a:lvl9pPr>
                    </a:lstStyle>
                    <a:p>
                      <a:pPr algn="ctr">
                        <a:lnSpc>
                          <a:spcPct val="115000"/>
                        </a:lnSpc>
                        <a:spcAft>
                          <a:spcPct val="0"/>
                        </a:spcAft>
                      </a:pPr>
                      <a:r>
                        <a:rPr lang="ja-JP" sz="1200" b="0" i="0" u="none" strike="noStrike" cap="none" baseline="0">
                          <a:solidFill>
                            <a:srgbClr val="4D4D4D"/>
                          </a:solidFill>
                          <a:effectLst/>
                          <a:uFillTx/>
                          <a:ea typeface="MS UI Gothic"/>
                        </a:rPr>
                        <a:t>188 (55)</a:t>
                      </a:r>
                    </a:p>
                  </a:txBody>
                  <a:tcPr marL="68580" marR="6858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34669">
                <a:tc>
                  <a:txBody>
                    <a:bodyPr/>
                    <a:lstStyle>
                      <a:lvl1pPr marL="0" algn="l" defTabSz="457200" rtl="0" eaLnBrk="1" latinLnBrk="0" hangingPunct="1">
                        <a:defRPr sz="1800" kern="1200">
                          <a:solidFill>
                            <a:schemeClr val="tx1"/>
                          </a:solidFill>
                          <a:latin typeface="Trebuchet MS"/>
                        </a:defRPr>
                      </a:lvl1pPr>
                      <a:lvl2pPr marL="457200" algn="l" defTabSz="457200" rtl="0" eaLnBrk="1" latinLnBrk="0" hangingPunct="1">
                        <a:defRPr sz="1800" kern="1200">
                          <a:solidFill>
                            <a:schemeClr val="tx1"/>
                          </a:solidFill>
                          <a:latin typeface="Trebuchet MS"/>
                        </a:defRPr>
                      </a:lvl2pPr>
                      <a:lvl3pPr marL="914400" algn="l" defTabSz="457200" rtl="0" eaLnBrk="1" latinLnBrk="0" hangingPunct="1">
                        <a:defRPr sz="1800" kern="1200">
                          <a:solidFill>
                            <a:schemeClr val="tx1"/>
                          </a:solidFill>
                          <a:latin typeface="Trebuchet MS"/>
                        </a:defRPr>
                      </a:lvl3pPr>
                      <a:lvl4pPr marL="1371600" algn="l" defTabSz="457200" rtl="0" eaLnBrk="1" latinLnBrk="0" hangingPunct="1">
                        <a:defRPr sz="1800" kern="1200">
                          <a:solidFill>
                            <a:schemeClr val="tx1"/>
                          </a:solidFill>
                          <a:latin typeface="Trebuchet MS"/>
                        </a:defRPr>
                      </a:lvl4pPr>
                      <a:lvl5pPr marL="1828800" algn="l" defTabSz="457200" rtl="0" eaLnBrk="1" latinLnBrk="0" hangingPunct="1">
                        <a:defRPr sz="1800" kern="1200">
                          <a:solidFill>
                            <a:schemeClr val="tx1"/>
                          </a:solidFill>
                          <a:latin typeface="Trebuchet MS"/>
                        </a:defRPr>
                      </a:lvl5pPr>
                      <a:lvl6pPr marL="2286000" algn="l" defTabSz="457200" rtl="0" eaLnBrk="1" latinLnBrk="0" hangingPunct="1">
                        <a:defRPr sz="1800" kern="1200">
                          <a:solidFill>
                            <a:schemeClr val="tx1"/>
                          </a:solidFill>
                          <a:latin typeface="Trebuchet MS"/>
                        </a:defRPr>
                      </a:lvl6pPr>
                      <a:lvl7pPr marL="2743200" algn="l" defTabSz="457200" rtl="0" eaLnBrk="1" latinLnBrk="0" hangingPunct="1">
                        <a:defRPr sz="1800" kern="1200">
                          <a:solidFill>
                            <a:schemeClr val="tx1"/>
                          </a:solidFill>
                          <a:latin typeface="Trebuchet MS"/>
                        </a:defRPr>
                      </a:lvl7pPr>
                      <a:lvl8pPr marL="3200400" algn="l" defTabSz="457200" rtl="0" eaLnBrk="1" latinLnBrk="0" hangingPunct="1">
                        <a:defRPr sz="1800" kern="1200">
                          <a:solidFill>
                            <a:schemeClr val="tx1"/>
                          </a:solidFill>
                          <a:latin typeface="Trebuchet MS"/>
                        </a:defRPr>
                      </a:lvl8pPr>
                      <a:lvl9pPr marL="3657600" algn="l" defTabSz="457200" rtl="0" eaLnBrk="1" latinLnBrk="0" hangingPunct="1">
                        <a:defRPr sz="1800" kern="1200">
                          <a:solidFill>
                            <a:schemeClr val="tx1"/>
                          </a:solidFill>
                          <a:latin typeface="Trebuchet MS"/>
                        </a:defRPr>
                      </a:lvl9pPr>
                    </a:lstStyle>
                    <a:p>
                      <a:pPr marL="0" lvl="0" algn="l">
                        <a:lnSpc>
                          <a:spcPct val="150000"/>
                        </a:lnSpc>
                        <a:spcAft>
                          <a:spcPct val="0"/>
                        </a:spcAft>
                        <a:buFontTx/>
                        <a:buNone/>
                      </a:pPr>
                      <a:r>
                        <a:rPr lang="ja-JP" sz="1200" b="0" i="0" u="none" strike="noStrike" cap="none" baseline="0">
                          <a:solidFill>
                            <a:srgbClr val="4D4D4D"/>
                          </a:solidFill>
                          <a:effectLst/>
                          <a:uFillTx/>
                          <a:ea typeface="MS UI Gothic"/>
                        </a:rPr>
                        <a:t>mPFS2、カ月</a:t>
                      </a:r>
                    </a:p>
                  </a:txBody>
                  <a:tcPr marL="68580" marR="68580" marT="0" marB="0"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Trebuchet MS"/>
                        </a:defRPr>
                      </a:lvl1pPr>
                      <a:lvl2pPr marL="457200" algn="l" defTabSz="457200" rtl="0" eaLnBrk="1" latinLnBrk="0" hangingPunct="1">
                        <a:defRPr sz="1800" kern="1200">
                          <a:solidFill>
                            <a:schemeClr val="tx1"/>
                          </a:solidFill>
                          <a:latin typeface="Trebuchet MS"/>
                        </a:defRPr>
                      </a:lvl2pPr>
                      <a:lvl3pPr marL="914400" algn="l" defTabSz="457200" rtl="0" eaLnBrk="1" latinLnBrk="0" hangingPunct="1">
                        <a:defRPr sz="1800" kern="1200">
                          <a:solidFill>
                            <a:schemeClr val="tx1"/>
                          </a:solidFill>
                          <a:latin typeface="Trebuchet MS"/>
                        </a:defRPr>
                      </a:lvl3pPr>
                      <a:lvl4pPr marL="1371600" algn="l" defTabSz="457200" rtl="0" eaLnBrk="1" latinLnBrk="0" hangingPunct="1">
                        <a:defRPr sz="1800" kern="1200">
                          <a:solidFill>
                            <a:schemeClr val="tx1"/>
                          </a:solidFill>
                          <a:latin typeface="Trebuchet MS"/>
                        </a:defRPr>
                      </a:lvl4pPr>
                      <a:lvl5pPr marL="1828800" algn="l" defTabSz="457200" rtl="0" eaLnBrk="1" latinLnBrk="0" hangingPunct="1">
                        <a:defRPr sz="1800" kern="1200">
                          <a:solidFill>
                            <a:schemeClr val="tx1"/>
                          </a:solidFill>
                          <a:latin typeface="Trebuchet MS"/>
                        </a:defRPr>
                      </a:lvl5pPr>
                      <a:lvl6pPr marL="2286000" algn="l" defTabSz="457200" rtl="0" eaLnBrk="1" latinLnBrk="0" hangingPunct="1">
                        <a:defRPr sz="1800" kern="1200">
                          <a:solidFill>
                            <a:schemeClr val="tx1"/>
                          </a:solidFill>
                          <a:latin typeface="Trebuchet MS"/>
                        </a:defRPr>
                      </a:lvl6pPr>
                      <a:lvl7pPr marL="2743200" algn="l" defTabSz="457200" rtl="0" eaLnBrk="1" latinLnBrk="0" hangingPunct="1">
                        <a:defRPr sz="1800" kern="1200">
                          <a:solidFill>
                            <a:schemeClr val="tx1"/>
                          </a:solidFill>
                          <a:latin typeface="Trebuchet MS"/>
                        </a:defRPr>
                      </a:lvl7pPr>
                      <a:lvl8pPr marL="3200400" algn="l" defTabSz="457200" rtl="0" eaLnBrk="1" latinLnBrk="0" hangingPunct="1">
                        <a:defRPr sz="1800" kern="1200">
                          <a:solidFill>
                            <a:schemeClr val="tx1"/>
                          </a:solidFill>
                          <a:latin typeface="Trebuchet MS"/>
                        </a:defRPr>
                      </a:lvl8pPr>
                      <a:lvl9pPr marL="3657600" algn="l" defTabSz="457200" rtl="0" eaLnBrk="1" latinLnBrk="0" hangingPunct="1">
                        <a:defRPr sz="1800" kern="1200">
                          <a:solidFill>
                            <a:schemeClr val="tx1"/>
                          </a:solidFill>
                          <a:latin typeface="Trebuchet MS"/>
                        </a:defRPr>
                      </a:lvl9pPr>
                    </a:lstStyle>
                    <a:p>
                      <a:pPr algn="ctr">
                        <a:lnSpc>
                          <a:spcPct val="115000"/>
                        </a:lnSpc>
                        <a:spcAft>
                          <a:spcPct val="0"/>
                        </a:spcAft>
                      </a:pPr>
                      <a:r>
                        <a:rPr lang="ja-JP" sz="1200" b="0" i="0" u="none" strike="noStrike" cap="none" baseline="0">
                          <a:solidFill>
                            <a:srgbClr val="4D4D4D"/>
                          </a:solidFill>
                          <a:effectLst/>
                          <a:uFillTx/>
                          <a:ea typeface="MS UI Gothic"/>
                        </a:rPr>
                        <a:t>16.2</a:t>
                      </a:r>
                    </a:p>
                  </a:txBody>
                  <a:tcPr marL="68580" marR="6858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Trebuchet MS"/>
                        </a:defRPr>
                      </a:lvl1pPr>
                      <a:lvl2pPr marL="457200" algn="l" defTabSz="457200" rtl="0" eaLnBrk="1" latinLnBrk="0" hangingPunct="1">
                        <a:defRPr sz="1800" kern="1200">
                          <a:solidFill>
                            <a:schemeClr val="tx1"/>
                          </a:solidFill>
                          <a:latin typeface="Trebuchet MS"/>
                        </a:defRPr>
                      </a:lvl2pPr>
                      <a:lvl3pPr marL="914400" algn="l" defTabSz="457200" rtl="0" eaLnBrk="1" latinLnBrk="0" hangingPunct="1">
                        <a:defRPr sz="1800" kern="1200">
                          <a:solidFill>
                            <a:schemeClr val="tx1"/>
                          </a:solidFill>
                          <a:latin typeface="Trebuchet MS"/>
                        </a:defRPr>
                      </a:lvl3pPr>
                      <a:lvl4pPr marL="1371600" algn="l" defTabSz="457200" rtl="0" eaLnBrk="1" latinLnBrk="0" hangingPunct="1">
                        <a:defRPr sz="1800" kern="1200">
                          <a:solidFill>
                            <a:schemeClr val="tx1"/>
                          </a:solidFill>
                          <a:latin typeface="Trebuchet MS"/>
                        </a:defRPr>
                      </a:lvl4pPr>
                      <a:lvl5pPr marL="1828800" algn="l" defTabSz="457200" rtl="0" eaLnBrk="1" latinLnBrk="0" hangingPunct="1">
                        <a:defRPr sz="1800" kern="1200">
                          <a:solidFill>
                            <a:schemeClr val="tx1"/>
                          </a:solidFill>
                          <a:latin typeface="Trebuchet MS"/>
                        </a:defRPr>
                      </a:lvl5pPr>
                      <a:lvl6pPr marL="2286000" algn="l" defTabSz="457200" rtl="0" eaLnBrk="1" latinLnBrk="0" hangingPunct="1">
                        <a:defRPr sz="1800" kern="1200">
                          <a:solidFill>
                            <a:schemeClr val="tx1"/>
                          </a:solidFill>
                          <a:latin typeface="Trebuchet MS"/>
                        </a:defRPr>
                      </a:lvl6pPr>
                      <a:lvl7pPr marL="2743200" algn="l" defTabSz="457200" rtl="0" eaLnBrk="1" latinLnBrk="0" hangingPunct="1">
                        <a:defRPr sz="1800" kern="1200">
                          <a:solidFill>
                            <a:schemeClr val="tx1"/>
                          </a:solidFill>
                          <a:latin typeface="Trebuchet MS"/>
                        </a:defRPr>
                      </a:lvl7pPr>
                      <a:lvl8pPr marL="3200400" algn="l" defTabSz="457200" rtl="0" eaLnBrk="1" latinLnBrk="0" hangingPunct="1">
                        <a:defRPr sz="1800" kern="1200">
                          <a:solidFill>
                            <a:schemeClr val="tx1"/>
                          </a:solidFill>
                          <a:latin typeface="Trebuchet MS"/>
                        </a:defRPr>
                      </a:lvl8pPr>
                      <a:lvl9pPr marL="3657600" algn="l" defTabSz="457200" rtl="0" eaLnBrk="1" latinLnBrk="0" hangingPunct="1">
                        <a:defRPr sz="1800" kern="1200">
                          <a:solidFill>
                            <a:schemeClr val="tx1"/>
                          </a:solidFill>
                          <a:latin typeface="Trebuchet MS"/>
                        </a:defRPr>
                      </a:lvl9pPr>
                    </a:lstStyle>
                    <a:p>
                      <a:pPr algn="ctr">
                        <a:lnSpc>
                          <a:spcPct val="115000"/>
                        </a:lnSpc>
                        <a:spcAft>
                          <a:spcPct val="0"/>
                        </a:spcAft>
                      </a:pPr>
                      <a:r>
                        <a:rPr lang="ja-JP" sz="1200" b="0" i="0" u="none" strike="noStrike" cap="none" baseline="0">
                          <a:solidFill>
                            <a:srgbClr val="4D4D4D"/>
                          </a:solidFill>
                          <a:effectLst/>
                          <a:uFillTx/>
                          <a:ea typeface="MS UI Gothic"/>
                        </a:rPr>
                        <a:t>18.9</a:t>
                      </a:r>
                    </a:p>
                  </a:txBody>
                  <a:tcPr marL="68580" marR="6858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59826">
                <a:tc>
                  <a:txBody>
                    <a:bodyPr/>
                    <a:lstStyle/>
                    <a:p>
                      <a:pPr marL="0" lvl="0" algn="l">
                        <a:lnSpc>
                          <a:spcPct val="150000"/>
                        </a:lnSpc>
                        <a:spcAft>
                          <a:spcPct val="0"/>
                        </a:spcAft>
                        <a:buFontTx/>
                        <a:buNone/>
                      </a:pPr>
                      <a:endParaRPr lang="en-US" sz="1200" b="0" i="0" baseline="0">
                        <a:solidFill>
                          <a:schemeClr val="tx1"/>
                        </a:solidFill>
                        <a:effectLst/>
                        <a:latin typeface="+mn-lt"/>
                        <a:ea typeface="Calibri" charset="0"/>
                        <a:cs typeface="Arial"/>
                      </a:endParaRP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1" indent="0" algn="ctr" defTabSz="457200" rtl="0" eaLnBrk="1" fontAlgn="auto" latinLnBrk="0" hangingPunct="1">
                        <a:lnSpc>
                          <a:spcPct val="115000"/>
                        </a:lnSpc>
                        <a:spcBef>
                          <a:spcPct val="0"/>
                        </a:spcBef>
                        <a:spcAft>
                          <a:spcPct val="0"/>
                        </a:spcAft>
                        <a:buClrTx/>
                        <a:buSzTx/>
                        <a:buFontTx/>
                        <a:buNone/>
                        <a:defRPr/>
                      </a:pPr>
                      <a:r>
                        <a:rPr lang="ja-JP" sz="1200" b="0" i="0" u="none" strike="noStrike" cap="none" baseline="0" dirty="0">
                          <a:solidFill>
                            <a:srgbClr val="4D4D4D"/>
                          </a:solidFill>
                          <a:effectLst/>
                          <a:uFillTx/>
                          <a:ea typeface="MS UI Gothic"/>
                        </a:rPr>
                        <a:t>HR 0.69 (95%CI 0.57, 0.83)</a:t>
                      </a:r>
                      <a:r>
                        <a:rPr sz="1200" dirty="0"/>
                        <a:t/>
                      </a:r>
                      <a:br>
                        <a:rPr sz="1200" dirty="0"/>
                      </a:br>
                      <a:r>
                        <a:rPr lang="ja-JP" sz="1200" b="0" i="0" u="none" strike="noStrike" cap="none" baseline="0" dirty="0">
                          <a:solidFill>
                            <a:srgbClr val="4D4D4D"/>
                          </a:solidFill>
                          <a:effectLst/>
                          <a:uFillTx/>
                          <a:ea typeface="MS UI Gothic"/>
                        </a:rPr>
                        <a:t>p&lt;0.001</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115000"/>
                        </a:lnSpc>
                        <a:spcAft>
                          <a:spcPct val="0"/>
                        </a:spcAft>
                      </a:pPr>
                      <a:endParaRPr lang="it-IT" sz="1800">
                        <a:solidFill>
                          <a:srgbClr val="000000"/>
                        </a:solidFill>
                        <a:effectLst/>
                        <a:latin typeface="Arial"/>
                        <a:ea typeface="Calibri" charset="0"/>
                        <a:cs typeface="Arial"/>
                      </a:endParaRPr>
                    </a:p>
                  </a:txBody>
                  <a:tcPr marL="68580" marR="68580" marT="0" marB="0" anchor="ctr">
                    <a:lnL w="28575" cap="flat" cmpd="sng" algn="ctr">
                      <a:solidFill>
                        <a:srgbClr val="F7E29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8" name="TextBox 7">
            <a:extLst>
              <a:ext uri="{FF2B5EF4-FFF2-40B4-BE49-F238E27FC236}">
                <a16:creationId xmlns:a16="http://schemas.microsoft.com/office/drawing/2014/main" xmlns="" id="{47069D14-C836-405D-AB55-9BEFE16E2182}"/>
              </a:ext>
            </a:extLst>
          </p:cNvPr>
          <p:cNvSpPr txBox="1"/>
          <p:nvPr/>
        </p:nvSpPr>
        <p:spPr>
          <a:xfrm>
            <a:off x="4257909" y="2190093"/>
            <a:ext cx="628181" cy="305105"/>
          </a:xfrm>
          <a:prstGeom prst="rect">
            <a:avLst/>
          </a:prstGeom>
          <a:noFill/>
        </p:spPr>
        <p:txBody>
          <a:bodyPr wrap="none" rtlCol="0">
            <a:spAutoFit/>
          </a:bodyPr>
          <a:lstStyle/>
          <a:p>
            <a:pPr algn="ctr"/>
            <a:r>
              <a:rPr lang="ja-JP" sz="1400" b="1" i="0" u="none" strike="noStrike" cap="none" baseline="0">
                <a:solidFill>
                  <a:srgbClr val="4D4D4D"/>
                </a:solidFill>
                <a:effectLst/>
                <a:uFillTx/>
                <a:ea typeface="MS UI Gothic"/>
              </a:rPr>
              <a:t>PFS2</a:t>
            </a:r>
          </a:p>
        </p:txBody>
      </p:sp>
      <p:sp>
        <p:nvSpPr>
          <p:cNvPr id="11" name="TextBox 10">
            <a:extLst>
              <a:ext uri="{FF2B5EF4-FFF2-40B4-BE49-F238E27FC236}">
                <a16:creationId xmlns:a16="http://schemas.microsoft.com/office/drawing/2014/main" xmlns="" id="{BB5A45A8-333F-42B2-8869-CA29014D1C65}"/>
              </a:ext>
            </a:extLst>
          </p:cNvPr>
          <p:cNvSpPr txBox="1"/>
          <p:nvPr/>
        </p:nvSpPr>
        <p:spPr>
          <a:xfrm>
            <a:off x="614373" y="2287776"/>
            <a:ext cx="480011" cy="305105"/>
          </a:xfrm>
          <a:prstGeom prst="rect">
            <a:avLst/>
          </a:prstGeom>
          <a:noFill/>
        </p:spPr>
        <p:txBody>
          <a:bodyPr wrap="none" rtlCol="0">
            <a:spAutoFit/>
          </a:bodyPr>
          <a:lstStyle/>
          <a:p>
            <a:pPr algn="r"/>
            <a:r>
              <a:rPr lang="ja-JP" sz="1400" b="0" i="0" u="none" strike="noStrike" cap="none" baseline="0">
                <a:solidFill>
                  <a:srgbClr val="4D4D4D"/>
                </a:solidFill>
                <a:effectLst/>
                <a:uFillTx/>
                <a:ea typeface="MS UI Gothic"/>
              </a:rPr>
              <a:t>100</a:t>
            </a:r>
          </a:p>
        </p:txBody>
      </p:sp>
      <p:sp>
        <p:nvSpPr>
          <p:cNvPr id="12" name="TextBox 11">
            <a:extLst>
              <a:ext uri="{FF2B5EF4-FFF2-40B4-BE49-F238E27FC236}">
                <a16:creationId xmlns:a16="http://schemas.microsoft.com/office/drawing/2014/main" xmlns="" id="{D720DFDB-4DA0-44CA-9199-E3CEE1B816F5}"/>
              </a:ext>
            </a:extLst>
          </p:cNvPr>
          <p:cNvSpPr txBox="1"/>
          <p:nvPr/>
        </p:nvSpPr>
        <p:spPr>
          <a:xfrm>
            <a:off x="4256011" y="5688350"/>
            <a:ext cx="1329210" cy="307777"/>
          </a:xfrm>
          <a:prstGeom prst="rect">
            <a:avLst/>
          </a:prstGeom>
          <a:noFill/>
        </p:spPr>
        <p:txBody>
          <a:bodyPr wrap="none" rtlCol="0">
            <a:spAutoFit/>
          </a:bodyPr>
          <a:lstStyle/>
          <a:p>
            <a:pPr algn="ctr"/>
            <a:r>
              <a:rPr lang="ja-JP" sz="1400" b="0" i="0" u="none" strike="noStrike" cap="none" baseline="0" dirty="0">
                <a:solidFill>
                  <a:srgbClr val="4D4D4D"/>
                </a:solidFill>
                <a:effectLst/>
                <a:uFillTx/>
                <a:ea typeface="MS UI Gothic"/>
              </a:rPr>
              <a:t>経過期</a:t>
            </a:r>
            <a:r>
              <a:rPr lang="ja-JP" altLang="en-US" sz="1400" dirty="0">
                <a:solidFill>
                  <a:srgbClr val="4D4D4D"/>
                </a:solidFill>
                <a:ea typeface="MS UI Gothic"/>
              </a:rPr>
              <a:t>間、カ</a:t>
            </a:r>
            <a:r>
              <a:rPr lang="ja-JP" sz="1400" b="0" i="0" u="none" strike="noStrike" cap="none" baseline="0" dirty="0" smtClean="0">
                <a:solidFill>
                  <a:srgbClr val="4D4D4D"/>
                </a:solidFill>
                <a:effectLst/>
                <a:uFillTx/>
                <a:ea typeface="MS UI Gothic"/>
              </a:rPr>
              <a:t>月</a:t>
            </a:r>
            <a:endParaRPr lang="ja-JP" sz="1400" b="0" i="0" u="none" strike="noStrike" cap="none" baseline="0" dirty="0">
              <a:solidFill>
                <a:srgbClr val="4D4D4D"/>
              </a:solidFill>
              <a:effectLst/>
              <a:uFillTx/>
              <a:ea typeface="MS UI Gothic"/>
            </a:endParaRPr>
          </a:p>
        </p:txBody>
      </p:sp>
      <p:sp>
        <p:nvSpPr>
          <p:cNvPr id="14" name="TextBox 13">
            <a:extLst>
              <a:ext uri="{FF2B5EF4-FFF2-40B4-BE49-F238E27FC236}">
                <a16:creationId xmlns:a16="http://schemas.microsoft.com/office/drawing/2014/main" xmlns="" id="{382C2076-DF40-440E-A963-CD2DBBABD848}"/>
              </a:ext>
            </a:extLst>
          </p:cNvPr>
          <p:cNvSpPr txBox="1"/>
          <p:nvPr/>
        </p:nvSpPr>
        <p:spPr>
          <a:xfrm>
            <a:off x="999818" y="5487576"/>
            <a:ext cx="282046" cy="305105"/>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0</a:t>
            </a:r>
          </a:p>
        </p:txBody>
      </p:sp>
      <p:sp>
        <p:nvSpPr>
          <p:cNvPr id="15" name="TextBox 14">
            <a:extLst>
              <a:ext uri="{FF2B5EF4-FFF2-40B4-BE49-F238E27FC236}">
                <a16:creationId xmlns:a16="http://schemas.microsoft.com/office/drawing/2014/main" xmlns="" id="{08C66AD9-76A5-4F7A-8362-C997BB072A97}"/>
              </a:ext>
            </a:extLst>
          </p:cNvPr>
          <p:cNvSpPr txBox="1"/>
          <p:nvPr/>
        </p:nvSpPr>
        <p:spPr>
          <a:xfrm>
            <a:off x="821130" y="5268930"/>
            <a:ext cx="282046" cy="305105"/>
          </a:xfrm>
          <a:prstGeom prst="rect">
            <a:avLst/>
          </a:prstGeom>
          <a:noFill/>
        </p:spPr>
        <p:txBody>
          <a:bodyPr wrap="none" rtlCol="0">
            <a:spAutoFit/>
          </a:bodyPr>
          <a:lstStyle/>
          <a:p>
            <a:pPr algn="r"/>
            <a:r>
              <a:rPr lang="ja-JP" sz="1400" b="0" i="0" u="none" strike="noStrike" cap="none" baseline="0">
                <a:solidFill>
                  <a:srgbClr val="4D4D4D"/>
                </a:solidFill>
                <a:effectLst/>
                <a:uFillTx/>
                <a:ea typeface="MS UI Gothic"/>
              </a:rPr>
              <a:t>0</a:t>
            </a:r>
          </a:p>
        </p:txBody>
      </p:sp>
      <p:sp>
        <p:nvSpPr>
          <p:cNvPr id="18" name="TextBox 17">
            <a:extLst>
              <a:ext uri="{FF2B5EF4-FFF2-40B4-BE49-F238E27FC236}">
                <a16:creationId xmlns:a16="http://schemas.microsoft.com/office/drawing/2014/main" xmlns="" id="{200C20C6-657F-470F-A5A8-8BF9F093E28E}"/>
              </a:ext>
            </a:extLst>
          </p:cNvPr>
          <p:cNvSpPr txBox="1"/>
          <p:nvPr/>
        </p:nvSpPr>
        <p:spPr>
          <a:xfrm>
            <a:off x="713355" y="2884007"/>
            <a:ext cx="381028" cy="305105"/>
          </a:xfrm>
          <a:prstGeom prst="rect">
            <a:avLst/>
          </a:prstGeom>
          <a:noFill/>
        </p:spPr>
        <p:txBody>
          <a:bodyPr wrap="none" rtlCol="0">
            <a:spAutoFit/>
          </a:bodyPr>
          <a:lstStyle/>
          <a:p>
            <a:pPr algn="r"/>
            <a:r>
              <a:rPr lang="ja-JP" sz="1400" b="0" i="0" u="none" strike="noStrike" cap="none" baseline="0">
                <a:solidFill>
                  <a:srgbClr val="4D4D4D"/>
                </a:solidFill>
                <a:effectLst/>
                <a:uFillTx/>
                <a:ea typeface="MS UI Gothic"/>
              </a:rPr>
              <a:t>80</a:t>
            </a:r>
          </a:p>
        </p:txBody>
      </p:sp>
      <p:sp>
        <p:nvSpPr>
          <p:cNvPr id="20" name="TextBox 19">
            <a:extLst>
              <a:ext uri="{FF2B5EF4-FFF2-40B4-BE49-F238E27FC236}">
                <a16:creationId xmlns:a16="http://schemas.microsoft.com/office/drawing/2014/main" xmlns="" id="{73B0C572-684F-455A-BA73-D3A14A9B35C7}"/>
              </a:ext>
            </a:extLst>
          </p:cNvPr>
          <p:cNvSpPr txBox="1"/>
          <p:nvPr/>
        </p:nvSpPr>
        <p:spPr>
          <a:xfrm>
            <a:off x="713355" y="3480238"/>
            <a:ext cx="381028" cy="305105"/>
          </a:xfrm>
          <a:prstGeom prst="rect">
            <a:avLst/>
          </a:prstGeom>
          <a:noFill/>
        </p:spPr>
        <p:txBody>
          <a:bodyPr wrap="none" rtlCol="0">
            <a:spAutoFit/>
          </a:bodyPr>
          <a:lstStyle/>
          <a:p>
            <a:pPr algn="r"/>
            <a:r>
              <a:rPr lang="ja-JP" sz="1400" b="0" i="0" u="none" strike="noStrike" cap="none" baseline="0">
                <a:solidFill>
                  <a:srgbClr val="4D4D4D"/>
                </a:solidFill>
                <a:effectLst/>
                <a:uFillTx/>
                <a:ea typeface="MS UI Gothic"/>
              </a:rPr>
              <a:t>60</a:t>
            </a:r>
          </a:p>
        </p:txBody>
      </p:sp>
      <p:sp>
        <p:nvSpPr>
          <p:cNvPr id="22" name="TextBox 21">
            <a:extLst>
              <a:ext uri="{FF2B5EF4-FFF2-40B4-BE49-F238E27FC236}">
                <a16:creationId xmlns:a16="http://schemas.microsoft.com/office/drawing/2014/main" xmlns="" id="{F33DC182-3AC1-411F-8441-F6A32E704F59}"/>
              </a:ext>
            </a:extLst>
          </p:cNvPr>
          <p:cNvSpPr txBox="1"/>
          <p:nvPr/>
        </p:nvSpPr>
        <p:spPr>
          <a:xfrm>
            <a:off x="713355" y="4076469"/>
            <a:ext cx="381028" cy="305105"/>
          </a:xfrm>
          <a:prstGeom prst="rect">
            <a:avLst/>
          </a:prstGeom>
          <a:noFill/>
        </p:spPr>
        <p:txBody>
          <a:bodyPr wrap="none" rtlCol="0">
            <a:spAutoFit/>
          </a:bodyPr>
          <a:lstStyle/>
          <a:p>
            <a:pPr algn="r"/>
            <a:r>
              <a:rPr lang="ja-JP" sz="1400" b="0" i="0" u="none" strike="noStrike" cap="none" baseline="0">
                <a:solidFill>
                  <a:srgbClr val="4D4D4D"/>
                </a:solidFill>
                <a:effectLst/>
                <a:uFillTx/>
                <a:ea typeface="MS UI Gothic"/>
              </a:rPr>
              <a:t>40</a:t>
            </a:r>
          </a:p>
        </p:txBody>
      </p:sp>
      <p:sp>
        <p:nvSpPr>
          <p:cNvPr id="24" name="TextBox 23">
            <a:extLst>
              <a:ext uri="{FF2B5EF4-FFF2-40B4-BE49-F238E27FC236}">
                <a16:creationId xmlns:a16="http://schemas.microsoft.com/office/drawing/2014/main" xmlns="" id="{B8435B9C-7CDD-48B7-BB20-1FC0E78A0E76}"/>
              </a:ext>
            </a:extLst>
          </p:cNvPr>
          <p:cNvSpPr txBox="1"/>
          <p:nvPr/>
        </p:nvSpPr>
        <p:spPr>
          <a:xfrm>
            <a:off x="713355" y="4672700"/>
            <a:ext cx="381028" cy="305105"/>
          </a:xfrm>
          <a:prstGeom prst="rect">
            <a:avLst/>
          </a:prstGeom>
          <a:noFill/>
        </p:spPr>
        <p:txBody>
          <a:bodyPr wrap="none" rtlCol="0">
            <a:spAutoFit/>
          </a:bodyPr>
          <a:lstStyle/>
          <a:p>
            <a:pPr algn="r"/>
            <a:r>
              <a:rPr lang="ja-JP" sz="1400" b="0" i="0" u="none" strike="noStrike" cap="none" baseline="0">
                <a:solidFill>
                  <a:srgbClr val="4D4D4D"/>
                </a:solidFill>
                <a:effectLst/>
                <a:uFillTx/>
                <a:ea typeface="MS UI Gothic"/>
              </a:rPr>
              <a:t>20</a:t>
            </a:r>
          </a:p>
        </p:txBody>
      </p:sp>
      <p:cxnSp>
        <p:nvCxnSpPr>
          <p:cNvPr id="26" name="Straight Connector 25">
            <a:extLst>
              <a:ext uri="{FF2B5EF4-FFF2-40B4-BE49-F238E27FC236}">
                <a16:creationId xmlns:a16="http://schemas.microsoft.com/office/drawing/2014/main" xmlns="" id="{5C223959-E692-4226-8D9D-05F780D44D05}"/>
              </a:ext>
            </a:extLst>
          </p:cNvPr>
          <p:cNvCxnSpPr/>
          <p:nvPr/>
        </p:nvCxnSpPr>
        <p:spPr>
          <a:xfrm>
            <a:off x="1067852" y="541556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97570881-0DDE-4EBB-9BA2-6F50E71A5C40}"/>
              </a:ext>
            </a:extLst>
          </p:cNvPr>
          <p:cNvCxnSpPr/>
          <p:nvPr/>
        </p:nvCxnSpPr>
        <p:spPr>
          <a:xfrm rot="16200000">
            <a:off x="1106996" y="545538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860208E2-A160-41E4-88DD-A77F40F9428E}"/>
              </a:ext>
            </a:extLst>
          </p:cNvPr>
          <p:cNvCxnSpPr/>
          <p:nvPr/>
        </p:nvCxnSpPr>
        <p:spPr>
          <a:xfrm rot="16200000">
            <a:off x="2050207" y="545538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C71B453A-2462-4A35-8E5C-D154513702A7}"/>
              </a:ext>
            </a:extLst>
          </p:cNvPr>
          <p:cNvCxnSpPr/>
          <p:nvPr/>
        </p:nvCxnSpPr>
        <p:spPr>
          <a:xfrm rot="16200000">
            <a:off x="2993418" y="545538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3FCF78F5-B171-4377-8DF6-76DA99420EDC}"/>
              </a:ext>
            </a:extLst>
          </p:cNvPr>
          <p:cNvCxnSpPr/>
          <p:nvPr/>
        </p:nvCxnSpPr>
        <p:spPr>
          <a:xfrm rot="16200000">
            <a:off x="3936629" y="545538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A1B5C25C-60D3-4FDC-8A26-948FF8E80556}"/>
              </a:ext>
            </a:extLst>
          </p:cNvPr>
          <p:cNvCxnSpPr/>
          <p:nvPr/>
        </p:nvCxnSpPr>
        <p:spPr>
          <a:xfrm rot="16200000">
            <a:off x="4879840" y="545538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C9701AF5-4393-46E2-AE61-8E83B8B7EF4F}"/>
              </a:ext>
            </a:extLst>
          </p:cNvPr>
          <p:cNvCxnSpPr/>
          <p:nvPr/>
        </p:nvCxnSpPr>
        <p:spPr>
          <a:xfrm rot="16200000">
            <a:off x="5823051" y="545538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278F816B-0EA7-42DF-B864-74ED5932D814}"/>
              </a:ext>
            </a:extLst>
          </p:cNvPr>
          <p:cNvCxnSpPr/>
          <p:nvPr/>
        </p:nvCxnSpPr>
        <p:spPr>
          <a:xfrm rot="16200000">
            <a:off x="6766262" y="545538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7896A3E9-5A5F-4E70-9A26-B55EB426F245}"/>
              </a:ext>
            </a:extLst>
          </p:cNvPr>
          <p:cNvCxnSpPr/>
          <p:nvPr/>
        </p:nvCxnSpPr>
        <p:spPr>
          <a:xfrm rot="16200000">
            <a:off x="7709473" y="545538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13D22C88-04E6-45EB-A607-64E2191DA6F5}"/>
              </a:ext>
            </a:extLst>
          </p:cNvPr>
          <p:cNvCxnSpPr/>
          <p:nvPr/>
        </p:nvCxnSpPr>
        <p:spPr>
          <a:xfrm rot="16200000">
            <a:off x="8652686" y="545538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xmlns="" id="{4405047C-518E-4F2A-B1C3-83BDC2DD975D}"/>
              </a:ext>
            </a:extLst>
          </p:cNvPr>
          <p:cNvSpPr txBox="1"/>
          <p:nvPr/>
        </p:nvSpPr>
        <p:spPr>
          <a:xfrm>
            <a:off x="1946041" y="5487576"/>
            <a:ext cx="282046" cy="305105"/>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5</a:t>
            </a:r>
          </a:p>
        </p:txBody>
      </p:sp>
      <p:sp>
        <p:nvSpPr>
          <p:cNvPr id="37" name="TextBox 36">
            <a:extLst>
              <a:ext uri="{FF2B5EF4-FFF2-40B4-BE49-F238E27FC236}">
                <a16:creationId xmlns:a16="http://schemas.microsoft.com/office/drawing/2014/main" xmlns="" id="{4D03D161-0277-45DD-B3D3-BDA4B2F29BDF}"/>
              </a:ext>
            </a:extLst>
          </p:cNvPr>
          <p:cNvSpPr txBox="1"/>
          <p:nvPr/>
        </p:nvSpPr>
        <p:spPr>
          <a:xfrm>
            <a:off x="2837463" y="5487576"/>
            <a:ext cx="381028" cy="305105"/>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10</a:t>
            </a:r>
          </a:p>
        </p:txBody>
      </p:sp>
      <p:sp>
        <p:nvSpPr>
          <p:cNvPr id="38" name="TextBox 37">
            <a:extLst>
              <a:ext uri="{FF2B5EF4-FFF2-40B4-BE49-F238E27FC236}">
                <a16:creationId xmlns:a16="http://schemas.microsoft.com/office/drawing/2014/main" xmlns="" id="{4378B5D9-E41B-49B4-B3B4-6E20F957EFE3}"/>
              </a:ext>
            </a:extLst>
          </p:cNvPr>
          <p:cNvSpPr txBox="1"/>
          <p:nvPr/>
        </p:nvSpPr>
        <p:spPr>
          <a:xfrm>
            <a:off x="3779900" y="5487576"/>
            <a:ext cx="381028" cy="305105"/>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15</a:t>
            </a:r>
          </a:p>
        </p:txBody>
      </p:sp>
      <p:sp>
        <p:nvSpPr>
          <p:cNvPr id="39" name="TextBox 38">
            <a:extLst>
              <a:ext uri="{FF2B5EF4-FFF2-40B4-BE49-F238E27FC236}">
                <a16:creationId xmlns:a16="http://schemas.microsoft.com/office/drawing/2014/main" xmlns="" id="{7C0F6355-7565-4BE3-AEEE-D15A95A35F61}"/>
              </a:ext>
            </a:extLst>
          </p:cNvPr>
          <p:cNvSpPr txBox="1"/>
          <p:nvPr/>
        </p:nvSpPr>
        <p:spPr>
          <a:xfrm>
            <a:off x="4722337" y="5487576"/>
            <a:ext cx="381028" cy="305105"/>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20</a:t>
            </a:r>
          </a:p>
        </p:txBody>
      </p:sp>
      <p:sp>
        <p:nvSpPr>
          <p:cNvPr id="40" name="TextBox 39">
            <a:extLst>
              <a:ext uri="{FF2B5EF4-FFF2-40B4-BE49-F238E27FC236}">
                <a16:creationId xmlns:a16="http://schemas.microsoft.com/office/drawing/2014/main" xmlns="" id="{82DE7A2D-301B-4101-90FD-4EB636F5269C}"/>
              </a:ext>
            </a:extLst>
          </p:cNvPr>
          <p:cNvSpPr txBox="1"/>
          <p:nvPr/>
        </p:nvSpPr>
        <p:spPr>
          <a:xfrm>
            <a:off x="5667315" y="5487576"/>
            <a:ext cx="381028" cy="305105"/>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25</a:t>
            </a:r>
          </a:p>
        </p:txBody>
      </p:sp>
      <p:sp>
        <p:nvSpPr>
          <p:cNvPr id="41" name="TextBox 40">
            <a:extLst>
              <a:ext uri="{FF2B5EF4-FFF2-40B4-BE49-F238E27FC236}">
                <a16:creationId xmlns:a16="http://schemas.microsoft.com/office/drawing/2014/main" xmlns="" id="{9C299564-3105-4C99-81FC-37A792143C0A}"/>
              </a:ext>
            </a:extLst>
          </p:cNvPr>
          <p:cNvSpPr txBox="1"/>
          <p:nvPr/>
        </p:nvSpPr>
        <p:spPr>
          <a:xfrm>
            <a:off x="6609752" y="5487576"/>
            <a:ext cx="381028" cy="305105"/>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30</a:t>
            </a:r>
          </a:p>
        </p:txBody>
      </p:sp>
      <p:sp>
        <p:nvSpPr>
          <p:cNvPr id="42" name="TextBox 41">
            <a:extLst>
              <a:ext uri="{FF2B5EF4-FFF2-40B4-BE49-F238E27FC236}">
                <a16:creationId xmlns:a16="http://schemas.microsoft.com/office/drawing/2014/main" xmlns="" id="{8EFE7E11-C3A0-4881-9C4B-10303F0FD444}"/>
              </a:ext>
            </a:extLst>
          </p:cNvPr>
          <p:cNvSpPr txBox="1"/>
          <p:nvPr/>
        </p:nvSpPr>
        <p:spPr>
          <a:xfrm>
            <a:off x="7550917" y="5487576"/>
            <a:ext cx="381028" cy="305105"/>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35</a:t>
            </a:r>
          </a:p>
        </p:txBody>
      </p:sp>
      <p:sp>
        <p:nvSpPr>
          <p:cNvPr id="43" name="TextBox 42">
            <a:extLst>
              <a:ext uri="{FF2B5EF4-FFF2-40B4-BE49-F238E27FC236}">
                <a16:creationId xmlns:a16="http://schemas.microsoft.com/office/drawing/2014/main" xmlns="" id="{B9C28B36-21E6-4DF5-9805-2C6C09E51F4B}"/>
              </a:ext>
            </a:extLst>
          </p:cNvPr>
          <p:cNvSpPr txBox="1"/>
          <p:nvPr/>
        </p:nvSpPr>
        <p:spPr>
          <a:xfrm>
            <a:off x="8497170" y="5487576"/>
            <a:ext cx="381028" cy="305105"/>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40</a:t>
            </a:r>
          </a:p>
        </p:txBody>
      </p:sp>
      <p:sp>
        <p:nvSpPr>
          <p:cNvPr id="44" name="TextBox 43">
            <a:extLst>
              <a:ext uri="{FF2B5EF4-FFF2-40B4-BE49-F238E27FC236}">
                <a16:creationId xmlns:a16="http://schemas.microsoft.com/office/drawing/2014/main" xmlns="" id="{BEA3DAFA-665E-4FBC-B106-8EF6CE9D35A0}"/>
              </a:ext>
            </a:extLst>
          </p:cNvPr>
          <p:cNvSpPr txBox="1"/>
          <p:nvPr/>
        </p:nvSpPr>
        <p:spPr>
          <a:xfrm>
            <a:off x="922975" y="5942100"/>
            <a:ext cx="435728" cy="457657"/>
          </a:xfrm>
          <a:prstGeom prst="rect">
            <a:avLst/>
          </a:prstGeom>
          <a:noFill/>
        </p:spPr>
        <p:txBody>
          <a:bodyPr wrap="none" rtlCol="0">
            <a:spAutoFit/>
          </a:bodyPr>
          <a:lstStyle/>
          <a:p>
            <a:pPr algn="ctr"/>
            <a:r>
              <a:rPr lang="ja-JP" sz="1200" b="0" i="0" u="none" strike="noStrike" cap="none" baseline="0">
                <a:solidFill>
                  <a:srgbClr val="4D4D4D"/>
                </a:solidFill>
                <a:effectLst/>
                <a:uFillTx/>
                <a:ea typeface="MS UI Gothic"/>
              </a:rPr>
              <a:t>340</a:t>
            </a:r>
          </a:p>
          <a:p>
            <a:pPr algn="ctr"/>
            <a:r>
              <a:rPr lang="ja-JP" sz="1200" b="0" i="0" u="none" strike="noStrike" cap="none" baseline="0">
                <a:solidFill>
                  <a:srgbClr val="4D4D4D"/>
                </a:solidFill>
                <a:effectLst/>
                <a:uFillTx/>
                <a:ea typeface="MS UI Gothic"/>
              </a:rPr>
              <a:t>339</a:t>
            </a:r>
          </a:p>
        </p:txBody>
      </p:sp>
      <p:sp>
        <p:nvSpPr>
          <p:cNvPr id="45" name="TextBox 44">
            <a:extLst>
              <a:ext uri="{FF2B5EF4-FFF2-40B4-BE49-F238E27FC236}">
                <a16:creationId xmlns:a16="http://schemas.microsoft.com/office/drawing/2014/main" xmlns="" id="{C082130F-2B28-4641-A241-37E23941F44C}"/>
              </a:ext>
            </a:extLst>
          </p:cNvPr>
          <p:cNvSpPr txBox="1"/>
          <p:nvPr/>
        </p:nvSpPr>
        <p:spPr>
          <a:xfrm>
            <a:off x="1869200" y="5942100"/>
            <a:ext cx="435728" cy="457657"/>
          </a:xfrm>
          <a:prstGeom prst="rect">
            <a:avLst/>
          </a:prstGeom>
          <a:noFill/>
        </p:spPr>
        <p:txBody>
          <a:bodyPr wrap="none" rtlCol="0">
            <a:spAutoFit/>
          </a:bodyPr>
          <a:lstStyle/>
          <a:p>
            <a:pPr algn="ctr"/>
            <a:r>
              <a:rPr lang="ja-JP" sz="1200" b="0" i="0" u="none" strike="noStrike" cap="none" baseline="0">
                <a:solidFill>
                  <a:srgbClr val="4D4D4D"/>
                </a:solidFill>
                <a:effectLst/>
                <a:uFillTx/>
                <a:ea typeface="MS UI Gothic"/>
              </a:rPr>
              <a:t>319</a:t>
            </a:r>
          </a:p>
          <a:p>
            <a:pPr algn="ctr"/>
            <a:r>
              <a:rPr lang="ja-JP" sz="1200" b="0" i="0" u="none" strike="noStrike" cap="none" baseline="0">
                <a:solidFill>
                  <a:srgbClr val="4D4D4D"/>
                </a:solidFill>
                <a:effectLst/>
                <a:uFillTx/>
                <a:ea typeface="MS UI Gothic"/>
              </a:rPr>
              <a:t>313</a:t>
            </a:r>
          </a:p>
        </p:txBody>
      </p:sp>
      <p:sp>
        <p:nvSpPr>
          <p:cNvPr id="46" name="TextBox 45">
            <a:extLst>
              <a:ext uri="{FF2B5EF4-FFF2-40B4-BE49-F238E27FC236}">
                <a16:creationId xmlns:a16="http://schemas.microsoft.com/office/drawing/2014/main" xmlns="" id="{9FBE829A-54F2-4635-906F-61F90463C0E7}"/>
              </a:ext>
            </a:extLst>
          </p:cNvPr>
          <p:cNvSpPr txBox="1"/>
          <p:nvPr/>
        </p:nvSpPr>
        <p:spPr>
          <a:xfrm>
            <a:off x="2810113" y="5942100"/>
            <a:ext cx="435728" cy="457657"/>
          </a:xfrm>
          <a:prstGeom prst="rect">
            <a:avLst/>
          </a:prstGeom>
          <a:noFill/>
        </p:spPr>
        <p:txBody>
          <a:bodyPr wrap="none" rtlCol="0">
            <a:spAutoFit/>
          </a:bodyPr>
          <a:lstStyle/>
          <a:p>
            <a:pPr algn="ctr"/>
            <a:r>
              <a:rPr lang="ja-JP" sz="1200" b="0" i="0" u="none" strike="noStrike" cap="none" baseline="0" dirty="0">
                <a:solidFill>
                  <a:srgbClr val="4D4D4D"/>
                </a:solidFill>
                <a:effectLst/>
                <a:uFillTx/>
                <a:ea typeface="MS UI Gothic"/>
              </a:rPr>
              <a:t>253</a:t>
            </a:r>
          </a:p>
          <a:p>
            <a:pPr algn="ctr"/>
            <a:r>
              <a:rPr lang="ja-JP" sz="1200" b="0" i="0" u="none" strike="noStrike" cap="none" baseline="0" dirty="0">
                <a:solidFill>
                  <a:srgbClr val="4D4D4D"/>
                </a:solidFill>
                <a:effectLst/>
                <a:uFillTx/>
                <a:ea typeface="MS UI Gothic"/>
              </a:rPr>
              <a:t>273</a:t>
            </a:r>
          </a:p>
        </p:txBody>
      </p:sp>
      <p:sp>
        <p:nvSpPr>
          <p:cNvPr id="47" name="TextBox 46">
            <a:extLst>
              <a:ext uri="{FF2B5EF4-FFF2-40B4-BE49-F238E27FC236}">
                <a16:creationId xmlns:a16="http://schemas.microsoft.com/office/drawing/2014/main" xmlns="" id="{3F2E0198-0293-4A97-BC49-54728E352AA8}"/>
              </a:ext>
            </a:extLst>
          </p:cNvPr>
          <p:cNvSpPr txBox="1"/>
          <p:nvPr/>
        </p:nvSpPr>
        <p:spPr>
          <a:xfrm>
            <a:off x="3752549" y="5942100"/>
            <a:ext cx="435728" cy="457657"/>
          </a:xfrm>
          <a:prstGeom prst="rect">
            <a:avLst/>
          </a:prstGeom>
          <a:noFill/>
        </p:spPr>
        <p:txBody>
          <a:bodyPr wrap="none" rtlCol="0">
            <a:spAutoFit/>
          </a:bodyPr>
          <a:lstStyle/>
          <a:p>
            <a:pPr algn="ctr"/>
            <a:r>
              <a:rPr lang="ja-JP" sz="1200" b="0" i="0" u="none" strike="noStrike" cap="none" baseline="0">
                <a:solidFill>
                  <a:srgbClr val="4D4D4D"/>
                </a:solidFill>
                <a:effectLst/>
                <a:uFillTx/>
                <a:ea typeface="MS UI Gothic"/>
              </a:rPr>
              <a:t>167</a:t>
            </a:r>
          </a:p>
          <a:p>
            <a:pPr algn="ctr"/>
            <a:r>
              <a:rPr lang="ja-JP" sz="1200" b="0" i="0" u="none" strike="noStrike" cap="none" baseline="0">
                <a:solidFill>
                  <a:srgbClr val="4D4D4D"/>
                </a:solidFill>
                <a:effectLst/>
                <a:uFillTx/>
                <a:ea typeface="MS UI Gothic"/>
              </a:rPr>
              <a:t>181</a:t>
            </a:r>
          </a:p>
        </p:txBody>
      </p:sp>
      <p:sp>
        <p:nvSpPr>
          <p:cNvPr id="48" name="TextBox 47">
            <a:extLst>
              <a:ext uri="{FF2B5EF4-FFF2-40B4-BE49-F238E27FC236}">
                <a16:creationId xmlns:a16="http://schemas.microsoft.com/office/drawing/2014/main" xmlns="" id="{641A76DF-189F-4D00-916B-15A99872F5F7}"/>
              </a:ext>
            </a:extLst>
          </p:cNvPr>
          <p:cNvSpPr txBox="1"/>
          <p:nvPr/>
        </p:nvSpPr>
        <p:spPr>
          <a:xfrm>
            <a:off x="4694988" y="5942100"/>
            <a:ext cx="435728" cy="457657"/>
          </a:xfrm>
          <a:prstGeom prst="rect">
            <a:avLst/>
          </a:prstGeom>
          <a:noFill/>
        </p:spPr>
        <p:txBody>
          <a:bodyPr wrap="none" rtlCol="0">
            <a:spAutoFit/>
          </a:bodyPr>
          <a:lstStyle/>
          <a:p>
            <a:pPr algn="ctr"/>
            <a:r>
              <a:rPr lang="ja-JP" sz="1200" b="0" i="0" u="none" strike="noStrike" cap="none" baseline="0" dirty="0">
                <a:solidFill>
                  <a:srgbClr val="4D4D4D"/>
                </a:solidFill>
                <a:effectLst/>
                <a:uFillTx/>
                <a:ea typeface="MS UI Gothic"/>
              </a:rPr>
              <a:t>73</a:t>
            </a:r>
          </a:p>
          <a:p>
            <a:pPr algn="ctr"/>
            <a:r>
              <a:rPr lang="ja-JP" sz="1200" b="0" i="0" u="none" strike="noStrike" cap="none" baseline="0" dirty="0">
                <a:solidFill>
                  <a:srgbClr val="4D4D4D"/>
                </a:solidFill>
                <a:effectLst/>
                <a:uFillTx/>
                <a:ea typeface="MS UI Gothic"/>
              </a:rPr>
              <a:t>101</a:t>
            </a:r>
          </a:p>
        </p:txBody>
      </p:sp>
      <p:sp>
        <p:nvSpPr>
          <p:cNvPr id="49" name="TextBox 48">
            <a:extLst>
              <a:ext uri="{FF2B5EF4-FFF2-40B4-BE49-F238E27FC236}">
                <a16:creationId xmlns:a16="http://schemas.microsoft.com/office/drawing/2014/main" xmlns="" id="{5D1AA936-C4A9-4E53-B95B-6CAE66B4E0BA}"/>
              </a:ext>
            </a:extLst>
          </p:cNvPr>
          <p:cNvSpPr txBox="1"/>
          <p:nvPr/>
        </p:nvSpPr>
        <p:spPr>
          <a:xfrm>
            <a:off x="5682074" y="5942100"/>
            <a:ext cx="351506" cy="457657"/>
          </a:xfrm>
          <a:prstGeom prst="rect">
            <a:avLst/>
          </a:prstGeom>
          <a:noFill/>
        </p:spPr>
        <p:txBody>
          <a:bodyPr wrap="none" rtlCol="0">
            <a:spAutoFit/>
          </a:bodyPr>
          <a:lstStyle/>
          <a:p>
            <a:pPr algn="ctr"/>
            <a:r>
              <a:rPr lang="ja-JP" sz="1200" b="0" i="0" u="none" strike="noStrike" cap="none" baseline="0">
                <a:solidFill>
                  <a:srgbClr val="4D4D4D"/>
                </a:solidFill>
                <a:effectLst/>
                <a:uFillTx/>
                <a:ea typeface="MS UI Gothic"/>
              </a:rPr>
              <a:t>29</a:t>
            </a:r>
          </a:p>
          <a:p>
            <a:pPr algn="ctr"/>
            <a:r>
              <a:rPr lang="ja-JP" sz="1200" b="0" i="0" u="none" strike="noStrike" cap="none" baseline="0">
                <a:solidFill>
                  <a:srgbClr val="4D4D4D"/>
                </a:solidFill>
                <a:effectLst/>
                <a:uFillTx/>
                <a:ea typeface="MS UI Gothic"/>
              </a:rPr>
              <a:t>48</a:t>
            </a:r>
          </a:p>
        </p:txBody>
      </p:sp>
      <p:sp>
        <p:nvSpPr>
          <p:cNvPr id="50" name="TextBox 49">
            <a:extLst>
              <a:ext uri="{FF2B5EF4-FFF2-40B4-BE49-F238E27FC236}">
                <a16:creationId xmlns:a16="http://schemas.microsoft.com/office/drawing/2014/main" xmlns="" id="{A2808CC7-9D9F-48B6-8CBA-1BB8746B6083}"/>
              </a:ext>
            </a:extLst>
          </p:cNvPr>
          <p:cNvSpPr txBox="1"/>
          <p:nvPr/>
        </p:nvSpPr>
        <p:spPr>
          <a:xfrm>
            <a:off x="6624512" y="5942100"/>
            <a:ext cx="351506" cy="457657"/>
          </a:xfrm>
          <a:prstGeom prst="rect">
            <a:avLst/>
          </a:prstGeom>
          <a:noFill/>
        </p:spPr>
        <p:txBody>
          <a:bodyPr wrap="none" rtlCol="0">
            <a:spAutoFit/>
          </a:bodyPr>
          <a:lstStyle/>
          <a:p>
            <a:pPr algn="ctr"/>
            <a:r>
              <a:rPr lang="ja-JP" sz="1200" b="0" i="0" u="none" strike="noStrike" cap="none" baseline="0">
                <a:solidFill>
                  <a:srgbClr val="4D4D4D"/>
                </a:solidFill>
                <a:effectLst/>
                <a:uFillTx/>
                <a:ea typeface="MS UI Gothic"/>
              </a:rPr>
              <a:t>7</a:t>
            </a:r>
          </a:p>
          <a:p>
            <a:pPr algn="ctr"/>
            <a:r>
              <a:rPr lang="ja-JP" sz="1200" b="0" i="0" u="none" strike="noStrike" cap="none" baseline="0">
                <a:solidFill>
                  <a:srgbClr val="4D4D4D"/>
                </a:solidFill>
                <a:effectLst/>
                <a:uFillTx/>
                <a:ea typeface="MS UI Gothic"/>
              </a:rPr>
              <a:t>21</a:t>
            </a:r>
          </a:p>
        </p:txBody>
      </p:sp>
      <p:sp>
        <p:nvSpPr>
          <p:cNvPr id="51" name="TextBox 50">
            <a:extLst>
              <a:ext uri="{FF2B5EF4-FFF2-40B4-BE49-F238E27FC236}">
                <a16:creationId xmlns:a16="http://schemas.microsoft.com/office/drawing/2014/main" xmlns="" id="{361FE053-0878-405B-9838-8DB5D6BCE2A6}"/>
              </a:ext>
            </a:extLst>
          </p:cNvPr>
          <p:cNvSpPr txBox="1"/>
          <p:nvPr/>
        </p:nvSpPr>
        <p:spPr>
          <a:xfrm>
            <a:off x="7607791" y="5942100"/>
            <a:ext cx="267285" cy="457657"/>
          </a:xfrm>
          <a:prstGeom prst="rect">
            <a:avLst/>
          </a:prstGeom>
          <a:noFill/>
        </p:spPr>
        <p:txBody>
          <a:bodyPr wrap="none" rtlCol="0">
            <a:spAutoFit/>
          </a:bodyPr>
          <a:lstStyle/>
          <a:p>
            <a:pPr algn="ctr"/>
            <a:r>
              <a:rPr lang="ja-JP" sz="1200" b="0" i="0" u="none" strike="noStrike" cap="none" baseline="0">
                <a:solidFill>
                  <a:srgbClr val="4D4D4D"/>
                </a:solidFill>
                <a:effectLst/>
                <a:uFillTx/>
                <a:ea typeface="MS UI Gothic"/>
              </a:rPr>
              <a:t>2</a:t>
            </a:r>
          </a:p>
          <a:p>
            <a:pPr algn="ctr"/>
            <a:r>
              <a:rPr lang="ja-JP" sz="1200" b="0" i="0" u="none" strike="noStrike" cap="none" baseline="0">
                <a:solidFill>
                  <a:srgbClr val="4D4D4D"/>
                </a:solidFill>
                <a:effectLst/>
                <a:uFillTx/>
                <a:ea typeface="MS UI Gothic"/>
              </a:rPr>
              <a:t>3</a:t>
            </a:r>
          </a:p>
        </p:txBody>
      </p:sp>
      <p:sp>
        <p:nvSpPr>
          <p:cNvPr id="52" name="TextBox 51">
            <a:extLst>
              <a:ext uri="{FF2B5EF4-FFF2-40B4-BE49-F238E27FC236}">
                <a16:creationId xmlns:a16="http://schemas.microsoft.com/office/drawing/2014/main" xmlns="" id="{0A2F1E96-DA47-4673-B517-66E2E0A39BD0}"/>
              </a:ext>
            </a:extLst>
          </p:cNvPr>
          <p:cNvSpPr txBox="1"/>
          <p:nvPr/>
        </p:nvSpPr>
        <p:spPr>
          <a:xfrm>
            <a:off x="8554041" y="5942100"/>
            <a:ext cx="267285" cy="457657"/>
          </a:xfrm>
          <a:prstGeom prst="rect">
            <a:avLst/>
          </a:prstGeom>
          <a:noFill/>
        </p:spPr>
        <p:txBody>
          <a:bodyPr wrap="none" rtlCol="0">
            <a:spAutoFit/>
          </a:bodyPr>
          <a:lstStyle/>
          <a:p>
            <a:pPr algn="ctr"/>
            <a:r>
              <a:rPr lang="ja-JP" sz="1200" b="0" i="0" u="none" strike="noStrike" cap="none" baseline="0">
                <a:solidFill>
                  <a:srgbClr val="4D4D4D"/>
                </a:solidFill>
                <a:effectLst/>
                <a:uFillTx/>
                <a:ea typeface="MS UI Gothic"/>
              </a:rPr>
              <a:t>0</a:t>
            </a:r>
          </a:p>
          <a:p>
            <a:pPr algn="ctr"/>
            <a:r>
              <a:rPr lang="ja-JP" sz="1200" b="0" i="0" u="none" strike="noStrike" cap="none" baseline="0">
                <a:solidFill>
                  <a:srgbClr val="4D4D4D"/>
                </a:solidFill>
                <a:effectLst/>
                <a:uFillTx/>
                <a:ea typeface="MS UI Gothic"/>
              </a:rPr>
              <a:t>0</a:t>
            </a:r>
          </a:p>
        </p:txBody>
      </p:sp>
      <p:sp>
        <p:nvSpPr>
          <p:cNvPr id="53" name="TextBox 52">
            <a:extLst>
              <a:ext uri="{FF2B5EF4-FFF2-40B4-BE49-F238E27FC236}">
                <a16:creationId xmlns:a16="http://schemas.microsoft.com/office/drawing/2014/main" xmlns="" id="{54D519E3-5F1C-4BA4-9C5D-30CB3EE36F67}"/>
              </a:ext>
            </a:extLst>
          </p:cNvPr>
          <p:cNvSpPr txBox="1"/>
          <p:nvPr/>
        </p:nvSpPr>
        <p:spPr>
          <a:xfrm rot="16200000">
            <a:off x="-190906" y="3805127"/>
            <a:ext cx="1250930" cy="305105"/>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無増悪生存率</a:t>
            </a:r>
          </a:p>
        </p:txBody>
      </p:sp>
      <p:sp>
        <p:nvSpPr>
          <p:cNvPr id="54" name="TextBox 53">
            <a:extLst>
              <a:ext uri="{FF2B5EF4-FFF2-40B4-BE49-F238E27FC236}">
                <a16:creationId xmlns:a16="http://schemas.microsoft.com/office/drawing/2014/main" xmlns="" id="{10A9EB91-0499-440D-91DF-0AFE11BA4C8D}"/>
              </a:ext>
            </a:extLst>
          </p:cNvPr>
          <p:cNvSpPr txBox="1"/>
          <p:nvPr/>
        </p:nvSpPr>
        <p:spPr>
          <a:xfrm>
            <a:off x="-18179" y="5778824"/>
            <a:ext cx="1844095" cy="646331"/>
          </a:xfrm>
          <a:prstGeom prst="rect">
            <a:avLst/>
          </a:prstGeom>
          <a:noFill/>
        </p:spPr>
        <p:txBody>
          <a:bodyPr wrap="none" rtlCol="0">
            <a:spAutoFit/>
          </a:bodyPr>
          <a:lstStyle/>
          <a:p>
            <a:r>
              <a:rPr lang="ja-JP" sz="1200" b="0" i="0" u="none" strike="noStrike" cap="none" baseline="0" dirty="0">
                <a:solidFill>
                  <a:srgbClr val="4D4D4D"/>
                </a:solidFill>
                <a:effectLst/>
                <a:uFillTx/>
                <a:ea typeface="MS UI Gothic"/>
              </a:rPr>
              <a:t>リスクに晒されていた患者数</a:t>
            </a:r>
          </a:p>
          <a:p>
            <a:r>
              <a:rPr lang="en-GB" altLang="ja-JP" sz="1200" b="0" i="0" u="none" strike="noStrike" cap="none" baseline="0" dirty="0">
                <a:solidFill>
                  <a:srgbClr val="B2C0D8"/>
                </a:solidFill>
                <a:effectLst/>
                <a:uFillTx/>
                <a:ea typeface="MS UI Gothic"/>
              </a:rPr>
              <a:t>               </a:t>
            </a:r>
            <a:r>
              <a:rPr lang="ja-JP" sz="1200" b="0" i="0" u="none" strike="noStrike" cap="none" baseline="0" dirty="0">
                <a:solidFill>
                  <a:srgbClr val="B2C0D8"/>
                </a:solidFill>
                <a:effectLst/>
                <a:uFillTx/>
                <a:ea typeface="MS UI Gothic"/>
              </a:rPr>
              <a:t>A群</a:t>
            </a:r>
          </a:p>
          <a:p>
            <a:r>
              <a:rPr lang="en-GB" altLang="ja-JP" sz="1200" b="0" i="0" u="none" strike="noStrike" cap="none" baseline="0" dirty="0">
                <a:solidFill>
                  <a:srgbClr val="B60D27"/>
                </a:solidFill>
                <a:effectLst/>
                <a:uFillTx/>
                <a:ea typeface="MS UI Gothic"/>
              </a:rPr>
              <a:t>               </a:t>
            </a:r>
            <a:r>
              <a:rPr lang="ja-JP" sz="1200" b="0" i="0" u="none" strike="noStrike" cap="none" baseline="0" dirty="0">
                <a:solidFill>
                  <a:srgbClr val="B60D27"/>
                </a:solidFill>
                <a:effectLst/>
                <a:uFillTx/>
                <a:ea typeface="MS UI Gothic"/>
              </a:rPr>
              <a:t>B群</a:t>
            </a:r>
          </a:p>
        </p:txBody>
      </p:sp>
      <p:grpSp>
        <p:nvGrpSpPr>
          <p:cNvPr id="58" name="Group 57"/>
          <p:cNvGrpSpPr/>
          <p:nvPr/>
        </p:nvGrpSpPr>
        <p:grpSpPr>
          <a:xfrm>
            <a:off x="1067852" y="2439775"/>
            <a:ext cx="7630378" cy="2977147"/>
            <a:chOff x="1067852" y="2139976"/>
            <a:chExt cx="7630378" cy="2448272"/>
          </a:xfrm>
        </p:grpSpPr>
        <p:cxnSp>
          <p:nvCxnSpPr>
            <p:cNvPr id="17" name="Straight Connector 16">
              <a:extLst>
                <a:ext uri="{FF2B5EF4-FFF2-40B4-BE49-F238E27FC236}">
                  <a16:creationId xmlns:a16="http://schemas.microsoft.com/office/drawing/2014/main" xmlns="" id="{EA9BD1FB-E2A9-44FD-94A2-4F754E4F56DD}"/>
                </a:ext>
              </a:extLst>
            </p:cNvPr>
            <p:cNvCxnSpPr/>
            <p:nvPr/>
          </p:nvCxnSpPr>
          <p:spPr>
            <a:xfrm>
              <a:off x="1067852" y="214924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0CB81599-FD1E-4174-A9A5-5FF549BC7BBC}"/>
                </a:ext>
              </a:extLst>
            </p:cNvPr>
            <p:cNvCxnSpPr/>
            <p:nvPr/>
          </p:nvCxnSpPr>
          <p:spPr>
            <a:xfrm>
              <a:off x="1067852" y="263704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5AA4CE22-FB47-4E63-8474-F65BEDF1531A}"/>
                </a:ext>
              </a:extLst>
            </p:cNvPr>
            <p:cNvCxnSpPr/>
            <p:nvPr/>
          </p:nvCxnSpPr>
          <p:spPr>
            <a:xfrm>
              <a:off x="1067852" y="312484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015A458A-2CB5-4063-AD8A-02A01A4B68A4}"/>
                </a:ext>
              </a:extLst>
            </p:cNvPr>
            <p:cNvCxnSpPr/>
            <p:nvPr/>
          </p:nvCxnSpPr>
          <p:spPr>
            <a:xfrm>
              <a:off x="1067852" y="361264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822292EC-6DAF-4180-99DD-3D02D4A5E042}"/>
                </a:ext>
              </a:extLst>
            </p:cNvPr>
            <p:cNvCxnSpPr/>
            <p:nvPr/>
          </p:nvCxnSpPr>
          <p:spPr>
            <a:xfrm>
              <a:off x="1067852" y="410044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135380" y="2139976"/>
              <a:ext cx="7562850" cy="2448272"/>
              <a:chOff x="1135380" y="2139976"/>
              <a:chExt cx="7562850" cy="2448272"/>
            </a:xfrm>
          </p:grpSpPr>
          <p:sp>
            <p:nvSpPr>
              <p:cNvPr id="16" name="Freeform: Shape 17">
                <a:extLst>
                  <a:ext uri="{FF2B5EF4-FFF2-40B4-BE49-F238E27FC236}">
                    <a16:creationId xmlns:a16="http://schemas.microsoft.com/office/drawing/2014/main" xmlns="" id="{5CCD9DA8-00F4-4E35-B657-84B1D3FB44EA}"/>
                  </a:ext>
                </a:extLst>
              </p:cNvPr>
              <p:cNvSpPr/>
              <p:nvPr/>
            </p:nvSpPr>
            <p:spPr>
              <a:xfrm>
                <a:off x="1143000" y="2139976"/>
                <a:ext cx="7555230" cy="2448272"/>
              </a:xfrm>
              <a:custGeom>
                <a:avLst/>
                <a:gdLst>
                  <a:gd name="connsiteX0" fmla="*/ 0 w 6559296"/>
                  <a:gd name="connsiteY0" fmla="*/ 0 h 2237232"/>
                  <a:gd name="connsiteX1" fmla="*/ 0 w 6559296"/>
                  <a:gd name="connsiteY1" fmla="*/ 2237232 h 2237232"/>
                  <a:gd name="connsiteX2" fmla="*/ 6559296 w 6559296"/>
                  <a:gd name="connsiteY2" fmla="*/ 2237232 h 2237232"/>
                </a:gdLst>
                <a:ahLst/>
                <a:cxnLst>
                  <a:cxn ang="0">
                    <a:pos x="connsiteX0" y="connsiteY0"/>
                  </a:cxn>
                  <a:cxn ang="0">
                    <a:pos x="connsiteX1" y="connsiteY1"/>
                  </a:cxn>
                  <a:cxn ang="0">
                    <a:pos x="connsiteX2" y="connsiteY2"/>
                  </a:cxn>
                </a:cxnLst>
                <a:rect l="l" t="t" r="r" b="b"/>
                <a:pathLst>
                  <a:path w="6559296" h="2237232">
                    <a:moveTo>
                      <a:pt x="0" y="0"/>
                    </a:moveTo>
                    <a:lnTo>
                      <a:pt x="0" y="2237232"/>
                    </a:lnTo>
                    <a:lnTo>
                      <a:pt x="6559296" y="2237232"/>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55" name="Graphic 8">
                <a:extLst>
                  <a:ext uri="{FF2B5EF4-FFF2-40B4-BE49-F238E27FC236}">
                    <a16:creationId xmlns:a16="http://schemas.microsoft.com/office/drawing/2014/main" xmlns="" id="{EF503D29-D998-40F1-989F-63098856B372}"/>
                  </a:ext>
                </a:extLst>
              </p:cNvPr>
              <p:cNvGrpSpPr/>
              <p:nvPr/>
            </p:nvGrpSpPr>
            <p:grpSpPr>
              <a:xfrm>
                <a:off x="1135380" y="2150498"/>
                <a:ext cx="7197090" cy="2225040"/>
                <a:chOff x="1200150" y="2381250"/>
                <a:chExt cx="6743700" cy="2095500"/>
              </a:xfrm>
            </p:grpSpPr>
            <p:sp>
              <p:nvSpPr>
                <p:cNvPr id="56" name="Freeform: Shape 205">
                  <a:extLst>
                    <a:ext uri="{FF2B5EF4-FFF2-40B4-BE49-F238E27FC236}">
                      <a16:creationId xmlns:a16="http://schemas.microsoft.com/office/drawing/2014/main" xmlns="" id="{7EFD9573-9313-4928-A9BF-5CF8B99A9E8A}"/>
                    </a:ext>
                  </a:extLst>
                </p:cNvPr>
                <p:cNvSpPr/>
                <p:nvPr/>
              </p:nvSpPr>
              <p:spPr>
                <a:xfrm>
                  <a:off x="1193006" y="2378869"/>
                  <a:ext cx="6619875" cy="2095500"/>
                </a:xfrm>
                <a:custGeom>
                  <a:avLst/>
                  <a:gdLst>
                    <a:gd name="connsiteX0" fmla="*/ 6620351 w 6619875"/>
                    <a:gd name="connsiteY0" fmla="*/ 2094071 h 2095500"/>
                    <a:gd name="connsiteX1" fmla="*/ 5939314 w 6619875"/>
                    <a:gd name="connsiteY1" fmla="*/ 2094071 h 2095500"/>
                    <a:gd name="connsiteX2" fmla="*/ 5939314 w 6619875"/>
                    <a:gd name="connsiteY2" fmla="*/ 2049304 h 2095500"/>
                    <a:gd name="connsiteX3" fmla="*/ 5822156 w 6619875"/>
                    <a:gd name="connsiteY3" fmla="*/ 2049304 h 2095500"/>
                    <a:gd name="connsiteX4" fmla="*/ 5822156 w 6619875"/>
                    <a:gd name="connsiteY4" fmla="*/ 1998821 h 2095500"/>
                    <a:gd name="connsiteX5" fmla="*/ 5261134 w 6619875"/>
                    <a:gd name="connsiteY5" fmla="*/ 1998821 h 2095500"/>
                    <a:gd name="connsiteX6" fmla="*/ 5261134 w 6619875"/>
                    <a:gd name="connsiteY6" fmla="*/ 1964531 h 2095500"/>
                    <a:gd name="connsiteX7" fmla="*/ 5239226 w 6619875"/>
                    <a:gd name="connsiteY7" fmla="*/ 1964531 h 2095500"/>
                    <a:gd name="connsiteX8" fmla="*/ 5239226 w 6619875"/>
                    <a:gd name="connsiteY8" fmla="*/ 1924526 h 2095500"/>
                    <a:gd name="connsiteX9" fmla="*/ 4783931 w 6619875"/>
                    <a:gd name="connsiteY9" fmla="*/ 1924526 h 2095500"/>
                    <a:gd name="connsiteX10" fmla="*/ 4783931 w 6619875"/>
                    <a:gd name="connsiteY10" fmla="*/ 1900714 h 2095500"/>
                    <a:gd name="connsiteX11" fmla="*/ 4700112 w 6619875"/>
                    <a:gd name="connsiteY11" fmla="*/ 1900714 h 2095500"/>
                    <a:gd name="connsiteX12" fmla="*/ 4700112 w 6619875"/>
                    <a:gd name="connsiteY12" fmla="*/ 1879759 h 2095500"/>
                    <a:gd name="connsiteX13" fmla="*/ 4656297 w 6619875"/>
                    <a:gd name="connsiteY13" fmla="*/ 1879759 h 2095500"/>
                    <a:gd name="connsiteX14" fmla="*/ 4656297 w 6619875"/>
                    <a:gd name="connsiteY14" fmla="*/ 1860709 h 2095500"/>
                    <a:gd name="connsiteX15" fmla="*/ 4622959 w 6619875"/>
                    <a:gd name="connsiteY15" fmla="*/ 1860709 h 2095500"/>
                    <a:gd name="connsiteX16" fmla="*/ 4622959 w 6619875"/>
                    <a:gd name="connsiteY16" fmla="*/ 1839754 h 2095500"/>
                    <a:gd name="connsiteX17" fmla="*/ 4610576 w 6619875"/>
                    <a:gd name="connsiteY17" fmla="*/ 1839754 h 2095500"/>
                    <a:gd name="connsiteX18" fmla="*/ 4610576 w 6619875"/>
                    <a:gd name="connsiteY18" fmla="*/ 1818799 h 2095500"/>
                    <a:gd name="connsiteX19" fmla="*/ 4450556 w 6619875"/>
                    <a:gd name="connsiteY19" fmla="*/ 1818799 h 2095500"/>
                    <a:gd name="connsiteX20" fmla="*/ 4450556 w 6619875"/>
                    <a:gd name="connsiteY20" fmla="*/ 1803559 h 2095500"/>
                    <a:gd name="connsiteX21" fmla="*/ 4441031 w 6619875"/>
                    <a:gd name="connsiteY21" fmla="*/ 1803559 h 2095500"/>
                    <a:gd name="connsiteX22" fmla="*/ 4441031 w 6619875"/>
                    <a:gd name="connsiteY22" fmla="*/ 1783556 h 2095500"/>
                    <a:gd name="connsiteX23" fmla="*/ 4366737 w 6619875"/>
                    <a:gd name="connsiteY23" fmla="*/ 1783556 h 2095500"/>
                    <a:gd name="connsiteX24" fmla="*/ 4366737 w 6619875"/>
                    <a:gd name="connsiteY24" fmla="*/ 1769269 h 2095500"/>
                    <a:gd name="connsiteX25" fmla="*/ 4344829 w 6619875"/>
                    <a:gd name="connsiteY25" fmla="*/ 1769269 h 2095500"/>
                    <a:gd name="connsiteX26" fmla="*/ 4344829 w 6619875"/>
                    <a:gd name="connsiteY26" fmla="*/ 1748314 h 2095500"/>
                    <a:gd name="connsiteX27" fmla="*/ 4255294 w 6619875"/>
                    <a:gd name="connsiteY27" fmla="*/ 1748314 h 2095500"/>
                    <a:gd name="connsiteX28" fmla="*/ 4255294 w 6619875"/>
                    <a:gd name="connsiteY28" fmla="*/ 1734979 h 2095500"/>
                    <a:gd name="connsiteX29" fmla="*/ 4212431 w 6619875"/>
                    <a:gd name="connsiteY29" fmla="*/ 1734979 h 2095500"/>
                    <a:gd name="connsiteX30" fmla="*/ 4212431 w 6619875"/>
                    <a:gd name="connsiteY30" fmla="*/ 1719739 h 2095500"/>
                    <a:gd name="connsiteX31" fmla="*/ 4127659 w 6619875"/>
                    <a:gd name="connsiteY31" fmla="*/ 1719739 h 2095500"/>
                    <a:gd name="connsiteX32" fmla="*/ 4127659 w 6619875"/>
                    <a:gd name="connsiteY32" fmla="*/ 1703546 h 2095500"/>
                    <a:gd name="connsiteX33" fmla="*/ 4072414 w 6619875"/>
                    <a:gd name="connsiteY33" fmla="*/ 1703546 h 2095500"/>
                    <a:gd name="connsiteX34" fmla="*/ 4072414 w 6619875"/>
                    <a:gd name="connsiteY34" fmla="*/ 1688306 h 2095500"/>
                    <a:gd name="connsiteX35" fmla="*/ 4060984 w 6619875"/>
                    <a:gd name="connsiteY35" fmla="*/ 1688306 h 2095500"/>
                    <a:gd name="connsiteX36" fmla="*/ 4060984 w 6619875"/>
                    <a:gd name="connsiteY36" fmla="*/ 1674019 h 2095500"/>
                    <a:gd name="connsiteX37" fmla="*/ 3910489 w 6619875"/>
                    <a:gd name="connsiteY37" fmla="*/ 1674019 h 2095500"/>
                    <a:gd name="connsiteX38" fmla="*/ 3910489 w 6619875"/>
                    <a:gd name="connsiteY38" fmla="*/ 1657826 h 2095500"/>
                    <a:gd name="connsiteX39" fmla="*/ 3877151 w 6619875"/>
                    <a:gd name="connsiteY39" fmla="*/ 1657826 h 2095500"/>
                    <a:gd name="connsiteX40" fmla="*/ 3877151 w 6619875"/>
                    <a:gd name="connsiteY40" fmla="*/ 1651159 h 2095500"/>
                    <a:gd name="connsiteX41" fmla="*/ 3813334 w 6619875"/>
                    <a:gd name="connsiteY41" fmla="*/ 1651159 h 2095500"/>
                    <a:gd name="connsiteX42" fmla="*/ 3813334 w 6619875"/>
                    <a:gd name="connsiteY42" fmla="*/ 1634966 h 2095500"/>
                    <a:gd name="connsiteX43" fmla="*/ 3725704 w 6619875"/>
                    <a:gd name="connsiteY43" fmla="*/ 1634966 h 2095500"/>
                    <a:gd name="connsiteX44" fmla="*/ 3725704 w 6619875"/>
                    <a:gd name="connsiteY44" fmla="*/ 1625441 h 2095500"/>
                    <a:gd name="connsiteX45" fmla="*/ 3683794 w 6619875"/>
                    <a:gd name="connsiteY45" fmla="*/ 1625441 h 2095500"/>
                    <a:gd name="connsiteX46" fmla="*/ 3683794 w 6619875"/>
                    <a:gd name="connsiteY46" fmla="*/ 1616869 h 2095500"/>
                    <a:gd name="connsiteX47" fmla="*/ 3676174 w 6619875"/>
                    <a:gd name="connsiteY47" fmla="*/ 1616869 h 2095500"/>
                    <a:gd name="connsiteX48" fmla="*/ 3676174 w 6619875"/>
                    <a:gd name="connsiteY48" fmla="*/ 1605439 h 2095500"/>
                    <a:gd name="connsiteX49" fmla="*/ 3639979 w 6619875"/>
                    <a:gd name="connsiteY49" fmla="*/ 1605439 h 2095500"/>
                    <a:gd name="connsiteX50" fmla="*/ 3639979 w 6619875"/>
                    <a:gd name="connsiteY50" fmla="*/ 1595914 h 2095500"/>
                    <a:gd name="connsiteX51" fmla="*/ 3617119 w 6619875"/>
                    <a:gd name="connsiteY51" fmla="*/ 1595914 h 2095500"/>
                    <a:gd name="connsiteX52" fmla="*/ 3617119 w 6619875"/>
                    <a:gd name="connsiteY52" fmla="*/ 1583531 h 2095500"/>
                    <a:gd name="connsiteX53" fmla="*/ 3593306 w 6619875"/>
                    <a:gd name="connsiteY53" fmla="*/ 1583531 h 2095500"/>
                    <a:gd name="connsiteX54" fmla="*/ 3593306 w 6619875"/>
                    <a:gd name="connsiteY54" fmla="*/ 1563529 h 2095500"/>
                    <a:gd name="connsiteX55" fmla="*/ 3577114 w 6619875"/>
                    <a:gd name="connsiteY55" fmla="*/ 1563529 h 2095500"/>
                    <a:gd name="connsiteX56" fmla="*/ 3577114 w 6619875"/>
                    <a:gd name="connsiteY56" fmla="*/ 1549241 h 2095500"/>
                    <a:gd name="connsiteX57" fmla="*/ 3566636 w 6619875"/>
                    <a:gd name="connsiteY57" fmla="*/ 1549241 h 2095500"/>
                    <a:gd name="connsiteX58" fmla="*/ 3566636 w 6619875"/>
                    <a:gd name="connsiteY58" fmla="*/ 1539716 h 2095500"/>
                    <a:gd name="connsiteX59" fmla="*/ 3539966 w 6619875"/>
                    <a:gd name="connsiteY59" fmla="*/ 1539716 h 2095500"/>
                    <a:gd name="connsiteX60" fmla="*/ 3539966 w 6619875"/>
                    <a:gd name="connsiteY60" fmla="*/ 1517809 h 2095500"/>
                    <a:gd name="connsiteX61" fmla="*/ 3446621 w 6619875"/>
                    <a:gd name="connsiteY61" fmla="*/ 1517809 h 2095500"/>
                    <a:gd name="connsiteX62" fmla="*/ 3446621 w 6619875"/>
                    <a:gd name="connsiteY62" fmla="*/ 1510189 h 2095500"/>
                    <a:gd name="connsiteX63" fmla="*/ 3436144 w 6619875"/>
                    <a:gd name="connsiteY63" fmla="*/ 1510189 h 2095500"/>
                    <a:gd name="connsiteX64" fmla="*/ 3436144 w 6619875"/>
                    <a:gd name="connsiteY64" fmla="*/ 1480661 h 2095500"/>
                    <a:gd name="connsiteX65" fmla="*/ 3416141 w 6619875"/>
                    <a:gd name="connsiteY65" fmla="*/ 1480661 h 2095500"/>
                    <a:gd name="connsiteX66" fmla="*/ 3416141 w 6619875"/>
                    <a:gd name="connsiteY66" fmla="*/ 1471136 h 2095500"/>
                    <a:gd name="connsiteX67" fmla="*/ 3405664 w 6619875"/>
                    <a:gd name="connsiteY67" fmla="*/ 1471136 h 2095500"/>
                    <a:gd name="connsiteX68" fmla="*/ 3405664 w 6619875"/>
                    <a:gd name="connsiteY68" fmla="*/ 1458754 h 2095500"/>
                    <a:gd name="connsiteX69" fmla="*/ 3393281 w 6619875"/>
                    <a:gd name="connsiteY69" fmla="*/ 1458754 h 2095500"/>
                    <a:gd name="connsiteX70" fmla="*/ 3393281 w 6619875"/>
                    <a:gd name="connsiteY70" fmla="*/ 1451134 h 2095500"/>
                    <a:gd name="connsiteX71" fmla="*/ 3358039 w 6619875"/>
                    <a:gd name="connsiteY71" fmla="*/ 1451134 h 2095500"/>
                    <a:gd name="connsiteX72" fmla="*/ 3358039 w 6619875"/>
                    <a:gd name="connsiteY72" fmla="*/ 1440656 h 2095500"/>
                    <a:gd name="connsiteX73" fmla="*/ 3337084 w 6619875"/>
                    <a:gd name="connsiteY73" fmla="*/ 1440656 h 2095500"/>
                    <a:gd name="connsiteX74" fmla="*/ 3337084 w 6619875"/>
                    <a:gd name="connsiteY74" fmla="*/ 1431131 h 2095500"/>
                    <a:gd name="connsiteX75" fmla="*/ 3314224 w 6619875"/>
                    <a:gd name="connsiteY75" fmla="*/ 1431131 h 2095500"/>
                    <a:gd name="connsiteX76" fmla="*/ 3314224 w 6619875"/>
                    <a:gd name="connsiteY76" fmla="*/ 1419701 h 2095500"/>
                    <a:gd name="connsiteX77" fmla="*/ 3269456 w 6619875"/>
                    <a:gd name="connsiteY77" fmla="*/ 1419701 h 2095500"/>
                    <a:gd name="connsiteX78" fmla="*/ 3269456 w 6619875"/>
                    <a:gd name="connsiteY78" fmla="*/ 1410176 h 2095500"/>
                    <a:gd name="connsiteX79" fmla="*/ 3258026 w 6619875"/>
                    <a:gd name="connsiteY79" fmla="*/ 1410176 h 2095500"/>
                    <a:gd name="connsiteX80" fmla="*/ 3258026 w 6619875"/>
                    <a:gd name="connsiteY80" fmla="*/ 1399699 h 2095500"/>
                    <a:gd name="connsiteX81" fmla="*/ 3247549 w 6619875"/>
                    <a:gd name="connsiteY81" fmla="*/ 1399699 h 2095500"/>
                    <a:gd name="connsiteX82" fmla="*/ 3247549 w 6619875"/>
                    <a:gd name="connsiteY82" fmla="*/ 1387316 h 2095500"/>
                    <a:gd name="connsiteX83" fmla="*/ 3235166 w 6619875"/>
                    <a:gd name="connsiteY83" fmla="*/ 1387316 h 2095500"/>
                    <a:gd name="connsiteX84" fmla="*/ 3235166 w 6619875"/>
                    <a:gd name="connsiteY84" fmla="*/ 1375886 h 2095500"/>
                    <a:gd name="connsiteX85" fmla="*/ 3222784 w 6619875"/>
                    <a:gd name="connsiteY85" fmla="*/ 1375886 h 2095500"/>
                    <a:gd name="connsiteX86" fmla="*/ 3222784 w 6619875"/>
                    <a:gd name="connsiteY86" fmla="*/ 1367314 h 2095500"/>
                    <a:gd name="connsiteX87" fmla="*/ 3211354 w 6619875"/>
                    <a:gd name="connsiteY87" fmla="*/ 1367314 h 2095500"/>
                    <a:gd name="connsiteX88" fmla="*/ 3211354 w 6619875"/>
                    <a:gd name="connsiteY88" fmla="*/ 1360646 h 2095500"/>
                    <a:gd name="connsiteX89" fmla="*/ 3187541 w 6619875"/>
                    <a:gd name="connsiteY89" fmla="*/ 1360646 h 2095500"/>
                    <a:gd name="connsiteX90" fmla="*/ 3187541 w 6619875"/>
                    <a:gd name="connsiteY90" fmla="*/ 1338739 h 2095500"/>
                    <a:gd name="connsiteX91" fmla="*/ 3163729 w 6619875"/>
                    <a:gd name="connsiteY91" fmla="*/ 1338739 h 2095500"/>
                    <a:gd name="connsiteX92" fmla="*/ 3163729 w 6619875"/>
                    <a:gd name="connsiteY92" fmla="*/ 1332071 h 2095500"/>
                    <a:gd name="connsiteX93" fmla="*/ 3153251 w 6619875"/>
                    <a:gd name="connsiteY93" fmla="*/ 1332071 h 2095500"/>
                    <a:gd name="connsiteX94" fmla="*/ 3153251 w 6619875"/>
                    <a:gd name="connsiteY94" fmla="*/ 1326356 h 2095500"/>
                    <a:gd name="connsiteX95" fmla="*/ 3143726 w 6619875"/>
                    <a:gd name="connsiteY95" fmla="*/ 1326356 h 2095500"/>
                    <a:gd name="connsiteX96" fmla="*/ 3143726 w 6619875"/>
                    <a:gd name="connsiteY96" fmla="*/ 1316831 h 2095500"/>
                    <a:gd name="connsiteX97" fmla="*/ 3124676 w 6619875"/>
                    <a:gd name="connsiteY97" fmla="*/ 1316831 h 2095500"/>
                    <a:gd name="connsiteX98" fmla="*/ 3124676 w 6619875"/>
                    <a:gd name="connsiteY98" fmla="*/ 1306354 h 2095500"/>
                    <a:gd name="connsiteX99" fmla="*/ 3113246 w 6619875"/>
                    <a:gd name="connsiteY99" fmla="*/ 1306354 h 2095500"/>
                    <a:gd name="connsiteX100" fmla="*/ 3113246 w 6619875"/>
                    <a:gd name="connsiteY100" fmla="*/ 1294924 h 2095500"/>
                    <a:gd name="connsiteX101" fmla="*/ 3035141 w 6619875"/>
                    <a:gd name="connsiteY101" fmla="*/ 1294924 h 2095500"/>
                    <a:gd name="connsiteX102" fmla="*/ 3035141 w 6619875"/>
                    <a:gd name="connsiteY102" fmla="*/ 1280636 h 2095500"/>
                    <a:gd name="connsiteX103" fmla="*/ 3002756 w 6619875"/>
                    <a:gd name="connsiteY103" fmla="*/ 1280636 h 2095500"/>
                    <a:gd name="connsiteX104" fmla="*/ 3002756 w 6619875"/>
                    <a:gd name="connsiteY104" fmla="*/ 1269206 h 2095500"/>
                    <a:gd name="connsiteX105" fmla="*/ 2991326 w 6619875"/>
                    <a:gd name="connsiteY105" fmla="*/ 1269206 h 2095500"/>
                    <a:gd name="connsiteX106" fmla="*/ 2991326 w 6619875"/>
                    <a:gd name="connsiteY106" fmla="*/ 1254919 h 2095500"/>
                    <a:gd name="connsiteX107" fmla="*/ 2982754 w 6619875"/>
                    <a:gd name="connsiteY107" fmla="*/ 1254919 h 2095500"/>
                    <a:gd name="connsiteX108" fmla="*/ 2982754 w 6619875"/>
                    <a:gd name="connsiteY108" fmla="*/ 1242536 h 2095500"/>
                    <a:gd name="connsiteX109" fmla="*/ 2965609 w 6619875"/>
                    <a:gd name="connsiteY109" fmla="*/ 1242536 h 2095500"/>
                    <a:gd name="connsiteX110" fmla="*/ 2965609 w 6619875"/>
                    <a:gd name="connsiteY110" fmla="*/ 1232059 h 2095500"/>
                    <a:gd name="connsiteX111" fmla="*/ 2953226 w 6619875"/>
                    <a:gd name="connsiteY111" fmla="*/ 1232059 h 2095500"/>
                    <a:gd name="connsiteX112" fmla="*/ 2953226 w 6619875"/>
                    <a:gd name="connsiteY112" fmla="*/ 1221581 h 2095500"/>
                    <a:gd name="connsiteX113" fmla="*/ 2940844 w 6619875"/>
                    <a:gd name="connsiteY113" fmla="*/ 1221581 h 2095500"/>
                    <a:gd name="connsiteX114" fmla="*/ 2940844 w 6619875"/>
                    <a:gd name="connsiteY114" fmla="*/ 1194911 h 2095500"/>
                    <a:gd name="connsiteX115" fmla="*/ 2929414 w 6619875"/>
                    <a:gd name="connsiteY115" fmla="*/ 1194911 h 2095500"/>
                    <a:gd name="connsiteX116" fmla="*/ 2929414 w 6619875"/>
                    <a:gd name="connsiteY116" fmla="*/ 1181576 h 2095500"/>
                    <a:gd name="connsiteX117" fmla="*/ 2920841 w 6619875"/>
                    <a:gd name="connsiteY117" fmla="*/ 1181576 h 2095500"/>
                    <a:gd name="connsiteX118" fmla="*/ 2920841 w 6619875"/>
                    <a:gd name="connsiteY118" fmla="*/ 1171099 h 2095500"/>
                    <a:gd name="connsiteX119" fmla="*/ 2895124 w 6619875"/>
                    <a:gd name="connsiteY119" fmla="*/ 1171099 h 2095500"/>
                    <a:gd name="connsiteX120" fmla="*/ 2895124 w 6619875"/>
                    <a:gd name="connsiteY120" fmla="*/ 1162526 h 2095500"/>
                    <a:gd name="connsiteX121" fmla="*/ 2887504 w 6619875"/>
                    <a:gd name="connsiteY121" fmla="*/ 1162526 h 2095500"/>
                    <a:gd name="connsiteX122" fmla="*/ 2887504 w 6619875"/>
                    <a:gd name="connsiteY122" fmla="*/ 1148239 h 2095500"/>
                    <a:gd name="connsiteX123" fmla="*/ 2850356 w 6619875"/>
                    <a:gd name="connsiteY123" fmla="*/ 1148239 h 2095500"/>
                    <a:gd name="connsiteX124" fmla="*/ 2850356 w 6619875"/>
                    <a:gd name="connsiteY124" fmla="*/ 1120616 h 2095500"/>
                    <a:gd name="connsiteX125" fmla="*/ 2830354 w 6619875"/>
                    <a:gd name="connsiteY125" fmla="*/ 1120616 h 2095500"/>
                    <a:gd name="connsiteX126" fmla="*/ 2830354 w 6619875"/>
                    <a:gd name="connsiteY126" fmla="*/ 1105376 h 2095500"/>
                    <a:gd name="connsiteX127" fmla="*/ 2769394 w 6619875"/>
                    <a:gd name="connsiteY127" fmla="*/ 1105376 h 2095500"/>
                    <a:gd name="connsiteX128" fmla="*/ 2769394 w 6619875"/>
                    <a:gd name="connsiteY128" fmla="*/ 1092994 h 2095500"/>
                    <a:gd name="connsiteX129" fmla="*/ 2748439 w 6619875"/>
                    <a:gd name="connsiteY129" fmla="*/ 1092994 h 2095500"/>
                    <a:gd name="connsiteX130" fmla="*/ 2748439 w 6619875"/>
                    <a:gd name="connsiteY130" fmla="*/ 1088231 h 2095500"/>
                    <a:gd name="connsiteX131" fmla="*/ 2737009 w 6619875"/>
                    <a:gd name="connsiteY131" fmla="*/ 1088231 h 2095500"/>
                    <a:gd name="connsiteX132" fmla="*/ 2737009 w 6619875"/>
                    <a:gd name="connsiteY132" fmla="*/ 1076801 h 2095500"/>
                    <a:gd name="connsiteX133" fmla="*/ 2699861 w 6619875"/>
                    <a:gd name="connsiteY133" fmla="*/ 1076801 h 2095500"/>
                    <a:gd name="connsiteX134" fmla="*/ 2699861 w 6619875"/>
                    <a:gd name="connsiteY134" fmla="*/ 1059656 h 2095500"/>
                    <a:gd name="connsiteX135" fmla="*/ 2689384 w 6619875"/>
                    <a:gd name="connsiteY135" fmla="*/ 1059656 h 2095500"/>
                    <a:gd name="connsiteX136" fmla="*/ 2689384 w 6619875"/>
                    <a:gd name="connsiteY136" fmla="*/ 1031081 h 2095500"/>
                    <a:gd name="connsiteX137" fmla="*/ 2674144 w 6619875"/>
                    <a:gd name="connsiteY137" fmla="*/ 1031081 h 2095500"/>
                    <a:gd name="connsiteX138" fmla="*/ 2674144 w 6619875"/>
                    <a:gd name="connsiteY138" fmla="*/ 1016794 h 2095500"/>
                    <a:gd name="connsiteX139" fmla="*/ 2636044 w 6619875"/>
                    <a:gd name="connsiteY139" fmla="*/ 1016794 h 2095500"/>
                    <a:gd name="connsiteX140" fmla="*/ 2636044 w 6619875"/>
                    <a:gd name="connsiteY140" fmla="*/ 1006316 h 2095500"/>
                    <a:gd name="connsiteX141" fmla="*/ 2625566 w 6619875"/>
                    <a:gd name="connsiteY141" fmla="*/ 1006316 h 2095500"/>
                    <a:gd name="connsiteX142" fmla="*/ 2625566 w 6619875"/>
                    <a:gd name="connsiteY142" fmla="*/ 1000601 h 2095500"/>
                    <a:gd name="connsiteX143" fmla="*/ 2616994 w 6619875"/>
                    <a:gd name="connsiteY143" fmla="*/ 1000601 h 2095500"/>
                    <a:gd name="connsiteX144" fmla="*/ 2616994 w 6619875"/>
                    <a:gd name="connsiteY144" fmla="*/ 987266 h 2095500"/>
                    <a:gd name="connsiteX145" fmla="*/ 2572226 w 6619875"/>
                    <a:gd name="connsiteY145" fmla="*/ 987266 h 2095500"/>
                    <a:gd name="connsiteX146" fmla="*/ 2572226 w 6619875"/>
                    <a:gd name="connsiteY146" fmla="*/ 972026 h 2095500"/>
                    <a:gd name="connsiteX147" fmla="*/ 2494121 w 6619875"/>
                    <a:gd name="connsiteY147" fmla="*/ 972026 h 2095500"/>
                    <a:gd name="connsiteX148" fmla="*/ 2494121 w 6619875"/>
                    <a:gd name="connsiteY148" fmla="*/ 962501 h 2095500"/>
                    <a:gd name="connsiteX149" fmla="*/ 2486501 w 6619875"/>
                    <a:gd name="connsiteY149" fmla="*/ 962501 h 2095500"/>
                    <a:gd name="connsiteX150" fmla="*/ 2486501 w 6619875"/>
                    <a:gd name="connsiteY150" fmla="*/ 952976 h 2095500"/>
                    <a:gd name="connsiteX151" fmla="*/ 2469356 w 6619875"/>
                    <a:gd name="connsiteY151" fmla="*/ 952976 h 2095500"/>
                    <a:gd name="connsiteX152" fmla="*/ 2469356 w 6619875"/>
                    <a:gd name="connsiteY152" fmla="*/ 945356 h 2095500"/>
                    <a:gd name="connsiteX153" fmla="*/ 2455069 w 6619875"/>
                    <a:gd name="connsiteY153" fmla="*/ 945356 h 2095500"/>
                    <a:gd name="connsiteX154" fmla="*/ 2455069 w 6619875"/>
                    <a:gd name="connsiteY154" fmla="*/ 926306 h 2095500"/>
                    <a:gd name="connsiteX155" fmla="*/ 2432209 w 6619875"/>
                    <a:gd name="connsiteY155" fmla="*/ 926306 h 2095500"/>
                    <a:gd name="connsiteX156" fmla="*/ 2432209 w 6619875"/>
                    <a:gd name="connsiteY156" fmla="*/ 915829 h 2095500"/>
                    <a:gd name="connsiteX157" fmla="*/ 2415064 w 6619875"/>
                    <a:gd name="connsiteY157" fmla="*/ 915829 h 2095500"/>
                    <a:gd name="connsiteX158" fmla="*/ 2415064 w 6619875"/>
                    <a:gd name="connsiteY158" fmla="*/ 911066 h 2095500"/>
                    <a:gd name="connsiteX159" fmla="*/ 2399824 w 6619875"/>
                    <a:gd name="connsiteY159" fmla="*/ 911066 h 2095500"/>
                    <a:gd name="connsiteX160" fmla="*/ 2399824 w 6619875"/>
                    <a:gd name="connsiteY160" fmla="*/ 905351 h 2095500"/>
                    <a:gd name="connsiteX161" fmla="*/ 2374106 w 6619875"/>
                    <a:gd name="connsiteY161" fmla="*/ 905351 h 2095500"/>
                    <a:gd name="connsiteX162" fmla="*/ 2374106 w 6619875"/>
                    <a:gd name="connsiteY162" fmla="*/ 891064 h 2095500"/>
                    <a:gd name="connsiteX163" fmla="*/ 2357914 w 6619875"/>
                    <a:gd name="connsiteY163" fmla="*/ 891064 h 2095500"/>
                    <a:gd name="connsiteX164" fmla="*/ 2357914 w 6619875"/>
                    <a:gd name="connsiteY164" fmla="*/ 876776 h 2095500"/>
                    <a:gd name="connsiteX165" fmla="*/ 2301716 w 6619875"/>
                    <a:gd name="connsiteY165" fmla="*/ 876776 h 2095500"/>
                    <a:gd name="connsiteX166" fmla="*/ 2301716 w 6619875"/>
                    <a:gd name="connsiteY166" fmla="*/ 860584 h 2095500"/>
                    <a:gd name="connsiteX167" fmla="*/ 2295049 w 6619875"/>
                    <a:gd name="connsiteY167" fmla="*/ 860584 h 2095500"/>
                    <a:gd name="connsiteX168" fmla="*/ 2295049 w 6619875"/>
                    <a:gd name="connsiteY168" fmla="*/ 852964 h 2095500"/>
                    <a:gd name="connsiteX169" fmla="*/ 2259806 w 6619875"/>
                    <a:gd name="connsiteY169" fmla="*/ 852964 h 2095500"/>
                    <a:gd name="connsiteX170" fmla="*/ 2259806 w 6619875"/>
                    <a:gd name="connsiteY170" fmla="*/ 839629 h 2095500"/>
                    <a:gd name="connsiteX171" fmla="*/ 2249329 w 6619875"/>
                    <a:gd name="connsiteY171" fmla="*/ 839629 h 2095500"/>
                    <a:gd name="connsiteX172" fmla="*/ 2249329 w 6619875"/>
                    <a:gd name="connsiteY172" fmla="*/ 829151 h 2095500"/>
                    <a:gd name="connsiteX173" fmla="*/ 2230279 w 6619875"/>
                    <a:gd name="connsiteY173" fmla="*/ 829151 h 2095500"/>
                    <a:gd name="connsiteX174" fmla="*/ 2230279 w 6619875"/>
                    <a:gd name="connsiteY174" fmla="*/ 820579 h 2095500"/>
                    <a:gd name="connsiteX175" fmla="*/ 2219801 w 6619875"/>
                    <a:gd name="connsiteY175" fmla="*/ 820579 h 2095500"/>
                    <a:gd name="connsiteX176" fmla="*/ 2219801 w 6619875"/>
                    <a:gd name="connsiteY176" fmla="*/ 795814 h 2095500"/>
                    <a:gd name="connsiteX177" fmla="*/ 2189321 w 6619875"/>
                    <a:gd name="connsiteY177" fmla="*/ 795814 h 2095500"/>
                    <a:gd name="connsiteX178" fmla="*/ 2189321 w 6619875"/>
                    <a:gd name="connsiteY178" fmla="*/ 790099 h 2095500"/>
                    <a:gd name="connsiteX179" fmla="*/ 2182654 w 6619875"/>
                    <a:gd name="connsiteY179" fmla="*/ 790099 h 2095500"/>
                    <a:gd name="connsiteX180" fmla="*/ 2182654 w 6619875"/>
                    <a:gd name="connsiteY180" fmla="*/ 781526 h 2095500"/>
                    <a:gd name="connsiteX181" fmla="*/ 2159794 w 6619875"/>
                    <a:gd name="connsiteY181" fmla="*/ 781526 h 2095500"/>
                    <a:gd name="connsiteX182" fmla="*/ 2159794 w 6619875"/>
                    <a:gd name="connsiteY182" fmla="*/ 761524 h 2095500"/>
                    <a:gd name="connsiteX183" fmla="*/ 2141696 w 6619875"/>
                    <a:gd name="connsiteY183" fmla="*/ 761524 h 2095500"/>
                    <a:gd name="connsiteX184" fmla="*/ 2141696 w 6619875"/>
                    <a:gd name="connsiteY184" fmla="*/ 756761 h 2095500"/>
                    <a:gd name="connsiteX185" fmla="*/ 2115026 w 6619875"/>
                    <a:gd name="connsiteY185" fmla="*/ 756761 h 2095500"/>
                    <a:gd name="connsiteX186" fmla="*/ 2115026 w 6619875"/>
                    <a:gd name="connsiteY186" fmla="*/ 747236 h 2095500"/>
                    <a:gd name="connsiteX187" fmla="*/ 2083594 w 6619875"/>
                    <a:gd name="connsiteY187" fmla="*/ 747236 h 2095500"/>
                    <a:gd name="connsiteX188" fmla="*/ 2083594 w 6619875"/>
                    <a:gd name="connsiteY188" fmla="*/ 726281 h 2095500"/>
                    <a:gd name="connsiteX189" fmla="*/ 2071211 w 6619875"/>
                    <a:gd name="connsiteY189" fmla="*/ 726281 h 2095500"/>
                    <a:gd name="connsiteX190" fmla="*/ 2071211 w 6619875"/>
                    <a:gd name="connsiteY190" fmla="*/ 718661 h 2095500"/>
                    <a:gd name="connsiteX191" fmla="*/ 2062639 w 6619875"/>
                    <a:gd name="connsiteY191" fmla="*/ 718661 h 2095500"/>
                    <a:gd name="connsiteX192" fmla="*/ 2062639 w 6619875"/>
                    <a:gd name="connsiteY192" fmla="*/ 711994 h 2095500"/>
                    <a:gd name="connsiteX193" fmla="*/ 2052161 w 6619875"/>
                    <a:gd name="connsiteY193" fmla="*/ 711994 h 2095500"/>
                    <a:gd name="connsiteX194" fmla="*/ 2052161 w 6619875"/>
                    <a:gd name="connsiteY194" fmla="*/ 694849 h 2095500"/>
                    <a:gd name="connsiteX195" fmla="*/ 2035016 w 6619875"/>
                    <a:gd name="connsiteY195" fmla="*/ 694849 h 2095500"/>
                    <a:gd name="connsiteX196" fmla="*/ 2035016 w 6619875"/>
                    <a:gd name="connsiteY196" fmla="*/ 676751 h 2095500"/>
                    <a:gd name="connsiteX197" fmla="*/ 2019776 w 6619875"/>
                    <a:gd name="connsiteY197" fmla="*/ 676751 h 2095500"/>
                    <a:gd name="connsiteX198" fmla="*/ 2019776 w 6619875"/>
                    <a:gd name="connsiteY198" fmla="*/ 671989 h 2095500"/>
                    <a:gd name="connsiteX199" fmla="*/ 1996916 w 6619875"/>
                    <a:gd name="connsiteY199" fmla="*/ 671989 h 2095500"/>
                    <a:gd name="connsiteX200" fmla="*/ 1996916 w 6619875"/>
                    <a:gd name="connsiteY200" fmla="*/ 660559 h 2095500"/>
                    <a:gd name="connsiteX201" fmla="*/ 1945481 w 6619875"/>
                    <a:gd name="connsiteY201" fmla="*/ 660559 h 2095500"/>
                    <a:gd name="connsiteX202" fmla="*/ 1945481 w 6619875"/>
                    <a:gd name="connsiteY202" fmla="*/ 647224 h 2095500"/>
                    <a:gd name="connsiteX203" fmla="*/ 1937861 w 6619875"/>
                    <a:gd name="connsiteY203" fmla="*/ 647224 h 2095500"/>
                    <a:gd name="connsiteX204" fmla="*/ 1937861 w 6619875"/>
                    <a:gd name="connsiteY204" fmla="*/ 626269 h 2095500"/>
                    <a:gd name="connsiteX205" fmla="*/ 1914049 w 6619875"/>
                    <a:gd name="connsiteY205" fmla="*/ 626269 h 2095500"/>
                    <a:gd name="connsiteX206" fmla="*/ 1914049 w 6619875"/>
                    <a:gd name="connsiteY206" fmla="*/ 621506 h 2095500"/>
                    <a:gd name="connsiteX207" fmla="*/ 1880711 w 6619875"/>
                    <a:gd name="connsiteY207" fmla="*/ 621506 h 2095500"/>
                    <a:gd name="connsiteX208" fmla="*/ 1880711 w 6619875"/>
                    <a:gd name="connsiteY208" fmla="*/ 589121 h 2095500"/>
                    <a:gd name="connsiteX209" fmla="*/ 1870234 w 6619875"/>
                    <a:gd name="connsiteY209" fmla="*/ 589121 h 2095500"/>
                    <a:gd name="connsiteX210" fmla="*/ 1870234 w 6619875"/>
                    <a:gd name="connsiteY210" fmla="*/ 586264 h 2095500"/>
                    <a:gd name="connsiteX211" fmla="*/ 1847374 w 6619875"/>
                    <a:gd name="connsiteY211" fmla="*/ 586264 h 2095500"/>
                    <a:gd name="connsiteX212" fmla="*/ 1847374 w 6619875"/>
                    <a:gd name="connsiteY212" fmla="*/ 568166 h 2095500"/>
                    <a:gd name="connsiteX213" fmla="*/ 1808321 w 6619875"/>
                    <a:gd name="connsiteY213" fmla="*/ 568166 h 2095500"/>
                    <a:gd name="connsiteX214" fmla="*/ 1808321 w 6619875"/>
                    <a:gd name="connsiteY214" fmla="*/ 540544 h 2095500"/>
                    <a:gd name="connsiteX215" fmla="*/ 1789271 w 6619875"/>
                    <a:gd name="connsiteY215" fmla="*/ 540544 h 2095500"/>
                    <a:gd name="connsiteX216" fmla="*/ 1789271 w 6619875"/>
                    <a:gd name="connsiteY216" fmla="*/ 519589 h 2095500"/>
                    <a:gd name="connsiteX217" fmla="*/ 1763554 w 6619875"/>
                    <a:gd name="connsiteY217" fmla="*/ 519589 h 2095500"/>
                    <a:gd name="connsiteX218" fmla="*/ 1763554 w 6619875"/>
                    <a:gd name="connsiteY218" fmla="*/ 503396 h 2095500"/>
                    <a:gd name="connsiteX219" fmla="*/ 1740694 w 6619875"/>
                    <a:gd name="connsiteY219" fmla="*/ 503396 h 2095500"/>
                    <a:gd name="connsiteX220" fmla="*/ 1740694 w 6619875"/>
                    <a:gd name="connsiteY220" fmla="*/ 480536 h 2095500"/>
                    <a:gd name="connsiteX221" fmla="*/ 1730216 w 6619875"/>
                    <a:gd name="connsiteY221" fmla="*/ 480536 h 2095500"/>
                    <a:gd name="connsiteX222" fmla="*/ 1730216 w 6619875"/>
                    <a:gd name="connsiteY222" fmla="*/ 469106 h 2095500"/>
                    <a:gd name="connsiteX223" fmla="*/ 1714976 w 6619875"/>
                    <a:gd name="connsiteY223" fmla="*/ 469106 h 2095500"/>
                    <a:gd name="connsiteX224" fmla="*/ 1714976 w 6619875"/>
                    <a:gd name="connsiteY224" fmla="*/ 464344 h 2095500"/>
                    <a:gd name="connsiteX225" fmla="*/ 1697831 w 6619875"/>
                    <a:gd name="connsiteY225" fmla="*/ 464344 h 2095500"/>
                    <a:gd name="connsiteX226" fmla="*/ 1697831 w 6619875"/>
                    <a:gd name="connsiteY226" fmla="*/ 439579 h 2095500"/>
                    <a:gd name="connsiteX227" fmla="*/ 1687354 w 6619875"/>
                    <a:gd name="connsiteY227" fmla="*/ 439579 h 2095500"/>
                    <a:gd name="connsiteX228" fmla="*/ 1687354 w 6619875"/>
                    <a:gd name="connsiteY228" fmla="*/ 431006 h 2095500"/>
                    <a:gd name="connsiteX229" fmla="*/ 1679734 w 6619875"/>
                    <a:gd name="connsiteY229" fmla="*/ 431006 h 2095500"/>
                    <a:gd name="connsiteX230" fmla="*/ 1679734 w 6619875"/>
                    <a:gd name="connsiteY230" fmla="*/ 421481 h 2095500"/>
                    <a:gd name="connsiteX231" fmla="*/ 1671161 w 6619875"/>
                    <a:gd name="connsiteY231" fmla="*/ 421481 h 2095500"/>
                    <a:gd name="connsiteX232" fmla="*/ 1671161 w 6619875"/>
                    <a:gd name="connsiteY232" fmla="*/ 413861 h 2095500"/>
                    <a:gd name="connsiteX233" fmla="*/ 1660684 w 6619875"/>
                    <a:gd name="connsiteY233" fmla="*/ 413861 h 2095500"/>
                    <a:gd name="connsiteX234" fmla="*/ 1660684 w 6619875"/>
                    <a:gd name="connsiteY234" fmla="*/ 408146 h 2095500"/>
                    <a:gd name="connsiteX235" fmla="*/ 1647349 w 6619875"/>
                    <a:gd name="connsiteY235" fmla="*/ 408146 h 2095500"/>
                    <a:gd name="connsiteX236" fmla="*/ 1647349 w 6619875"/>
                    <a:gd name="connsiteY236" fmla="*/ 380524 h 2095500"/>
                    <a:gd name="connsiteX237" fmla="*/ 1605439 w 6619875"/>
                    <a:gd name="connsiteY237" fmla="*/ 380524 h 2095500"/>
                    <a:gd name="connsiteX238" fmla="*/ 1605439 w 6619875"/>
                    <a:gd name="connsiteY238" fmla="*/ 372904 h 2095500"/>
                    <a:gd name="connsiteX239" fmla="*/ 1567339 w 6619875"/>
                    <a:gd name="connsiteY239" fmla="*/ 372904 h 2095500"/>
                    <a:gd name="connsiteX240" fmla="*/ 1567339 w 6619875"/>
                    <a:gd name="connsiteY240" fmla="*/ 361474 h 2095500"/>
                    <a:gd name="connsiteX241" fmla="*/ 1513999 w 6619875"/>
                    <a:gd name="connsiteY241" fmla="*/ 361474 h 2095500"/>
                    <a:gd name="connsiteX242" fmla="*/ 1513999 w 6619875"/>
                    <a:gd name="connsiteY242" fmla="*/ 357664 h 2095500"/>
                    <a:gd name="connsiteX243" fmla="*/ 1478756 w 6619875"/>
                    <a:gd name="connsiteY243" fmla="*/ 357664 h 2095500"/>
                    <a:gd name="connsiteX244" fmla="*/ 1478756 w 6619875"/>
                    <a:gd name="connsiteY244" fmla="*/ 334804 h 2095500"/>
                    <a:gd name="connsiteX245" fmla="*/ 1470184 w 6619875"/>
                    <a:gd name="connsiteY245" fmla="*/ 334804 h 2095500"/>
                    <a:gd name="connsiteX246" fmla="*/ 1470184 w 6619875"/>
                    <a:gd name="connsiteY246" fmla="*/ 326231 h 2095500"/>
                    <a:gd name="connsiteX247" fmla="*/ 1457801 w 6619875"/>
                    <a:gd name="connsiteY247" fmla="*/ 326231 h 2095500"/>
                    <a:gd name="connsiteX248" fmla="*/ 1457801 w 6619875"/>
                    <a:gd name="connsiteY248" fmla="*/ 313849 h 2095500"/>
                    <a:gd name="connsiteX249" fmla="*/ 1427321 w 6619875"/>
                    <a:gd name="connsiteY249" fmla="*/ 313849 h 2095500"/>
                    <a:gd name="connsiteX250" fmla="*/ 1427321 w 6619875"/>
                    <a:gd name="connsiteY250" fmla="*/ 286226 h 2095500"/>
                    <a:gd name="connsiteX251" fmla="*/ 1416844 w 6619875"/>
                    <a:gd name="connsiteY251" fmla="*/ 286226 h 2095500"/>
                    <a:gd name="connsiteX252" fmla="*/ 1416844 w 6619875"/>
                    <a:gd name="connsiteY252" fmla="*/ 271939 h 2095500"/>
                    <a:gd name="connsiteX253" fmla="*/ 1402556 w 6619875"/>
                    <a:gd name="connsiteY253" fmla="*/ 271939 h 2095500"/>
                    <a:gd name="connsiteX254" fmla="*/ 1402556 w 6619875"/>
                    <a:gd name="connsiteY254" fmla="*/ 250031 h 2095500"/>
                    <a:gd name="connsiteX255" fmla="*/ 1346359 w 6619875"/>
                    <a:gd name="connsiteY255" fmla="*/ 250031 h 2095500"/>
                    <a:gd name="connsiteX256" fmla="*/ 1346359 w 6619875"/>
                    <a:gd name="connsiteY256" fmla="*/ 233839 h 2095500"/>
                    <a:gd name="connsiteX257" fmla="*/ 1315879 w 6619875"/>
                    <a:gd name="connsiteY257" fmla="*/ 233839 h 2095500"/>
                    <a:gd name="connsiteX258" fmla="*/ 1315879 w 6619875"/>
                    <a:gd name="connsiteY258" fmla="*/ 220504 h 2095500"/>
                    <a:gd name="connsiteX259" fmla="*/ 1300639 w 6619875"/>
                    <a:gd name="connsiteY259" fmla="*/ 220504 h 2095500"/>
                    <a:gd name="connsiteX260" fmla="*/ 1300639 w 6619875"/>
                    <a:gd name="connsiteY260" fmla="*/ 202406 h 2095500"/>
                    <a:gd name="connsiteX261" fmla="*/ 1261586 w 6619875"/>
                    <a:gd name="connsiteY261" fmla="*/ 202406 h 2095500"/>
                    <a:gd name="connsiteX262" fmla="*/ 1261586 w 6619875"/>
                    <a:gd name="connsiteY262" fmla="*/ 198596 h 2095500"/>
                    <a:gd name="connsiteX263" fmla="*/ 1214914 w 6619875"/>
                    <a:gd name="connsiteY263" fmla="*/ 198596 h 2095500"/>
                    <a:gd name="connsiteX264" fmla="*/ 1214914 w 6619875"/>
                    <a:gd name="connsiteY264" fmla="*/ 183356 h 2095500"/>
                    <a:gd name="connsiteX265" fmla="*/ 1154906 w 6619875"/>
                    <a:gd name="connsiteY265" fmla="*/ 183356 h 2095500"/>
                    <a:gd name="connsiteX266" fmla="*/ 1154906 w 6619875"/>
                    <a:gd name="connsiteY266" fmla="*/ 173831 h 2095500"/>
                    <a:gd name="connsiteX267" fmla="*/ 1083469 w 6619875"/>
                    <a:gd name="connsiteY267" fmla="*/ 173831 h 2095500"/>
                    <a:gd name="connsiteX268" fmla="*/ 1083469 w 6619875"/>
                    <a:gd name="connsiteY268" fmla="*/ 163354 h 2095500"/>
                    <a:gd name="connsiteX269" fmla="*/ 1026319 w 6619875"/>
                    <a:gd name="connsiteY269" fmla="*/ 163354 h 2095500"/>
                    <a:gd name="connsiteX270" fmla="*/ 1026319 w 6619875"/>
                    <a:gd name="connsiteY270" fmla="*/ 150971 h 2095500"/>
                    <a:gd name="connsiteX271" fmla="*/ 1017746 w 6619875"/>
                    <a:gd name="connsiteY271" fmla="*/ 150971 h 2095500"/>
                    <a:gd name="connsiteX272" fmla="*/ 1017746 w 6619875"/>
                    <a:gd name="connsiteY272" fmla="*/ 142399 h 2095500"/>
                    <a:gd name="connsiteX273" fmla="*/ 1007269 w 6619875"/>
                    <a:gd name="connsiteY273" fmla="*/ 142399 h 2095500"/>
                    <a:gd name="connsiteX274" fmla="*/ 1007269 w 6619875"/>
                    <a:gd name="connsiteY274" fmla="*/ 126206 h 2095500"/>
                    <a:gd name="connsiteX275" fmla="*/ 924401 w 6619875"/>
                    <a:gd name="connsiteY275" fmla="*/ 126206 h 2095500"/>
                    <a:gd name="connsiteX276" fmla="*/ 924401 w 6619875"/>
                    <a:gd name="connsiteY276" fmla="*/ 122396 h 2095500"/>
                    <a:gd name="connsiteX277" fmla="*/ 803434 w 6619875"/>
                    <a:gd name="connsiteY277" fmla="*/ 122396 h 2095500"/>
                    <a:gd name="connsiteX278" fmla="*/ 803434 w 6619875"/>
                    <a:gd name="connsiteY278" fmla="*/ 115729 h 2095500"/>
                    <a:gd name="connsiteX279" fmla="*/ 797719 w 6619875"/>
                    <a:gd name="connsiteY279" fmla="*/ 115729 h 2095500"/>
                    <a:gd name="connsiteX280" fmla="*/ 797719 w 6619875"/>
                    <a:gd name="connsiteY280" fmla="*/ 102394 h 2095500"/>
                    <a:gd name="connsiteX281" fmla="*/ 758666 w 6619875"/>
                    <a:gd name="connsiteY281" fmla="*/ 102394 h 2095500"/>
                    <a:gd name="connsiteX282" fmla="*/ 758666 w 6619875"/>
                    <a:gd name="connsiteY282" fmla="*/ 97631 h 2095500"/>
                    <a:gd name="connsiteX283" fmla="*/ 723424 w 6619875"/>
                    <a:gd name="connsiteY283" fmla="*/ 97631 h 2095500"/>
                    <a:gd name="connsiteX284" fmla="*/ 723424 w 6619875"/>
                    <a:gd name="connsiteY284" fmla="*/ 67151 h 2095500"/>
                    <a:gd name="connsiteX285" fmla="*/ 671036 w 6619875"/>
                    <a:gd name="connsiteY285" fmla="*/ 67151 h 2095500"/>
                    <a:gd name="connsiteX286" fmla="*/ 671036 w 6619875"/>
                    <a:gd name="connsiteY286" fmla="*/ 47149 h 2095500"/>
                    <a:gd name="connsiteX287" fmla="*/ 602456 w 6619875"/>
                    <a:gd name="connsiteY287" fmla="*/ 47149 h 2095500"/>
                    <a:gd name="connsiteX288" fmla="*/ 602456 w 6619875"/>
                    <a:gd name="connsiteY288" fmla="*/ 43339 h 2095500"/>
                    <a:gd name="connsiteX289" fmla="*/ 516731 w 6619875"/>
                    <a:gd name="connsiteY289" fmla="*/ 43339 h 2095500"/>
                    <a:gd name="connsiteX290" fmla="*/ 516731 w 6619875"/>
                    <a:gd name="connsiteY290" fmla="*/ 30956 h 2095500"/>
                    <a:gd name="connsiteX291" fmla="*/ 418624 w 6619875"/>
                    <a:gd name="connsiteY291" fmla="*/ 30956 h 2095500"/>
                    <a:gd name="connsiteX292" fmla="*/ 418624 w 6619875"/>
                    <a:gd name="connsiteY292" fmla="*/ 27146 h 2095500"/>
                    <a:gd name="connsiteX293" fmla="*/ 377666 w 6619875"/>
                    <a:gd name="connsiteY293" fmla="*/ 27146 h 2095500"/>
                    <a:gd name="connsiteX294" fmla="*/ 377666 w 6619875"/>
                    <a:gd name="connsiteY294" fmla="*/ 24289 h 2095500"/>
                    <a:gd name="connsiteX295" fmla="*/ 344329 w 6619875"/>
                    <a:gd name="connsiteY295" fmla="*/ 24289 h 2095500"/>
                    <a:gd name="connsiteX296" fmla="*/ 344329 w 6619875"/>
                    <a:gd name="connsiteY296" fmla="*/ 7144 h 2095500"/>
                    <a:gd name="connsiteX297" fmla="*/ 7144 w 6619875"/>
                    <a:gd name="connsiteY297" fmla="*/ 7144 h 209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Lst>
                  <a:rect l="l" t="t" r="r" b="b"/>
                  <a:pathLst>
                    <a:path w="6619875" h="2095500">
                      <a:moveTo>
                        <a:pt x="6620351" y="2094071"/>
                      </a:moveTo>
                      <a:lnTo>
                        <a:pt x="5939314" y="2094071"/>
                      </a:lnTo>
                      <a:lnTo>
                        <a:pt x="5939314" y="2049304"/>
                      </a:lnTo>
                      <a:lnTo>
                        <a:pt x="5822156" y="2049304"/>
                      </a:lnTo>
                      <a:lnTo>
                        <a:pt x="5822156" y="1998821"/>
                      </a:lnTo>
                      <a:lnTo>
                        <a:pt x="5261134" y="1998821"/>
                      </a:lnTo>
                      <a:lnTo>
                        <a:pt x="5261134" y="1964531"/>
                      </a:lnTo>
                      <a:lnTo>
                        <a:pt x="5239226" y="1964531"/>
                      </a:lnTo>
                      <a:lnTo>
                        <a:pt x="5239226" y="1924526"/>
                      </a:lnTo>
                      <a:lnTo>
                        <a:pt x="4783931" y="1924526"/>
                      </a:lnTo>
                      <a:lnTo>
                        <a:pt x="4783931" y="1900714"/>
                      </a:lnTo>
                      <a:lnTo>
                        <a:pt x="4700112" y="1900714"/>
                      </a:lnTo>
                      <a:lnTo>
                        <a:pt x="4700112" y="1879759"/>
                      </a:lnTo>
                      <a:lnTo>
                        <a:pt x="4656297" y="1879759"/>
                      </a:lnTo>
                      <a:lnTo>
                        <a:pt x="4656297" y="1860709"/>
                      </a:lnTo>
                      <a:lnTo>
                        <a:pt x="4622959" y="1860709"/>
                      </a:lnTo>
                      <a:lnTo>
                        <a:pt x="4622959" y="1839754"/>
                      </a:lnTo>
                      <a:lnTo>
                        <a:pt x="4610576" y="1839754"/>
                      </a:lnTo>
                      <a:lnTo>
                        <a:pt x="4610576" y="1818799"/>
                      </a:lnTo>
                      <a:lnTo>
                        <a:pt x="4450556" y="1818799"/>
                      </a:lnTo>
                      <a:lnTo>
                        <a:pt x="4450556" y="1803559"/>
                      </a:lnTo>
                      <a:lnTo>
                        <a:pt x="4441031" y="1803559"/>
                      </a:lnTo>
                      <a:lnTo>
                        <a:pt x="4441031" y="1783556"/>
                      </a:lnTo>
                      <a:lnTo>
                        <a:pt x="4366737" y="1783556"/>
                      </a:lnTo>
                      <a:lnTo>
                        <a:pt x="4366737" y="1769269"/>
                      </a:lnTo>
                      <a:lnTo>
                        <a:pt x="4344829" y="1769269"/>
                      </a:lnTo>
                      <a:lnTo>
                        <a:pt x="4344829" y="1748314"/>
                      </a:lnTo>
                      <a:lnTo>
                        <a:pt x="4255294" y="1748314"/>
                      </a:lnTo>
                      <a:lnTo>
                        <a:pt x="4255294" y="1734979"/>
                      </a:lnTo>
                      <a:lnTo>
                        <a:pt x="4212431" y="1734979"/>
                      </a:lnTo>
                      <a:lnTo>
                        <a:pt x="4212431" y="1719739"/>
                      </a:lnTo>
                      <a:lnTo>
                        <a:pt x="4127659" y="1719739"/>
                      </a:lnTo>
                      <a:lnTo>
                        <a:pt x="4127659" y="1703546"/>
                      </a:lnTo>
                      <a:lnTo>
                        <a:pt x="4072414" y="1703546"/>
                      </a:lnTo>
                      <a:lnTo>
                        <a:pt x="4072414" y="1688306"/>
                      </a:lnTo>
                      <a:lnTo>
                        <a:pt x="4060984" y="1688306"/>
                      </a:lnTo>
                      <a:lnTo>
                        <a:pt x="4060984" y="1674019"/>
                      </a:lnTo>
                      <a:lnTo>
                        <a:pt x="3910489" y="1674019"/>
                      </a:lnTo>
                      <a:lnTo>
                        <a:pt x="3910489" y="1657826"/>
                      </a:lnTo>
                      <a:lnTo>
                        <a:pt x="3877151" y="1657826"/>
                      </a:lnTo>
                      <a:lnTo>
                        <a:pt x="3877151" y="1651159"/>
                      </a:lnTo>
                      <a:lnTo>
                        <a:pt x="3813334" y="1651159"/>
                      </a:lnTo>
                      <a:lnTo>
                        <a:pt x="3813334" y="1634966"/>
                      </a:lnTo>
                      <a:lnTo>
                        <a:pt x="3725704" y="1634966"/>
                      </a:lnTo>
                      <a:lnTo>
                        <a:pt x="3725704" y="1625441"/>
                      </a:lnTo>
                      <a:lnTo>
                        <a:pt x="3683794" y="1625441"/>
                      </a:lnTo>
                      <a:lnTo>
                        <a:pt x="3683794" y="1616869"/>
                      </a:lnTo>
                      <a:lnTo>
                        <a:pt x="3676174" y="1616869"/>
                      </a:lnTo>
                      <a:lnTo>
                        <a:pt x="3676174" y="1605439"/>
                      </a:lnTo>
                      <a:lnTo>
                        <a:pt x="3639979" y="1605439"/>
                      </a:lnTo>
                      <a:lnTo>
                        <a:pt x="3639979" y="1595914"/>
                      </a:lnTo>
                      <a:lnTo>
                        <a:pt x="3617119" y="1595914"/>
                      </a:lnTo>
                      <a:lnTo>
                        <a:pt x="3617119" y="1583531"/>
                      </a:lnTo>
                      <a:lnTo>
                        <a:pt x="3593306" y="1583531"/>
                      </a:lnTo>
                      <a:lnTo>
                        <a:pt x="3593306" y="1563529"/>
                      </a:lnTo>
                      <a:lnTo>
                        <a:pt x="3577114" y="1563529"/>
                      </a:lnTo>
                      <a:lnTo>
                        <a:pt x="3577114" y="1549241"/>
                      </a:lnTo>
                      <a:lnTo>
                        <a:pt x="3566636" y="1549241"/>
                      </a:lnTo>
                      <a:lnTo>
                        <a:pt x="3566636" y="1539716"/>
                      </a:lnTo>
                      <a:lnTo>
                        <a:pt x="3539966" y="1539716"/>
                      </a:lnTo>
                      <a:lnTo>
                        <a:pt x="3539966" y="1517809"/>
                      </a:lnTo>
                      <a:lnTo>
                        <a:pt x="3446621" y="1517809"/>
                      </a:lnTo>
                      <a:lnTo>
                        <a:pt x="3446621" y="1510189"/>
                      </a:lnTo>
                      <a:lnTo>
                        <a:pt x="3436144" y="1510189"/>
                      </a:lnTo>
                      <a:lnTo>
                        <a:pt x="3436144" y="1480661"/>
                      </a:lnTo>
                      <a:lnTo>
                        <a:pt x="3416141" y="1480661"/>
                      </a:lnTo>
                      <a:lnTo>
                        <a:pt x="3416141" y="1471136"/>
                      </a:lnTo>
                      <a:lnTo>
                        <a:pt x="3405664" y="1471136"/>
                      </a:lnTo>
                      <a:lnTo>
                        <a:pt x="3405664" y="1458754"/>
                      </a:lnTo>
                      <a:lnTo>
                        <a:pt x="3393281" y="1458754"/>
                      </a:lnTo>
                      <a:lnTo>
                        <a:pt x="3393281" y="1451134"/>
                      </a:lnTo>
                      <a:lnTo>
                        <a:pt x="3358039" y="1451134"/>
                      </a:lnTo>
                      <a:lnTo>
                        <a:pt x="3358039" y="1440656"/>
                      </a:lnTo>
                      <a:lnTo>
                        <a:pt x="3337084" y="1440656"/>
                      </a:lnTo>
                      <a:lnTo>
                        <a:pt x="3337084" y="1431131"/>
                      </a:lnTo>
                      <a:lnTo>
                        <a:pt x="3314224" y="1431131"/>
                      </a:lnTo>
                      <a:lnTo>
                        <a:pt x="3314224" y="1419701"/>
                      </a:lnTo>
                      <a:lnTo>
                        <a:pt x="3269456" y="1419701"/>
                      </a:lnTo>
                      <a:lnTo>
                        <a:pt x="3269456" y="1410176"/>
                      </a:lnTo>
                      <a:lnTo>
                        <a:pt x="3258026" y="1410176"/>
                      </a:lnTo>
                      <a:lnTo>
                        <a:pt x="3258026" y="1399699"/>
                      </a:lnTo>
                      <a:lnTo>
                        <a:pt x="3247549" y="1399699"/>
                      </a:lnTo>
                      <a:lnTo>
                        <a:pt x="3247549" y="1387316"/>
                      </a:lnTo>
                      <a:lnTo>
                        <a:pt x="3235166" y="1387316"/>
                      </a:lnTo>
                      <a:lnTo>
                        <a:pt x="3235166" y="1375886"/>
                      </a:lnTo>
                      <a:lnTo>
                        <a:pt x="3222784" y="1375886"/>
                      </a:lnTo>
                      <a:lnTo>
                        <a:pt x="3222784" y="1367314"/>
                      </a:lnTo>
                      <a:lnTo>
                        <a:pt x="3211354" y="1367314"/>
                      </a:lnTo>
                      <a:lnTo>
                        <a:pt x="3211354" y="1360646"/>
                      </a:lnTo>
                      <a:lnTo>
                        <a:pt x="3187541" y="1360646"/>
                      </a:lnTo>
                      <a:lnTo>
                        <a:pt x="3187541" y="1338739"/>
                      </a:lnTo>
                      <a:lnTo>
                        <a:pt x="3163729" y="1338739"/>
                      </a:lnTo>
                      <a:lnTo>
                        <a:pt x="3163729" y="1332071"/>
                      </a:lnTo>
                      <a:lnTo>
                        <a:pt x="3153251" y="1332071"/>
                      </a:lnTo>
                      <a:lnTo>
                        <a:pt x="3153251" y="1326356"/>
                      </a:lnTo>
                      <a:lnTo>
                        <a:pt x="3143726" y="1326356"/>
                      </a:lnTo>
                      <a:lnTo>
                        <a:pt x="3143726" y="1316831"/>
                      </a:lnTo>
                      <a:lnTo>
                        <a:pt x="3124676" y="1316831"/>
                      </a:lnTo>
                      <a:lnTo>
                        <a:pt x="3124676" y="1306354"/>
                      </a:lnTo>
                      <a:lnTo>
                        <a:pt x="3113246" y="1306354"/>
                      </a:lnTo>
                      <a:lnTo>
                        <a:pt x="3113246" y="1294924"/>
                      </a:lnTo>
                      <a:lnTo>
                        <a:pt x="3035141" y="1294924"/>
                      </a:lnTo>
                      <a:lnTo>
                        <a:pt x="3035141" y="1280636"/>
                      </a:lnTo>
                      <a:lnTo>
                        <a:pt x="3002756" y="1280636"/>
                      </a:lnTo>
                      <a:lnTo>
                        <a:pt x="3002756" y="1269206"/>
                      </a:lnTo>
                      <a:lnTo>
                        <a:pt x="2991326" y="1269206"/>
                      </a:lnTo>
                      <a:lnTo>
                        <a:pt x="2991326" y="1254919"/>
                      </a:lnTo>
                      <a:lnTo>
                        <a:pt x="2982754" y="1254919"/>
                      </a:lnTo>
                      <a:lnTo>
                        <a:pt x="2982754" y="1242536"/>
                      </a:lnTo>
                      <a:lnTo>
                        <a:pt x="2965609" y="1242536"/>
                      </a:lnTo>
                      <a:lnTo>
                        <a:pt x="2965609" y="1232059"/>
                      </a:lnTo>
                      <a:lnTo>
                        <a:pt x="2953226" y="1232059"/>
                      </a:lnTo>
                      <a:lnTo>
                        <a:pt x="2953226" y="1221581"/>
                      </a:lnTo>
                      <a:lnTo>
                        <a:pt x="2940844" y="1221581"/>
                      </a:lnTo>
                      <a:lnTo>
                        <a:pt x="2940844" y="1194911"/>
                      </a:lnTo>
                      <a:lnTo>
                        <a:pt x="2929414" y="1194911"/>
                      </a:lnTo>
                      <a:lnTo>
                        <a:pt x="2929414" y="1181576"/>
                      </a:lnTo>
                      <a:lnTo>
                        <a:pt x="2920841" y="1181576"/>
                      </a:lnTo>
                      <a:lnTo>
                        <a:pt x="2920841" y="1171099"/>
                      </a:lnTo>
                      <a:lnTo>
                        <a:pt x="2895124" y="1171099"/>
                      </a:lnTo>
                      <a:lnTo>
                        <a:pt x="2895124" y="1162526"/>
                      </a:lnTo>
                      <a:lnTo>
                        <a:pt x="2887504" y="1162526"/>
                      </a:lnTo>
                      <a:lnTo>
                        <a:pt x="2887504" y="1148239"/>
                      </a:lnTo>
                      <a:lnTo>
                        <a:pt x="2850356" y="1148239"/>
                      </a:lnTo>
                      <a:lnTo>
                        <a:pt x="2850356" y="1120616"/>
                      </a:lnTo>
                      <a:lnTo>
                        <a:pt x="2830354" y="1120616"/>
                      </a:lnTo>
                      <a:lnTo>
                        <a:pt x="2830354" y="1105376"/>
                      </a:lnTo>
                      <a:lnTo>
                        <a:pt x="2769394" y="1105376"/>
                      </a:lnTo>
                      <a:lnTo>
                        <a:pt x="2769394" y="1092994"/>
                      </a:lnTo>
                      <a:lnTo>
                        <a:pt x="2748439" y="1092994"/>
                      </a:lnTo>
                      <a:lnTo>
                        <a:pt x="2748439" y="1088231"/>
                      </a:lnTo>
                      <a:lnTo>
                        <a:pt x="2737009" y="1088231"/>
                      </a:lnTo>
                      <a:lnTo>
                        <a:pt x="2737009" y="1076801"/>
                      </a:lnTo>
                      <a:lnTo>
                        <a:pt x="2699861" y="1076801"/>
                      </a:lnTo>
                      <a:lnTo>
                        <a:pt x="2699861" y="1059656"/>
                      </a:lnTo>
                      <a:lnTo>
                        <a:pt x="2689384" y="1059656"/>
                      </a:lnTo>
                      <a:lnTo>
                        <a:pt x="2689384" y="1031081"/>
                      </a:lnTo>
                      <a:lnTo>
                        <a:pt x="2674144" y="1031081"/>
                      </a:lnTo>
                      <a:lnTo>
                        <a:pt x="2674144" y="1016794"/>
                      </a:lnTo>
                      <a:lnTo>
                        <a:pt x="2636044" y="1016794"/>
                      </a:lnTo>
                      <a:lnTo>
                        <a:pt x="2636044" y="1006316"/>
                      </a:lnTo>
                      <a:lnTo>
                        <a:pt x="2625566" y="1006316"/>
                      </a:lnTo>
                      <a:lnTo>
                        <a:pt x="2625566" y="1000601"/>
                      </a:lnTo>
                      <a:lnTo>
                        <a:pt x="2616994" y="1000601"/>
                      </a:lnTo>
                      <a:lnTo>
                        <a:pt x="2616994" y="987266"/>
                      </a:lnTo>
                      <a:lnTo>
                        <a:pt x="2572226" y="987266"/>
                      </a:lnTo>
                      <a:lnTo>
                        <a:pt x="2572226" y="972026"/>
                      </a:lnTo>
                      <a:lnTo>
                        <a:pt x="2494121" y="972026"/>
                      </a:lnTo>
                      <a:lnTo>
                        <a:pt x="2494121" y="962501"/>
                      </a:lnTo>
                      <a:lnTo>
                        <a:pt x="2486501" y="962501"/>
                      </a:lnTo>
                      <a:lnTo>
                        <a:pt x="2486501" y="952976"/>
                      </a:lnTo>
                      <a:lnTo>
                        <a:pt x="2469356" y="952976"/>
                      </a:lnTo>
                      <a:lnTo>
                        <a:pt x="2469356" y="945356"/>
                      </a:lnTo>
                      <a:lnTo>
                        <a:pt x="2455069" y="945356"/>
                      </a:lnTo>
                      <a:lnTo>
                        <a:pt x="2455069" y="926306"/>
                      </a:lnTo>
                      <a:lnTo>
                        <a:pt x="2432209" y="926306"/>
                      </a:lnTo>
                      <a:lnTo>
                        <a:pt x="2432209" y="915829"/>
                      </a:lnTo>
                      <a:lnTo>
                        <a:pt x="2415064" y="915829"/>
                      </a:lnTo>
                      <a:lnTo>
                        <a:pt x="2415064" y="911066"/>
                      </a:lnTo>
                      <a:lnTo>
                        <a:pt x="2399824" y="911066"/>
                      </a:lnTo>
                      <a:lnTo>
                        <a:pt x="2399824" y="905351"/>
                      </a:lnTo>
                      <a:lnTo>
                        <a:pt x="2374106" y="905351"/>
                      </a:lnTo>
                      <a:lnTo>
                        <a:pt x="2374106" y="891064"/>
                      </a:lnTo>
                      <a:lnTo>
                        <a:pt x="2357914" y="891064"/>
                      </a:lnTo>
                      <a:lnTo>
                        <a:pt x="2357914" y="876776"/>
                      </a:lnTo>
                      <a:lnTo>
                        <a:pt x="2301716" y="876776"/>
                      </a:lnTo>
                      <a:lnTo>
                        <a:pt x="2301716" y="860584"/>
                      </a:lnTo>
                      <a:lnTo>
                        <a:pt x="2295049" y="860584"/>
                      </a:lnTo>
                      <a:lnTo>
                        <a:pt x="2295049" y="852964"/>
                      </a:lnTo>
                      <a:lnTo>
                        <a:pt x="2259806" y="852964"/>
                      </a:lnTo>
                      <a:lnTo>
                        <a:pt x="2259806" y="839629"/>
                      </a:lnTo>
                      <a:lnTo>
                        <a:pt x="2249329" y="839629"/>
                      </a:lnTo>
                      <a:lnTo>
                        <a:pt x="2249329" y="829151"/>
                      </a:lnTo>
                      <a:lnTo>
                        <a:pt x="2230279" y="829151"/>
                      </a:lnTo>
                      <a:lnTo>
                        <a:pt x="2230279" y="820579"/>
                      </a:lnTo>
                      <a:lnTo>
                        <a:pt x="2219801" y="820579"/>
                      </a:lnTo>
                      <a:lnTo>
                        <a:pt x="2219801" y="795814"/>
                      </a:lnTo>
                      <a:lnTo>
                        <a:pt x="2189321" y="795814"/>
                      </a:lnTo>
                      <a:lnTo>
                        <a:pt x="2189321" y="790099"/>
                      </a:lnTo>
                      <a:lnTo>
                        <a:pt x="2182654" y="790099"/>
                      </a:lnTo>
                      <a:lnTo>
                        <a:pt x="2182654" y="781526"/>
                      </a:lnTo>
                      <a:lnTo>
                        <a:pt x="2159794" y="781526"/>
                      </a:lnTo>
                      <a:lnTo>
                        <a:pt x="2159794" y="761524"/>
                      </a:lnTo>
                      <a:lnTo>
                        <a:pt x="2141696" y="761524"/>
                      </a:lnTo>
                      <a:lnTo>
                        <a:pt x="2141696" y="756761"/>
                      </a:lnTo>
                      <a:lnTo>
                        <a:pt x="2115026" y="756761"/>
                      </a:lnTo>
                      <a:lnTo>
                        <a:pt x="2115026" y="747236"/>
                      </a:lnTo>
                      <a:lnTo>
                        <a:pt x="2083594" y="747236"/>
                      </a:lnTo>
                      <a:lnTo>
                        <a:pt x="2083594" y="726281"/>
                      </a:lnTo>
                      <a:lnTo>
                        <a:pt x="2071211" y="726281"/>
                      </a:lnTo>
                      <a:lnTo>
                        <a:pt x="2071211" y="718661"/>
                      </a:lnTo>
                      <a:lnTo>
                        <a:pt x="2062639" y="718661"/>
                      </a:lnTo>
                      <a:lnTo>
                        <a:pt x="2062639" y="711994"/>
                      </a:lnTo>
                      <a:lnTo>
                        <a:pt x="2052161" y="711994"/>
                      </a:lnTo>
                      <a:lnTo>
                        <a:pt x="2052161" y="694849"/>
                      </a:lnTo>
                      <a:lnTo>
                        <a:pt x="2035016" y="694849"/>
                      </a:lnTo>
                      <a:lnTo>
                        <a:pt x="2035016" y="676751"/>
                      </a:lnTo>
                      <a:lnTo>
                        <a:pt x="2019776" y="676751"/>
                      </a:lnTo>
                      <a:lnTo>
                        <a:pt x="2019776" y="671989"/>
                      </a:lnTo>
                      <a:lnTo>
                        <a:pt x="1996916" y="671989"/>
                      </a:lnTo>
                      <a:lnTo>
                        <a:pt x="1996916" y="660559"/>
                      </a:lnTo>
                      <a:lnTo>
                        <a:pt x="1945481" y="660559"/>
                      </a:lnTo>
                      <a:lnTo>
                        <a:pt x="1945481" y="647224"/>
                      </a:lnTo>
                      <a:lnTo>
                        <a:pt x="1937861" y="647224"/>
                      </a:lnTo>
                      <a:lnTo>
                        <a:pt x="1937861" y="626269"/>
                      </a:lnTo>
                      <a:lnTo>
                        <a:pt x="1914049" y="626269"/>
                      </a:lnTo>
                      <a:lnTo>
                        <a:pt x="1914049" y="621506"/>
                      </a:lnTo>
                      <a:lnTo>
                        <a:pt x="1880711" y="621506"/>
                      </a:lnTo>
                      <a:lnTo>
                        <a:pt x="1880711" y="589121"/>
                      </a:lnTo>
                      <a:lnTo>
                        <a:pt x="1870234" y="589121"/>
                      </a:lnTo>
                      <a:lnTo>
                        <a:pt x="1870234" y="586264"/>
                      </a:lnTo>
                      <a:lnTo>
                        <a:pt x="1847374" y="586264"/>
                      </a:lnTo>
                      <a:lnTo>
                        <a:pt x="1847374" y="568166"/>
                      </a:lnTo>
                      <a:lnTo>
                        <a:pt x="1808321" y="568166"/>
                      </a:lnTo>
                      <a:lnTo>
                        <a:pt x="1808321" y="540544"/>
                      </a:lnTo>
                      <a:lnTo>
                        <a:pt x="1789271" y="540544"/>
                      </a:lnTo>
                      <a:lnTo>
                        <a:pt x="1789271" y="519589"/>
                      </a:lnTo>
                      <a:lnTo>
                        <a:pt x="1763554" y="519589"/>
                      </a:lnTo>
                      <a:lnTo>
                        <a:pt x="1763554" y="503396"/>
                      </a:lnTo>
                      <a:lnTo>
                        <a:pt x="1740694" y="503396"/>
                      </a:lnTo>
                      <a:lnTo>
                        <a:pt x="1740694" y="480536"/>
                      </a:lnTo>
                      <a:lnTo>
                        <a:pt x="1730216" y="480536"/>
                      </a:lnTo>
                      <a:lnTo>
                        <a:pt x="1730216" y="469106"/>
                      </a:lnTo>
                      <a:lnTo>
                        <a:pt x="1714976" y="469106"/>
                      </a:lnTo>
                      <a:lnTo>
                        <a:pt x="1714976" y="464344"/>
                      </a:lnTo>
                      <a:lnTo>
                        <a:pt x="1697831" y="464344"/>
                      </a:lnTo>
                      <a:lnTo>
                        <a:pt x="1697831" y="439579"/>
                      </a:lnTo>
                      <a:lnTo>
                        <a:pt x="1687354" y="439579"/>
                      </a:lnTo>
                      <a:lnTo>
                        <a:pt x="1687354" y="431006"/>
                      </a:lnTo>
                      <a:lnTo>
                        <a:pt x="1679734" y="431006"/>
                      </a:lnTo>
                      <a:lnTo>
                        <a:pt x="1679734" y="421481"/>
                      </a:lnTo>
                      <a:lnTo>
                        <a:pt x="1671161" y="421481"/>
                      </a:lnTo>
                      <a:lnTo>
                        <a:pt x="1671161" y="413861"/>
                      </a:lnTo>
                      <a:lnTo>
                        <a:pt x="1660684" y="413861"/>
                      </a:lnTo>
                      <a:lnTo>
                        <a:pt x="1660684" y="408146"/>
                      </a:lnTo>
                      <a:lnTo>
                        <a:pt x="1647349" y="408146"/>
                      </a:lnTo>
                      <a:lnTo>
                        <a:pt x="1647349" y="380524"/>
                      </a:lnTo>
                      <a:lnTo>
                        <a:pt x="1605439" y="380524"/>
                      </a:lnTo>
                      <a:lnTo>
                        <a:pt x="1605439" y="372904"/>
                      </a:lnTo>
                      <a:lnTo>
                        <a:pt x="1567339" y="372904"/>
                      </a:lnTo>
                      <a:lnTo>
                        <a:pt x="1567339" y="361474"/>
                      </a:lnTo>
                      <a:lnTo>
                        <a:pt x="1513999" y="361474"/>
                      </a:lnTo>
                      <a:lnTo>
                        <a:pt x="1513999" y="357664"/>
                      </a:lnTo>
                      <a:lnTo>
                        <a:pt x="1478756" y="357664"/>
                      </a:lnTo>
                      <a:lnTo>
                        <a:pt x="1478756" y="334804"/>
                      </a:lnTo>
                      <a:lnTo>
                        <a:pt x="1470184" y="334804"/>
                      </a:lnTo>
                      <a:lnTo>
                        <a:pt x="1470184" y="326231"/>
                      </a:lnTo>
                      <a:lnTo>
                        <a:pt x="1457801" y="326231"/>
                      </a:lnTo>
                      <a:lnTo>
                        <a:pt x="1457801" y="313849"/>
                      </a:lnTo>
                      <a:lnTo>
                        <a:pt x="1427321" y="313849"/>
                      </a:lnTo>
                      <a:lnTo>
                        <a:pt x="1427321" y="286226"/>
                      </a:lnTo>
                      <a:lnTo>
                        <a:pt x="1416844" y="286226"/>
                      </a:lnTo>
                      <a:lnTo>
                        <a:pt x="1416844" y="271939"/>
                      </a:lnTo>
                      <a:lnTo>
                        <a:pt x="1402556" y="271939"/>
                      </a:lnTo>
                      <a:lnTo>
                        <a:pt x="1402556" y="250031"/>
                      </a:lnTo>
                      <a:lnTo>
                        <a:pt x="1346359" y="250031"/>
                      </a:lnTo>
                      <a:lnTo>
                        <a:pt x="1346359" y="233839"/>
                      </a:lnTo>
                      <a:lnTo>
                        <a:pt x="1315879" y="233839"/>
                      </a:lnTo>
                      <a:lnTo>
                        <a:pt x="1315879" y="220504"/>
                      </a:lnTo>
                      <a:lnTo>
                        <a:pt x="1300639" y="220504"/>
                      </a:lnTo>
                      <a:lnTo>
                        <a:pt x="1300639" y="202406"/>
                      </a:lnTo>
                      <a:lnTo>
                        <a:pt x="1261586" y="202406"/>
                      </a:lnTo>
                      <a:lnTo>
                        <a:pt x="1261586" y="198596"/>
                      </a:lnTo>
                      <a:lnTo>
                        <a:pt x="1214914" y="198596"/>
                      </a:lnTo>
                      <a:lnTo>
                        <a:pt x="1214914" y="183356"/>
                      </a:lnTo>
                      <a:lnTo>
                        <a:pt x="1154906" y="183356"/>
                      </a:lnTo>
                      <a:lnTo>
                        <a:pt x="1154906" y="173831"/>
                      </a:lnTo>
                      <a:lnTo>
                        <a:pt x="1083469" y="173831"/>
                      </a:lnTo>
                      <a:lnTo>
                        <a:pt x="1083469" y="163354"/>
                      </a:lnTo>
                      <a:lnTo>
                        <a:pt x="1026319" y="163354"/>
                      </a:lnTo>
                      <a:lnTo>
                        <a:pt x="1026319" y="150971"/>
                      </a:lnTo>
                      <a:lnTo>
                        <a:pt x="1017746" y="150971"/>
                      </a:lnTo>
                      <a:lnTo>
                        <a:pt x="1017746" y="142399"/>
                      </a:lnTo>
                      <a:lnTo>
                        <a:pt x="1007269" y="142399"/>
                      </a:lnTo>
                      <a:lnTo>
                        <a:pt x="1007269" y="126206"/>
                      </a:lnTo>
                      <a:lnTo>
                        <a:pt x="924401" y="126206"/>
                      </a:lnTo>
                      <a:lnTo>
                        <a:pt x="924401" y="122396"/>
                      </a:lnTo>
                      <a:lnTo>
                        <a:pt x="803434" y="122396"/>
                      </a:lnTo>
                      <a:lnTo>
                        <a:pt x="803434" y="115729"/>
                      </a:lnTo>
                      <a:lnTo>
                        <a:pt x="797719" y="115729"/>
                      </a:lnTo>
                      <a:lnTo>
                        <a:pt x="797719" y="102394"/>
                      </a:lnTo>
                      <a:lnTo>
                        <a:pt x="758666" y="102394"/>
                      </a:lnTo>
                      <a:lnTo>
                        <a:pt x="758666" y="97631"/>
                      </a:lnTo>
                      <a:lnTo>
                        <a:pt x="723424" y="97631"/>
                      </a:lnTo>
                      <a:lnTo>
                        <a:pt x="723424" y="67151"/>
                      </a:lnTo>
                      <a:lnTo>
                        <a:pt x="671036" y="67151"/>
                      </a:lnTo>
                      <a:lnTo>
                        <a:pt x="671036" y="47149"/>
                      </a:lnTo>
                      <a:lnTo>
                        <a:pt x="602456" y="47149"/>
                      </a:lnTo>
                      <a:lnTo>
                        <a:pt x="602456" y="43339"/>
                      </a:lnTo>
                      <a:lnTo>
                        <a:pt x="516731" y="43339"/>
                      </a:lnTo>
                      <a:lnTo>
                        <a:pt x="516731" y="30956"/>
                      </a:lnTo>
                      <a:lnTo>
                        <a:pt x="418624" y="30956"/>
                      </a:lnTo>
                      <a:lnTo>
                        <a:pt x="418624" y="27146"/>
                      </a:lnTo>
                      <a:lnTo>
                        <a:pt x="377666" y="27146"/>
                      </a:lnTo>
                      <a:lnTo>
                        <a:pt x="377666" y="24289"/>
                      </a:lnTo>
                      <a:lnTo>
                        <a:pt x="344329" y="24289"/>
                      </a:lnTo>
                      <a:lnTo>
                        <a:pt x="344329" y="7144"/>
                      </a:lnTo>
                      <a:lnTo>
                        <a:pt x="7144" y="7144"/>
                      </a:lnTo>
                    </a:path>
                  </a:pathLst>
                </a:custGeom>
                <a:noFill/>
                <a:ln w="28575" cap="flat">
                  <a:solidFill>
                    <a:schemeClr val="accent2"/>
                  </a:solidFill>
                  <a:prstDash val="solid"/>
                  <a:miter/>
                </a:ln>
              </p:spPr>
              <p:txBody>
                <a:bodyPr rtlCol="0" anchor="ctr"/>
                <a:lstStyle/>
                <a:p>
                  <a:endParaRPr lang="en-GB">
                    <a:solidFill>
                      <a:srgbClr val="4D4D4D"/>
                    </a:solidFill>
                  </a:endParaRPr>
                </a:p>
              </p:txBody>
            </p:sp>
            <p:sp>
              <p:nvSpPr>
                <p:cNvPr id="57" name="Freeform: Shape 206">
                  <a:extLst>
                    <a:ext uri="{FF2B5EF4-FFF2-40B4-BE49-F238E27FC236}">
                      <a16:creationId xmlns:a16="http://schemas.microsoft.com/office/drawing/2014/main" xmlns="" id="{0C830AAF-BC66-4297-8DD7-72A37685A100}"/>
                    </a:ext>
                  </a:extLst>
                </p:cNvPr>
                <p:cNvSpPr/>
                <p:nvPr/>
              </p:nvSpPr>
              <p:spPr>
                <a:xfrm>
                  <a:off x="1193006" y="2378869"/>
                  <a:ext cx="6753225" cy="1733550"/>
                </a:xfrm>
                <a:custGeom>
                  <a:avLst/>
                  <a:gdLst>
                    <a:gd name="connsiteX0" fmla="*/ 7144 w 6753225"/>
                    <a:gd name="connsiteY0" fmla="*/ 7144 h 1733550"/>
                    <a:gd name="connsiteX1" fmla="*/ 148114 w 6753225"/>
                    <a:gd name="connsiteY1" fmla="*/ 7144 h 1733550"/>
                    <a:gd name="connsiteX2" fmla="*/ 148114 w 6753225"/>
                    <a:gd name="connsiteY2" fmla="*/ 23336 h 1733550"/>
                    <a:gd name="connsiteX3" fmla="*/ 203359 w 6753225"/>
                    <a:gd name="connsiteY3" fmla="*/ 23336 h 1733550"/>
                    <a:gd name="connsiteX4" fmla="*/ 203359 w 6753225"/>
                    <a:gd name="connsiteY4" fmla="*/ 32861 h 1733550"/>
                    <a:gd name="connsiteX5" fmla="*/ 238601 w 6753225"/>
                    <a:gd name="connsiteY5" fmla="*/ 32861 h 1733550"/>
                    <a:gd name="connsiteX6" fmla="*/ 238601 w 6753225"/>
                    <a:gd name="connsiteY6" fmla="*/ 43339 h 1733550"/>
                    <a:gd name="connsiteX7" fmla="*/ 291941 w 6753225"/>
                    <a:gd name="connsiteY7" fmla="*/ 43339 h 1733550"/>
                    <a:gd name="connsiteX8" fmla="*/ 291941 w 6753225"/>
                    <a:gd name="connsiteY8" fmla="*/ 60484 h 1733550"/>
                    <a:gd name="connsiteX9" fmla="*/ 350044 w 6753225"/>
                    <a:gd name="connsiteY9" fmla="*/ 60484 h 1733550"/>
                    <a:gd name="connsiteX10" fmla="*/ 350044 w 6753225"/>
                    <a:gd name="connsiteY10" fmla="*/ 70009 h 1733550"/>
                    <a:gd name="connsiteX11" fmla="*/ 365284 w 6753225"/>
                    <a:gd name="connsiteY11" fmla="*/ 70009 h 1733550"/>
                    <a:gd name="connsiteX12" fmla="*/ 365284 w 6753225"/>
                    <a:gd name="connsiteY12" fmla="*/ 80486 h 1733550"/>
                    <a:gd name="connsiteX13" fmla="*/ 407194 w 6753225"/>
                    <a:gd name="connsiteY13" fmla="*/ 80486 h 1733550"/>
                    <a:gd name="connsiteX14" fmla="*/ 407194 w 6753225"/>
                    <a:gd name="connsiteY14" fmla="*/ 89059 h 1733550"/>
                    <a:gd name="connsiteX15" fmla="*/ 496729 w 6753225"/>
                    <a:gd name="connsiteY15" fmla="*/ 89059 h 1733550"/>
                    <a:gd name="connsiteX16" fmla="*/ 496729 w 6753225"/>
                    <a:gd name="connsiteY16" fmla="*/ 99536 h 1733550"/>
                    <a:gd name="connsiteX17" fmla="*/ 611029 w 6753225"/>
                    <a:gd name="connsiteY17" fmla="*/ 99536 h 1733550"/>
                    <a:gd name="connsiteX18" fmla="*/ 611029 w 6753225"/>
                    <a:gd name="connsiteY18" fmla="*/ 107156 h 1733550"/>
                    <a:gd name="connsiteX19" fmla="*/ 650081 w 6753225"/>
                    <a:gd name="connsiteY19" fmla="*/ 107156 h 1733550"/>
                    <a:gd name="connsiteX20" fmla="*/ 650081 w 6753225"/>
                    <a:gd name="connsiteY20" fmla="*/ 115729 h 1733550"/>
                    <a:gd name="connsiteX21" fmla="*/ 670084 w 6753225"/>
                    <a:gd name="connsiteY21" fmla="*/ 115729 h 1733550"/>
                    <a:gd name="connsiteX22" fmla="*/ 670084 w 6753225"/>
                    <a:gd name="connsiteY22" fmla="*/ 123349 h 1733550"/>
                    <a:gd name="connsiteX23" fmla="*/ 684371 w 6753225"/>
                    <a:gd name="connsiteY23" fmla="*/ 123349 h 1733550"/>
                    <a:gd name="connsiteX24" fmla="*/ 684371 w 6753225"/>
                    <a:gd name="connsiteY24" fmla="*/ 127159 h 1733550"/>
                    <a:gd name="connsiteX25" fmla="*/ 703421 w 6753225"/>
                    <a:gd name="connsiteY25" fmla="*/ 127159 h 1733550"/>
                    <a:gd name="connsiteX26" fmla="*/ 703421 w 6753225"/>
                    <a:gd name="connsiteY26" fmla="*/ 140494 h 1733550"/>
                    <a:gd name="connsiteX27" fmla="*/ 743426 w 6753225"/>
                    <a:gd name="connsiteY27" fmla="*/ 140494 h 1733550"/>
                    <a:gd name="connsiteX28" fmla="*/ 743426 w 6753225"/>
                    <a:gd name="connsiteY28" fmla="*/ 148114 h 1733550"/>
                    <a:gd name="connsiteX29" fmla="*/ 807244 w 6753225"/>
                    <a:gd name="connsiteY29" fmla="*/ 148114 h 1733550"/>
                    <a:gd name="connsiteX30" fmla="*/ 807244 w 6753225"/>
                    <a:gd name="connsiteY30" fmla="*/ 160496 h 1733550"/>
                    <a:gd name="connsiteX31" fmla="*/ 867251 w 6753225"/>
                    <a:gd name="connsiteY31" fmla="*/ 160496 h 1733550"/>
                    <a:gd name="connsiteX32" fmla="*/ 867251 w 6753225"/>
                    <a:gd name="connsiteY32" fmla="*/ 168116 h 1733550"/>
                    <a:gd name="connsiteX33" fmla="*/ 888206 w 6753225"/>
                    <a:gd name="connsiteY33" fmla="*/ 168116 h 1733550"/>
                    <a:gd name="connsiteX34" fmla="*/ 888206 w 6753225"/>
                    <a:gd name="connsiteY34" fmla="*/ 177641 h 1733550"/>
                    <a:gd name="connsiteX35" fmla="*/ 915829 w 6753225"/>
                    <a:gd name="connsiteY35" fmla="*/ 177641 h 1733550"/>
                    <a:gd name="connsiteX36" fmla="*/ 915829 w 6753225"/>
                    <a:gd name="connsiteY36" fmla="*/ 183356 h 1733550"/>
                    <a:gd name="connsiteX37" fmla="*/ 951071 w 6753225"/>
                    <a:gd name="connsiteY37" fmla="*/ 183356 h 1733550"/>
                    <a:gd name="connsiteX38" fmla="*/ 951071 w 6753225"/>
                    <a:gd name="connsiteY38" fmla="*/ 186214 h 1733550"/>
                    <a:gd name="connsiteX39" fmla="*/ 971074 w 6753225"/>
                    <a:gd name="connsiteY39" fmla="*/ 186214 h 1733550"/>
                    <a:gd name="connsiteX40" fmla="*/ 971074 w 6753225"/>
                    <a:gd name="connsiteY40" fmla="*/ 196691 h 1733550"/>
                    <a:gd name="connsiteX41" fmla="*/ 1035844 w 6753225"/>
                    <a:gd name="connsiteY41" fmla="*/ 196691 h 1733550"/>
                    <a:gd name="connsiteX42" fmla="*/ 1035844 w 6753225"/>
                    <a:gd name="connsiteY42" fmla="*/ 202406 h 1733550"/>
                    <a:gd name="connsiteX43" fmla="*/ 1090136 w 6753225"/>
                    <a:gd name="connsiteY43" fmla="*/ 202406 h 1733550"/>
                    <a:gd name="connsiteX44" fmla="*/ 1090136 w 6753225"/>
                    <a:gd name="connsiteY44" fmla="*/ 216694 h 1733550"/>
                    <a:gd name="connsiteX45" fmla="*/ 1112996 w 6753225"/>
                    <a:gd name="connsiteY45" fmla="*/ 216694 h 1733550"/>
                    <a:gd name="connsiteX46" fmla="*/ 1112996 w 6753225"/>
                    <a:gd name="connsiteY46" fmla="*/ 223361 h 1733550"/>
                    <a:gd name="connsiteX47" fmla="*/ 1245394 w 6753225"/>
                    <a:gd name="connsiteY47" fmla="*/ 223361 h 1733550"/>
                    <a:gd name="connsiteX48" fmla="*/ 1245394 w 6753225"/>
                    <a:gd name="connsiteY48" fmla="*/ 233839 h 1733550"/>
                    <a:gd name="connsiteX49" fmla="*/ 1340644 w 6753225"/>
                    <a:gd name="connsiteY49" fmla="*/ 233839 h 1733550"/>
                    <a:gd name="connsiteX50" fmla="*/ 1340644 w 6753225"/>
                    <a:gd name="connsiteY50" fmla="*/ 245269 h 1733550"/>
                    <a:gd name="connsiteX51" fmla="*/ 1350169 w 6753225"/>
                    <a:gd name="connsiteY51" fmla="*/ 245269 h 1733550"/>
                    <a:gd name="connsiteX52" fmla="*/ 1350169 w 6753225"/>
                    <a:gd name="connsiteY52" fmla="*/ 254794 h 1733550"/>
                    <a:gd name="connsiteX53" fmla="*/ 1391126 w 6753225"/>
                    <a:gd name="connsiteY53" fmla="*/ 254794 h 1733550"/>
                    <a:gd name="connsiteX54" fmla="*/ 1391126 w 6753225"/>
                    <a:gd name="connsiteY54" fmla="*/ 276701 h 1733550"/>
                    <a:gd name="connsiteX55" fmla="*/ 1402556 w 6753225"/>
                    <a:gd name="connsiteY55" fmla="*/ 276701 h 1733550"/>
                    <a:gd name="connsiteX56" fmla="*/ 1402556 w 6753225"/>
                    <a:gd name="connsiteY56" fmla="*/ 286226 h 1733550"/>
                    <a:gd name="connsiteX57" fmla="*/ 1414939 w 6753225"/>
                    <a:gd name="connsiteY57" fmla="*/ 286226 h 1733550"/>
                    <a:gd name="connsiteX58" fmla="*/ 1414939 w 6753225"/>
                    <a:gd name="connsiteY58" fmla="*/ 295751 h 1733550"/>
                    <a:gd name="connsiteX59" fmla="*/ 1422559 w 6753225"/>
                    <a:gd name="connsiteY59" fmla="*/ 295751 h 1733550"/>
                    <a:gd name="connsiteX60" fmla="*/ 1422559 w 6753225"/>
                    <a:gd name="connsiteY60" fmla="*/ 306229 h 1733550"/>
                    <a:gd name="connsiteX61" fmla="*/ 1561624 w 6753225"/>
                    <a:gd name="connsiteY61" fmla="*/ 306229 h 1733550"/>
                    <a:gd name="connsiteX62" fmla="*/ 1561624 w 6753225"/>
                    <a:gd name="connsiteY62" fmla="*/ 313849 h 1733550"/>
                    <a:gd name="connsiteX63" fmla="*/ 1588294 w 6753225"/>
                    <a:gd name="connsiteY63" fmla="*/ 313849 h 1733550"/>
                    <a:gd name="connsiteX64" fmla="*/ 1588294 w 6753225"/>
                    <a:gd name="connsiteY64" fmla="*/ 327184 h 1733550"/>
                    <a:gd name="connsiteX65" fmla="*/ 1598771 w 6753225"/>
                    <a:gd name="connsiteY65" fmla="*/ 327184 h 1733550"/>
                    <a:gd name="connsiteX66" fmla="*/ 1598771 w 6753225"/>
                    <a:gd name="connsiteY66" fmla="*/ 334804 h 1733550"/>
                    <a:gd name="connsiteX67" fmla="*/ 1628299 w 6753225"/>
                    <a:gd name="connsiteY67" fmla="*/ 334804 h 1733550"/>
                    <a:gd name="connsiteX68" fmla="*/ 1628299 w 6753225"/>
                    <a:gd name="connsiteY68" fmla="*/ 340519 h 1733550"/>
                    <a:gd name="connsiteX69" fmla="*/ 1684496 w 6753225"/>
                    <a:gd name="connsiteY69" fmla="*/ 340519 h 1733550"/>
                    <a:gd name="connsiteX70" fmla="*/ 1684496 w 6753225"/>
                    <a:gd name="connsiteY70" fmla="*/ 350996 h 1733550"/>
                    <a:gd name="connsiteX71" fmla="*/ 1700689 w 6753225"/>
                    <a:gd name="connsiteY71" fmla="*/ 350996 h 1733550"/>
                    <a:gd name="connsiteX72" fmla="*/ 1700689 w 6753225"/>
                    <a:gd name="connsiteY72" fmla="*/ 357664 h 1733550"/>
                    <a:gd name="connsiteX73" fmla="*/ 1709261 w 6753225"/>
                    <a:gd name="connsiteY73" fmla="*/ 357664 h 1733550"/>
                    <a:gd name="connsiteX74" fmla="*/ 1709261 w 6753225"/>
                    <a:gd name="connsiteY74" fmla="*/ 367189 h 1733550"/>
                    <a:gd name="connsiteX75" fmla="*/ 1716881 w 6753225"/>
                    <a:gd name="connsiteY75" fmla="*/ 367189 h 1733550"/>
                    <a:gd name="connsiteX76" fmla="*/ 1716881 w 6753225"/>
                    <a:gd name="connsiteY76" fmla="*/ 384334 h 1733550"/>
                    <a:gd name="connsiteX77" fmla="*/ 1738789 w 6753225"/>
                    <a:gd name="connsiteY77" fmla="*/ 384334 h 1733550"/>
                    <a:gd name="connsiteX78" fmla="*/ 1738789 w 6753225"/>
                    <a:gd name="connsiteY78" fmla="*/ 395764 h 1733550"/>
                    <a:gd name="connsiteX79" fmla="*/ 1828324 w 6753225"/>
                    <a:gd name="connsiteY79" fmla="*/ 395764 h 1733550"/>
                    <a:gd name="connsiteX80" fmla="*/ 1828324 w 6753225"/>
                    <a:gd name="connsiteY80" fmla="*/ 405289 h 1733550"/>
                    <a:gd name="connsiteX81" fmla="*/ 1845469 w 6753225"/>
                    <a:gd name="connsiteY81" fmla="*/ 405289 h 1733550"/>
                    <a:gd name="connsiteX82" fmla="*/ 1845469 w 6753225"/>
                    <a:gd name="connsiteY82" fmla="*/ 419576 h 1733550"/>
                    <a:gd name="connsiteX83" fmla="*/ 1856899 w 6753225"/>
                    <a:gd name="connsiteY83" fmla="*/ 419576 h 1733550"/>
                    <a:gd name="connsiteX84" fmla="*/ 1856899 w 6753225"/>
                    <a:gd name="connsiteY84" fmla="*/ 434816 h 1733550"/>
                    <a:gd name="connsiteX85" fmla="*/ 1873091 w 6753225"/>
                    <a:gd name="connsiteY85" fmla="*/ 434816 h 1733550"/>
                    <a:gd name="connsiteX86" fmla="*/ 1873091 w 6753225"/>
                    <a:gd name="connsiteY86" fmla="*/ 440531 h 1733550"/>
                    <a:gd name="connsiteX87" fmla="*/ 1915954 w 6753225"/>
                    <a:gd name="connsiteY87" fmla="*/ 440531 h 1733550"/>
                    <a:gd name="connsiteX88" fmla="*/ 1915954 w 6753225"/>
                    <a:gd name="connsiteY88" fmla="*/ 458629 h 1733550"/>
                    <a:gd name="connsiteX89" fmla="*/ 1942624 w 6753225"/>
                    <a:gd name="connsiteY89" fmla="*/ 458629 h 1733550"/>
                    <a:gd name="connsiteX90" fmla="*/ 1942624 w 6753225"/>
                    <a:gd name="connsiteY90" fmla="*/ 471964 h 1733550"/>
                    <a:gd name="connsiteX91" fmla="*/ 1955006 w 6753225"/>
                    <a:gd name="connsiteY91" fmla="*/ 471964 h 1733550"/>
                    <a:gd name="connsiteX92" fmla="*/ 1955006 w 6753225"/>
                    <a:gd name="connsiteY92" fmla="*/ 486251 h 1733550"/>
                    <a:gd name="connsiteX93" fmla="*/ 1983581 w 6753225"/>
                    <a:gd name="connsiteY93" fmla="*/ 486251 h 1733550"/>
                    <a:gd name="connsiteX94" fmla="*/ 1983581 w 6753225"/>
                    <a:gd name="connsiteY94" fmla="*/ 511016 h 1733550"/>
                    <a:gd name="connsiteX95" fmla="*/ 2012156 w 6753225"/>
                    <a:gd name="connsiteY95" fmla="*/ 511016 h 1733550"/>
                    <a:gd name="connsiteX96" fmla="*/ 2012156 w 6753225"/>
                    <a:gd name="connsiteY96" fmla="*/ 524351 h 1733550"/>
                    <a:gd name="connsiteX97" fmla="*/ 2025491 w 6753225"/>
                    <a:gd name="connsiteY97" fmla="*/ 524351 h 1733550"/>
                    <a:gd name="connsiteX98" fmla="*/ 2025491 w 6753225"/>
                    <a:gd name="connsiteY98" fmla="*/ 532924 h 1733550"/>
                    <a:gd name="connsiteX99" fmla="*/ 2087404 w 6753225"/>
                    <a:gd name="connsiteY99" fmla="*/ 532924 h 1733550"/>
                    <a:gd name="connsiteX100" fmla="*/ 2087404 w 6753225"/>
                    <a:gd name="connsiteY100" fmla="*/ 563404 h 1733550"/>
                    <a:gd name="connsiteX101" fmla="*/ 2095976 w 6753225"/>
                    <a:gd name="connsiteY101" fmla="*/ 563404 h 1733550"/>
                    <a:gd name="connsiteX102" fmla="*/ 2095976 w 6753225"/>
                    <a:gd name="connsiteY102" fmla="*/ 577691 h 1733550"/>
                    <a:gd name="connsiteX103" fmla="*/ 2114074 w 6753225"/>
                    <a:gd name="connsiteY103" fmla="*/ 577691 h 1733550"/>
                    <a:gd name="connsiteX104" fmla="*/ 2114074 w 6753225"/>
                    <a:gd name="connsiteY104" fmla="*/ 607219 h 1733550"/>
                    <a:gd name="connsiteX105" fmla="*/ 2135029 w 6753225"/>
                    <a:gd name="connsiteY105" fmla="*/ 607219 h 1733550"/>
                    <a:gd name="connsiteX106" fmla="*/ 2135029 w 6753225"/>
                    <a:gd name="connsiteY106" fmla="*/ 625316 h 1733550"/>
                    <a:gd name="connsiteX107" fmla="*/ 2169319 w 6753225"/>
                    <a:gd name="connsiteY107" fmla="*/ 625316 h 1733550"/>
                    <a:gd name="connsiteX108" fmla="*/ 2169319 w 6753225"/>
                    <a:gd name="connsiteY108" fmla="*/ 642461 h 1733550"/>
                    <a:gd name="connsiteX109" fmla="*/ 2210276 w 6753225"/>
                    <a:gd name="connsiteY109" fmla="*/ 642461 h 1733550"/>
                    <a:gd name="connsiteX110" fmla="*/ 2210276 w 6753225"/>
                    <a:gd name="connsiteY110" fmla="*/ 654844 h 1733550"/>
                    <a:gd name="connsiteX111" fmla="*/ 2265521 w 6753225"/>
                    <a:gd name="connsiteY111" fmla="*/ 654844 h 1733550"/>
                    <a:gd name="connsiteX112" fmla="*/ 2265521 w 6753225"/>
                    <a:gd name="connsiteY112" fmla="*/ 676751 h 1733550"/>
                    <a:gd name="connsiteX113" fmla="*/ 2299811 w 6753225"/>
                    <a:gd name="connsiteY113" fmla="*/ 676751 h 1733550"/>
                    <a:gd name="connsiteX114" fmla="*/ 2299811 w 6753225"/>
                    <a:gd name="connsiteY114" fmla="*/ 688181 h 1733550"/>
                    <a:gd name="connsiteX115" fmla="*/ 2326481 w 6753225"/>
                    <a:gd name="connsiteY115" fmla="*/ 688181 h 1733550"/>
                    <a:gd name="connsiteX116" fmla="*/ 2326481 w 6753225"/>
                    <a:gd name="connsiteY116" fmla="*/ 710089 h 1733550"/>
                    <a:gd name="connsiteX117" fmla="*/ 2344579 w 6753225"/>
                    <a:gd name="connsiteY117" fmla="*/ 710089 h 1733550"/>
                    <a:gd name="connsiteX118" fmla="*/ 2344579 w 6753225"/>
                    <a:gd name="connsiteY118" fmla="*/ 721519 h 1733550"/>
                    <a:gd name="connsiteX119" fmla="*/ 2390299 w 6753225"/>
                    <a:gd name="connsiteY119" fmla="*/ 721519 h 1733550"/>
                    <a:gd name="connsiteX120" fmla="*/ 2390299 w 6753225"/>
                    <a:gd name="connsiteY120" fmla="*/ 736759 h 1733550"/>
                    <a:gd name="connsiteX121" fmla="*/ 2432209 w 6753225"/>
                    <a:gd name="connsiteY121" fmla="*/ 736759 h 1733550"/>
                    <a:gd name="connsiteX122" fmla="*/ 2432209 w 6753225"/>
                    <a:gd name="connsiteY122" fmla="*/ 757714 h 1733550"/>
                    <a:gd name="connsiteX123" fmla="*/ 2455069 w 6753225"/>
                    <a:gd name="connsiteY123" fmla="*/ 757714 h 1733550"/>
                    <a:gd name="connsiteX124" fmla="*/ 2455069 w 6753225"/>
                    <a:gd name="connsiteY124" fmla="*/ 766286 h 1733550"/>
                    <a:gd name="connsiteX125" fmla="*/ 2484596 w 6753225"/>
                    <a:gd name="connsiteY125" fmla="*/ 766286 h 1733550"/>
                    <a:gd name="connsiteX126" fmla="*/ 2484596 w 6753225"/>
                    <a:gd name="connsiteY126" fmla="*/ 796766 h 1733550"/>
                    <a:gd name="connsiteX127" fmla="*/ 2496026 w 6753225"/>
                    <a:gd name="connsiteY127" fmla="*/ 796766 h 1733550"/>
                    <a:gd name="connsiteX128" fmla="*/ 2496026 w 6753225"/>
                    <a:gd name="connsiteY128" fmla="*/ 819626 h 1733550"/>
                    <a:gd name="connsiteX129" fmla="*/ 2509361 w 6753225"/>
                    <a:gd name="connsiteY129" fmla="*/ 819626 h 1733550"/>
                    <a:gd name="connsiteX130" fmla="*/ 2509361 w 6753225"/>
                    <a:gd name="connsiteY130" fmla="*/ 825341 h 1733550"/>
                    <a:gd name="connsiteX131" fmla="*/ 2529364 w 6753225"/>
                    <a:gd name="connsiteY131" fmla="*/ 825341 h 1733550"/>
                    <a:gd name="connsiteX132" fmla="*/ 2529364 w 6753225"/>
                    <a:gd name="connsiteY132" fmla="*/ 836771 h 1733550"/>
                    <a:gd name="connsiteX133" fmla="*/ 2595086 w 6753225"/>
                    <a:gd name="connsiteY133" fmla="*/ 836771 h 1733550"/>
                    <a:gd name="connsiteX134" fmla="*/ 2595086 w 6753225"/>
                    <a:gd name="connsiteY134" fmla="*/ 842486 h 1733550"/>
                    <a:gd name="connsiteX135" fmla="*/ 2624614 w 6753225"/>
                    <a:gd name="connsiteY135" fmla="*/ 842486 h 1733550"/>
                    <a:gd name="connsiteX136" fmla="*/ 2624614 w 6753225"/>
                    <a:gd name="connsiteY136" fmla="*/ 851059 h 1733550"/>
                    <a:gd name="connsiteX137" fmla="*/ 2664619 w 6753225"/>
                    <a:gd name="connsiteY137" fmla="*/ 851059 h 1733550"/>
                    <a:gd name="connsiteX138" fmla="*/ 2664619 w 6753225"/>
                    <a:gd name="connsiteY138" fmla="*/ 864394 h 1733550"/>
                    <a:gd name="connsiteX139" fmla="*/ 2689384 w 6753225"/>
                    <a:gd name="connsiteY139" fmla="*/ 864394 h 1733550"/>
                    <a:gd name="connsiteX140" fmla="*/ 2689384 w 6753225"/>
                    <a:gd name="connsiteY140" fmla="*/ 881539 h 1733550"/>
                    <a:gd name="connsiteX141" fmla="*/ 2748439 w 6753225"/>
                    <a:gd name="connsiteY141" fmla="*/ 881539 h 1733550"/>
                    <a:gd name="connsiteX142" fmla="*/ 2748439 w 6753225"/>
                    <a:gd name="connsiteY142" fmla="*/ 891064 h 1733550"/>
                    <a:gd name="connsiteX143" fmla="*/ 2776061 w 6753225"/>
                    <a:gd name="connsiteY143" fmla="*/ 891064 h 1733550"/>
                    <a:gd name="connsiteX144" fmla="*/ 2776061 w 6753225"/>
                    <a:gd name="connsiteY144" fmla="*/ 904399 h 1733550"/>
                    <a:gd name="connsiteX145" fmla="*/ 2786539 w 6753225"/>
                    <a:gd name="connsiteY145" fmla="*/ 904399 h 1733550"/>
                    <a:gd name="connsiteX146" fmla="*/ 2786539 w 6753225"/>
                    <a:gd name="connsiteY146" fmla="*/ 938689 h 1733550"/>
                    <a:gd name="connsiteX147" fmla="*/ 2843689 w 6753225"/>
                    <a:gd name="connsiteY147" fmla="*/ 938689 h 1733550"/>
                    <a:gd name="connsiteX148" fmla="*/ 2843689 w 6753225"/>
                    <a:gd name="connsiteY148" fmla="*/ 955834 h 1733550"/>
                    <a:gd name="connsiteX149" fmla="*/ 2901791 w 6753225"/>
                    <a:gd name="connsiteY149" fmla="*/ 955834 h 1733550"/>
                    <a:gd name="connsiteX150" fmla="*/ 2901791 w 6753225"/>
                    <a:gd name="connsiteY150" fmla="*/ 966311 h 1733550"/>
                    <a:gd name="connsiteX151" fmla="*/ 2929414 w 6753225"/>
                    <a:gd name="connsiteY151" fmla="*/ 966311 h 1733550"/>
                    <a:gd name="connsiteX152" fmla="*/ 2929414 w 6753225"/>
                    <a:gd name="connsiteY152" fmla="*/ 981551 h 1733550"/>
                    <a:gd name="connsiteX153" fmla="*/ 2981801 w 6753225"/>
                    <a:gd name="connsiteY153" fmla="*/ 981551 h 1733550"/>
                    <a:gd name="connsiteX154" fmla="*/ 2981801 w 6753225"/>
                    <a:gd name="connsiteY154" fmla="*/ 989171 h 1733550"/>
                    <a:gd name="connsiteX155" fmla="*/ 3000851 w 6753225"/>
                    <a:gd name="connsiteY155" fmla="*/ 989171 h 1733550"/>
                    <a:gd name="connsiteX156" fmla="*/ 3000851 w 6753225"/>
                    <a:gd name="connsiteY156" fmla="*/ 1002506 h 1733550"/>
                    <a:gd name="connsiteX157" fmla="*/ 3088481 w 6753225"/>
                    <a:gd name="connsiteY157" fmla="*/ 1002506 h 1733550"/>
                    <a:gd name="connsiteX158" fmla="*/ 3088481 w 6753225"/>
                    <a:gd name="connsiteY158" fmla="*/ 1014889 h 1733550"/>
                    <a:gd name="connsiteX159" fmla="*/ 3110389 w 6753225"/>
                    <a:gd name="connsiteY159" fmla="*/ 1014889 h 1733550"/>
                    <a:gd name="connsiteX160" fmla="*/ 3110389 w 6753225"/>
                    <a:gd name="connsiteY160" fmla="*/ 1030129 h 1733550"/>
                    <a:gd name="connsiteX161" fmla="*/ 3145631 w 6753225"/>
                    <a:gd name="connsiteY161" fmla="*/ 1030129 h 1733550"/>
                    <a:gd name="connsiteX162" fmla="*/ 3145631 w 6753225"/>
                    <a:gd name="connsiteY162" fmla="*/ 1040606 h 1733550"/>
                    <a:gd name="connsiteX163" fmla="*/ 3155156 w 6753225"/>
                    <a:gd name="connsiteY163" fmla="*/ 1040606 h 1733550"/>
                    <a:gd name="connsiteX164" fmla="*/ 3155156 w 6753225"/>
                    <a:gd name="connsiteY164" fmla="*/ 1063466 h 1733550"/>
                    <a:gd name="connsiteX165" fmla="*/ 3165634 w 6753225"/>
                    <a:gd name="connsiteY165" fmla="*/ 1063466 h 1733550"/>
                    <a:gd name="connsiteX166" fmla="*/ 3165634 w 6753225"/>
                    <a:gd name="connsiteY166" fmla="*/ 1072039 h 1733550"/>
                    <a:gd name="connsiteX167" fmla="*/ 3198019 w 6753225"/>
                    <a:gd name="connsiteY167" fmla="*/ 1072039 h 1733550"/>
                    <a:gd name="connsiteX168" fmla="*/ 3198019 w 6753225"/>
                    <a:gd name="connsiteY168" fmla="*/ 1081564 h 1733550"/>
                    <a:gd name="connsiteX169" fmla="*/ 3215164 w 6753225"/>
                    <a:gd name="connsiteY169" fmla="*/ 1081564 h 1733550"/>
                    <a:gd name="connsiteX170" fmla="*/ 3215164 w 6753225"/>
                    <a:gd name="connsiteY170" fmla="*/ 1094899 h 1733550"/>
                    <a:gd name="connsiteX171" fmla="*/ 3239929 w 6753225"/>
                    <a:gd name="connsiteY171" fmla="*/ 1094899 h 1733550"/>
                    <a:gd name="connsiteX172" fmla="*/ 3239929 w 6753225"/>
                    <a:gd name="connsiteY172" fmla="*/ 1104424 h 1733550"/>
                    <a:gd name="connsiteX173" fmla="*/ 3257074 w 6753225"/>
                    <a:gd name="connsiteY173" fmla="*/ 1104424 h 1733550"/>
                    <a:gd name="connsiteX174" fmla="*/ 3257074 w 6753225"/>
                    <a:gd name="connsiteY174" fmla="*/ 1114901 h 1733550"/>
                    <a:gd name="connsiteX175" fmla="*/ 3285649 w 6753225"/>
                    <a:gd name="connsiteY175" fmla="*/ 1114901 h 1733550"/>
                    <a:gd name="connsiteX176" fmla="*/ 3285649 w 6753225"/>
                    <a:gd name="connsiteY176" fmla="*/ 1125379 h 1733550"/>
                    <a:gd name="connsiteX177" fmla="*/ 3316129 w 6753225"/>
                    <a:gd name="connsiteY177" fmla="*/ 1125379 h 1733550"/>
                    <a:gd name="connsiteX178" fmla="*/ 3316129 w 6753225"/>
                    <a:gd name="connsiteY178" fmla="*/ 1144429 h 1733550"/>
                    <a:gd name="connsiteX179" fmla="*/ 3358991 w 6753225"/>
                    <a:gd name="connsiteY179" fmla="*/ 1144429 h 1733550"/>
                    <a:gd name="connsiteX180" fmla="*/ 3358991 w 6753225"/>
                    <a:gd name="connsiteY180" fmla="*/ 1155859 h 1733550"/>
                    <a:gd name="connsiteX181" fmla="*/ 3392329 w 6753225"/>
                    <a:gd name="connsiteY181" fmla="*/ 1155859 h 1733550"/>
                    <a:gd name="connsiteX182" fmla="*/ 3392329 w 6753225"/>
                    <a:gd name="connsiteY182" fmla="*/ 1166336 h 1733550"/>
                    <a:gd name="connsiteX183" fmla="*/ 3457099 w 6753225"/>
                    <a:gd name="connsiteY183" fmla="*/ 1166336 h 1733550"/>
                    <a:gd name="connsiteX184" fmla="*/ 3457099 w 6753225"/>
                    <a:gd name="connsiteY184" fmla="*/ 1176814 h 1733550"/>
                    <a:gd name="connsiteX185" fmla="*/ 3468529 w 6753225"/>
                    <a:gd name="connsiteY185" fmla="*/ 1176814 h 1733550"/>
                    <a:gd name="connsiteX186" fmla="*/ 3468529 w 6753225"/>
                    <a:gd name="connsiteY186" fmla="*/ 1185386 h 1733550"/>
                    <a:gd name="connsiteX187" fmla="*/ 3513296 w 6753225"/>
                    <a:gd name="connsiteY187" fmla="*/ 1185386 h 1733550"/>
                    <a:gd name="connsiteX188" fmla="*/ 3513296 w 6753225"/>
                    <a:gd name="connsiteY188" fmla="*/ 1193959 h 1733550"/>
                    <a:gd name="connsiteX189" fmla="*/ 3562826 w 6753225"/>
                    <a:gd name="connsiteY189" fmla="*/ 1193959 h 1733550"/>
                    <a:gd name="connsiteX190" fmla="*/ 3562826 w 6753225"/>
                    <a:gd name="connsiteY190" fmla="*/ 1210151 h 1733550"/>
                    <a:gd name="connsiteX191" fmla="*/ 3587591 w 6753225"/>
                    <a:gd name="connsiteY191" fmla="*/ 1210151 h 1733550"/>
                    <a:gd name="connsiteX192" fmla="*/ 3587591 w 6753225"/>
                    <a:gd name="connsiteY192" fmla="*/ 1219676 h 1733550"/>
                    <a:gd name="connsiteX193" fmla="*/ 3639026 w 6753225"/>
                    <a:gd name="connsiteY193" fmla="*/ 1219676 h 1733550"/>
                    <a:gd name="connsiteX194" fmla="*/ 3639026 w 6753225"/>
                    <a:gd name="connsiteY194" fmla="*/ 1257776 h 1733550"/>
                    <a:gd name="connsiteX195" fmla="*/ 3660934 w 6753225"/>
                    <a:gd name="connsiteY195" fmla="*/ 1257776 h 1733550"/>
                    <a:gd name="connsiteX196" fmla="*/ 3660934 w 6753225"/>
                    <a:gd name="connsiteY196" fmla="*/ 1262539 h 1733550"/>
                    <a:gd name="connsiteX197" fmla="*/ 3679984 w 6753225"/>
                    <a:gd name="connsiteY197" fmla="*/ 1262539 h 1733550"/>
                    <a:gd name="connsiteX198" fmla="*/ 3679984 w 6753225"/>
                    <a:gd name="connsiteY198" fmla="*/ 1273969 h 1733550"/>
                    <a:gd name="connsiteX199" fmla="*/ 3799999 w 6753225"/>
                    <a:gd name="connsiteY199" fmla="*/ 1273969 h 1733550"/>
                    <a:gd name="connsiteX200" fmla="*/ 3799999 w 6753225"/>
                    <a:gd name="connsiteY200" fmla="*/ 1291114 h 1733550"/>
                    <a:gd name="connsiteX201" fmla="*/ 3846671 w 6753225"/>
                    <a:gd name="connsiteY201" fmla="*/ 1291114 h 1733550"/>
                    <a:gd name="connsiteX202" fmla="*/ 3846671 w 6753225"/>
                    <a:gd name="connsiteY202" fmla="*/ 1298734 h 1733550"/>
                    <a:gd name="connsiteX203" fmla="*/ 3888581 w 6753225"/>
                    <a:gd name="connsiteY203" fmla="*/ 1298734 h 1733550"/>
                    <a:gd name="connsiteX204" fmla="*/ 3888581 w 6753225"/>
                    <a:gd name="connsiteY204" fmla="*/ 1314926 h 1733550"/>
                    <a:gd name="connsiteX205" fmla="*/ 3971449 w 6753225"/>
                    <a:gd name="connsiteY205" fmla="*/ 1314926 h 1733550"/>
                    <a:gd name="connsiteX206" fmla="*/ 3971449 w 6753225"/>
                    <a:gd name="connsiteY206" fmla="*/ 1329214 h 1733550"/>
                    <a:gd name="connsiteX207" fmla="*/ 4157186 w 6753225"/>
                    <a:gd name="connsiteY207" fmla="*/ 1329214 h 1733550"/>
                    <a:gd name="connsiteX208" fmla="*/ 4157186 w 6753225"/>
                    <a:gd name="connsiteY208" fmla="*/ 1339691 h 1733550"/>
                    <a:gd name="connsiteX209" fmla="*/ 4179094 w 6753225"/>
                    <a:gd name="connsiteY209" fmla="*/ 1339691 h 1733550"/>
                    <a:gd name="connsiteX210" fmla="*/ 4179094 w 6753225"/>
                    <a:gd name="connsiteY210" fmla="*/ 1354931 h 1733550"/>
                    <a:gd name="connsiteX211" fmla="*/ 4188619 w 6753225"/>
                    <a:gd name="connsiteY211" fmla="*/ 1354931 h 1733550"/>
                    <a:gd name="connsiteX212" fmla="*/ 4188619 w 6753225"/>
                    <a:gd name="connsiteY212" fmla="*/ 1385411 h 1733550"/>
                    <a:gd name="connsiteX213" fmla="*/ 4220051 w 6753225"/>
                    <a:gd name="connsiteY213" fmla="*/ 1385411 h 1733550"/>
                    <a:gd name="connsiteX214" fmla="*/ 4220051 w 6753225"/>
                    <a:gd name="connsiteY214" fmla="*/ 1413986 h 1733550"/>
                    <a:gd name="connsiteX215" fmla="*/ 4318159 w 6753225"/>
                    <a:gd name="connsiteY215" fmla="*/ 1413986 h 1733550"/>
                    <a:gd name="connsiteX216" fmla="*/ 4318159 w 6753225"/>
                    <a:gd name="connsiteY216" fmla="*/ 1431131 h 1733550"/>
                    <a:gd name="connsiteX217" fmla="*/ 4351497 w 6753225"/>
                    <a:gd name="connsiteY217" fmla="*/ 1431131 h 1733550"/>
                    <a:gd name="connsiteX218" fmla="*/ 4351497 w 6753225"/>
                    <a:gd name="connsiteY218" fmla="*/ 1448276 h 1733550"/>
                    <a:gd name="connsiteX219" fmla="*/ 4386739 w 6753225"/>
                    <a:gd name="connsiteY219" fmla="*/ 1448276 h 1733550"/>
                    <a:gd name="connsiteX220" fmla="*/ 4386739 w 6753225"/>
                    <a:gd name="connsiteY220" fmla="*/ 1462564 h 1733550"/>
                    <a:gd name="connsiteX221" fmla="*/ 4582954 w 6753225"/>
                    <a:gd name="connsiteY221" fmla="*/ 1462564 h 1733550"/>
                    <a:gd name="connsiteX222" fmla="*/ 4582954 w 6753225"/>
                    <a:gd name="connsiteY222" fmla="*/ 1484471 h 1733550"/>
                    <a:gd name="connsiteX223" fmla="*/ 4685824 w 6753225"/>
                    <a:gd name="connsiteY223" fmla="*/ 1484471 h 1733550"/>
                    <a:gd name="connsiteX224" fmla="*/ 4685824 w 6753225"/>
                    <a:gd name="connsiteY224" fmla="*/ 1502569 h 1733550"/>
                    <a:gd name="connsiteX225" fmla="*/ 4707731 w 6753225"/>
                    <a:gd name="connsiteY225" fmla="*/ 1502569 h 1733550"/>
                    <a:gd name="connsiteX226" fmla="*/ 4707731 w 6753225"/>
                    <a:gd name="connsiteY226" fmla="*/ 1522571 h 1733550"/>
                    <a:gd name="connsiteX227" fmla="*/ 4804887 w 6753225"/>
                    <a:gd name="connsiteY227" fmla="*/ 1522571 h 1733550"/>
                    <a:gd name="connsiteX228" fmla="*/ 4804887 w 6753225"/>
                    <a:gd name="connsiteY228" fmla="*/ 1542574 h 1733550"/>
                    <a:gd name="connsiteX229" fmla="*/ 4913471 w 6753225"/>
                    <a:gd name="connsiteY229" fmla="*/ 1542574 h 1733550"/>
                    <a:gd name="connsiteX230" fmla="*/ 4913471 w 6753225"/>
                    <a:gd name="connsiteY230" fmla="*/ 1569244 h 1733550"/>
                    <a:gd name="connsiteX231" fmla="*/ 4933474 w 6753225"/>
                    <a:gd name="connsiteY231" fmla="*/ 1569244 h 1733550"/>
                    <a:gd name="connsiteX232" fmla="*/ 4933474 w 6753225"/>
                    <a:gd name="connsiteY232" fmla="*/ 1596866 h 1733550"/>
                    <a:gd name="connsiteX233" fmla="*/ 4946809 w 6753225"/>
                    <a:gd name="connsiteY233" fmla="*/ 1596866 h 1733550"/>
                    <a:gd name="connsiteX234" fmla="*/ 4946809 w 6753225"/>
                    <a:gd name="connsiteY234" fmla="*/ 1614964 h 1733550"/>
                    <a:gd name="connsiteX235" fmla="*/ 5388769 w 6753225"/>
                    <a:gd name="connsiteY235" fmla="*/ 1614964 h 1733550"/>
                    <a:gd name="connsiteX236" fmla="*/ 5388769 w 6753225"/>
                    <a:gd name="connsiteY236" fmla="*/ 1652111 h 1733550"/>
                    <a:gd name="connsiteX237" fmla="*/ 5885974 w 6753225"/>
                    <a:gd name="connsiteY237" fmla="*/ 1652111 h 1733550"/>
                    <a:gd name="connsiteX238" fmla="*/ 5885974 w 6753225"/>
                    <a:gd name="connsiteY238" fmla="*/ 1726406 h 1733550"/>
                    <a:gd name="connsiteX239" fmla="*/ 6749892 w 6753225"/>
                    <a:gd name="connsiteY239" fmla="*/ 1726406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6753225" h="1733550">
                      <a:moveTo>
                        <a:pt x="7144" y="7144"/>
                      </a:moveTo>
                      <a:lnTo>
                        <a:pt x="148114" y="7144"/>
                      </a:lnTo>
                      <a:lnTo>
                        <a:pt x="148114" y="23336"/>
                      </a:lnTo>
                      <a:lnTo>
                        <a:pt x="203359" y="23336"/>
                      </a:lnTo>
                      <a:lnTo>
                        <a:pt x="203359" y="32861"/>
                      </a:lnTo>
                      <a:lnTo>
                        <a:pt x="238601" y="32861"/>
                      </a:lnTo>
                      <a:lnTo>
                        <a:pt x="238601" y="43339"/>
                      </a:lnTo>
                      <a:lnTo>
                        <a:pt x="291941" y="43339"/>
                      </a:lnTo>
                      <a:lnTo>
                        <a:pt x="291941" y="60484"/>
                      </a:lnTo>
                      <a:lnTo>
                        <a:pt x="350044" y="60484"/>
                      </a:lnTo>
                      <a:lnTo>
                        <a:pt x="350044" y="70009"/>
                      </a:lnTo>
                      <a:lnTo>
                        <a:pt x="365284" y="70009"/>
                      </a:lnTo>
                      <a:lnTo>
                        <a:pt x="365284" y="80486"/>
                      </a:lnTo>
                      <a:lnTo>
                        <a:pt x="407194" y="80486"/>
                      </a:lnTo>
                      <a:lnTo>
                        <a:pt x="407194" y="89059"/>
                      </a:lnTo>
                      <a:lnTo>
                        <a:pt x="496729" y="89059"/>
                      </a:lnTo>
                      <a:lnTo>
                        <a:pt x="496729" y="99536"/>
                      </a:lnTo>
                      <a:lnTo>
                        <a:pt x="611029" y="99536"/>
                      </a:lnTo>
                      <a:lnTo>
                        <a:pt x="611029" y="107156"/>
                      </a:lnTo>
                      <a:lnTo>
                        <a:pt x="650081" y="107156"/>
                      </a:lnTo>
                      <a:lnTo>
                        <a:pt x="650081" y="115729"/>
                      </a:lnTo>
                      <a:lnTo>
                        <a:pt x="670084" y="115729"/>
                      </a:lnTo>
                      <a:lnTo>
                        <a:pt x="670084" y="123349"/>
                      </a:lnTo>
                      <a:lnTo>
                        <a:pt x="684371" y="123349"/>
                      </a:lnTo>
                      <a:lnTo>
                        <a:pt x="684371" y="127159"/>
                      </a:lnTo>
                      <a:lnTo>
                        <a:pt x="703421" y="127159"/>
                      </a:lnTo>
                      <a:lnTo>
                        <a:pt x="703421" y="140494"/>
                      </a:lnTo>
                      <a:lnTo>
                        <a:pt x="743426" y="140494"/>
                      </a:lnTo>
                      <a:lnTo>
                        <a:pt x="743426" y="148114"/>
                      </a:lnTo>
                      <a:lnTo>
                        <a:pt x="807244" y="148114"/>
                      </a:lnTo>
                      <a:lnTo>
                        <a:pt x="807244" y="160496"/>
                      </a:lnTo>
                      <a:lnTo>
                        <a:pt x="867251" y="160496"/>
                      </a:lnTo>
                      <a:lnTo>
                        <a:pt x="867251" y="168116"/>
                      </a:lnTo>
                      <a:lnTo>
                        <a:pt x="888206" y="168116"/>
                      </a:lnTo>
                      <a:lnTo>
                        <a:pt x="888206" y="177641"/>
                      </a:lnTo>
                      <a:lnTo>
                        <a:pt x="915829" y="177641"/>
                      </a:lnTo>
                      <a:lnTo>
                        <a:pt x="915829" y="183356"/>
                      </a:lnTo>
                      <a:lnTo>
                        <a:pt x="951071" y="183356"/>
                      </a:lnTo>
                      <a:lnTo>
                        <a:pt x="951071" y="186214"/>
                      </a:lnTo>
                      <a:lnTo>
                        <a:pt x="971074" y="186214"/>
                      </a:lnTo>
                      <a:lnTo>
                        <a:pt x="971074" y="196691"/>
                      </a:lnTo>
                      <a:lnTo>
                        <a:pt x="1035844" y="196691"/>
                      </a:lnTo>
                      <a:lnTo>
                        <a:pt x="1035844" y="202406"/>
                      </a:lnTo>
                      <a:lnTo>
                        <a:pt x="1090136" y="202406"/>
                      </a:lnTo>
                      <a:lnTo>
                        <a:pt x="1090136" y="216694"/>
                      </a:lnTo>
                      <a:lnTo>
                        <a:pt x="1112996" y="216694"/>
                      </a:lnTo>
                      <a:lnTo>
                        <a:pt x="1112996" y="223361"/>
                      </a:lnTo>
                      <a:lnTo>
                        <a:pt x="1245394" y="223361"/>
                      </a:lnTo>
                      <a:lnTo>
                        <a:pt x="1245394" y="233839"/>
                      </a:lnTo>
                      <a:lnTo>
                        <a:pt x="1340644" y="233839"/>
                      </a:lnTo>
                      <a:lnTo>
                        <a:pt x="1340644" y="245269"/>
                      </a:lnTo>
                      <a:lnTo>
                        <a:pt x="1350169" y="245269"/>
                      </a:lnTo>
                      <a:lnTo>
                        <a:pt x="1350169" y="254794"/>
                      </a:lnTo>
                      <a:lnTo>
                        <a:pt x="1391126" y="254794"/>
                      </a:lnTo>
                      <a:lnTo>
                        <a:pt x="1391126" y="276701"/>
                      </a:lnTo>
                      <a:lnTo>
                        <a:pt x="1402556" y="276701"/>
                      </a:lnTo>
                      <a:lnTo>
                        <a:pt x="1402556" y="286226"/>
                      </a:lnTo>
                      <a:lnTo>
                        <a:pt x="1414939" y="286226"/>
                      </a:lnTo>
                      <a:lnTo>
                        <a:pt x="1414939" y="295751"/>
                      </a:lnTo>
                      <a:lnTo>
                        <a:pt x="1422559" y="295751"/>
                      </a:lnTo>
                      <a:lnTo>
                        <a:pt x="1422559" y="306229"/>
                      </a:lnTo>
                      <a:lnTo>
                        <a:pt x="1561624" y="306229"/>
                      </a:lnTo>
                      <a:lnTo>
                        <a:pt x="1561624" y="313849"/>
                      </a:lnTo>
                      <a:lnTo>
                        <a:pt x="1588294" y="313849"/>
                      </a:lnTo>
                      <a:lnTo>
                        <a:pt x="1588294" y="327184"/>
                      </a:lnTo>
                      <a:lnTo>
                        <a:pt x="1598771" y="327184"/>
                      </a:lnTo>
                      <a:lnTo>
                        <a:pt x="1598771" y="334804"/>
                      </a:lnTo>
                      <a:lnTo>
                        <a:pt x="1628299" y="334804"/>
                      </a:lnTo>
                      <a:lnTo>
                        <a:pt x="1628299" y="340519"/>
                      </a:lnTo>
                      <a:lnTo>
                        <a:pt x="1684496" y="340519"/>
                      </a:lnTo>
                      <a:lnTo>
                        <a:pt x="1684496" y="350996"/>
                      </a:lnTo>
                      <a:lnTo>
                        <a:pt x="1700689" y="350996"/>
                      </a:lnTo>
                      <a:lnTo>
                        <a:pt x="1700689" y="357664"/>
                      </a:lnTo>
                      <a:lnTo>
                        <a:pt x="1709261" y="357664"/>
                      </a:lnTo>
                      <a:lnTo>
                        <a:pt x="1709261" y="367189"/>
                      </a:lnTo>
                      <a:lnTo>
                        <a:pt x="1716881" y="367189"/>
                      </a:lnTo>
                      <a:lnTo>
                        <a:pt x="1716881" y="384334"/>
                      </a:lnTo>
                      <a:lnTo>
                        <a:pt x="1738789" y="384334"/>
                      </a:lnTo>
                      <a:lnTo>
                        <a:pt x="1738789" y="395764"/>
                      </a:lnTo>
                      <a:lnTo>
                        <a:pt x="1828324" y="395764"/>
                      </a:lnTo>
                      <a:lnTo>
                        <a:pt x="1828324" y="405289"/>
                      </a:lnTo>
                      <a:lnTo>
                        <a:pt x="1845469" y="405289"/>
                      </a:lnTo>
                      <a:lnTo>
                        <a:pt x="1845469" y="419576"/>
                      </a:lnTo>
                      <a:lnTo>
                        <a:pt x="1856899" y="419576"/>
                      </a:lnTo>
                      <a:lnTo>
                        <a:pt x="1856899" y="434816"/>
                      </a:lnTo>
                      <a:lnTo>
                        <a:pt x="1873091" y="434816"/>
                      </a:lnTo>
                      <a:lnTo>
                        <a:pt x="1873091" y="440531"/>
                      </a:lnTo>
                      <a:lnTo>
                        <a:pt x="1915954" y="440531"/>
                      </a:lnTo>
                      <a:lnTo>
                        <a:pt x="1915954" y="458629"/>
                      </a:lnTo>
                      <a:lnTo>
                        <a:pt x="1942624" y="458629"/>
                      </a:lnTo>
                      <a:lnTo>
                        <a:pt x="1942624" y="471964"/>
                      </a:lnTo>
                      <a:lnTo>
                        <a:pt x="1955006" y="471964"/>
                      </a:lnTo>
                      <a:lnTo>
                        <a:pt x="1955006" y="486251"/>
                      </a:lnTo>
                      <a:lnTo>
                        <a:pt x="1983581" y="486251"/>
                      </a:lnTo>
                      <a:lnTo>
                        <a:pt x="1983581" y="511016"/>
                      </a:lnTo>
                      <a:lnTo>
                        <a:pt x="2012156" y="511016"/>
                      </a:lnTo>
                      <a:lnTo>
                        <a:pt x="2012156" y="524351"/>
                      </a:lnTo>
                      <a:lnTo>
                        <a:pt x="2025491" y="524351"/>
                      </a:lnTo>
                      <a:lnTo>
                        <a:pt x="2025491" y="532924"/>
                      </a:lnTo>
                      <a:lnTo>
                        <a:pt x="2087404" y="532924"/>
                      </a:lnTo>
                      <a:lnTo>
                        <a:pt x="2087404" y="563404"/>
                      </a:lnTo>
                      <a:lnTo>
                        <a:pt x="2095976" y="563404"/>
                      </a:lnTo>
                      <a:lnTo>
                        <a:pt x="2095976" y="577691"/>
                      </a:lnTo>
                      <a:lnTo>
                        <a:pt x="2114074" y="577691"/>
                      </a:lnTo>
                      <a:lnTo>
                        <a:pt x="2114074" y="607219"/>
                      </a:lnTo>
                      <a:lnTo>
                        <a:pt x="2135029" y="607219"/>
                      </a:lnTo>
                      <a:lnTo>
                        <a:pt x="2135029" y="625316"/>
                      </a:lnTo>
                      <a:lnTo>
                        <a:pt x="2169319" y="625316"/>
                      </a:lnTo>
                      <a:lnTo>
                        <a:pt x="2169319" y="642461"/>
                      </a:lnTo>
                      <a:lnTo>
                        <a:pt x="2210276" y="642461"/>
                      </a:lnTo>
                      <a:lnTo>
                        <a:pt x="2210276" y="654844"/>
                      </a:lnTo>
                      <a:lnTo>
                        <a:pt x="2265521" y="654844"/>
                      </a:lnTo>
                      <a:lnTo>
                        <a:pt x="2265521" y="676751"/>
                      </a:lnTo>
                      <a:lnTo>
                        <a:pt x="2299811" y="676751"/>
                      </a:lnTo>
                      <a:lnTo>
                        <a:pt x="2299811" y="688181"/>
                      </a:lnTo>
                      <a:lnTo>
                        <a:pt x="2326481" y="688181"/>
                      </a:lnTo>
                      <a:lnTo>
                        <a:pt x="2326481" y="710089"/>
                      </a:lnTo>
                      <a:lnTo>
                        <a:pt x="2344579" y="710089"/>
                      </a:lnTo>
                      <a:lnTo>
                        <a:pt x="2344579" y="721519"/>
                      </a:lnTo>
                      <a:lnTo>
                        <a:pt x="2390299" y="721519"/>
                      </a:lnTo>
                      <a:lnTo>
                        <a:pt x="2390299" y="736759"/>
                      </a:lnTo>
                      <a:lnTo>
                        <a:pt x="2432209" y="736759"/>
                      </a:lnTo>
                      <a:lnTo>
                        <a:pt x="2432209" y="757714"/>
                      </a:lnTo>
                      <a:lnTo>
                        <a:pt x="2455069" y="757714"/>
                      </a:lnTo>
                      <a:lnTo>
                        <a:pt x="2455069" y="766286"/>
                      </a:lnTo>
                      <a:lnTo>
                        <a:pt x="2484596" y="766286"/>
                      </a:lnTo>
                      <a:lnTo>
                        <a:pt x="2484596" y="796766"/>
                      </a:lnTo>
                      <a:lnTo>
                        <a:pt x="2496026" y="796766"/>
                      </a:lnTo>
                      <a:lnTo>
                        <a:pt x="2496026" y="819626"/>
                      </a:lnTo>
                      <a:lnTo>
                        <a:pt x="2509361" y="819626"/>
                      </a:lnTo>
                      <a:lnTo>
                        <a:pt x="2509361" y="825341"/>
                      </a:lnTo>
                      <a:lnTo>
                        <a:pt x="2529364" y="825341"/>
                      </a:lnTo>
                      <a:lnTo>
                        <a:pt x="2529364" y="836771"/>
                      </a:lnTo>
                      <a:lnTo>
                        <a:pt x="2595086" y="836771"/>
                      </a:lnTo>
                      <a:lnTo>
                        <a:pt x="2595086" y="842486"/>
                      </a:lnTo>
                      <a:lnTo>
                        <a:pt x="2624614" y="842486"/>
                      </a:lnTo>
                      <a:lnTo>
                        <a:pt x="2624614" y="851059"/>
                      </a:lnTo>
                      <a:lnTo>
                        <a:pt x="2664619" y="851059"/>
                      </a:lnTo>
                      <a:lnTo>
                        <a:pt x="2664619" y="864394"/>
                      </a:lnTo>
                      <a:lnTo>
                        <a:pt x="2689384" y="864394"/>
                      </a:lnTo>
                      <a:lnTo>
                        <a:pt x="2689384" y="881539"/>
                      </a:lnTo>
                      <a:lnTo>
                        <a:pt x="2748439" y="881539"/>
                      </a:lnTo>
                      <a:lnTo>
                        <a:pt x="2748439" y="891064"/>
                      </a:lnTo>
                      <a:lnTo>
                        <a:pt x="2776061" y="891064"/>
                      </a:lnTo>
                      <a:lnTo>
                        <a:pt x="2776061" y="904399"/>
                      </a:lnTo>
                      <a:lnTo>
                        <a:pt x="2786539" y="904399"/>
                      </a:lnTo>
                      <a:lnTo>
                        <a:pt x="2786539" y="938689"/>
                      </a:lnTo>
                      <a:lnTo>
                        <a:pt x="2843689" y="938689"/>
                      </a:lnTo>
                      <a:lnTo>
                        <a:pt x="2843689" y="955834"/>
                      </a:lnTo>
                      <a:lnTo>
                        <a:pt x="2901791" y="955834"/>
                      </a:lnTo>
                      <a:lnTo>
                        <a:pt x="2901791" y="966311"/>
                      </a:lnTo>
                      <a:lnTo>
                        <a:pt x="2929414" y="966311"/>
                      </a:lnTo>
                      <a:lnTo>
                        <a:pt x="2929414" y="981551"/>
                      </a:lnTo>
                      <a:lnTo>
                        <a:pt x="2981801" y="981551"/>
                      </a:lnTo>
                      <a:lnTo>
                        <a:pt x="2981801" y="989171"/>
                      </a:lnTo>
                      <a:lnTo>
                        <a:pt x="3000851" y="989171"/>
                      </a:lnTo>
                      <a:lnTo>
                        <a:pt x="3000851" y="1002506"/>
                      </a:lnTo>
                      <a:lnTo>
                        <a:pt x="3088481" y="1002506"/>
                      </a:lnTo>
                      <a:lnTo>
                        <a:pt x="3088481" y="1014889"/>
                      </a:lnTo>
                      <a:lnTo>
                        <a:pt x="3110389" y="1014889"/>
                      </a:lnTo>
                      <a:lnTo>
                        <a:pt x="3110389" y="1030129"/>
                      </a:lnTo>
                      <a:lnTo>
                        <a:pt x="3145631" y="1030129"/>
                      </a:lnTo>
                      <a:lnTo>
                        <a:pt x="3145631" y="1040606"/>
                      </a:lnTo>
                      <a:lnTo>
                        <a:pt x="3155156" y="1040606"/>
                      </a:lnTo>
                      <a:lnTo>
                        <a:pt x="3155156" y="1063466"/>
                      </a:lnTo>
                      <a:lnTo>
                        <a:pt x="3165634" y="1063466"/>
                      </a:lnTo>
                      <a:lnTo>
                        <a:pt x="3165634" y="1072039"/>
                      </a:lnTo>
                      <a:lnTo>
                        <a:pt x="3198019" y="1072039"/>
                      </a:lnTo>
                      <a:lnTo>
                        <a:pt x="3198019" y="1081564"/>
                      </a:lnTo>
                      <a:lnTo>
                        <a:pt x="3215164" y="1081564"/>
                      </a:lnTo>
                      <a:lnTo>
                        <a:pt x="3215164" y="1094899"/>
                      </a:lnTo>
                      <a:lnTo>
                        <a:pt x="3239929" y="1094899"/>
                      </a:lnTo>
                      <a:lnTo>
                        <a:pt x="3239929" y="1104424"/>
                      </a:lnTo>
                      <a:lnTo>
                        <a:pt x="3257074" y="1104424"/>
                      </a:lnTo>
                      <a:lnTo>
                        <a:pt x="3257074" y="1114901"/>
                      </a:lnTo>
                      <a:lnTo>
                        <a:pt x="3285649" y="1114901"/>
                      </a:lnTo>
                      <a:lnTo>
                        <a:pt x="3285649" y="1125379"/>
                      </a:lnTo>
                      <a:lnTo>
                        <a:pt x="3316129" y="1125379"/>
                      </a:lnTo>
                      <a:lnTo>
                        <a:pt x="3316129" y="1144429"/>
                      </a:lnTo>
                      <a:lnTo>
                        <a:pt x="3358991" y="1144429"/>
                      </a:lnTo>
                      <a:lnTo>
                        <a:pt x="3358991" y="1155859"/>
                      </a:lnTo>
                      <a:lnTo>
                        <a:pt x="3392329" y="1155859"/>
                      </a:lnTo>
                      <a:lnTo>
                        <a:pt x="3392329" y="1166336"/>
                      </a:lnTo>
                      <a:lnTo>
                        <a:pt x="3457099" y="1166336"/>
                      </a:lnTo>
                      <a:lnTo>
                        <a:pt x="3457099" y="1176814"/>
                      </a:lnTo>
                      <a:lnTo>
                        <a:pt x="3468529" y="1176814"/>
                      </a:lnTo>
                      <a:lnTo>
                        <a:pt x="3468529" y="1185386"/>
                      </a:lnTo>
                      <a:lnTo>
                        <a:pt x="3513296" y="1185386"/>
                      </a:lnTo>
                      <a:lnTo>
                        <a:pt x="3513296" y="1193959"/>
                      </a:lnTo>
                      <a:lnTo>
                        <a:pt x="3562826" y="1193959"/>
                      </a:lnTo>
                      <a:lnTo>
                        <a:pt x="3562826" y="1210151"/>
                      </a:lnTo>
                      <a:lnTo>
                        <a:pt x="3587591" y="1210151"/>
                      </a:lnTo>
                      <a:lnTo>
                        <a:pt x="3587591" y="1219676"/>
                      </a:lnTo>
                      <a:lnTo>
                        <a:pt x="3639026" y="1219676"/>
                      </a:lnTo>
                      <a:lnTo>
                        <a:pt x="3639026" y="1257776"/>
                      </a:lnTo>
                      <a:lnTo>
                        <a:pt x="3660934" y="1257776"/>
                      </a:lnTo>
                      <a:lnTo>
                        <a:pt x="3660934" y="1262539"/>
                      </a:lnTo>
                      <a:lnTo>
                        <a:pt x="3679984" y="1262539"/>
                      </a:lnTo>
                      <a:lnTo>
                        <a:pt x="3679984" y="1273969"/>
                      </a:lnTo>
                      <a:lnTo>
                        <a:pt x="3799999" y="1273969"/>
                      </a:lnTo>
                      <a:lnTo>
                        <a:pt x="3799999" y="1291114"/>
                      </a:lnTo>
                      <a:lnTo>
                        <a:pt x="3846671" y="1291114"/>
                      </a:lnTo>
                      <a:lnTo>
                        <a:pt x="3846671" y="1298734"/>
                      </a:lnTo>
                      <a:lnTo>
                        <a:pt x="3888581" y="1298734"/>
                      </a:lnTo>
                      <a:lnTo>
                        <a:pt x="3888581" y="1314926"/>
                      </a:lnTo>
                      <a:lnTo>
                        <a:pt x="3971449" y="1314926"/>
                      </a:lnTo>
                      <a:lnTo>
                        <a:pt x="3971449" y="1329214"/>
                      </a:lnTo>
                      <a:lnTo>
                        <a:pt x="4157186" y="1329214"/>
                      </a:lnTo>
                      <a:lnTo>
                        <a:pt x="4157186" y="1339691"/>
                      </a:lnTo>
                      <a:lnTo>
                        <a:pt x="4179094" y="1339691"/>
                      </a:lnTo>
                      <a:lnTo>
                        <a:pt x="4179094" y="1354931"/>
                      </a:lnTo>
                      <a:lnTo>
                        <a:pt x="4188619" y="1354931"/>
                      </a:lnTo>
                      <a:lnTo>
                        <a:pt x="4188619" y="1385411"/>
                      </a:lnTo>
                      <a:lnTo>
                        <a:pt x="4220051" y="1385411"/>
                      </a:lnTo>
                      <a:lnTo>
                        <a:pt x="4220051" y="1413986"/>
                      </a:lnTo>
                      <a:lnTo>
                        <a:pt x="4318159" y="1413986"/>
                      </a:lnTo>
                      <a:lnTo>
                        <a:pt x="4318159" y="1431131"/>
                      </a:lnTo>
                      <a:lnTo>
                        <a:pt x="4351497" y="1431131"/>
                      </a:lnTo>
                      <a:lnTo>
                        <a:pt x="4351497" y="1448276"/>
                      </a:lnTo>
                      <a:lnTo>
                        <a:pt x="4386739" y="1448276"/>
                      </a:lnTo>
                      <a:lnTo>
                        <a:pt x="4386739" y="1462564"/>
                      </a:lnTo>
                      <a:lnTo>
                        <a:pt x="4582954" y="1462564"/>
                      </a:lnTo>
                      <a:lnTo>
                        <a:pt x="4582954" y="1484471"/>
                      </a:lnTo>
                      <a:lnTo>
                        <a:pt x="4685824" y="1484471"/>
                      </a:lnTo>
                      <a:lnTo>
                        <a:pt x="4685824" y="1502569"/>
                      </a:lnTo>
                      <a:lnTo>
                        <a:pt x="4707731" y="1502569"/>
                      </a:lnTo>
                      <a:lnTo>
                        <a:pt x="4707731" y="1522571"/>
                      </a:lnTo>
                      <a:lnTo>
                        <a:pt x="4804887" y="1522571"/>
                      </a:lnTo>
                      <a:lnTo>
                        <a:pt x="4804887" y="1542574"/>
                      </a:lnTo>
                      <a:lnTo>
                        <a:pt x="4913471" y="1542574"/>
                      </a:lnTo>
                      <a:lnTo>
                        <a:pt x="4913471" y="1569244"/>
                      </a:lnTo>
                      <a:lnTo>
                        <a:pt x="4933474" y="1569244"/>
                      </a:lnTo>
                      <a:lnTo>
                        <a:pt x="4933474" y="1596866"/>
                      </a:lnTo>
                      <a:lnTo>
                        <a:pt x="4946809" y="1596866"/>
                      </a:lnTo>
                      <a:lnTo>
                        <a:pt x="4946809" y="1614964"/>
                      </a:lnTo>
                      <a:lnTo>
                        <a:pt x="5388769" y="1614964"/>
                      </a:lnTo>
                      <a:lnTo>
                        <a:pt x="5388769" y="1652111"/>
                      </a:lnTo>
                      <a:lnTo>
                        <a:pt x="5885974" y="1652111"/>
                      </a:lnTo>
                      <a:lnTo>
                        <a:pt x="5885974" y="1726406"/>
                      </a:lnTo>
                      <a:lnTo>
                        <a:pt x="6749892" y="1726406"/>
                      </a:lnTo>
                    </a:path>
                  </a:pathLst>
                </a:custGeom>
                <a:noFill/>
                <a:ln w="28575" cap="flat">
                  <a:solidFill>
                    <a:schemeClr val="accent3"/>
                  </a:solidFill>
                  <a:prstDash val="solid"/>
                  <a:miter/>
                </a:ln>
              </p:spPr>
              <p:txBody>
                <a:bodyPr rtlCol="0" anchor="ctr"/>
                <a:lstStyle/>
                <a:p>
                  <a:endParaRPr lang="en-GB">
                    <a:solidFill>
                      <a:srgbClr val="4D4D4D"/>
                    </a:solidFill>
                  </a:endParaRPr>
                </a:p>
              </p:txBody>
            </p:sp>
          </p:grpSp>
        </p:grpSp>
      </p:grpSp>
    </p:spTree>
    <p:extLst>
      <p:ext uri="{BB962C8B-B14F-4D97-AF65-F5344CB8AC3E}">
        <p14:creationId xmlns:p14="http://schemas.microsoft.com/office/powerpoint/2010/main" xmlns="" val="3419974967"/>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a:rPr>
              <a:t>LBA20: TRIBE2：切除不能転移性結腸直腸癌（mCRC）患者の第一および第二選択治療におけるGONOによる第III相無作為化戦略研究 – Cremolini C, et al</a:t>
            </a:r>
          </a:p>
        </p:txBody>
      </p:sp>
      <p:sp>
        <p:nvSpPr>
          <p:cNvPr id="3" name="Content Placeholder 2"/>
          <p:cNvSpPr>
            <a:spLocks noGrp="1"/>
          </p:cNvSpPr>
          <p:nvPr>
            <p:ph idx="1"/>
          </p:nvPr>
        </p:nvSpPr>
        <p:spPr/>
        <p:txBody>
          <a:bodyPr/>
          <a:lstStyle/>
          <a:p>
            <a:pPr marL="0" indent="0">
              <a:buNone/>
            </a:pPr>
            <a:r>
              <a:rPr lang="ja-JP" sz="1600" b="1" i="0" u="none" strike="noStrike" cap="none" baseline="0" dirty="0">
                <a:solidFill>
                  <a:srgbClr val="4D4D4D"/>
                </a:solidFill>
                <a:effectLst/>
                <a:uFillTx/>
                <a:ea typeface="MS UI Gothic"/>
              </a:rPr>
              <a:t>主要な結果（続き）</a:t>
            </a:r>
          </a:p>
          <a:p>
            <a:r>
              <a:rPr lang="ja-JP" sz="1600" b="0" i="0" u="none" strike="noStrike" cap="none" baseline="0" dirty="0">
                <a:solidFill>
                  <a:srgbClr val="4D4D4D"/>
                </a:solidFill>
                <a:effectLst/>
                <a:uFillTx/>
                <a:ea typeface="MS UI Gothic"/>
              </a:rPr>
              <a:t>1L FOLFOXIRI/ベバシズマブは、FOLFOX/ベバシズマブよりも高い奏効率（61％ 対 50％; p=0.005）、および長いPFS（12.0 対 9.9カ月、HR 0.73 [95％CI 0.62、0.87]; p&lt;0.001）に関連していた</a:t>
            </a:r>
          </a:p>
          <a:p>
            <a:r>
              <a:rPr lang="ja-JP" sz="1600" b="0" i="0" u="none" strike="noStrike" cap="none" baseline="0" dirty="0">
                <a:solidFill>
                  <a:srgbClr val="4D4D4D"/>
                </a:solidFill>
                <a:effectLst/>
                <a:uFillTx/>
                <a:ea typeface="MS UI Gothic"/>
              </a:rPr>
              <a:t>OSの結果は未成熟である（イベントの約40％）</a:t>
            </a:r>
          </a:p>
          <a:p>
            <a:pPr marL="250825" lvl="1" indent="-250825">
              <a:buSzPct val="110000"/>
              <a:buFontTx/>
              <a:buChar char="•"/>
            </a:pPr>
            <a:r>
              <a:rPr lang="ja-JP" sz="1600" b="0" i="0" u="none" strike="noStrike" cap="none" baseline="0" dirty="0">
                <a:solidFill>
                  <a:srgbClr val="4D4D4D"/>
                </a:solidFill>
                <a:effectLst/>
                <a:uFillTx/>
                <a:ea typeface="MS UI Gothic"/>
              </a:rPr>
              <a:t>AEは2つの治療群間で近似していたが、FOLFOX/ベバシズマブと比較した場合、1L FOLFOXIRI/ベバシズマブは下痢（5％ 対 17％）、好中球減少（21％ 対 50％）および発熱性好中球減少症（3％ 対 7％）の高い発生率と関連していた </a:t>
            </a:r>
          </a:p>
          <a:p>
            <a:pPr marL="250825" lvl="1" indent="-250825">
              <a:buSzPct val="110000"/>
              <a:buFontTx/>
              <a:buChar char="•"/>
            </a:pPr>
            <a:r>
              <a:rPr lang="ja-JP" sz="1600" b="0" i="0" u="none" strike="noStrike" cap="none" baseline="0" dirty="0">
                <a:solidFill>
                  <a:srgbClr val="4D4D4D"/>
                </a:solidFill>
                <a:effectLst/>
                <a:uFillTx/>
                <a:ea typeface="MS UI Gothic"/>
              </a:rPr>
              <a:t>FOLFOX/ベバシズマブおよびFOLFOXIRI/ベバシズマブで進行した後、合計で、患者の86％および74％が治療を受けた</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Cremolini C, et al. Ann Oncol 2018;29(suppl 5):abstr LBA20</a:t>
            </a:r>
          </a:p>
        </p:txBody>
      </p:sp>
    </p:spTree>
    <p:extLst>
      <p:ext uri="{BB962C8B-B14F-4D97-AF65-F5344CB8AC3E}">
        <p14:creationId xmlns:p14="http://schemas.microsoft.com/office/powerpoint/2010/main" xmlns="" val="1776335084"/>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a:rPr>
              <a:t>LBA20: TRIBE2：切除不能転移性結腸直腸癌（mCRC）患者の第一および第二選択治療におけるGONOによる第III相無作為化戦略研究 – Cremolini C,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結論</a:t>
            </a:r>
          </a:p>
          <a:p>
            <a:r>
              <a:rPr lang="ja-JP" sz="1600" b="1" i="0" u="none" strike="noStrike" cap="none" baseline="0">
                <a:solidFill>
                  <a:srgbClr val="4D4D4D"/>
                </a:solidFill>
                <a:effectLst/>
                <a:uFillTx/>
                <a:ea typeface="MS UI Gothic"/>
              </a:rPr>
              <a:t>切除不能mCRC患者では、FOLFOXIRI/ベバシズマブは、同薬剤逐次曝露の予め計画された戦略よりも優れていた</a:t>
            </a:r>
          </a:p>
          <a:p>
            <a:r>
              <a:rPr lang="ja-JP" sz="1600" b="1" i="0" u="none" strike="noStrike" cap="none" baseline="0">
                <a:solidFill>
                  <a:srgbClr val="4D4D4D"/>
                </a:solidFill>
                <a:effectLst/>
                <a:uFillTx/>
                <a:ea typeface="MS UI Gothic"/>
              </a:rPr>
              <a:t>FOLFOXIRI/ベバシズマブ1L治療によって、進行後の治療の実現可能性および有効性が損なわれることはない</a:t>
            </a:r>
          </a:p>
          <a:p>
            <a:r>
              <a:rPr lang="ja-JP" sz="1600" b="1" i="0" u="none" strike="noStrike" cap="none" baseline="0">
                <a:solidFill>
                  <a:srgbClr val="4D4D4D"/>
                </a:solidFill>
                <a:effectLst/>
                <a:uFillTx/>
                <a:ea typeface="MS UI Gothic"/>
              </a:rPr>
              <a:t>FOLFOXIRI/ベバシズマブについてのこの研究の所見は、以前の第III相TRIBE試験の所見と同等である</a:t>
            </a:r>
          </a:p>
          <a:p>
            <a:pPr marL="0" indent="0">
              <a:buNone/>
            </a:pPr>
            <a:endParaRPr lang="en-GB"/>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Cremolini C, et al. Ann Oncol 2018;29(suppl 5):abstr LBA20</a:t>
            </a:r>
          </a:p>
        </p:txBody>
      </p:sp>
    </p:spTree>
    <p:extLst>
      <p:ext uri="{BB962C8B-B14F-4D97-AF65-F5344CB8AC3E}">
        <p14:creationId xmlns:p14="http://schemas.microsoft.com/office/powerpoint/2010/main" xmlns="" val="115246315"/>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452O: フルオロピリミジン治療のDPYD遺伝子型誘導用量個別化：DPYD変異DPYD * 2A、c.2846A&gt; T、c.1679T&gt; Gおよびc.1236G&gt; Aに関する前向きの安全性および費用分</a:t>
            </a:r>
            <a:r>
              <a:rPr lang="ja-JP" sz="1800" b="1" i="0" u="none" strike="noStrike" cap="none" baseline="0" dirty="0" smtClean="0">
                <a:solidFill>
                  <a:srgbClr val="043882"/>
                </a:solidFill>
                <a:effectLst/>
                <a:uFillTx/>
                <a:ea typeface="MS UI Gothic"/>
              </a:rPr>
              <a:t>析</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Henricks LM,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試験の目的</a:t>
            </a:r>
          </a:p>
          <a:p>
            <a:r>
              <a:rPr lang="ja-JP" sz="1600" b="0" i="0" u="none" strike="noStrike" cap="none" baseline="0">
                <a:solidFill>
                  <a:srgbClr val="4D4D4D"/>
                </a:solidFill>
                <a:effectLst/>
                <a:uFillTx/>
                <a:ea typeface="MS UI Gothic"/>
              </a:rPr>
              <a:t>フルオロピリジン治療の先行的DPYD遺伝子型判定および用量個別化が、重度（グレード≧3）のフルオロピリジン関連毒性のリスクを低減するかどうかを評価する</a:t>
            </a:r>
          </a:p>
          <a:p>
            <a:endParaRPr lang="en-NZ"/>
          </a:p>
          <a:p>
            <a:pPr marL="0" indent="0">
              <a:buNone/>
            </a:pPr>
            <a:r>
              <a:rPr lang="ja-JP" sz="1600" b="1" i="0" u="none" strike="noStrike" cap="none" baseline="0">
                <a:solidFill>
                  <a:srgbClr val="4D4D4D"/>
                </a:solidFill>
                <a:effectLst/>
                <a:uFillTx/>
                <a:ea typeface="MS UI Gothic"/>
              </a:rPr>
              <a:t>方法</a:t>
            </a:r>
          </a:p>
          <a:p>
            <a:r>
              <a:rPr lang="ja-JP" sz="1600" b="0" i="0" u="none" strike="noStrike" cap="none" baseline="0">
                <a:solidFill>
                  <a:srgbClr val="4D4D4D"/>
                </a:solidFill>
                <a:effectLst/>
                <a:uFillTx/>
                <a:ea typeface="MS UI Gothic"/>
              </a:rPr>
              <a:t>DPYD遺伝子型判定DPYD * 2A、c.2846A&gt; T、c.1679T&gt; Gおよびc.1236G&gt; Aを、フルオロピリミジンベースの治療開始前の患者を対象として前向きに実施した</a:t>
            </a:r>
          </a:p>
          <a:p>
            <a:r>
              <a:rPr lang="ja-JP" sz="1600" b="0" i="0" u="none" strike="noStrike" cap="none" baseline="0">
                <a:solidFill>
                  <a:srgbClr val="4D4D4D"/>
                </a:solidFill>
                <a:effectLst/>
                <a:uFillTx/>
                <a:ea typeface="MS UI Gothic"/>
              </a:rPr>
              <a:t>ヘテロ接合型DPYD変異体キャリアである患者は、25％（c.2846A&gt; T、c.1236G&gt; A）または50％（DPYD * 2A、c.1679T&gt; G）であった</a:t>
            </a:r>
          </a:p>
          <a:p>
            <a:r>
              <a:rPr lang="ja-JP" sz="1600" b="0" i="0" u="none" strike="noStrike" cap="none" baseline="0">
                <a:solidFill>
                  <a:srgbClr val="4D4D4D"/>
                </a:solidFill>
                <a:effectLst/>
                <a:uFillTx/>
                <a:ea typeface="MS UI Gothic"/>
              </a:rPr>
              <a:t>DPYD変異体キャリア(n=85)における重篤な（グレード≧3）毒性の発生率を、この試験のWT患者 (n=1018)および全用量を投与したDPYD変異体キャリアの病歴コホートで比較した</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Henricks LM, et al. Ann Oncol 2018;29(suppl 5):abstr 452O</a:t>
            </a:r>
          </a:p>
        </p:txBody>
      </p:sp>
    </p:spTree>
    <p:extLst>
      <p:ext uri="{BB962C8B-B14F-4D97-AF65-F5344CB8AC3E}">
        <p14:creationId xmlns:p14="http://schemas.microsoft.com/office/powerpoint/2010/main" xmlns="" val="128948410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sz="4000" b="1" i="0" u="none" strike="noStrike" cap="all" baseline="0">
                <a:solidFill>
                  <a:srgbClr val="043882"/>
                </a:solidFill>
                <a:effectLst/>
                <a:uFillTx/>
                <a:ea typeface="MS UI Gothic"/>
              </a:rPr>
              <a:t>胃・食道癌</a:t>
            </a:r>
          </a:p>
        </p:txBody>
      </p:sp>
    </p:spTree>
    <p:extLst>
      <p:ext uri="{BB962C8B-B14F-4D97-AF65-F5344CB8AC3E}">
        <p14:creationId xmlns:p14="http://schemas.microsoft.com/office/powerpoint/2010/main" xmlns="" val="3312350013"/>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452O: フルオロピリミジン治療のDPYD遺伝子型誘導用量個別化：DPYD変異DPYD * 2A、c.2846A&gt; T、c.1679T&gt; Gおよびc.1236G&gt; Aに関する前向きの安全性および費用分</a:t>
            </a:r>
            <a:r>
              <a:rPr lang="ja-JP" sz="1800" b="1" i="0" u="none" strike="noStrike" cap="none" baseline="0" dirty="0" smtClean="0">
                <a:solidFill>
                  <a:srgbClr val="043882"/>
                </a:solidFill>
                <a:effectLst/>
                <a:uFillTx/>
                <a:ea typeface="MS UI Gothic"/>
              </a:rPr>
              <a:t>析</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Henricks LM, et al</a:t>
            </a:r>
          </a:p>
        </p:txBody>
      </p:sp>
      <p:sp>
        <p:nvSpPr>
          <p:cNvPr id="3" name="Content Placeholder 2"/>
          <p:cNvSpPr>
            <a:spLocks noGrp="1"/>
          </p:cNvSpPr>
          <p:nvPr>
            <p:ph idx="1"/>
          </p:nvPr>
        </p:nvSpPr>
        <p:spPr>
          <a:xfrm>
            <a:off x="365125" y="1254035"/>
            <a:ext cx="3337417" cy="4746172"/>
          </a:xfrm>
        </p:spPr>
        <p:txBody>
          <a:bodyPr/>
          <a:lstStyle/>
          <a:p>
            <a:pPr marL="0" indent="0">
              <a:buNone/>
            </a:pPr>
            <a:r>
              <a:rPr lang="ja-JP" sz="1600" b="1" i="0" u="none" strike="noStrike" cap="none" baseline="0">
                <a:solidFill>
                  <a:srgbClr val="4D4D4D"/>
                </a:solidFill>
                <a:effectLst/>
                <a:uFillTx/>
                <a:ea typeface="MS UI Gothic"/>
              </a:rPr>
              <a:t>主な結果</a:t>
            </a:r>
          </a:p>
          <a:p>
            <a:r>
              <a:rPr lang="ja-JP" sz="1600" b="0" i="0" u="none" strike="noStrike" cap="none" baseline="0">
                <a:solidFill>
                  <a:srgbClr val="4D4D4D"/>
                </a:solidFill>
                <a:effectLst/>
                <a:uFillTx/>
                <a:ea typeface="MS UI Gothic"/>
              </a:rPr>
              <a:t>DPYD遺伝子型判定では重度の毒性リスクが低減した</a:t>
            </a:r>
          </a:p>
          <a:p>
            <a:r>
              <a:rPr lang="ja-JP" sz="1600" b="0" i="0" u="none" strike="noStrike" cap="none" baseline="0">
                <a:solidFill>
                  <a:srgbClr val="4D4D4D"/>
                </a:solidFill>
                <a:effectLst/>
                <a:uFillTx/>
                <a:ea typeface="MS UI Gothic"/>
              </a:rPr>
              <a:t>入院のリスクは、本試験のDPYDキャリアとWT患者の間で類似していた </a:t>
            </a:r>
          </a:p>
          <a:p>
            <a:r>
              <a:rPr lang="ja-JP" sz="1600" b="0" i="0" u="none" strike="noStrike" cap="none" baseline="0">
                <a:solidFill>
                  <a:srgbClr val="4D4D4D"/>
                </a:solidFill>
                <a:effectLst/>
                <a:uFillTx/>
                <a:ea typeface="MS UI Gothic"/>
              </a:rPr>
              <a:t>DPYD遺伝子型に基づいて用量を決定した患者に毒性関連死はなかった</a:t>
            </a:r>
          </a:p>
          <a:p>
            <a:endParaRPr lang="en-GB"/>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Henricks LM, et al. Ann Oncol 2018;29(suppl 5):abstr 452O</a:t>
            </a:r>
          </a:p>
        </p:txBody>
      </p:sp>
      <p:grpSp>
        <p:nvGrpSpPr>
          <p:cNvPr id="1025" name="Group 1024"/>
          <p:cNvGrpSpPr/>
          <p:nvPr/>
        </p:nvGrpSpPr>
        <p:grpSpPr>
          <a:xfrm>
            <a:off x="4044069" y="1619552"/>
            <a:ext cx="4990387" cy="4254081"/>
            <a:chOff x="4781269" y="1953661"/>
            <a:chExt cx="4308906" cy="3673148"/>
          </a:xfrm>
        </p:grpSpPr>
        <p:sp>
          <p:nvSpPr>
            <p:cNvPr id="56" name="Rectangle 55"/>
            <p:cNvSpPr/>
            <p:nvPr/>
          </p:nvSpPr>
          <p:spPr>
            <a:xfrm>
              <a:off x="6304721" y="2208697"/>
              <a:ext cx="90000" cy="9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4D4D4D"/>
                </a:solidFill>
              </a:endParaRPr>
            </a:p>
          </p:txBody>
        </p:sp>
        <p:grpSp>
          <p:nvGrpSpPr>
            <p:cNvPr id="57" name="Group 56"/>
            <p:cNvGrpSpPr/>
            <p:nvPr/>
          </p:nvGrpSpPr>
          <p:grpSpPr>
            <a:xfrm>
              <a:off x="5626480" y="2491409"/>
              <a:ext cx="3328987" cy="2564813"/>
              <a:chOff x="4770777" y="2593181"/>
              <a:chExt cx="3916023" cy="2993232"/>
            </a:xfrm>
          </p:grpSpPr>
          <p:cxnSp>
            <p:nvCxnSpPr>
              <p:cNvPr id="63" name="Straight Connector 62"/>
              <p:cNvCxnSpPr/>
              <p:nvPr/>
            </p:nvCxnSpPr>
            <p:spPr>
              <a:xfrm flipH="1" flipV="1">
                <a:off x="5453269" y="2597426"/>
                <a:ext cx="0" cy="298339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5564256" y="5292587"/>
                <a:ext cx="0" cy="762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flipV="1">
                <a:off x="6313004" y="5292587"/>
                <a:ext cx="0" cy="762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564257" y="5330687"/>
                <a:ext cx="74543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5791201" y="5257801"/>
                <a:ext cx="155712" cy="1490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4D4D4D"/>
                  </a:solidFill>
                </a:endParaRPr>
              </a:p>
            </p:txBody>
          </p:sp>
          <p:cxnSp>
            <p:nvCxnSpPr>
              <p:cNvPr id="68" name="Straight Connector 67"/>
              <p:cNvCxnSpPr/>
              <p:nvPr/>
            </p:nvCxnSpPr>
            <p:spPr>
              <a:xfrm flipH="1" flipV="1">
                <a:off x="5587447" y="5082209"/>
                <a:ext cx="0" cy="762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flipV="1">
                <a:off x="6312997" y="5082209"/>
                <a:ext cx="0" cy="762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587448" y="5120309"/>
                <a:ext cx="7239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flipV="1">
                <a:off x="5564256" y="4509054"/>
                <a:ext cx="0" cy="762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flipV="1">
                <a:off x="6869596" y="4509054"/>
                <a:ext cx="0" cy="762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564257" y="4547154"/>
                <a:ext cx="130533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flipV="1">
                <a:off x="6211956" y="4298676"/>
                <a:ext cx="0" cy="762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flipV="1">
                <a:off x="7437760" y="4298676"/>
                <a:ext cx="0" cy="762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211957" y="4336776"/>
                <a:ext cx="1225826"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6120848" y="3513485"/>
                <a:ext cx="0" cy="762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120849" y="3551585"/>
                <a:ext cx="2443368"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flipV="1">
                <a:off x="8564218" y="3513485"/>
                <a:ext cx="0" cy="762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flipV="1">
                <a:off x="5227982" y="2950267"/>
                <a:ext cx="0" cy="762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6493554" y="2950267"/>
                <a:ext cx="0" cy="762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227983" y="2988367"/>
                <a:ext cx="126723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flipV="1">
                <a:off x="6142382" y="2734919"/>
                <a:ext cx="0" cy="762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flipV="1">
                <a:off x="7185980" y="2734919"/>
                <a:ext cx="0" cy="762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6142383" y="2773019"/>
                <a:ext cx="1041952"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5985566" y="4475923"/>
                <a:ext cx="155712" cy="1490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4D4D4D"/>
                  </a:solidFill>
                </a:endParaRPr>
              </a:p>
            </p:txBody>
          </p:sp>
          <p:sp>
            <p:nvSpPr>
              <p:cNvPr id="87" name="Rectangle 86"/>
              <p:cNvSpPr/>
              <p:nvPr/>
            </p:nvSpPr>
            <p:spPr>
              <a:xfrm>
                <a:off x="5561496" y="2907749"/>
                <a:ext cx="155712" cy="1490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4D4D4D"/>
                  </a:solidFill>
                </a:endParaRPr>
              </a:p>
            </p:txBody>
          </p:sp>
          <p:grpSp>
            <p:nvGrpSpPr>
              <p:cNvPr id="88" name="Group 87"/>
              <p:cNvGrpSpPr/>
              <p:nvPr/>
            </p:nvGrpSpPr>
            <p:grpSpPr>
              <a:xfrm>
                <a:off x="4770777" y="2593181"/>
                <a:ext cx="3916023" cy="2993232"/>
                <a:chOff x="4770777" y="2593181"/>
                <a:chExt cx="3916023" cy="2993232"/>
              </a:xfrm>
            </p:grpSpPr>
            <p:grpSp>
              <p:nvGrpSpPr>
                <p:cNvPr id="89" name="Group 88"/>
                <p:cNvGrpSpPr/>
                <p:nvPr/>
              </p:nvGrpSpPr>
              <p:grpSpPr>
                <a:xfrm>
                  <a:off x="4770777" y="2593181"/>
                  <a:ext cx="75600" cy="2993232"/>
                  <a:chOff x="4770777" y="2593181"/>
                  <a:chExt cx="75600" cy="2993232"/>
                </a:xfrm>
              </p:grpSpPr>
              <p:cxnSp>
                <p:nvCxnSpPr>
                  <p:cNvPr id="96" name="Straight Connector 95"/>
                  <p:cNvCxnSpPr/>
                  <p:nvPr/>
                </p:nvCxnSpPr>
                <p:spPr>
                  <a:xfrm flipH="1">
                    <a:off x="4843463" y="2593181"/>
                    <a:ext cx="0" cy="29932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4770777" y="5218043"/>
                    <a:ext cx="7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4770777" y="4440582"/>
                    <a:ext cx="7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4770777" y="3659258"/>
                    <a:ext cx="7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4770777" y="2876826"/>
                    <a:ext cx="7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a:off x="4843463" y="5473683"/>
                  <a:ext cx="3843337" cy="107139"/>
                  <a:chOff x="4843463" y="5473683"/>
                  <a:chExt cx="3843337" cy="107139"/>
                </a:xfrm>
              </p:grpSpPr>
              <p:cxnSp>
                <p:nvCxnSpPr>
                  <p:cNvPr id="91" name="Straight Connector 90"/>
                  <p:cNvCxnSpPr/>
                  <p:nvPr/>
                </p:nvCxnSpPr>
                <p:spPr>
                  <a:xfrm flipH="1">
                    <a:off x="4843463" y="5507831"/>
                    <a:ext cx="3843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flipV="1">
                    <a:off x="6664186" y="5504622"/>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6059556" y="5504622"/>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flipV="1">
                    <a:off x="7268817" y="5504622"/>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flipV="1">
                    <a:off x="5453270" y="5504622"/>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flipV="1">
                    <a:off x="8682970" y="5504622"/>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p:nvPr/>
                </p:nvCxnSpPr>
                <p:spPr>
                  <a:xfrm flipV="1">
                    <a:off x="7899187" y="5473683"/>
                    <a:ext cx="50665" cy="657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flipV="1">
                    <a:off x="8029745" y="5473683"/>
                    <a:ext cx="50665" cy="657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01" name="Diamond 100"/>
              <p:cNvSpPr/>
              <p:nvPr/>
            </p:nvSpPr>
            <p:spPr>
              <a:xfrm>
                <a:off x="5789545" y="5014292"/>
                <a:ext cx="202096" cy="202095"/>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4D4D4D"/>
                  </a:solidFill>
                </a:endParaRPr>
              </a:p>
            </p:txBody>
          </p:sp>
          <p:sp>
            <p:nvSpPr>
              <p:cNvPr id="102" name="Diamond 101"/>
              <p:cNvSpPr/>
              <p:nvPr/>
            </p:nvSpPr>
            <p:spPr>
              <a:xfrm>
                <a:off x="6635233" y="4242601"/>
                <a:ext cx="202096" cy="202095"/>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4D4D4D"/>
                  </a:solidFill>
                </a:endParaRPr>
              </a:p>
            </p:txBody>
          </p:sp>
          <p:sp>
            <p:nvSpPr>
              <p:cNvPr id="103" name="Diamond 102"/>
              <p:cNvSpPr/>
              <p:nvPr/>
            </p:nvSpPr>
            <p:spPr>
              <a:xfrm>
                <a:off x="7354068" y="3455430"/>
                <a:ext cx="202096" cy="202095"/>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4D4D4D"/>
                  </a:solidFill>
                </a:endParaRPr>
              </a:p>
            </p:txBody>
          </p:sp>
          <p:sp>
            <p:nvSpPr>
              <p:cNvPr id="104" name="Diamond 103"/>
              <p:cNvSpPr/>
              <p:nvPr/>
            </p:nvSpPr>
            <p:spPr>
              <a:xfrm>
                <a:off x="6487238" y="2673168"/>
                <a:ext cx="202096" cy="202095"/>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4D4D4D"/>
                  </a:solidFill>
                </a:endParaRPr>
              </a:p>
            </p:txBody>
          </p:sp>
        </p:grpSp>
        <p:sp>
          <p:nvSpPr>
            <p:cNvPr id="59" name="Rectangle 58"/>
            <p:cNvSpPr/>
            <p:nvPr/>
          </p:nvSpPr>
          <p:spPr>
            <a:xfrm>
              <a:off x="8282609" y="3263348"/>
              <a:ext cx="152400" cy="795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4D4D4D"/>
                </a:solidFill>
              </a:endParaRPr>
            </a:p>
          </p:txBody>
        </p:sp>
        <p:sp>
          <p:nvSpPr>
            <p:cNvPr id="105" name="Parallelogram 104"/>
            <p:cNvSpPr/>
            <p:nvPr/>
          </p:nvSpPr>
          <p:spPr>
            <a:xfrm>
              <a:off x="8282384" y="4936435"/>
              <a:ext cx="169200" cy="92765"/>
            </a:xfrm>
            <a:prstGeom prst="parallelogram">
              <a:avLst>
                <a:gd name="adj" fmla="val 7678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4D4D4D"/>
                </a:solidFill>
              </a:endParaRPr>
            </a:p>
          </p:txBody>
        </p:sp>
        <p:sp>
          <p:nvSpPr>
            <p:cNvPr id="106" name="TextBox 105"/>
            <p:cNvSpPr txBox="1"/>
            <p:nvPr/>
          </p:nvSpPr>
          <p:spPr>
            <a:xfrm>
              <a:off x="6389525" y="5271165"/>
              <a:ext cx="1978819" cy="355644"/>
            </a:xfrm>
            <a:prstGeom prst="rect">
              <a:avLst/>
            </a:prstGeom>
            <a:noFill/>
          </p:spPr>
          <p:txBody>
            <a:bodyPr wrap="none" rtlCol="0">
              <a:spAutoFit/>
            </a:bodyPr>
            <a:lstStyle/>
            <a:p>
              <a:pPr algn="ctr"/>
              <a:r>
                <a:rPr lang="ja-JP" sz="1050" b="0" i="0" u="none" strike="noStrike" cap="none" baseline="0">
                  <a:solidFill>
                    <a:srgbClr val="4D4D4D"/>
                  </a:solidFill>
                  <a:effectLst/>
                  <a:uFillTx/>
                  <a:ea typeface="MS UI Gothic"/>
                </a:rPr>
                <a:t>非キャリアと比較した</a:t>
              </a:r>
              <a:r>
                <a:rPr sz="1000"/>
                <a:t/>
              </a:r>
              <a:br>
                <a:rPr sz="1000"/>
              </a:br>
              <a:r>
                <a:rPr lang="ja-JP" sz="1050" b="0" i="0" u="none" strike="noStrike" cap="none" baseline="0">
                  <a:solidFill>
                    <a:srgbClr val="4D4D4D"/>
                  </a:solidFill>
                  <a:effectLst/>
                  <a:uFillTx/>
                  <a:ea typeface="MS UI Gothic"/>
                </a:rPr>
                <a:t>全体の重度毒性の相対リスク（95％CI）</a:t>
              </a:r>
            </a:p>
          </p:txBody>
        </p:sp>
        <p:sp>
          <p:nvSpPr>
            <p:cNvPr id="109" name="TextBox 108"/>
            <p:cNvSpPr txBox="1"/>
            <p:nvPr/>
          </p:nvSpPr>
          <p:spPr>
            <a:xfrm>
              <a:off x="4934820" y="4617349"/>
              <a:ext cx="738455" cy="217338"/>
            </a:xfrm>
            <a:prstGeom prst="rect">
              <a:avLst/>
            </a:prstGeom>
            <a:noFill/>
          </p:spPr>
          <p:txBody>
            <a:bodyPr wrap="none" rtlCol="0">
              <a:spAutoFit/>
            </a:bodyPr>
            <a:lstStyle/>
            <a:p>
              <a:pPr algn="r"/>
              <a:r>
                <a:rPr lang="ja-JP" sz="1050" b="0" i="0" u="none" strike="noStrike" cap="none" baseline="0">
                  <a:solidFill>
                    <a:srgbClr val="4D4D4D"/>
                  </a:solidFill>
                  <a:effectLst/>
                  <a:uFillTx/>
                  <a:ea typeface="MS UI Gothic"/>
                </a:rPr>
                <a:t>c.1236G&gt;A</a:t>
              </a:r>
            </a:p>
          </p:txBody>
        </p:sp>
        <p:sp>
          <p:nvSpPr>
            <p:cNvPr id="110" name="TextBox 109"/>
            <p:cNvSpPr txBox="1"/>
            <p:nvPr/>
          </p:nvSpPr>
          <p:spPr>
            <a:xfrm>
              <a:off x="4954029" y="3948118"/>
              <a:ext cx="719246" cy="217338"/>
            </a:xfrm>
            <a:prstGeom prst="rect">
              <a:avLst/>
            </a:prstGeom>
            <a:noFill/>
          </p:spPr>
          <p:txBody>
            <a:bodyPr wrap="none" rtlCol="0">
              <a:spAutoFit/>
            </a:bodyPr>
            <a:lstStyle/>
            <a:p>
              <a:pPr algn="r"/>
              <a:r>
                <a:rPr lang="ja-JP" sz="1050" b="0" i="0" u="none" strike="noStrike" cap="none" baseline="0">
                  <a:solidFill>
                    <a:srgbClr val="4D4D4D"/>
                  </a:solidFill>
                  <a:effectLst/>
                  <a:uFillTx/>
                  <a:ea typeface="MS UI Gothic"/>
                </a:rPr>
                <a:t>c.2846A&gt;T</a:t>
              </a:r>
            </a:p>
          </p:txBody>
        </p:sp>
        <p:sp>
          <p:nvSpPr>
            <p:cNvPr id="111" name="TextBox 110"/>
            <p:cNvSpPr txBox="1"/>
            <p:nvPr/>
          </p:nvSpPr>
          <p:spPr>
            <a:xfrm>
              <a:off x="4941681" y="3278886"/>
              <a:ext cx="731595" cy="217338"/>
            </a:xfrm>
            <a:prstGeom prst="rect">
              <a:avLst/>
            </a:prstGeom>
            <a:noFill/>
          </p:spPr>
          <p:txBody>
            <a:bodyPr wrap="none" rtlCol="0">
              <a:spAutoFit/>
            </a:bodyPr>
            <a:lstStyle/>
            <a:p>
              <a:pPr algn="r"/>
              <a:r>
                <a:rPr lang="ja-JP" sz="1050" b="0" i="0" u="none" strike="noStrike" cap="none" baseline="0">
                  <a:solidFill>
                    <a:srgbClr val="4D4D4D"/>
                  </a:solidFill>
                  <a:effectLst/>
                  <a:uFillTx/>
                  <a:ea typeface="MS UI Gothic"/>
                </a:rPr>
                <a:t>c.1679T&gt;G</a:t>
              </a:r>
            </a:p>
          </p:txBody>
        </p:sp>
        <p:sp>
          <p:nvSpPr>
            <p:cNvPr id="112" name="TextBox 111"/>
            <p:cNvSpPr txBox="1"/>
            <p:nvPr/>
          </p:nvSpPr>
          <p:spPr>
            <a:xfrm>
              <a:off x="5007541" y="2612967"/>
              <a:ext cx="665735" cy="217338"/>
            </a:xfrm>
            <a:prstGeom prst="rect">
              <a:avLst/>
            </a:prstGeom>
            <a:noFill/>
          </p:spPr>
          <p:txBody>
            <a:bodyPr wrap="none" rtlCol="0">
              <a:spAutoFit/>
            </a:bodyPr>
            <a:lstStyle/>
            <a:p>
              <a:pPr algn="r"/>
              <a:r>
                <a:rPr lang="ja-JP" sz="1050" b="0" i="0" u="none" strike="noStrike" cap="none" baseline="0">
                  <a:solidFill>
                    <a:srgbClr val="4D4D4D"/>
                  </a:solidFill>
                  <a:effectLst/>
                  <a:uFillTx/>
                  <a:ea typeface="MS UI Gothic"/>
                </a:rPr>
                <a:t>DPYD*2A</a:t>
              </a:r>
            </a:p>
          </p:txBody>
        </p:sp>
        <p:sp>
          <p:nvSpPr>
            <p:cNvPr id="113" name="TextBox 112"/>
            <p:cNvSpPr txBox="1"/>
            <p:nvPr/>
          </p:nvSpPr>
          <p:spPr>
            <a:xfrm>
              <a:off x="5577772" y="5014913"/>
              <a:ext cx="222552" cy="217338"/>
            </a:xfrm>
            <a:prstGeom prst="rect">
              <a:avLst/>
            </a:prstGeom>
            <a:noFill/>
          </p:spPr>
          <p:txBody>
            <a:bodyPr wrap="none" rtlCol="0">
              <a:spAutoFit/>
            </a:bodyPr>
            <a:lstStyle/>
            <a:p>
              <a:pPr algn="ctr"/>
              <a:r>
                <a:rPr lang="ja-JP" sz="1050" b="0" i="0" u="none" strike="noStrike" cap="none" baseline="0">
                  <a:solidFill>
                    <a:srgbClr val="4D4D4D"/>
                  </a:solidFill>
                  <a:effectLst/>
                  <a:uFillTx/>
                  <a:ea typeface="MS UI Gothic"/>
                </a:rPr>
                <a:t>0</a:t>
              </a:r>
            </a:p>
          </p:txBody>
        </p:sp>
        <p:sp>
          <p:nvSpPr>
            <p:cNvPr id="114" name="TextBox 113"/>
            <p:cNvSpPr txBox="1"/>
            <p:nvPr/>
          </p:nvSpPr>
          <p:spPr>
            <a:xfrm>
              <a:off x="6091292" y="5014913"/>
              <a:ext cx="222552" cy="217338"/>
            </a:xfrm>
            <a:prstGeom prst="rect">
              <a:avLst/>
            </a:prstGeom>
            <a:noFill/>
          </p:spPr>
          <p:txBody>
            <a:bodyPr wrap="none" rtlCol="0">
              <a:spAutoFit/>
            </a:bodyPr>
            <a:lstStyle/>
            <a:p>
              <a:pPr algn="ctr"/>
              <a:r>
                <a:rPr lang="ja-JP" sz="1050" b="0" i="0" u="none" strike="noStrike" cap="none" baseline="0">
                  <a:solidFill>
                    <a:srgbClr val="4D4D4D"/>
                  </a:solidFill>
                  <a:effectLst/>
                  <a:uFillTx/>
                  <a:ea typeface="MS UI Gothic"/>
                </a:rPr>
                <a:t>1</a:t>
              </a:r>
            </a:p>
          </p:txBody>
        </p:sp>
        <p:sp>
          <p:nvSpPr>
            <p:cNvPr id="115" name="TextBox 114"/>
            <p:cNvSpPr txBox="1"/>
            <p:nvPr/>
          </p:nvSpPr>
          <p:spPr>
            <a:xfrm>
              <a:off x="6618067" y="5014913"/>
              <a:ext cx="222552" cy="217338"/>
            </a:xfrm>
            <a:prstGeom prst="rect">
              <a:avLst/>
            </a:prstGeom>
            <a:noFill/>
          </p:spPr>
          <p:txBody>
            <a:bodyPr wrap="none" rtlCol="0">
              <a:spAutoFit/>
            </a:bodyPr>
            <a:lstStyle/>
            <a:p>
              <a:pPr algn="ctr"/>
              <a:r>
                <a:rPr lang="ja-JP" sz="1050" b="0" i="0" u="none" strike="noStrike" cap="none" baseline="0">
                  <a:solidFill>
                    <a:srgbClr val="4D4D4D"/>
                  </a:solidFill>
                  <a:effectLst/>
                  <a:uFillTx/>
                  <a:ea typeface="MS UI Gothic"/>
                </a:rPr>
                <a:t>2</a:t>
              </a:r>
            </a:p>
          </p:txBody>
        </p:sp>
        <p:sp>
          <p:nvSpPr>
            <p:cNvPr id="116" name="TextBox 115"/>
            <p:cNvSpPr txBox="1"/>
            <p:nvPr/>
          </p:nvSpPr>
          <p:spPr>
            <a:xfrm>
              <a:off x="7131590" y="5014913"/>
              <a:ext cx="222552" cy="217338"/>
            </a:xfrm>
            <a:prstGeom prst="rect">
              <a:avLst/>
            </a:prstGeom>
            <a:noFill/>
          </p:spPr>
          <p:txBody>
            <a:bodyPr wrap="none" rtlCol="0">
              <a:spAutoFit/>
            </a:bodyPr>
            <a:lstStyle/>
            <a:p>
              <a:pPr algn="ctr"/>
              <a:r>
                <a:rPr lang="ja-JP" sz="1050" b="0" i="0" u="none" strike="noStrike" cap="none" baseline="0">
                  <a:solidFill>
                    <a:srgbClr val="4D4D4D"/>
                  </a:solidFill>
                  <a:effectLst/>
                  <a:uFillTx/>
                  <a:ea typeface="MS UI Gothic"/>
                </a:rPr>
                <a:t>3</a:t>
              </a:r>
            </a:p>
          </p:txBody>
        </p:sp>
        <p:sp>
          <p:nvSpPr>
            <p:cNvPr id="117" name="TextBox 116"/>
            <p:cNvSpPr txBox="1"/>
            <p:nvPr/>
          </p:nvSpPr>
          <p:spPr>
            <a:xfrm>
              <a:off x="7648423" y="5014913"/>
              <a:ext cx="222552" cy="217338"/>
            </a:xfrm>
            <a:prstGeom prst="rect">
              <a:avLst/>
            </a:prstGeom>
            <a:noFill/>
          </p:spPr>
          <p:txBody>
            <a:bodyPr wrap="none" rtlCol="0">
              <a:spAutoFit/>
            </a:bodyPr>
            <a:lstStyle/>
            <a:p>
              <a:pPr algn="ctr"/>
              <a:r>
                <a:rPr lang="ja-JP" sz="1050" b="0" i="0" u="none" strike="noStrike" cap="none" baseline="0">
                  <a:solidFill>
                    <a:srgbClr val="4D4D4D"/>
                  </a:solidFill>
                  <a:effectLst/>
                  <a:uFillTx/>
                  <a:ea typeface="MS UI Gothic"/>
                </a:rPr>
                <a:t>4</a:t>
              </a:r>
            </a:p>
          </p:txBody>
        </p:sp>
        <p:sp>
          <p:nvSpPr>
            <p:cNvPr id="118" name="TextBox 117"/>
            <p:cNvSpPr txBox="1"/>
            <p:nvPr/>
          </p:nvSpPr>
          <p:spPr>
            <a:xfrm>
              <a:off x="8168571" y="5014913"/>
              <a:ext cx="222552" cy="217338"/>
            </a:xfrm>
            <a:prstGeom prst="rect">
              <a:avLst/>
            </a:prstGeom>
            <a:noFill/>
          </p:spPr>
          <p:txBody>
            <a:bodyPr wrap="none" rtlCol="0">
              <a:spAutoFit/>
            </a:bodyPr>
            <a:lstStyle/>
            <a:p>
              <a:pPr algn="ctr"/>
              <a:r>
                <a:rPr lang="ja-JP" sz="1050" b="0" i="0" u="none" strike="noStrike" cap="none" baseline="0">
                  <a:solidFill>
                    <a:srgbClr val="4D4D4D"/>
                  </a:solidFill>
                  <a:effectLst/>
                  <a:uFillTx/>
                  <a:ea typeface="MS UI Gothic"/>
                </a:rPr>
                <a:t>5</a:t>
              </a:r>
            </a:p>
          </p:txBody>
        </p:sp>
        <p:sp>
          <p:nvSpPr>
            <p:cNvPr id="119" name="TextBox 118"/>
            <p:cNvSpPr txBox="1"/>
            <p:nvPr/>
          </p:nvSpPr>
          <p:spPr>
            <a:xfrm>
              <a:off x="8317657" y="5014913"/>
              <a:ext cx="222552" cy="217338"/>
            </a:xfrm>
            <a:prstGeom prst="rect">
              <a:avLst/>
            </a:prstGeom>
            <a:noFill/>
          </p:spPr>
          <p:txBody>
            <a:bodyPr wrap="none" rtlCol="0">
              <a:spAutoFit/>
            </a:bodyPr>
            <a:lstStyle/>
            <a:p>
              <a:pPr algn="ctr"/>
              <a:r>
                <a:rPr lang="ja-JP" sz="1050" b="0" i="0" u="none" strike="noStrike" cap="none" baseline="0">
                  <a:solidFill>
                    <a:srgbClr val="4D4D4D"/>
                  </a:solidFill>
                  <a:effectLst/>
                  <a:uFillTx/>
                  <a:ea typeface="MS UI Gothic"/>
                </a:rPr>
                <a:t>8</a:t>
              </a:r>
            </a:p>
          </p:txBody>
        </p:sp>
        <p:sp>
          <p:nvSpPr>
            <p:cNvPr id="120" name="TextBox 119"/>
            <p:cNvSpPr txBox="1"/>
            <p:nvPr/>
          </p:nvSpPr>
          <p:spPr>
            <a:xfrm>
              <a:off x="8867623" y="5014913"/>
              <a:ext cx="222552" cy="217338"/>
            </a:xfrm>
            <a:prstGeom prst="rect">
              <a:avLst/>
            </a:prstGeom>
            <a:noFill/>
          </p:spPr>
          <p:txBody>
            <a:bodyPr wrap="none" rtlCol="0">
              <a:spAutoFit/>
            </a:bodyPr>
            <a:lstStyle/>
            <a:p>
              <a:pPr algn="ctr"/>
              <a:r>
                <a:rPr lang="ja-JP" sz="1050" b="0" i="0" u="none" strike="noStrike" cap="none" baseline="0">
                  <a:solidFill>
                    <a:srgbClr val="4D4D4D"/>
                  </a:solidFill>
                  <a:effectLst/>
                  <a:uFillTx/>
                  <a:ea typeface="MS UI Gothic"/>
                </a:rPr>
                <a:t>9</a:t>
              </a:r>
            </a:p>
          </p:txBody>
        </p:sp>
        <p:sp>
          <p:nvSpPr>
            <p:cNvPr id="121" name="TextBox 120"/>
            <p:cNvSpPr txBox="1"/>
            <p:nvPr/>
          </p:nvSpPr>
          <p:spPr>
            <a:xfrm>
              <a:off x="6621047" y="1953661"/>
              <a:ext cx="1184383" cy="210752"/>
            </a:xfrm>
            <a:prstGeom prst="rect">
              <a:avLst/>
            </a:prstGeom>
            <a:noFill/>
          </p:spPr>
          <p:txBody>
            <a:bodyPr wrap="none" rtlCol="0">
              <a:spAutoFit/>
            </a:bodyPr>
            <a:lstStyle/>
            <a:p>
              <a:pPr algn="ctr"/>
              <a:r>
                <a:rPr lang="ja-JP" sz="1000" b="0" i="0" u="none" strike="noStrike" cap="none" baseline="0">
                  <a:solidFill>
                    <a:srgbClr val="4D4D4D"/>
                  </a:solidFill>
                  <a:effectLst/>
                  <a:uFillTx/>
                  <a:ea typeface="MS UI Gothic"/>
                </a:rPr>
                <a:t>病歴コホート (メタ解析)</a:t>
              </a:r>
            </a:p>
          </p:txBody>
        </p:sp>
        <p:sp>
          <p:nvSpPr>
            <p:cNvPr id="122" name="TextBox 121"/>
            <p:cNvSpPr txBox="1"/>
            <p:nvPr/>
          </p:nvSpPr>
          <p:spPr>
            <a:xfrm>
              <a:off x="6645559" y="2125942"/>
              <a:ext cx="1174778" cy="210752"/>
            </a:xfrm>
            <a:prstGeom prst="rect">
              <a:avLst/>
            </a:prstGeom>
            <a:noFill/>
          </p:spPr>
          <p:txBody>
            <a:bodyPr wrap="none" rtlCol="0">
              <a:spAutoFit/>
            </a:bodyPr>
            <a:lstStyle/>
            <a:p>
              <a:pPr algn="ctr"/>
              <a:r>
                <a:rPr lang="ja-JP" sz="1000" b="0" i="0" u="none" strike="noStrike" cap="none" baseline="0" dirty="0">
                  <a:solidFill>
                    <a:srgbClr val="4D4D4D"/>
                  </a:solidFill>
                  <a:effectLst/>
                  <a:uFillTx/>
                  <a:ea typeface="MS UI Gothic"/>
                </a:rPr>
                <a:t>DPYDキャリア(本試験)</a:t>
              </a:r>
            </a:p>
          </p:txBody>
        </p:sp>
        <p:sp>
          <p:nvSpPr>
            <p:cNvPr id="124" name="Diamond 123"/>
            <p:cNvSpPr/>
            <p:nvPr/>
          </p:nvSpPr>
          <p:spPr>
            <a:xfrm>
              <a:off x="6290374" y="2024637"/>
              <a:ext cx="108000" cy="108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4D4D4D"/>
                </a:solidFill>
              </a:endParaRPr>
            </a:p>
          </p:txBody>
        </p:sp>
        <p:sp>
          <p:nvSpPr>
            <p:cNvPr id="125" name="TextBox 124"/>
            <p:cNvSpPr txBox="1"/>
            <p:nvPr/>
          </p:nvSpPr>
          <p:spPr>
            <a:xfrm rot="16200000">
              <a:off x="4519338" y="3573532"/>
              <a:ext cx="741200" cy="217338"/>
            </a:xfrm>
            <a:prstGeom prst="rect">
              <a:avLst/>
            </a:prstGeom>
            <a:noFill/>
          </p:spPr>
          <p:txBody>
            <a:bodyPr wrap="none" rtlCol="0">
              <a:spAutoFit/>
            </a:bodyPr>
            <a:lstStyle/>
            <a:p>
              <a:pPr algn="ctr"/>
              <a:r>
                <a:rPr lang="ja-JP" sz="1050" b="0" i="1" u="none" strike="noStrike" cap="none" baseline="0">
                  <a:solidFill>
                    <a:srgbClr val="4D4D4D"/>
                  </a:solidFill>
                  <a:effectLst/>
                  <a:uFillTx/>
                  <a:ea typeface="MS UI Gothic"/>
                </a:rPr>
                <a:t>DPYD </a:t>
              </a:r>
              <a:r>
                <a:rPr lang="ja-JP" sz="1050" b="0" i="0" u="none" strike="noStrike" cap="none" baseline="0">
                  <a:solidFill>
                    <a:srgbClr val="4D4D4D"/>
                  </a:solidFill>
                  <a:effectLst/>
                  <a:uFillTx/>
                  <a:ea typeface="MS UI Gothic"/>
                </a:rPr>
                <a:t>変異</a:t>
              </a:r>
            </a:p>
          </p:txBody>
        </p:sp>
      </p:grpSp>
    </p:spTree>
    <p:extLst>
      <p:ext uri="{BB962C8B-B14F-4D97-AF65-F5344CB8AC3E}">
        <p14:creationId xmlns:p14="http://schemas.microsoft.com/office/powerpoint/2010/main" xmlns="" val="3438632845"/>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452O: フルオロピリミジン治療のDPYD遺伝子型誘導用量個別化：DPYD変異DPYD * 2A、c.2846A&gt; T、c.1679T&gt; Gおよびc.1236G&gt; Aに関する前向きの安全性および費用分</a:t>
            </a:r>
            <a:r>
              <a:rPr lang="ja-JP" sz="1800" b="1" i="0" u="none" strike="noStrike" cap="none" baseline="0" dirty="0" smtClean="0">
                <a:solidFill>
                  <a:srgbClr val="043882"/>
                </a:solidFill>
                <a:effectLst/>
                <a:uFillTx/>
                <a:ea typeface="MS UI Gothic"/>
              </a:rPr>
              <a:t>析</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Henricks LM,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結果（続き）</a:t>
            </a:r>
          </a:p>
          <a:p>
            <a:r>
              <a:rPr lang="ja-JP" sz="1600" b="0" i="0" u="none" strike="noStrike" cap="none" baseline="0">
                <a:solidFill>
                  <a:srgbClr val="4D4D4D"/>
                </a:solidFill>
                <a:effectLst/>
                <a:uFillTx/>
                <a:ea typeface="MS UI Gothic"/>
              </a:rPr>
              <a:t>PK分析によって、薬物曝露がDPYD誘導患者とWT患者で類似していることが実証された</a:t>
            </a:r>
          </a:p>
          <a:p>
            <a:r>
              <a:rPr lang="ja-JP" sz="1600" b="0" i="0" u="none" strike="noStrike" cap="none" baseline="0">
                <a:solidFill>
                  <a:srgbClr val="4D4D4D"/>
                </a:solidFill>
                <a:effectLst/>
                <a:uFillTx/>
                <a:ea typeface="MS UI Gothic"/>
              </a:rPr>
              <a:t>DPYD遺伝子型判定戦略は、経費節約と関連していた</a:t>
            </a:r>
          </a:p>
          <a:p>
            <a:pPr marL="0" indent="0">
              <a:buNone/>
            </a:pPr>
            <a:endParaRPr lang="en-GB" b="1"/>
          </a:p>
          <a:p>
            <a:pPr marL="0" indent="0">
              <a:buNone/>
            </a:pPr>
            <a:r>
              <a:rPr lang="ja-JP" sz="1600" b="1" i="0" u="none" strike="noStrike" cap="none" baseline="0">
                <a:solidFill>
                  <a:srgbClr val="4D4D4D"/>
                </a:solidFill>
                <a:effectLst/>
                <a:uFillTx/>
                <a:ea typeface="MS UI Gothic"/>
              </a:rPr>
              <a:t>結論</a:t>
            </a:r>
          </a:p>
          <a:p>
            <a:r>
              <a:rPr lang="ja-JP" sz="1600" b="1" i="0" u="none" strike="noStrike" cap="none" baseline="0">
                <a:solidFill>
                  <a:srgbClr val="4D4D4D"/>
                </a:solidFill>
                <a:effectLst/>
                <a:uFillTx/>
                <a:ea typeface="MS UI Gothic"/>
              </a:rPr>
              <a:t>患者の安全性の向上は、日常的な臨床診療において実現可能でコスト削減をもたらす先行的DPYD遺伝子型判定の使用により達成された</a:t>
            </a:r>
          </a:p>
          <a:p>
            <a:r>
              <a:rPr lang="ja-JP" sz="1600" b="1" i="0" u="none" strike="noStrike" cap="none" baseline="0">
                <a:solidFill>
                  <a:srgbClr val="4D4D4D"/>
                </a:solidFill>
                <a:effectLst/>
                <a:uFillTx/>
                <a:ea typeface="MS UI Gothic"/>
              </a:rPr>
              <a:t>これらの所見は、DPYD遺伝子型に基づく用量決定の新しいSoCとしての使用を示唆している</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Henricks LM, et al. Ann Oncol 2018;29(suppl 5):abstr 452O</a:t>
            </a:r>
          </a:p>
        </p:txBody>
      </p:sp>
    </p:spTree>
    <p:extLst>
      <p:ext uri="{BB962C8B-B14F-4D97-AF65-F5344CB8AC3E}">
        <p14:creationId xmlns:p14="http://schemas.microsoft.com/office/powerpoint/2010/main" xmlns="" val="2242009814"/>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a:rPr>
              <a:t>1O: KRAS変異体およびRAS/BRAF野生型結腸直腸癌細胞は、将来の治療戦略に影響を与え得るシグナル伝達再配線の差を示す – Georgiou A,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試験の目的</a:t>
            </a:r>
          </a:p>
          <a:p>
            <a:r>
              <a:rPr lang="ja-JP" sz="1600" b="0" i="0" u="none" strike="noStrike" cap="none" baseline="0">
                <a:solidFill>
                  <a:srgbClr val="4D4D4D"/>
                </a:solidFill>
                <a:effectLst/>
                <a:uFillTx/>
                <a:ea typeface="MS UI Gothic"/>
              </a:rPr>
              <a:t>ヒトCRC細胞株におけるシグナル阻害因子への曝露後のリン酸化タンパクの変化を評価し、RAS WTとKRAS変異細胞の間のシグナル伝達パターンに相違があるかどうかを決定する</a:t>
            </a:r>
          </a:p>
          <a:p>
            <a:endParaRPr lang="en-GB"/>
          </a:p>
          <a:p>
            <a:pPr marL="0" indent="0">
              <a:buNone/>
            </a:pPr>
            <a:r>
              <a:rPr lang="ja-JP" sz="1600" b="1" i="0" u="none" strike="noStrike" cap="none" baseline="0">
                <a:solidFill>
                  <a:srgbClr val="4D4D4D"/>
                </a:solidFill>
                <a:effectLst/>
                <a:uFillTx/>
                <a:ea typeface="MS UI Gothic"/>
              </a:rPr>
              <a:t>方法</a:t>
            </a:r>
          </a:p>
          <a:p>
            <a:r>
              <a:rPr lang="ja-JP" sz="1600" b="0" i="0" u="none" strike="noStrike" cap="none" baseline="0">
                <a:solidFill>
                  <a:srgbClr val="4D4D4D"/>
                </a:solidFill>
                <a:effectLst/>
                <a:uFillTx/>
                <a:ea typeface="MS UI Gothic"/>
              </a:rPr>
              <a:t>合計15のRAS WTおよび10のKRAS変異ヒトCRCラインモデルを、13名の患者由来の胸水および腹水とともに使用した</a:t>
            </a:r>
          </a:p>
          <a:p>
            <a:r>
              <a:rPr lang="ja-JP" sz="1600" b="0" i="0" u="none" strike="noStrike" cap="none" baseline="0">
                <a:solidFill>
                  <a:srgbClr val="4D4D4D"/>
                </a:solidFill>
                <a:effectLst/>
                <a:uFillTx/>
                <a:ea typeface="MS UI Gothic"/>
              </a:rPr>
              <a:t>細胞を標的薬剤（ゲフィチニブ、ピクチリシブ、AZD5363、エベロリムス、トラメチニブおよびベムラフェニブ）に1時間曝露した。Luminex200</a:t>
            </a:r>
            <a:r>
              <a:rPr lang="ja-JP" sz="1600" b="0" i="0" u="none" strike="noStrike" cap="none" baseline="30000">
                <a:solidFill>
                  <a:srgbClr val="4D4D4D"/>
                </a:solidFill>
                <a:effectLst/>
                <a:uFillTx/>
                <a:ea typeface="MS UI Gothic"/>
              </a:rPr>
              <a:t>®</a:t>
            </a:r>
            <a:r>
              <a:rPr lang="ja-JP" sz="1600" b="0" i="0" u="none" strike="noStrike" cap="none" baseline="0">
                <a:solidFill>
                  <a:srgbClr val="4D4D4D"/>
                </a:solidFill>
                <a:effectLst/>
                <a:uFillTx/>
                <a:ea typeface="MS UI Gothic"/>
              </a:rPr>
              <a:t>複合抗体ベースのプラットフォームを使用して、TK受容体、非TK受容体、血管新生受容体、MAPK経路、JNK経路、P13K経路、JAK/STAT経路、Wnt B-カテニン、細胞周期および免疫反応に関する55のリン酸化タンパクを同時に定量した</a:t>
            </a:r>
          </a:p>
          <a:p>
            <a:pPr lvl="1"/>
            <a:r>
              <a:rPr lang="ja-JP" sz="1600" b="0" i="0" u="none" strike="noStrike" cap="none" baseline="0">
                <a:solidFill>
                  <a:srgbClr val="4D4D4D"/>
                </a:solidFill>
                <a:effectLst/>
                <a:uFillTx/>
                <a:ea typeface="MS UI Gothic"/>
              </a:rPr>
              <a:t>平均（対照の）±2標準偏差の変化のみを重要とみなした</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Georgiou A, et al. Ann Oncol 2018;29(suppl 5):abstr 1O</a:t>
            </a:r>
          </a:p>
        </p:txBody>
      </p:sp>
    </p:spTree>
    <p:extLst>
      <p:ext uri="{BB962C8B-B14F-4D97-AF65-F5344CB8AC3E}">
        <p14:creationId xmlns:p14="http://schemas.microsoft.com/office/powerpoint/2010/main" xmlns="" val="299394525"/>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a:rPr>
              <a:t>1O: KRAS変異体およびRAS/BRAF野生型結腸直腸癌細胞は、将来の治療戦略に影響を与え得るシグナル伝達再配線の差を示す – Georgiou A, et al</a:t>
            </a:r>
          </a:p>
        </p:txBody>
      </p:sp>
      <p:sp>
        <p:nvSpPr>
          <p:cNvPr id="3" name="Content Placeholder 2"/>
          <p:cNvSpPr>
            <a:spLocks noGrp="1"/>
          </p:cNvSpPr>
          <p:nvPr>
            <p:ph idx="1"/>
          </p:nvPr>
        </p:nvSpPr>
        <p:spPr/>
        <p:txBody>
          <a:bodyPr/>
          <a:lstStyle/>
          <a:p>
            <a:pPr marL="0" indent="0">
              <a:buNone/>
            </a:pPr>
            <a:r>
              <a:rPr lang="ja-JP" sz="1600" b="1" i="0" u="none" strike="noStrike" cap="none" baseline="0" dirty="0">
                <a:solidFill>
                  <a:srgbClr val="4D4D4D"/>
                </a:solidFill>
                <a:effectLst/>
                <a:uFillTx/>
                <a:ea typeface="MS UI Gothic"/>
              </a:rPr>
              <a:t>主な結果 </a:t>
            </a:r>
          </a:p>
          <a:p>
            <a:r>
              <a:rPr lang="ja-JP" sz="1600" b="0" i="0" u="none" strike="noStrike" cap="none" baseline="0" dirty="0">
                <a:solidFill>
                  <a:srgbClr val="4D4D4D"/>
                </a:solidFill>
                <a:effectLst/>
                <a:uFillTx/>
                <a:ea typeface="MS UI Gothic"/>
              </a:rPr>
              <a:t>RAS WTおよびKRASの両変異細胞株において、最も一般的にダウンレギュレーションされるリン酸化タンパクは、薬物標的下流の標的リン酸化タンパク（pEGFRなど）およびエフェクターリン酸化タンパク（pRPS6、p70-S6K、pMSK1など）であった</a:t>
            </a:r>
          </a:p>
          <a:p>
            <a:r>
              <a:rPr lang="ja-JP" sz="1600" b="0" i="0" u="none" strike="noStrike" cap="none" baseline="0" dirty="0">
                <a:solidFill>
                  <a:srgbClr val="4D4D4D"/>
                </a:solidFill>
                <a:effectLst/>
                <a:uFillTx/>
                <a:ea typeface="MS UI Gothic"/>
              </a:rPr>
              <a:t>ロジスティック回帰では、RAS WT細胞と比較して、ゲフィチニブ、ピクチリシブおよびエベロリムス1時間曝露後のKRAS変異細胞においてpMEKアップレギュレーションが有意に亢進した（</a:t>
            </a:r>
            <a:r>
              <a:rPr lang="ja-JP" sz="1600" b="0" i="0" u="none" strike="noStrike" cap="none" baseline="0" dirty="0" smtClean="0">
                <a:solidFill>
                  <a:srgbClr val="4D4D4D"/>
                </a:solidFill>
                <a:effectLst/>
                <a:uFillTx/>
                <a:ea typeface="MS UI Gothic"/>
              </a:rPr>
              <a:t>p&lt;0.05</a:t>
            </a:r>
            <a:r>
              <a:rPr lang="ja-JP" sz="1600" b="0" i="0" u="none" strike="noStrike" cap="none" baseline="0" dirty="0">
                <a:solidFill>
                  <a:srgbClr val="4D4D4D"/>
                </a:solidFill>
                <a:effectLst/>
                <a:uFillTx/>
                <a:ea typeface="MS UI Gothic"/>
              </a:rPr>
              <a:t>）</a:t>
            </a:r>
          </a:p>
          <a:p>
            <a:r>
              <a:rPr lang="ja-JP" sz="1600" b="0" i="0" u="none" strike="noStrike" cap="none" baseline="0" dirty="0">
                <a:solidFill>
                  <a:srgbClr val="4D4D4D"/>
                </a:solidFill>
                <a:effectLst/>
                <a:uFillTx/>
                <a:ea typeface="MS UI Gothic"/>
              </a:rPr>
              <a:t>ベムラフェニブに曝露したKRAS変異体およびRAS WT細胞の両方においてpMEKアップレギュレーションが生じた</a:t>
            </a:r>
          </a:p>
          <a:p>
            <a:r>
              <a:rPr lang="ja-JP" sz="1600" b="0" i="0" u="none" strike="noStrike" cap="none" baseline="0" dirty="0">
                <a:solidFill>
                  <a:srgbClr val="4D4D4D"/>
                </a:solidFill>
                <a:effectLst/>
                <a:uFillTx/>
                <a:ea typeface="MS UI Gothic"/>
              </a:rPr>
              <a:t>KRAS変異細胞にピクチリシブを用いたPI3K阻害は、リン酸化タンパクにおける有意差に関連し、MAPKおよびPI3K経路における選択的なリン酸化タンパクのアップレギュレーションをもたらした</a:t>
            </a:r>
          </a:p>
          <a:p>
            <a:pPr lvl="1"/>
            <a:r>
              <a:rPr lang="ja-JP" sz="1600" b="0" i="0" u="none" strike="noStrike" cap="none" baseline="0" dirty="0">
                <a:solidFill>
                  <a:srgbClr val="4D4D4D"/>
                </a:solidFill>
                <a:effectLst/>
                <a:uFillTx/>
                <a:ea typeface="MS UI Gothic"/>
              </a:rPr>
              <a:t>P13K阻害剤GI</a:t>
            </a:r>
            <a:r>
              <a:rPr lang="ja-JP" sz="1600" b="0" i="0" u="none" strike="noStrike" cap="none" baseline="-25000" dirty="0">
                <a:solidFill>
                  <a:srgbClr val="4D4D4D"/>
                </a:solidFill>
                <a:effectLst/>
                <a:uFillTx/>
                <a:ea typeface="MS UI Gothic"/>
              </a:rPr>
              <a:t>50</a:t>
            </a:r>
            <a:r>
              <a:rPr lang="ja-JP" sz="1600" b="0" i="0" u="none" strike="noStrike" cap="none" baseline="0" dirty="0">
                <a:solidFill>
                  <a:srgbClr val="4D4D4D"/>
                </a:solidFill>
                <a:effectLst/>
                <a:uFillTx/>
                <a:ea typeface="MS UI Gothic"/>
              </a:rPr>
              <a:t>はリン酸化タンパクの変化と相関する</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Georgiou A, et al. Ann Oncol 2018;29(suppl 5):abstr 1O</a:t>
            </a:r>
          </a:p>
        </p:txBody>
      </p:sp>
    </p:spTree>
    <p:extLst>
      <p:ext uri="{BB962C8B-B14F-4D97-AF65-F5344CB8AC3E}">
        <p14:creationId xmlns:p14="http://schemas.microsoft.com/office/powerpoint/2010/main" xmlns="" val="3333667636"/>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a:rPr>
              <a:t>1O: KRAS変異体およびRAS/BRAF野生型結腸直腸癌細胞は、将来の治療戦略に影響を与え得るシグナル伝達再配線の差を示す – Georgiou A,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主要な結果（続き）</a:t>
            </a:r>
          </a:p>
          <a:p>
            <a:r>
              <a:rPr lang="ja-JP" sz="1600" b="0" i="0" u="none" strike="noStrike" cap="none" baseline="0">
                <a:solidFill>
                  <a:srgbClr val="4D4D4D"/>
                </a:solidFill>
                <a:effectLst/>
                <a:uFillTx/>
                <a:ea typeface="MS UI Gothic"/>
              </a:rPr>
              <a:t>またゲフィチニブによるEGFR阻害は、有意差、すなわちMAPKおよびPI3K経路における選択リン酸化タンパクのアップレギュレーションと関連していた</a:t>
            </a:r>
          </a:p>
          <a:p>
            <a:pPr lvl="1"/>
            <a:r>
              <a:rPr lang="ja-JP" sz="1600" b="0" i="0" u="none" strike="noStrike" cap="none" baseline="0">
                <a:solidFill>
                  <a:srgbClr val="4D4D4D"/>
                </a:solidFill>
                <a:effectLst/>
                <a:uFillTx/>
                <a:ea typeface="MS UI Gothic"/>
              </a:rPr>
              <a:t>ゲフィチニブに対する感受性はリン酸化タンパクの変化と相関する</a:t>
            </a:r>
          </a:p>
          <a:p>
            <a:pPr lvl="0">
              <a:buClr>
                <a:srgbClr val="043882"/>
              </a:buClr>
            </a:pPr>
            <a:r>
              <a:rPr lang="ja-JP" sz="1600" b="0" i="0" u="none" strike="noStrike" cap="none" baseline="0">
                <a:solidFill>
                  <a:srgbClr val="4D4D4D"/>
                </a:solidFill>
                <a:effectLst/>
                <a:uFillTx/>
                <a:ea typeface="MS UI Gothic"/>
              </a:rPr>
              <a:t>患者の検体で観察されたEGFR阻害によるリン酸化プロテオームの変化は、細胞系で観察されたよりも大きな変動性を示した</a:t>
            </a:r>
          </a:p>
          <a:p>
            <a:pPr lvl="0">
              <a:buClr>
                <a:srgbClr val="043882"/>
              </a:buClr>
            </a:pPr>
            <a:r>
              <a:rPr lang="ja-JP" sz="1600" b="0" i="0" u="none" strike="noStrike" cap="none" baseline="0">
                <a:solidFill>
                  <a:srgbClr val="4D4D4D"/>
                </a:solidFill>
                <a:effectLst/>
                <a:uFillTx/>
                <a:ea typeface="MS UI Gothic"/>
              </a:rPr>
              <a:t>セツキシマブ曝露歴のあるRAS WT患者において耐性が認められた。リンタンパク質の変化は、RAS WT細胞における多数のpRTKのさらなるアップレギュレーションを伴うKRAS変異細胞株の変化を反映する</a:t>
            </a:r>
          </a:p>
          <a:p>
            <a:pPr marL="0" indent="0">
              <a:buNone/>
            </a:pPr>
            <a:endParaRPr lang="en-GB" b="1"/>
          </a:p>
          <a:p>
            <a:pPr marL="0" indent="0">
              <a:buNone/>
            </a:pPr>
            <a:r>
              <a:rPr lang="ja-JP" sz="1600" b="1" i="0" u="none" strike="noStrike" cap="none" baseline="0">
                <a:solidFill>
                  <a:srgbClr val="4D4D4D"/>
                </a:solidFill>
                <a:effectLst/>
                <a:uFillTx/>
                <a:ea typeface="MS UI Gothic"/>
              </a:rPr>
              <a:t>結論</a:t>
            </a:r>
          </a:p>
          <a:p>
            <a:r>
              <a:rPr lang="ja-JP" sz="1600" b="1" i="0" u="none" strike="noStrike" cap="none" baseline="0">
                <a:solidFill>
                  <a:srgbClr val="4D4D4D"/>
                </a:solidFill>
                <a:effectLst/>
                <a:uFillTx/>
                <a:ea typeface="MS UI Gothic"/>
              </a:rPr>
              <a:t>標的療法に曝露した後、シグナル伝達の再配線にはKRAS変異体とRAS WT CRC細胞の間に有意差が存在する</a:t>
            </a:r>
          </a:p>
          <a:p>
            <a:r>
              <a:rPr lang="ja-JP" sz="1600" b="1" i="0" u="none" strike="noStrike" cap="none" baseline="0">
                <a:solidFill>
                  <a:srgbClr val="4D4D4D"/>
                </a:solidFill>
                <a:effectLst/>
                <a:uFillTx/>
                <a:ea typeface="MS UI Gothic"/>
              </a:rPr>
              <a:t>将来の標的治療の組み合わせを計画する際には、異なるシグナル伝達所見を考慮する必要がある</a:t>
            </a:r>
          </a:p>
          <a:p>
            <a:pPr lvl="1"/>
            <a:r>
              <a:rPr lang="ja-JP" sz="1600" b="1" i="0" u="none" strike="noStrike" cap="none" baseline="0">
                <a:solidFill>
                  <a:srgbClr val="4D4D4D"/>
                </a:solidFill>
                <a:effectLst/>
                <a:uFillTx/>
                <a:ea typeface="MS UI Gothic"/>
              </a:rPr>
              <a:t>例えば、KRAS変異CRC患者では、MEKまたはERK阻害を評価すべきである</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Georgiou A, et al. Ann Oncol 2018;29(suppl 5):abstr 1O</a:t>
            </a:r>
          </a:p>
        </p:txBody>
      </p:sp>
    </p:spTree>
    <p:extLst>
      <p:ext uri="{BB962C8B-B14F-4D97-AF65-F5344CB8AC3E}">
        <p14:creationId xmlns:p14="http://schemas.microsoft.com/office/powerpoint/2010/main" xmlns="" val="1265448406"/>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453PD: 1L mFOLFOXIRI + パニツムマブ 対 RAS wt mCRCのFOLFOXIRI治療：AIOの無作為化第II相VOLFI試験（KRK-0109</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Geissler M, et al</a:t>
            </a:r>
          </a:p>
        </p:txBody>
      </p:sp>
      <p:sp>
        <p:nvSpPr>
          <p:cNvPr id="3" name="Content Placeholder 2"/>
          <p:cNvSpPr>
            <a:spLocks noGrp="1"/>
          </p:cNvSpPr>
          <p:nvPr>
            <p:ph idx="1"/>
          </p:nvPr>
        </p:nvSpPr>
        <p:spPr/>
        <p:txBody>
          <a:bodyPr/>
          <a:lstStyle/>
          <a:p>
            <a:pPr marL="0" indent="0">
              <a:spcAft>
                <a:spcPts val="300"/>
              </a:spcAft>
              <a:buNone/>
            </a:pPr>
            <a:r>
              <a:rPr lang="ja-JP" sz="1600" b="1" i="0" u="none" strike="noStrike" cap="none" baseline="0" dirty="0">
                <a:solidFill>
                  <a:srgbClr val="4D4D4D"/>
                </a:solidFill>
                <a:effectLst/>
                <a:uFillTx/>
                <a:ea typeface="MS UI Gothic"/>
              </a:rPr>
              <a:t>試験の目的</a:t>
            </a:r>
          </a:p>
          <a:p>
            <a:pPr>
              <a:spcAft>
                <a:spcPts val="300"/>
              </a:spcAft>
            </a:pPr>
            <a:r>
              <a:rPr lang="ja-JP" sz="1600" b="0" i="0" u="none" strike="noStrike" cap="none" baseline="0" dirty="0">
                <a:solidFill>
                  <a:srgbClr val="4D4D4D"/>
                </a:solidFill>
                <a:effectLst/>
                <a:uFillTx/>
                <a:ea typeface="MS UI Gothic"/>
              </a:rPr>
              <a:t>RAS WT</a:t>
            </a:r>
            <a:r>
              <a:rPr lang="ja-JP" sz="1600" b="0" i="1" u="none" strike="noStrike" cap="none" baseline="0" dirty="0">
                <a:solidFill>
                  <a:srgbClr val="4D4D4D"/>
                </a:solidFill>
                <a:effectLst/>
                <a:uFillTx/>
                <a:ea typeface="MS UI Gothic"/>
              </a:rPr>
              <a:t> </a:t>
            </a:r>
            <a:r>
              <a:rPr lang="ja-JP" sz="1600" b="0" i="0" u="none" strike="noStrike" cap="none" baseline="0" dirty="0">
                <a:solidFill>
                  <a:srgbClr val="4D4D4D"/>
                </a:solidFill>
                <a:effectLst/>
                <a:uFillTx/>
                <a:ea typeface="MS UI Gothic"/>
              </a:rPr>
              <a:t>切除不能mCRC患者を対象として、1L治療としてのmFOLFOXIRI + パニツムマブ 対 1LとしてのFOLFOXIRIの有効性および安全性を評価する</a:t>
            </a:r>
          </a:p>
          <a:p>
            <a:pPr marL="0" indent="0">
              <a:spcAft>
                <a:spcPts val="300"/>
              </a:spcAft>
              <a:buNone/>
            </a:pPr>
            <a:r>
              <a:rPr lang="ja-JP" sz="1600" b="1" i="0" u="none" strike="noStrike" cap="none" baseline="0" dirty="0">
                <a:solidFill>
                  <a:srgbClr val="4D4D4D"/>
                </a:solidFill>
                <a:effectLst/>
                <a:uFillTx/>
                <a:ea typeface="MS UI Gothic"/>
              </a:rPr>
              <a:t>試験デザイン</a:t>
            </a:r>
          </a:p>
          <a:p>
            <a:pPr>
              <a:spcAft>
                <a:spcPts val="300"/>
              </a:spcAft>
            </a:pPr>
            <a:r>
              <a:rPr lang="ja-JP" sz="1600" b="0" i="0" u="none" strike="noStrike" cap="none" baseline="0" dirty="0">
                <a:solidFill>
                  <a:srgbClr val="4D4D4D"/>
                </a:solidFill>
                <a:effectLst/>
                <a:uFillTx/>
                <a:ea typeface="MS UI Gothic"/>
              </a:rPr>
              <a:t>PD、切除可能または最大12サイクルまで、患者 (n=96) をmFOOLFOXIRI* + パニツムマブ6 mg/kg q2w 対 FOLFOXIRI</a:t>
            </a:r>
            <a:r>
              <a:rPr lang="ja-JP" sz="1600" b="0" i="0" u="none" strike="noStrike" cap="none" baseline="30000" dirty="0">
                <a:solidFill>
                  <a:srgbClr val="4D4D4D"/>
                </a:solidFill>
                <a:effectLst/>
                <a:uFillTx/>
                <a:ea typeface="MS UI Gothic"/>
              </a:rPr>
              <a:t>†</a:t>
            </a:r>
            <a:r>
              <a:rPr lang="ja-JP" sz="1600" b="0" i="0" u="none" strike="noStrike" cap="none" baseline="0" dirty="0">
                <a:solidFill>
                  <a:srgbClr val="4D4D4D"/>
                </a:solidFill>
                <a:effectLst/>
                <a:uFillTx/>
                <a:ea typeface="MS UI Gothic"/>
              </a:rPr>
              <a:t>q2wに無作為化(2:1) した</a:t>
            </a:r>
          </a:p>
          <a:p>
            <a:pPr marL="0" indent="0">
              <a:spcAft>
                <a:spcPts val="300"/>
              </a:spcAft>
              <a:buNone/>
            </a:pPr>
            <a:r>
              <a:rPr lang="ja-JP" sz="1600" b="1" i="0" u="none" strike="noStrike" cap="none" baseline="0" dirty="0">
                <a:solidFill>
                  <a:srgbClr val="4D4D4D"/>
                </a:solidFill>
                <a:effectLst/>
                <a:uFillTx/>
                <a:ea typeface="MS UI Gothic"/>
              </a:rPr>
              <a:t>主な結果</a:t>
            </a:r>
          </a:p>
          <a:p>
            <a:pPr marL="0" indent="0">
              <a:spcAft>
                <a:spcPts val="300"/>
              </a:spcAft>
              <a:buNone/>
            </a:pPr>
            <a:endParaRPr lang="en-GB" b="1" dirty="0"/>
          </a:p>
          <a:p>
            <a:pPr marL="0" indent="0">
              <a:spcAft>
                <a:spcPts val="300"/>
              </a:spcAft>
              <a:buNone/>
            </a:pPr>
            <a:endParaRPr lang="en-GB" b="1" dirty="0"/>
          </a:p>
          <a:p>
            <a:pPr marL="0" indent="0">
              <a:spcAft>
                <a:spcPts val="300"/>
              </a:spcAft>
              <a:buNone/>
            </a:pPr>
            <a:endParaRPr lang="en-GB" b="1" dirty="0"/>
          </a:p>
          <a:p>
            <a:pPr marL="0" indent="0">
              <a:spcAft>
                <a:spcPts val="300"/>
              </a:spcAft>
              <a:buNone/>
            </a:pPr>
            <a:endParaRPr lang="en-GB" b="1" dirty="0"/>
          </a:p>
          <a:p>
            <a:pPr>
              <a:spcAft>
                <a:spcPts val="300"/>
              </a:spcAft>
            </a:pPr>
            <a:r>
              <a:rPr lang="ja-JP" sz="1600" b="0" i="0" u="none" strike="noStrike" cap="none" baseline="0" dirty="0">
                <a:solidFill>
                  <a:srgbClr val="4D4D4D"/>
                </a:solidFill>
                <a:effectLst/>
                <a:uFillTx/>
                <a:ea typeface="MS UI Gothic"/>
              </a:rPr>
              <a:t>mFOLFOXIRI + パニツムマブ 対 FOLFOXIRIで治療したRAS/BRAF WT患者のmPFSは、それぞれ12.0（95％CI 9.6,</a:t>
            </a:r>
            <a:r>
              <a:rPr lang="en-GB" altLang="ja-JP" sz="1600" b="0" i="0" u="none" strike="noStrike" cap="none" baseline="0" dirty="0">
                <a:solidFill>
                  <a:srgbClr val="4D4D4D"/>
                </a:solidFill>
                <a:effectLst/>
                <a:uFillTx/>
                <a:ea typeface="MS UI Gothic"/>
              </a:rPr>
              <a:t> </a:t>
            </a:r>
            <a:r>
              <a:rPr lang="ja-JP" sz="1600" b="0" i="0" u="none" strike="noStrike" cap="none" baseline="0" dirty="0">
                <a:solidFill>
                  <a:srgbClr val="4D4D4D"/>
                </a:solidFill>
                <a:effectLst/>
                <a:uFillTx/>
                <a:ea typeface="MS UI Gothic"/>
              </a:rPr>
              <a:t>13.3） 対 10.8（95％CI 9.2,</a:t>
            </a:r>
            <a:r>
              <a:rPr lang="en-GB" altLang="ja-JP" sz="1600" b="0" i="0" u="none" strike="noStrike" cap="none" baseline="0" dirty="0">
                <a:solidFill>
                  <a:srgbClr val="4D4D4D"/>
                </a:solidFill>
                <a:effectLst/>
                <a:uFillTx/>
                <a:ea typeface="MS UI Gothic"/>
              </a:rPr>
              <a:t> </a:t>
            </a:r>
            <a:r>
              <a:rPr lang="ja-JP" sz="1600" b="0" i="0" u="none" strike="noStrike" cap="none" baseline="0" dirty="0">
                <a:solidFill>
                  <a:srgbClr val="4D4D4D"/>
                </a:solidFill>
                <a:effectLst/>
                <a:uFillTx/>
                <a:ea typeface="MS UI Gothic"/>
              </a:rPr>
              <a:t>12.2）カ月であった (HR 0.760 [95%CI 0.41, 1.40]; p=0.38)</a:t>
            </a:r>
          </a:p>
          <a:p>
            <a:pPr marL="0" indent="0">
              <a:spcAft>
                <a:spcPts val="300"/>
              </a:spcAft>
              <a:buNone/>
            </a:pPr>
            <a:r>
              <a:rPr lang="ja-JP" sz="1600" b="1" i="0" u="none" strike="noStrike" cap="none" baseline="0" dirty="0">
                <a:solidFill>
                  <a:srgbClr val="4D4D4D"/>
                </a:solidFill>
                <a:effectLst/>
                <a:uFillTx/>
                <a:ea typeface="MS UI Gothic"/>
              </a:rPr>
              <a:t>結論</a:t>
            </a:r>
          </a:p>
          <a:p>
            <a:pPr>
              <a:spcAft>
                <a:spcPts val="300"/>
              </a:spcAft>
            </a:pPr>
            <a:r>
              <a:rPr lang="ja-JP" sz="1600" b="1" i="0" u="none" strike="noStrike" cap="none" baseline="0" dirty="0">
                <a:solidFill>
                  <a:srgbClr val="4D4D4D"/>
                </a:solidFill>
                <a:effectLst/>
                <a:uFillTx/>
                <a:ea typeface="MS UI Gothic"/>
              </a:rPr>
              <a:t>RAS WT mCRC患者では、mFOLFOXIRI + パニツムマブによりORRは有意に改善したが、PFS延長は認められなかった</a:t>
            </a:r>
          </a:p>
        </p:txBody>
      </p:sp>
      <p:sp>
        <p:nvSpPr>
          <p:cNvPr id="4" name="Text Placeholder 3"/>
          <p:cNvSpPr>
            <a:spLocks noGrp="1"/>
          </p:cNvSpPr>
          <p:nvPr>
            <p:ph type="body" sz="quarter" idx="10"/>
          </p:nvPr>
        </p:nvSpPr>
        <p:spPr>
          <a:xfrm>
            <a:off x="155060" y="6087136"/>
            <a:ext cx="4701145" cy="487363"/>
          </a:xfrm>
        </p:spPr>
        <p:txBody>
          <a:bodyPr/>
          <a:lstStyle/>
          <a:p>
            <a:r>
              <a:rPr lang="ja-JP" sz="1200" b="0" i="0" u="none" strike="noStrike" cap="none" baseline="0" dirty="0">
                <a:solidFill>
                  <a:srgbClr val="4D4D4D"/>
                </a:solidFill>
                <a:effectLst/>
                <a:uFillTx/>
                <a:ea typeface="MS UI Gothic"/>
              </a:rPr>
              <a:t>*イリノテカン150 mg/m</a:t>
            </a:r>
            <a:r>
              <a:rPr lang="ja-JP" sz="1200" b="0" i="0" u="none" strike="noStrike" cap="none" baseline="30000" dirty="0">
                <a:solidFill>
                  <a:srgbClr val="4D4D4D"/>
                </a:solidFill>
                <a:effectLst/>
                <a:uFillTx/>
                <a:ea typeface="MS UI Gothic"/>
              </a:rPr>
              <a:t>2</a:t>
            </a:r>
            <a:r>
              <a:rPr lang="ja-JP" sz="1200" b="0" i="0" u="none" strike="noStrike" cap="none" baseline="0" dirty="0">
                <a:solidFill>
                  <a:srgbClr val="4D4D4D"/>
                </a:solidFill>
                <a:effectLst/>
                <a:uFillTx/>
                <a:ea typeface="MS UI Gothic"/>
              </a:rPr>
              <a:t>、オキサリプラチン85 mg/m</a:t>
            </a:r>
            <a:r>
              <a:rPr lang="ja-JP" sz="1200" b="0" i="0" u="none" strike="noStrike" cap="none" baseline="30000" dirty="0">
                <a:solidFill>
                  <a:srgbClr val="4D4D4D"/>
                </a:solidFill>
                <a:effectLst/>
                <a:uFillTx/>
                <a:ea typeface="MS UI Gothic"/>
              </a:rPr>
              <a:t>2</a:t>
            </a:r>
            <a:r>
              <a:rPr lang="ja-JP" sz="1200" b="0" i="0" u="none" strike="noStrike" cap="none" baseline="0" dirty="0">
                <a:solidFill>
                  <a:srgbClr val="4D4D4D"/>
                </a:solidFill>
                <a:effectLst/>
                <a:uFillTx/>
                <a:ea typeface="MS UI Gothic"/>
              </a:rPr>
              <a:t>、ロイコボリン200 mg/m</a:t>
            </a:r>
            <a:r>
              <a:rPr lang="ja-JP" sz="1200" b="0" i="0" u="none" strike="noStrike" cap="none" baseline="30000" dirty="0">
                <a:solidFill>
                  <a:srgbClr val="4D4D4D"/>
                </a:solidFill>
                <a:effectLst/>
                <a:uFillTx/>
                <a:ea typeface="MS UI Gothic"/>
              </a:rPr>
              <a:t>2</a:t>
            </a:r>
            <a:r>
              <a:rPr lang="ja-JP" sz="1200" b="0" i="0" u="none" strike="noStrike" cap="none" baseline="0" dirty="0">
                <a:solidFill>
                  <a:srgbClr val="4D4D4D"/>
                </a:solidFill>
                <a:effectLst/>
                <a:uFillTx/>
                <a:ea typeface="MS UI Gothic"/>
              </a:rPr>
              <a:t>、</a:t>
            </a:r>
            <a:r>
              <a:rPr sz="1200" dirty="0"/>
              <a:t/>
            </a:r>
            <a:br>
              <a:rPr sz="1200" dirty="0"/>
            </a:br>
            <a:r>
              <a:rPr lang="ja-JP" sz="1200" b="0" i="0" u="none" strike="noStrike" cap="none" baseline="0" dirty="0">
                <a:solidFill>
                  <a:srgbClr val="4D4D4D"/>
                </a:solidFill>
                <a:effectLst/>
                <a:uFillTx/>
                <a:ea typeface="MS UI Gothic"/>
              </a:rPr>
              <a:t>5FU 3000 mg/m</a:t>
            </a:r>
            <a:r>
              <a:rPr lang="ja-JP" sz="1200" b="0" i="0" u="none" strike="noStrike" cap="none" baseline="30000" dirty="0">
                <a:solidFill>
                  <a:srgbClr val="4D4D4D"/>
                </a:solidFill>
                <a:effectLst/>
                <a:uFillTx/>
                <a:ea typeface="MS UI Gothic"/>
              </a:rPr>
              <a:t>2</a:t>
            </a:r>
            <a:r>
              <a:rPr lang="ja-JP" sz="1200" b="0" i="0" u="none" strike="noStrike" cap="none" baseline="0" dirty="0">
                <a:solidFill>
                  <a:srgbClr val="4D4D4D"/>
                </a:solidFill>
                <a:effectLst/>
                <a:uFillTx/>
                <a:ea typeface="MS UI Gothic"/>
              </a:rPr>
              <a:t> CIV; </a:t>
            </a:r>
            <a:r>
              <a:rPr lang="ja-JP" sz="1200" b="0" i="0" u="none" strike="noStrike" cap="none" baseline="30000" dirty="0">
                <a:solidFill>
                  <a:srgbClr val="4D4D4D"/>
                </a:solidFill>
                <a:effectLst/>
                <a:uFillTx/>
                <a:ea typeface="MS UI Gothic"/>
              </a:rPr>
              <a:t>†</a:t>
            </a:r>
            <a:r>
              <a:rPr lang="ja-JP" sz="1200" b="0" i="0" u="none" strike="noStrike" cap="none" baseline="0" dirty="0">
                <a:solidFill>
                  <a:srgbClr val="4D4D4D"/>
                </a:solidFill>
                <a:effectLst/>
                <a:uFillTx/>
                <a:ea typeface="MS UI Gothic"/>
              </a:rPr>
              <a:t>イリノテカ165 mg/m</a:t>
            </a:r>
            <a:r>
              <a:rPr lang="ja-JP" sz="1200" b="0" i="0" u="none" strike="noStrike" cap="none" baseline="30000" dirty="0">
                <a:solidFill>
                  <a:srgbClr val="4D4D4D"/>
                </a:solidFill>
                <a:effectLst/>
                <a:uFillTx/>
                <a:ea typeface="MS UI Gothic"/>
              </a:rPr>
              <a:t>2</a:t>
            </a:r>
            <a:r>
              <a:rPr lang="ja-JP" sz="1200" b="0" i="0" u="none" strike="noStrike" cap="none" baseline="0" dirty="0">
                <a:solidFill>
                  <a:srgbClr val="4D4D4D"/>
                </a:solidFill>
                <a:effectLst/>
                <a:uFillTx/>
                <a:ea typeface="MS UI Gothic"/>
              </a:rPr>
              <a:t>、</a:t>
            </a:r>
            <a:r>
              <a:rPr sz="1200" dirty="0"/>
              <a:t/>
            </a:r>
            <a:br>
              <a:rPr sz="1200" dirty="0"/>
            </a:br>
            <a:r>
              <a:rPr lang="ja-JP" sz="1200" b="0" i="0" u="none" strike="noStrike" cap="none" baseline="0" dirty="0">
                <a:solidFill>
                  <a:srgbClr val="4D4D4D"/>
                </a:solidFill>
                <a:effectLst/>
                <a:uFillTx/>
                <a:ea typeface="MS UI Gothic"/>
              </a:rPr>
              <a:t>オキサリプラチン85 mg/m</a:t>
            </a:r>
            <a:r>
              <a:rPr lang="ja-JP" sz="1200" b="0" i="0" u="none" strike="noStrike" cap="none" baseline="30000" dirty="0">
                <a:solidFill>
                  <a:srgbClr val="4D4D4D"/>
                </a:solidFill>
                <a:effectLst/>
                <a:uFillTx/>
                <a:ea typeface="MS UI Gothic"/>
              </a:rPr>
              <a:t>2</a:t>
            </a:r>
            <a:r>
              <a:rPr lang="ja-JP" sz="1200" b="0" i="0" u="none" strike="noStrike" cap="none" baseline="0" dirty="0">
                <a:solidFill>
                  <a:srgbClr val="4D4D4D"/>
                </a:solidFill>
                <a:effectLst/>
                <a:uFillTx/>
                <a:ea typeface="MS UI Gothic"/>
              </a:rPr>
              <a:t>、ロイコボリン200 mg/m</a:t>
            </a:r>
            <a:r>
              <a:rPr lang="ja-JP" sz="1200" b="0" i="0" u="none" strike="noStrike" cap="none" baseline="30000" dirty="0">
                <a:solidFill>
                  <a:srgbClr val="4D4D4D"/>
                </a:solidFill>
                <a:effectLst/>
                <a:uFillTx/>
                <a:ea typeface="MS UI Gothic"/>
              </a:rPr>
              <a:t>2</a:t>
            </a:r>
            <a:r>
              <a:rPr lang="ja-JP" sz="1200" b="0" i="0" u="none" strike="noStrike" cap="none" baseline="0" dirty="0">
                <a:solidFill>
                  <a:srgbClr val="4D4D4D"/>
                </a:solidFill>
                <a:effectLst/>
                <a:uFillTx/>
                <a:ea typeface="MS UI Gothic"/>
              </a:rPr>
              <a:t>、5FU 3200 mg/m</a:t>
            </a:r>
            <a:r>
              <a:rPr lang="ja-JP" sz="1200" b="0" i="0" u="none" strike="noStrike" cap="none" baseline="30000" dirty="0">
                <a:solidFill>
                  <a:srgbClr val="4D4D4D"/>
                </a:solidFill>
                <a:effectLst/>
                <a:uFillTx/>
                <a:ea typeface="MS UI Gothic"/>
              </a:rPr>
              <a:t>2</a:t>
            </a:r>
            <a:r>
              <a:rPr lang="ja-JP" sz="1200" b="0" i="0" u="none" strike="noStrike" cap="none" baseline="0" dirty="0">
                <a:solidFill>
                  <a:srgbClr val="4D4D4D"/>
                </a:solidFill>
                <a:effectLst/>
                <a:uFillTx/>
                <a:ea typeface="MS UI Gothic"/>
              </a:rPr>
              <a:t> CIV </a:t>
            </a:r>
          </a:p>
        </p:txBody>
      </p:sp>
      <p:sp>
        <p:nvSpPr>
          <p:cNvPr id="5" name="Text Placeholder 4"/>
          <p:cNvSpPr>
            <a:spLocks noGrp="1"/>
          </p:cNvSpPr>
          <p:nvPr>
            <p:ph type="body" sz="quarter" idx="11"/>
          </p:nvPr>
        </p:nvSpPr>
        <p:spPr/>
        <p:txBody>
          <a:bodyPr/>
          <a:lstStyle/>
          <a:p>
            <a:r>
              <a:rPr lang="ja-JP" sz="1200" b="0" i="0" u="none" strike="noStrike" cap="none" baseline="0" dirty="0">
                <a:solidFill>
                  <a:srgbClr val="4D4D4D"/>
                </a:solidFill>
                <a:effectLst/>
                <a:uFillTx/>
                <a:ea typeface="MS UI Gothic"/>
              </a:rPr>
              <a:t>Geissler M, et al. Ann Oncol 2018;29(suppl 5):abstr 453PD</a:t>
            </a:r>
          </a:p>
        </p:txBody>
      </p:sp>
      <p:graphicFrame>
        <p:nvGraphicFramePr>
          <p:cNvPr id="6" name="Group 88"/>
          <p:cNvGraphicFramePr>
            <a:graphicFrameLocks noGrp="1"/>
          </p:cNvGraphicFramePr>
          <p:nvPr>
            <p:extLst>
              <p:ext uri="{D42A27DB-BD31-4B8C-83A1-F6EECF244321}">
                <p14:modId xmlns:p14="http://schemas.microsoft.com/office/powerpoint/2010/main" xmlns="" val="3200832171"/>
              </p:ext>
            </p:extLst>
          </p:nvPr>
        </p:nvGraphicFramePr>
        <p:xfrm>
          <a:off x="358773" y="3263044"/>
          <a:ext cx="8420102" cy="874240"/>
        </p:xfrm>
        <a:graphic>
          <a:graphicData uri="http://schemas.openxmlformats.org/drawingml/2006/table">
            <a:tbl>
              <a:tblPr firstRow="1" bandRow="1">
                <a:tableStyleId>{69012ECD-51FC-41F1-AA8D-1B2483CD663E}</a:tableStyleId>
              </a:tblPr>
              <a:tblGrid>
                <a:gridCol w="1714188">
                  <a:extLst>
                    <a:ext uri="{9D8B030D-6E8A-4147-A177-3AD203B41FA5}">
                      <a16:colId xmlns:a16="http://schemas.microsoft.com/office/drawing/2014/main" xmlns="" val="20000"/>
                    </a:ext>
                  </a:extLst>
                </a:gridCol>
                <a:gridCol w="2690734">
                  <a:extLst>
                    <a:ext uri="{9D8B030D-6E8A-4147-A177-3AD203B41FA5}">
                      <a16:colId xmlns:a16="http://schemas.microsoft.com/office/drawing/2014/main" xmlns="" val="20001"/>
                    </a:ext>
                  </a:extLst>
                </a:gridCol>
                <a:gridCol w="1746354">
                  <a:extLst>
                    <a:ext uri="{9D8B030D-6E8A-4147-A177-3AD203B41FA5}">
                      <a16:colId xmlns:a16="http://schemas.microsoft.com/office/drawing/2014/main" xmlns="" val="20003"/>
                    </a:ext>
                  </a:extLst>
                </a:gridCol>
                <a:gridCol w="2268826">
                  <a:extLst>
                    <a:ext uri="{9D8B030D-6E8A-4147-A177-3AD203B41FA5}">
                      <a16:colId xmlns:a16="http://schemas.microsoft.com/office/drawing/2014/main" xmlns="" val="20002"/>
                    </a:ext>
                  </a:extLst>
                </a:gridCol>
              </a:tblGrid>
              <a:tr h="40853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dirty="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a:rPr>
                        <a:t>mFOLFOXIRI + パニツムマブ</a:t>
                      </a:r>
                      <a:r>
                        <a:rPr sz="1400"/>
                        <a:t/>
                      </a:r>
                      <a:br>
                        <a:rPr sz="1400"/>
                      </a:br>
                      <a:r>
                        <a:rPr lang="ja-JP" sz="1400" b="1" i="0" u="none" strike="noStrike" cap="none" baseline="0">
                          <a:solidFill>
                            <a:srgbClr val="FFFFFF"/>
                          </a:solidFill>
                          <a:effectLst/>
                          <a:uFillTx/>
                          <a:ea typeface="MS UI Gothic"/>
                        </a:rPr>
                        <a:t>(n=63)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a:rPr>
                        <a:t>FOLFOXIRI</a:t>
                      </a:r>
                      <a:r>
                        <a:rPr sz="1400"/>
                        <a:t/>
                      </a:r>
                      <a:br>
                        <a:rPr sz="1400"/>
                      </a:br>
                      <a:r>
                        <a:rPr lang="ja-JP" sz="1400" b="1" i="0" u="none" strike="noStrike" cap="none" baseline="0">
                          <a:solidFill>
                            <a:srgbClr val="FFFFFF"/>
                          </a:solidFill>
                          <a:effectLst/>
                          <a:uFillTx/>
                          <a:ea typeface="MS UI Gothic"/>
                        </a:rPr>
                        <a:t>(n=33)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1" i="0" u="none" strike="noStrike" cap="none" baseline="0" dirty="0">
                          <a:solidFill>
                            <a:srgbClr val="FFFFFF"/>
                          </a:solidFill>
                          <a:effectLst/>
                          <a:uFillTx/>
                          <a:ea typeface="MS UI Gothic"/>
                        </a:rPr>
                        <a:t>OR (</a:t>
                      </a:r>
                      <a:r>
                        <a:rPr lang="ja-JP" sz="1400" b="1" i="0" u="none" strike="noStrike" cap="none" baseline="0" dirty="0" smtClean="0">
                          <a:solidFill>
                            <a:srgbClr val="FFFFFF"/>
                          </a:solidFill>
                          <a:effectLst/>
                          <a:uFillTx/>
                          <a:ea typeface="MS UI Gothic"/>
                        </a:rPr>
                        <a:t>95%CI</a:t>
                      </a:r>
                      <a:r>
                        <a:rPr lang="ja-JP" sz="1400" b="1" i="0" u="none" strike="noStrike" cap="none" baseline="0" dirty="0">
                          <a:solidFill>
                            <a:srgbClr val="FFFFFF"/>
                          </a:solidFill>
                          <a:effectLst/>
                          <a:uFillTx/>
                          <a:ea typeface="MS UI Gothic"/>
                        </a:rPr>
                        <a:t>)；</a:t>
                      </a:r>
                      <a:r>
                        <a:rPr sz="1400" dirty="0"/>
                        <a:t/>
                      </a:r>
                      <a:br>
                        <a:rPr sz="1400" dirty="0"/>
                      </a:br>
                      <a:r>
                        <a:rPr lang="ja-JP" sz="1400" b="1" i="0" u="none" strike="noStrike" cap="none" baseline="0" dirty="0">
                          <a:solidFill>
                            <a:srgbClr val="FFFFFF"/>
                          </a:solidFill>
                          <a:effectLst/>
                          <a:uFillTx/>
                          <a:ea typeface="MS UI Gothic"/>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560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ORR、%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87.3 (76.5, 94.4)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60.6 (42.1, 77.1)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4.5 (1.6, 12.4); 0.004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2542228465"/>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5126" y="6096000"/>
            <a:ext cx="4559144" cy="487363"/>
          </a:xfrm>
        </p:spPr>
        <p:txBody>
          <a:bodyPr/>
          <a:lstStyle/>
          <a:p>
            <a:r>
              <a:rPr lang="ja-JP" sz="1200" b="0" i="0" u="none" strike="noStrike" cap="none" baseline="0">
                <a:solidFill>
                  <a:srgbClr val="4D4D4D"/>
                </a:solidFill>
                <a:effectLst/>
                <a:uFillTx/>
                <a:ea typeface="MS UI Gothic"/>
              </a:rPr>
              <a:t>*HER2増幅／変異活性化を含む; MET増幅、NRTK/ROS1/ALK/RET再構成; PIK3CAエクソン20変異、PTEN不活性化変異; AKT1変異</a:t>
            </a:r>
          </a:p>
        </p:txBody>
      </p:sp>
      <p:sp>
        <p:nvSpPr>
          <p:cNvPr id="14" name="Title 1"/>
          <p:cNvSpPr>
            <a:spLocks noGrp="1"/>
          </p:cNvSpPr>
          <p:nvPr>
            <p:ph type="title"/>
          </p:nvPr>
        </p:nvSpPr>
        <p:spPr>
          <a:xfrm>
            <a:off x="365124" y="179614"/>
            <a:ext cx="8238945" cy="807720"/>
          </a:xfrm>
        </p:spPr>
        <p:txBody>
          <a:bodyPr/>
          <a:lstStyle/>
          <a:p>
            <a:r>
              <a:rPr lang="ja-JP" sz="1600" b="1" i="0" u="none" strike="noStrike" cap="none" baseline="0" dirty="0">
                <a:solidFill>
                  <a:srgbClr val="043882"/>
                </a:solidFill>
                <a:effectLst/>
                <a:uFillTx/>
                <a:ea typeface="MS UI Gothic"/>
              </a:rPr>
              <a:t>LBA22: 第一選択FOLFOX + パニツムマブ（Pan）に続く5FU/LV + PanまたはPan単剤による維持療法に無作為化したRAS野生型（wt）転移性結腸直腸癌（mCRC）患者の陰性高度選択： VALENTINO試験 </a:t>
            </a:r>
            <a:r>
              <a:rPr lang="en-GB" sz="1600" dirty="0"/>
              <a:t>–</a:t>
            </a:r>
            <a:r>
              <a:rPr lang="ja-JP" sz="1600" b="1" i="0" u="none" strike="noStrike" cap="none" baseline="0" dirty="0" smtClean="0">
                <a:solidFill>
                  <a:srgbClr val="043882"/>
                </a:solidFill>
                <a:effectLst/>
                <a:uFillTx/>
                <a:ea typeface="MS UI Gothic"/>
              </a:rPr>
              <a:t> </a:t>
            </a:r>
            <a:r>
              <a:rPr lang="ja-JP" sz="1600" b="1" i="0" u="none" strike="noStrike" cap="none" baseline="0" dirty="0">
                <a:solidFill>
                  <a:srgbClr val="043882"/>
                </a:solidFill>
                <a:effectLst/>
                <a:uFillTx/>
                <a:ea typeface="MS UI Gothic"/>
              </a:rPr>
              <a:t>Morano F, et al</a:t>
            </a:r>
          </a:p>
        </p:txBody>
      </p:sp>
      <p:sp>
        <p:nvSpPr>
          <p:cNvPr id="15" name="Content Placeholder 2"/>
          <p:cNvSpPr>
            <a:spLocks noGrp="1"/>
          </p:cNvSpPr>
          <p:nvPr>
            <p:ph idx="1"/>
          </p:nvPr>
        </p:nvSpPr>
        <p:spPr>
          <a:xfrm>
            <a:off x="365124" y="1254035"/>
            <a:ext cx="8413751" cy="4746172"/>
          </a:xfrm>
        </p:spPr>
        <p:txBody>
          <a:bodyPr/>
          <a:lstStyle/>
          <a:p>
            <a:pPr marL="0" indent="0">
              <a:buNone/>
            </a:pPr>
            <a:r>
              <a:rPr lang="ja-JP" sz="1600" b="1" i="0" u="none" strike="noStrike" cap="none" baseline="0" dirty="0">
                <a:solidFill>
                  <a:srgbClr val="4D4D4D"/>
                </a:solidFill>
                <a:effectLst/>
                <a:uFillTx/>
                <a:ea typeface="MS UI Gothic"/>
              </a:rPr>
              <a:t>試験の目的</a:t>
            </a:r>
          </a:p>
          <a:p>
            <a:r>
              <a:rPr lang="ja-JP" sz="1600" b="0" i="0" u="none" strike="noStrike" cap="none" baseline="0" dirty="0">
                <a:solidFill>
                  <a:srgbClr val="4D4D4D"/>
                </a:solidFill>
                <a:effectLst/>
                <a:uFillTx/>
                <a:ea typeface="MS UI Gothic"/>
              </a:rPr>
              <a:t>RAS WT mCRC患者を対象として1L FOLFOX-4 + パニツムマブに続く5FU/LVまたはパニツムマブ単剤維持療法の非劣性を評価するとともに、単一バイオマーカーとしてのPRESSINGパネル*を評価する</a:t>
            </a:r>
          </a:p>
          <a:p>
            <a:pPr marL="0" indent="0">
              <a:buNone/>
            </a:pPr>
            <a:r>
              <a:rPr lang="ja-JP" sz="1600" b="1" i="0" u="none" strike="noStrike" cap="none" baseline="0" dirty="0">
                <a:solidFill>
                  <a:srgbClr val="4D4D4D"/>
                </a:solidFill>
                <a:effectLst/>
                <a:uFillTx/>
                <a:ea typeface="MS UI Gothic"/>
              </a:rPr>
              <a:t>試験デザイン</a:t>
            </a:r>
          </a:p>
          <a:p>
            <a:r>
              <a:rPr lang="ja-JP" sz="1600" b="0" i="0" u="none" strike="noStrike" cap="none" baseline="0" dirty="0">
                <a:solidFill>
                  <a:srgbClr val="4D4D4D"/>
                </a:solidFill>
                <a:effectLst/>
                <a:uFillTx/>
                <a:ea typeface="MS UI Gothic"/>
              </a:rPr>
              <a:t>未治療の切除不能なRAS WT mCRC患者(n=224) をFOLFOX-4 + パニツムマブ6 mg/kgを8サイクルに続いてパニツムマブ+ 5FU/LV（A群）または維持療法としてのパニツムマブ単剤（B群）無作為化(1:1) した</a:t>
            </a:r>
          </a:p>
          <a:p>
            <a:pPr marL="0" indent="0">
              <a:buNone/>
            </a:pPr>
            <a:r>
              <a:rPr lang="ja-JP" sz="1600" b="1" i="0" u="none" strike="noStrike" cap="none" baseline="0" dirty="0">
                <a:solidFill>
                  <a:srgbClr val="4D4D4D"/>
                </a:solidFill>
                <a:effectLst/>
                <a:uFillTx/>
                <a:ea typeface="MS UI Gothic"/>
              </a:rPr>
              <a:t>結果</a:t>
            </a:r>
          </a:p>
          <a:p>
            <a:pPr marL="0" indent="0">
              <a:spcBef>
                <a:spcPts val="10800"/>
              </a:spcBef>
              <a:buNone/>
            </a:pPr>
            <a:r>
              <a:rPr lang="en-GB" altLang="ja-JP" sz="1600" b="1" i="0" u="none" strike="noStrike" cap="none" baseline="0" dirty="0">
                <a:solidFill>
                  <a:srgbClr val="4D4D4D"/>
                </a:solidFill>
                <a:effectLst/>
                <a:uFillTx/>
                <a:ea typeface="MS UI Gothic"/>
              </a:rPr>
              <a:t/>
            </a:r>
            <a:br>
              <a:rPr lang="en-GB" altLang="ja-JP" sz="1600" b="1" i="0" u="none" strike="noStrike" cap="none" baseline="0" dirty="0">
                <a:solidFill>
                  <a:srgbClr val="4D4D4D"/>
                </a:solidFill>
                <a:effectLst/>
                <a:uFillTx/>
                <a:ea typeface="MS UI Gothic"/>
              </a:rPr>
            </a:br>
            <a:r>
              <a:rPr lang="ja-JP" sz="1600" b="1" i="0" u="none" strike="noStrike" cap="none" baseline="0" dirty="0">
                <a:solidFill>
                  <a:srgbClr val="4D4D4D"/>
                </a:solidFill>
                <a:effectLst/>
                <a:uFillTx/>
                <a:ea typeface="MS UI Gothic"/>
              </a:rPr>
              <a:t>結論</a:t>
            </a:r>
          </a:p>
          <a:p>
            <a:r>
              <a:rPr lang="ja-JP" sz="1600" b="1" i="0" u="none" strike="noStrike" cap="none" baseline="0" dirty="0">
                <a:solidFill>
                  <a:srgbClr val="4D4D4D"/>
                </a:solidFill>
                <a:effectLst/>
                <a:uFillTx/>
                <a:ea typeface="MS UI Gothic"/>
              </a:rPr>
              <a:t>RAS WT mCRC患者では、パニツムマブ+ 5FU/LVによる維持療法は、パニツムマブ単剤よりもPFSのベネフィットが大きかった </a:t>
            </a:r>
          </a:p>
          <a:p>
            <a:endParaRPr lang="en-GB" dirty="0"/>
          </a:p>
        </p:txBody>
      </p:sp>
      <p:sp>
        <p:nvSpPr>
          <p:cNvPr id="16" name="Text Placeholder 4"/>
          <p:cNvSpPr>
            <a:spLocks noGrp="1"/>
          </p:cNvSpPr>
          <p:nvPr>
            <p:ph type="body" sz="quarter" idx="11"/>
          </p:nvPr>
        </p:nvSpPr>
        <p:spPr>
          <a:xfrm>
            <a:off x="4648200" y="6096000"/>
            <a:ext cx="4130675" cy="487363"/>
          </a:xfrm>
        </p:spPr>
        <p:txBody>
          <a:bodyPr/>
          <a:lstStyle/>
          <a:p>
            <a:r>
              <a:rPr lang="ja-JP" sz="1200" b="0" i="0" u="none" strike="noStrike" cap="none" baseline="0">
                <a:solidFill>
                  <a:srgbClr val="4D4D4D"/>
                </a:solidFill>
                <a:effectLst/>
                <a:uFillTx/>
                <a:ea typeface="MS UI Gothic"/>
              </a:rPr>
              <a:t>Morano F, et al Ann Oncol 2018;29(suppl 5):abstr LBA22</a:t>
            </a:r>
          </a:p>
        </p:txBody>
      </p:sp>
      <p:graphicFrame>
        <p:nvGraphicFramePr>
          <p:cNvPr id="17" name="Group 88"/>
          <p:cNvGraphicFramePr>
            <a:graphicFrameLocks noGrp="1"/>
          </p:cNvGraphicFramePr>
          <p:nvPr>
            <p:extLst>
              <p:ext uri="{D42A27DB-BD31-4B8C-83A1-F6EECF244321}">
                <p14:modId xmlns:p14="http://schemas.microsoft.com/office/powerpoint/2010/main" xmlns="" val="3332682956"/>
              </p:ext>
            </p:extLst>
          </p:nvPr>
        </p:nvGraphicFramePr>
        <p:xfrm>
          <a:off x="365124" y="3602306"/>
          <a:ext cx="8420100" cy="1341120"/>
        </p:xfrm>
        <a:graphic>
          <a:graphicData uri="http://schemas.openxmlformats.org/drawingml/2006/table">
            <a:tbl>
              <a:tblPr firstRow="1" bandRow="1">
                <a:tableStyleId>{69012ECD-51FC-41F1-AA8D-1B2483CD663E}</a:tableStyleId>
              </a:tblPr>
              <a:tblGrid>
                <a:gridCol w="2100758">
                  <a:extLst>
                    <a:ext uri="{9D8B030D-6E8A-4147-A177-3AD203B41FA5}">
                      <a16:colId xmlns:a16="http://schemas.microsoft.com/office/drawing/2014/main" xmlns="" val="20000"/>
                    </a:ext>
                  </a:extLst>
                </a:gridCol>
                <a:gridCol w="1888761">
                  <a:extLst>
                    <a:ext uri="{9D8B030D-6E8A-4147-A177-3AD203B41FA5}">
                      <a16:colId xmlns:a16="http://schemas.microsoft.com/office/drawing/2014/main" xmlns="" val="20001"/>
                    </a:ext>
                  </a:extLst>
                </a:gridCol>
                <a:gridCol w="2345960">
                  <a:extLst>
                    <a:ext uri="{9D8B030D-6E8A-4147-A177-3AD203B41FA5}">
                      <a16:colId xmlns:a16="http://schemas.microsoft.com/office/drawing/2014/main" xmlns="" val="20002"/>
                    </a:ext>
                  </a:extLst>
                </a:gridCol>
                <a:gridCol w="2084621">
                  <a:extLst>
                    <a:ext uri="{9D8B030D-6E8A-4147-A177-3AD203B41FA5}">
                      <a16:colId xmlns:a16="http://schemas.microsoft.com/office/drawing/2014/main" xmlns="" val="20003"/>
                    </a:ext>
                  </a:extLst>
                </a:gridCol>
              </a:tblGrid>
              <a:tr h="64099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dirty="0">
                          <a:solidFill>
                            <a:srgbClr val="FFFFFF"/>
                          </a:solidFill>
                          <a:effectLst/>
                          <a:uFillTx/>
                          <a:ea typeface="MS UI Gothic"/>
                        </a:rPr>
                        <a:t>PRESSINGパネル評価可能集団 (n=189)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1" i="0" u="none" strike="noStrike" cap="none" baseline="0">
                          <a:solidFill>
                            <a:srgbClr val="FFFFFF"/>
                          </a:solidFill>
                          <a:effectLst/>
                          <a:uFillTx/>
                          <a:ea typeface="MS UI Gothic"/>
                        </a:rPr>
                        <a:t>PRESSING-</a:t>
                      </a:r>
                      <a:r>
                        <a:rPr sz="1400"/>
                        <a:t/>
                      </a:r>
                      <a:br>
                        <a:rPr sz="1400"/>
                      </a:br>
                      <a:r>
                        <a:rPr lang="ja-JP" sz="1400" b="1" i="0" u="none" strike="noStrike" cap="none" baseline="0">
                          <a:solidFill>
                            <a:srgbClr val="FFFFFF"/>
                          </a:solidFill>
                          <a:effectLst/>
                          <a:uFillTx/>
                          <a:ea typeface="MS UI Gothic"/>
                        </a:rPr>
                        <a:t>陽性 (n=46) 対 </a:t>
                      </a:r>
                      <a:r>
                        <a:rPr sz="1400"/>
                        <a:t/>
                      </a:r>
                      <a:br>
                        <a:rPr sz="1400"/>
                      </a:br>
                      <a:r>
                        <a:rPr lang="ja-JP" sz="1400" b="1" i="0" u="none" strike="noStrike" cap="none" baseline="0">
                          <a:solidFill>
                            <a:srgbClr val="FFFFFF"/>
                          </a:solidFill>
                          <a:effectLst/>
                          <a:uFillTx/>
                          <a:ea typeface="MS UI Gothic"/>
                        </a:rPr>
                        <a:t>陰性(n=143)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1" i="0" u="none" strike="noStrike" cap="none" baseline="0">
                          <a:solidFill>
                            <a:srgbClr val="FFFFFF"/>
                          </a:solidFill>
                          <a:effectLst/>
                          <a:uFillTx/>
                          <a:ea typeface="MS UI Gothic"/>
                        </a:rPr>
                        <a:t>PRESSING-陽性: </a:t>
                      </a:r>
                      <a:r>
                        <a:rPr sz="1400"/>
                        <a:t/>
                      </a:r>
                      <a:br>
                        <a:rPr sz="1400"/>
                      </a:br>
                      <a:r>
                        <a:rPr lang="ja-JP" sz="1400" b="1" i="0" u="none" strike="noStrike" cap="none" baseline="0">
                          <a:solidFill>
                            <a:srgbClr val="FFFFFF"/>
                          </a:solidFill>
                          <a:effectLst/>
                          <a:uFillTx/>
                          <a:ea typeface="MS UI Gothic"/>
                        </a:rPr>
                        <a:t>Pan (n=22) 対 </a:t>
                      </a:r>
                      <a:r>
                        <a:rPr sz="1400"/>
                        <a:t/>
                      </a:r>
                      <a:br>
                        <a:rPr sz="1400"/>
                      </a:br>
                      <a:r>
                        <a:rPr lang="ja-JP" sz="1400" b="1" i="0" u="none" strike="noStrike" cap="none" baseline="0">
                          <a:solidFill>
                            <a:srgbClr val="FFFFFF"/>
                          </a:solidFill>
                          <a:effectLst/>
                          <a:uFillTx/>
                          <a:ea typeface="MS UI Gothic"/>
                        </a:rPr>
                        <a:t>Pan + 5FU/LV (n=24)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1" i="0" u="none" strike="noStrike" cap="none" baseline="0">
                          <a:solidFill>
                            <a:srgbClr val="FFFFFF"/>
                          </a:solidFill>
                          <a:effectLst/>
                          <a:uFillTx/>
                          <a:ea typeface="MS UI Gothic"/>
                        </a:rPr>
                        <a:t>PRESSING-陰性</a:t>
                      </a:r>
                      <a:r>
                        <a:rPr sz="1400"/>
                        <a:t/>
                      </a:r>
                      <a:br>
                        <a:rPr sz="1400"/>
                      </a:br>
                      <a:r>
                        <a:rPr lang="ja-JP" sz="1400" b="1" i="0" u="none" strike="noStrike" cap="none" baseline="0">
                          <a:solidFill>
                            <a:srgbClr val="FFFFFF"/>
                          </a:solidFill>
                          <a:effectLst/>
                          <a:uFillTx/>
                          <a:ea typeface="MS UI Gothic"/>
                        </a:rPr>
                        <a:t>Pan (n=67) 対 </a:t>
                      </a:r>
                      <a:r>
                        <a:rPr sz="1400"/>
                        <a:t/>
                      </a:r>
                      <a:br>
                        <a:rPr sz="1400"/>
                      </a:br>
                      <a:r>
                        <a:rPr lang="ja-JP" sz="1400" b="1" i="0" u="none" strike="noStrike" cap="none" baseline="0">
                          <a:solidFill>
                            <a:srgbClr val="FFFFFF"/>
                          </a:solidFill>
                          <a:effectLst/>
                          <a:uFillTx/>
                          <a:ea typeface="MS UI Gothic"/>
                        </a:rPr>
                        <a:t>Pan + 5FU/LV (n=76)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9783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mPFS、カ月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7.7 対 12.1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7.5 対 11.1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11.1 対 13.4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xmlns="" val="10001"/>
                  </a:ext>
                </a:extLst>
              </a:tr>
              <a:tr h="19783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dirty="0">
                          <a:solidFill>
                            <a:srgbClr val="4D4D4D"/>
                          </a:solidFill>
                          <a:effectLst/>
                          <a:uFillTx/>
                          <a:ea typeface="MS UI Gothic"/>
                        </a:rPr>
                        <a:t>HR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2.07 (1.43, 2.99)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2.32 (1.12, 4.81)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a:solidFill>
                            <a:srgbClr val="4D4D4D"/>
                          </a:solidFill>
                          <a:effectLst/>
                          <a:uFillTx/>
                          <a:ea typeface="MS UI Gothic"/>
                        </a:rPr>
                        <a:t>1.61 (1.07, 2.44)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90315423"/>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a:rPr>
              <a:t>454PD: ベバシズマブ治療歴の影響：野生型KRASエクソン2転移性結腸直腸癌患者を対象としてパニツムマブとセツキシマブを比較するASPECCTおよびWJOG6510G試験の個々の患者データの組み合わせ分析 – Taniguchi H,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試験の目的</a:t>
            </a:r>
          </a:p>
          <a:p>
            <a:r>
              <a:rPr lang="ja-JP" sz="1600" b="0" i="0" u="none" strike="noStrike" cap="none" baseline="0">
                <a:solidFill>
                  <a:srgbClr val="4D4D4D"/>
                </a:solidFill>
                <a:effectLst/>
                <a:uFillTx/>
                <a:ea typeface="MS UI Gothic"/>
              </a:rPr>
              <a:t>KRASエクソン2 WT mCRC患者を対象としてパニツムマブまたはセツキシマブの有効性および安全性を評価する（ASPECCTおよびWJOG6510G試験の組み合わせ分析）</a:t>
            </a:r>
          </a:p>
          <a:p>
            <a:pPr marL="0" indent="0">
              <a:buNone/>
            </a:pPr>
            <a:r>
              <a:rPr lang="ja-JP" sz="1600" b="1" i="0" u="none" strike="noStrike" cap="none" baseline="0">
                <a:solidFill>
                  <a:srgbClr val="4D4D4D"/>
                </a:solidFill>
                <a:effectLst/>
                <a:uFillTx/>
                <a:ea typeface="MS UI Gothic"/>
              </a:rPr>
              <a:t>試験デザイン</a:t>
            </a:r>
          </a:p>
          <a:p>
            <a:r>
              <a:rPr lang="ja-JP" sz="1600" b="0" i="0" u="none" strike="noStrike" cap="none" baseline="0">
                <a:solidFill>
                  <a:srgbClr val="4D4D4D"/>
                </a:solidFill>
                <a:effectLst/>
                <a:uFillTx/>
                <a:ea typeface="MS UI Gothic"/>
              </a:rPr>
              <a:t>ベバシズマブ投与歴のある患者(ASPECCT: n=1010; WJOG6510G: n=121)を対象としてパニツムマブ (ASPECCT: n=499; WJOG6510G: n=61) またはセツキシマブ (ASPECCT: n=500; WJOG6510G: n=59)のいずれかを投与した</a:t>
            </a:r>
          </a:p>
          <a:p>
            <a:pPr marL="0" indent="0">
              <a:buNone/>
            </a:pPr>
            <a:r>
              <a:rPr lang="ja-JP" sz="1600" b="1" i="0" u="none" strike="noStrike" cap="none" baseline="0">
                <a:solidFill>
                  <a:srgbClr val="4D4D4D"/>
                </a:solidFill>
                <a:effectLst/>
                <a:uFillTx/>
                <a:ea typeface="MS UI Gothic"/>
              </a:rPr>
              <a:t>主な結果</a:t>
            </a:r>
          </a:p>
          <a:p>
            <a:pPr marL="0" indent="0">
              <a:buNone/>
            </a:pPr>
            <a:endParaRPr lang="en-GB"/>
          </a:p>
          <a:p>
            <a:endParaRPr lang="en-GB"/>
          </a:p>
          <a:p>
            <a:endParaRPr lang="en-GB"/>
          </a:p>
          <a:p>
            <a:pPr>
              <a:spcBef>
                <a:spcPts val="900"/>
              </a:spcBef>
            </a:pPr>
            <a:r>
              <a:rPr lang="ja-JP" sz="1600" b="0" i="0" u="none" strike="noStrike" cap="none" baseline="0">
                <a:solidFill>
                  <a:srgbClr val="4D4D4D"/>
                </a:solidFill>
                <a:effectLst/>
                <a:uFillTx/>
                <a:ea typeface="MS UI Gothic"/>
              </a:rPr>
              <a:t>最も一般的なグレード3以上のTRAEである皮膚毒性*は、パテツムマブ投与患者の25/184人（13.6％）に対しセツキシマブ投与患者では18/188人（9.56％）であった(p=0.258)</a:t>
            </a:r>
          </a:p>
          <a:p>
            <a:pPr marL="0" indent="0">
              <a:buNone/>
            </a:pPr>
            <a:r>
              <a:rPr lang="ja-JP" sz="1600" b="1" i="0" u="none" strike="noStrike" cap="none" baseline="0">
                <a:solidFill>
                  <a:srgbClr val="4D4D4D"/>
                </a:solidFill>
                <a:effectLst/>
                <a:uFillTx/>
                <a:ea typeface="MS UI Gothic"/>
              </a:rPr>
              <a:t>結論</a:t>
            </a:r>
          </a:p>
          <a:p>
            <a:r>
              <a:rPr lang="ja-JP" sz="1600" b="1" i="0" u="none" strike="noStrike" cap="none" baseline="0">
                <a:solidFill>
                  <a:srgbClr val="4D4D4D"/>
                </a:solidFill>
                <a:effectLst/>
                <a:uFillTx/>
                <a:ea typeface="MS UI Gothic"/>
              </a:rPr>
              <a:t>KRASエクソン2 WT mCRC患者において、パニツムマブはセツキシマブと比較してOSおよびPFSにおいて有意な改善を示した</a:t>
            </a:r>
          </a:p>
        </p:txBody>
      </p:sp>
      <p:sp>
        <p:nvSpPr>
          <p:cNvPr id="4" name="Text Placeholder 3"/>
          <p:cNvSpPr>
            <a:spLocks noGrp="1"/>
          </p:cNvSpPr>
          <p:nvPr>
            <p:ph type="body" sz="quarter" idx="10"/>
          </p:nvPr>
        </p:nvSpPr>
        <p:spPr>
          <a:xfrm>
            <a:off x="365125" y="6096000"/>
            <a:ext cx="4258633" cy="487363"/>
          </a:xfrm>
        </p:spPr>
        <p:txBody>
          <a:bodyPr/>
          <a:lstStyle/>
          <a:p>
            <a:r>
              <a:rPr lang="ja-JP" sz="1200" b="0" i="0" u="none" strike="noStrike" cap="none" baseline="0" dirty="0">
                <a:solidFill>
                  <a:srgbClr val="4D4D4D"/>
                </a:solidFill>
                <a:effectLst/>
                <a:uFillTx/>
                <a:ea typeface="MS UI Gothic"/>
              </a:rPr>
              <a:t>*発疹、ざ瘡、皮膚毒性、皮膚炎、ざ瘡様皮膚炎、および/または紅斑</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Taniguchi H, et al Ann Oncol 2018;29(suppl 5):abstr 454PD</a:t>
            </a:r>
          </a:p>
        </p:txBody>
      </p:sp>
      <p:graphicFrame>
        <p:nvGraphicFramePr>
          <p:cNvPr id="7" name="Group 88"/>
          <p:cNvGraphicFramePr>
            <a:graphicFrameLocks noGrp="1"/>
          </p:cNvGraphicFramePr>
          <p:nvPr>
            <p:extLst>
              <p:ext uri="{D42A27DB-BD31-4B8C-83A1-F6EECF244321}">
                <p14:modId xmlns:p14="http://schemas.microsoft.com/office/powerpoint/2010/main" xmlns="" val="1950564981"/>
              </p:ext>
            </p:extLst>
          </p:nvPr>
        </p:nvGraphicFramePr>
        <p:xfrm>
          <a:off x="361950" y="3481270"/>
          <a:ext cx="8420102" cy="983301"/>
        </p:xfrm>
        <a:graphic>
          <a:graphicData uri="http://schemas.openxmlformats.org/drawingml/2006/table">
            <a:tbl>
              <a:tblPr firstRow="1" bandRow="1">
                <a:tableStyleId>{69012ECD-51FC-41F1-AA8D-1B2483CD663E}</a:tableStyleId>
              </a:tblPr>
              <a:tblGrid>
                <a:gridCol w="2058961">
                  <a:extLst>
                    <a:ext uri="{9D8B030D-6E8A-4147-A177-3AD203B41FA5}">
                      <a16:colId xmlns:a16="http://schemas.microsoft.com/office/drawing/2014/main" xmlns="" val="20000"/>
                    </a:ext>
                  </a:extLst>
                </a:gridCol>
                <a:gridCol w="2068643">
                  <a:extLst>
                    <a:ext uri="{9D8B030D-6E8A-4147-A177-3AD203B41FA5}">
                      <a16:colId xmlns:a16="http://schemas.microsoft.com/office/drawing/2014/main" xmlns="" val="20001"/>
                    </a:ext>
                  </a:extLst>
                </a:gridCol>
                <a:gridCol w="1986197">
                  <a:extLst>
                    <a:ext uri="{9D8B030D-6E8A-4147-A177-3AD203B41FA5}">
                      <a16:colId xmlns:a16="http://schemas.microsoft.com/office/drawing/2014/main" xmlns="" val="20003"/>
                    </a:ext>
                  </a:extLst>
                </a:gridCol>
                <a:gridCol w="2306301">
                  <a:extLst>
                    <a:ext uri="{9D8B030D-6E8A-4147-A177-3AD203B41FA5}">
                      <a16:colId xmlns:a16="http://schemas.microsoft.com/office/drawing/2014/main" xmlns="" val="20002"/>
                    </a:ext>
                  </a:extLst>
                </a:gridCol>
              </a:tblGrid>
              <a:tr h="33372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dirty="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dirty="0">
                          <a:solidFill>
                            <a:srgbClr val="FFFFFF"/>
                          </a:solidFill>
                          <a:effectLst/>
                          <a:uFillTx/>
                          <a:ea typeface="MS UI Gothic"/>
                        </a:rPr>
                        <a:t>パニツムマ</a:t>
                      </a:r>
                      <a:r>
                        <a:rPr lang="ja-JP" sz="1400" b="1" i="0" u="none" strike="noStrike" cap="none" baseline="0" dirty="0" smtClean="0">
                          <a:solidFill>
                            <a:srgbClr val="FFFFFF"/>
                          </a:solidFill>
                          <a:effectLst/>
                          <a:uFillTx/>
                          <a:ea typeface="MS UI Gothic"/>
                        </a:rPr>
                        <a:t>ブ</a:t>
                      </a:r>
                      <a:r>
                        <a:rPr lang="en-GB" altLang="ja-JP" sz="1400" b="1" i="0" u="none" strike="noStrike" cap="none" baseline="0" dirty="0" smtClean="0">
                          <a:solidFill>
                            <a:srgbClr val="FFFFFF"/>
                          </a:solidFill>
                          <a:effectLst/>
                          <a:uFillTx/>
                          <a:ea typeface="MS UI Gothic"/>
                        </a:rPr>
                        <a:t> </a:t>
                      </a:r>
                      <a:r>
                        <a:rPr lang="ja-JP" sz="1400" b="1" i="0" u="none" strike="noStrike" cap="none" baseline="0" dirty="0" smtClean="0">
                          <a:solidFill>
                            <a:srgbClr val="FFFFFF"/>
                          </a:solidFill>
                          <a:effectLst/>
                          <a:uFillTx/>
                          <a:ea typeface="MS UI Gothic"/>
                        </a:rPr>
                        <a:t>(</a:t>
                      </a:r>
                      <a:r>
                        <a:rPr lang="ja-JP" sz="1400" b="1" i="0" u="none" strike="noStrike" cap="none" baseline="0" dirty="0">
                          <a:solidFill>
                            <a:srgbClr val="FFFFFF"/>
                          </a:solidFill>
                          <a:effectLst/>
                          <a:uFillTx/>
                          <a:ea typeface="MS UI Gothic"/>
                        </a:rPr>
                        <a:t>n=185)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dirty="0">
                          <a:solidFill>
                            <a:srgbClr val="FFFFFF"/>
                          </a:solidFill>
                          <a:effectLst/>
                          <a:uFillTx/>
                          <a:ea typeface="MS UI Gothic"/>
                        </a:rPr>
                        <a:t>セツキシマ</a:t>
                      </a:r>
                      <a:r>
                        <a:rPr lang="ja-JP" sz="1400" b="1" i="0" u="none" strike="noStrike" cap="none" baseline="0" dirty="0" smtClean="0">
                          <a:solidFill>
                            <a:srgbClr val="FFFFFF"/>
                          </a:solidFill>
                          <a:effectLst/>
                          <a:uFillTx/>
                          <a:ea typeface="MS UI Gothic"/>
                        </a:rPr>
                        <a:t>ブ</a:t>
                      </a:r>
                      <a:r>
                        <a:rPr lang="en-GB" altLang="ja-JP" sz="1400" b="1" i="0" u="none" strike="noStrike" cap="none" baseline="0" dirty="0" smtClean="0">
                          <a:solidFill>
                            <a:srgbClr val="FFFFFF"/>
                          </a:solidFill>
                          <a:effectLst/>
                          <a:uFillTx/>
                          <a:ea typeface="MS UI Gothic"/>
                        </a:rPr>
                        <a:t> (</a:t>
                      </a:r>
                      <a:r>
                        <a:rPr lang="ja-JP" sz="1400" b="1" i="0" u="none" strike="noStrike" cap="none" baseline="0" dirty="0" smtClean="0">
                          <a:solidFill>
                            <a:srgbClr val="FFFFFF"/>
                          </a:solidFill>
                          <a:effectLst/>
                          <a:uFillTx/>
                          <a:ea typeface="MS UI Gothic"/>
                        </a:rPr>
                        <a:t>n=189</a:t>
                      </a:r>
                      <a:r>
                        <a:rPr lang="en-GB" altLang="ja-JP" sz="1400" b="1" i="0" u="none" strike="noStrike" cap="none" baseline="0" dirty="0" smtClean="0">
                          <a:solidFill>
                            <a:srgbClr val="FFFFFF"/>
                          </a:solidFill>
                          <a:effectLst/>
                          <a:uFillTx/>
                          <a:ea typeface="MS UI Gothic"/>
                        </a:rPr>
                        <a:t>)</a:t>
                      </a:r>
                      <a:endParaRPr lang="ja-JP" sz="1400" b="1" i="0" u="none" strike="noStrike" cap="none" baseline="0" dirty="0">
                        <a:solidFill>
                          <a:srgbClr val="FFFFFF"/>
                        </a:solidFill>
                        <a:effectLst/>
                        <a:uFillTx/>
                        <a:ea typeface="MS UI Gothic"/>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1" i="0" u="none" strike="noStrike" cap="none" baseline="0">
                          <a:solidFill>
                            <a:srgbClr val="FFFFFF"/>
                          </a:solidFill>
                          <a:effectLst/>
                          <a:uFillTx/>
                          <a:ea typeface="MS UI Gothic"/>
                        </a:rPr>
                        <a:t>HR（95%CI）、P値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6489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mOS、カ月（95%CI）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12.8 (10.8, 14.4)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10.1 (8.9, 11.7)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0.72 (0.58, 0.90); 0.0031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xmlns="" val="10001"/>
                  </a:ext>
                </a:extLst>
              </a:tr>
              <a:tr h="34477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mPFS、カ月（95%CI）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4.7 (4.1, 5.0)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4.1 (3.1, 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0.79 (0.64, 0.97); 0.0207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527774221"/>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a:rPr>
              <a:t>討論者 – Stintzing S</a:t>
            </a:r>
          </a:p>
        </p:txBody>
      </p:sp>
      <p:sp>
        <p:nvSpPr>
          <p:cNvPr id="3" name="Content Placeholder 2"/>
          <p:cNvSpPr>
            <a:spLocks noGrp="1"/>
          </p:cNvSpPr>
          <p:nvPr>
            <p:ph idx="1"/>
          </p:nvPr>
        </p:nvSpPr>
        <p:spPr>
          <a:xfrm>
            <a:off x="365124" y="1254035"/>
            <a:ext cx="8560512" cy="4746172"/>
          </a:xfrm>
        </p:spPr>
        <p:txBody>
          <a:bodyPr/>
          <a:lstStyle/>
          <a:p>
            <a:pPr marL="0" indent="0">
              <a:buNone/>
            </a:pPr>
            <a:r>
              <a:rPr lang="ja-JP" sz="1600" b="1" i="0" u="none" strike="noStrike" cap="none" baseline="0" dirty="0">
                <a:solidFill>
                  <a:srgbClr val="4D4D4D"/>
                </a:solidFill>
                <a:effectLst/>
                <a:uFillTx/>
                <a:ea typeface="MS UI Gothic"/>
              </a:rPr>
              <a:t>試験の目的 (Abstract LBA23 – Hays J, et al)</a:t>
            </a:r>
          </a:p>
          <a:p>
            <a:r>
              <a:rPr lang="ja-JP" sz="1600" b="1" i="0" u="none" strike="noStrike" cap="none" baseline="0" dirty="0">
                <a:solidFill>
                  <a:srgbClr val="4D4D4D"/>
                </a:solidFill>
                <a:effectLst/>
                <a:uFillTx/>
                <a:ea typeface="MS UI Gothic"/>
              </a:rPr>
              <a:t>進行癌患者を対象としてeltanexorの有効性と安全性を評価し、RP2Dと投与スケジュールを決定する</a:t>
            </a:r>
          </a:p>
          <a:p>
            <a:pPr marL="0" indent="0">
              <a:buNone/>
            </a:pPr>
            <a:r>
              <a:rPr lang="ja-JP" sz="1600" b="1" i="0" u="none" strike="noStrike" cap="none" baseline="0" dirty="0">
                <a:solidFill>
                  <a:srgbClr val="4D4D4D"/>
                </a:solidFill>
                <a:effectLst/>
                <a:uFillTx/>
                <a:ea typeface="MS UI Gothic"/>
              </a:rPr>
              <a:t>試験デザイン</a:t>
            </a:r>
          </a:p>
          <a:p>
            <a:r>
              <a:rPr lang="ja-JP" sz="1600" b="0" i="0" u="none" strike="noStrike" cap="none" baseline="0" dirty="0">
                <a:solidFill>
                  <a:srgbClr val="4D4D4D"/>
                </a:solidFill>
                <a:effectLst/>
                <a:uFillTx/>
                <a:ea typeface="MS UI Gothic"/>
              </a:rPr>
              <a:t>この用量拡大コホートにおいて、</a:t>
            </a:r>
            <a:r>
              <a:rPr lang="ja-JP" sz="1600" b="0" i="0" u="none" strike="noStrike" cap="none" baseline="0" dirty="0" smtClean="0">
                <a:solidFill>
                  <a:srgbClr val="4D4D4D"/>
                </a:solidFill>
                <a:effectLst/>
                <a:uFillTx/>
                <a:ea typeface="MS UI Gothic"/>
              </a:rPr>
              <a:t>mCRC（n=30</a:t>
            </a:r>
            <a:r>
              <a:rPr lang="ja-JP" sz="1600" b="0" i="0" u="none" strike="noStrike" cap="none" baseline="0" dirty="0">
                <a:solidFill>
                  <a:srgbClr val="4D4D4D"/>
                </a:solidFill>
                <a:effectLst/>
                <a:uFillTx/>
                <a:ea typeface="MS UI Gothic"/>
              </a:rPr>
              <a:t>; KRAS突然変異体≧50％）患者に、eltanexor 20 mg/日 (n=7) または30 mg/日 (n=23) x5（DLT消失用量レベル）のいずれか一方を経口投与した</a:t>
            </a:r>
          </a:p>
          <a:p>
            <a:pPr marL="0" indent="0">
              <a:buNone/>
            </a:pPr>
            <a:r>
              <a:rPr lang="ja-JP" sz="1600" b="1" i="0" u="none" strike="noStrike" cap="none" baseline="0" dirty="0">
                <a:solidFill>
                  <a:srgbClr val="4D4D4D"/>
                </a:solidFill>
                <a:effectLst/>
                <a:uFillTx/>
                <a:ea typeface="MS UI Gothic"/>
              </a:rPr>
              <a:t>主な結果</a:t>
            </a:r>
          </a:p>
          <a:p>
            <a:r>
              <a:rPr lang="ja-JP" sz="1600" b="0" i="0" u="none" strike="noStrike" cap="none" baseline="0" dirty="0">
                <a:solidFill>
                  <a:srgbClr val="4D4D4D"/>
                </a:solidFill>
                <a:effectLst/>
                <a:uFillTx/>
                <a:ea typeface="MS UI Gothic"/>
              </a:rPr>
              <a:t>全患者のmPFSは3.1カ月であった（95％CI 2.0、4.0）</a:t>
            </a:r>
          </a:p>
          <a:p>
            <a:r>
              <a:rPr lang="ja-JP" sz="1600" b="0" i="0" u="none" strike="noStrike" cap="none" baseline="0" dirty="0">
                <a:solidFill>
                  <a:srgbClr val="4D4D4D"/>
                </a:solidFill>
                <a:effectLst/>
                <a:uFillTx/>
                <a:ea typeface="MS UI Gothic"/>
              </a:rPr>
              <a:t>KRAS WTまたは変異体の感受性に差はなかった</a:t>
            </a:r>
          </a:p>
          <a:p>
            <a:endParaRPr lang="en-GB" dirty="0"/>
          </a:p>
          <a:p>
            <a:endParaRPr lang="en-GB" dirty="0"/>
          </a:p>
          <a:p>
            <a:endParaRPr lang="en-GB" dirty="0"/>
          </a:p>
          <a:p>
            <a:endParaRPr lang="en-GB" dirty="0"/>
          </a:p>
          <a:p>
            <a:pPr marL="0" indent="0">
              <a:buNone/>
            </a:pPr>
            <a:r>
              <a:rPr lang="en-GB" dirty="0"/>
              <a:t/>
            </a:r>
            <a:br>
              <a:rPr lang="en-GB" dirty="0"/>
            </a:br>
            <a:endParaRPr lang="en-GB" dirty="0"/>
          </a:p>
          <a:p>
            <a:r>
              <a:rPr lang="ja-JP" sz="1600" b="0" i="0" u="none" strike="noStrike" cap="none" baseline="0" dirty="0">
                <a:solidFill>
                  <a:srgbClr val="4D4D4D"/>
                </a:solidFill>
                <a:effectLst/>
                <a:uFillTx/>
                <a:ea typeface="MS UI Gothic"/>
              </a:rPr>
              <a:t>最も一般的なグレード3のTRAEは、低ナトリウム血症、貧血および疲労であった</a:t>
            </a:r>
          </a:p>
          <a:p>
            <a:r>
              <a:rPr lang="ja-JP" sz="1600" b="0" i="0" u="none" strike="noStrike" cap="none" baseline="0" dirty="0">
                <a:solidFill>
                  <a:srgbClr val="4D4D4D"/>
                </a:solidFill>
                <a:effectLst/>
                <a:uFillTx/>
                <a:ea typeface="MS UI Gothic"/>
              </a:rPr>
              <a:t>血小板減少症は唯一のグレード4のTRAEであった</a:t>
            </a:r>
          </a:p>
          <a:p>
            <a:endParaRPr lang="en-GB" dirty="0"/>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Hays J, et al. Ann Oncol 2018;29(suppl 5):abstr LBA23</a:t>
            </a:r>
          </a:p>
        </p:txBody>
      </p:sp>
      <p:graphicFrame>
        <p:nvGraphicFramePr>
          <p:cNvPr id="6" name="Group 88"/>
          <p:cNvGraphicFramePr>
            <a:graphicFrameLocks noGrp="1"/>
          </p:cNvGraphicFramePr>
          <p:nvPr>
            <p:extLst>
              <p:ext uri="{D42A27DB-BD31-4B8C-83A1-F6EECF244321}">
                <p14:modId xmlns:p14="http://schemas.microsoft.com/office/powerpoint/2010/main" xmlns="" val="2408719567"/>
              </p:ext>
            </p:extLst>
          </p:nvPr>
        </p:nvGraphicFramePr>
        <p:xfrm>
          <a:off x="361950" y="3708963"/>
          <a:ext cx="8420102" cy="1432560"/>
        </p:xfrm>
        <a:graphic>
          <a:graphicData uri="http://schemas.openxmlformats.org/drawingml/2006/table">
            <a:tbl>
              <a:tblPr firstRow="1" bandRow="1">
                <a:tableStyleId>{69012ECD-51FC-41F1-AA8D-1B2483CD663E}</a:tableStyleId>
              </a:tblPr>
              <a:tblGrid>
                <a:gridCol w="1219512">
                  <a:extLst>
                    <a:ext uri="{9D8B030D-6E8A-4147-A177-3AD203B41FA5}">
                      <a16:colId xmlns:a16="http://schemas.microsoft.com/office/drawing/2014/main" xmlns="" val="20000"/>
                    </a:ext>
                  </a:extLst>
                </a:gridCol>
                <a:gridCol w="838700">
                  <a:extLst>
                    <a:ext uri="{9D8B030D-6E8A-4147-A177-3AD203B41FA5}">
                      <a16:colId xmlns:a16="http://schemas.microsoft.com/office/drawing/2014/main" xmlns="" val="20001"/>
                    </a:ext>
                  </a:extLst>
                </a:gridCol>
                <a:gridCol w="1208195">
                  <a:extLst>
                    <a:ext uri="{9D8B030D-6E8A-4147-A177-3AD203B41FA5}">
                      <a16:colId xmlns:a16="http://schemas.microsoft.com/office/drawing/2014/main" xmlns="" val="20003"/>
                    </a:ext>
                  </a:extLst>
                </a:gridCol>
                <a:gridCol w="1222759">
                  <a:extLst>
                    <a:ext uri="{9D8B030D-6E8A-4147-A177-3AD203B41FA5}">
                      <a16:colId xmlns:a16="http://schemas.microsoft.com/office/drawing/2014/main" xmlns="" val="20004"/>
                    </a:ext>
                  </a:extLst>
                </a:gridCol>
                <a:gridCol w="1310312">
                  <a:extLst>
                    <a:ext uri="{9D8B030D-6E8A-4147-A177-3AD203B41FA5}">
                      <a16:colId xmlns:a16="http://schemas.microsoft.com/office/drawing/2014/main" xmlns="" val="20002"/>
                    </a:ext>
                  </a:extLst>
                </a:gridCol>
                <a:gridCol w="951405">
                  <a:extLst>
                    <a:ext uri="{9D8B030D-6E8A-4147-A177-3AD203B41FA5}">
                      <a16:colId xmlns:a16="http://schemas.microsoft.com/office/drawing/2014/main" xmlns="" val="20005"/>
                    </a:ext>
                  </a:extLst>
                </a:gridCol>
                <a:gridCol w="1669219">
                  <a:extLst>
                    <a:ext uri="{9D8B030D-6E8A-4147-A177-3AD203B41FA5}">
                      <a16:colId xmlns:a16="http://schemas.microsoft.com/office/drawing/2014/main" xmlns="" val="20006"/>
                    </a:ext>
                  </a:extLst>
                </a:gridCol>
              </a:tblGrid>
              <a:tr h="3522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dirty="0">
                          <a:solidFill>
                            <a:srgbClr val="FFFFFF"/>
                          </a:solidFill>
                          <a:effectLst/>
                          <a:uFillTx/>
                          <a:ea typeface="MS UI Gothic"/>
                        </a:rPr>
                        <a:t>用量</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a:rPr>
                        <a:t>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a:rPr>
                        <a:t>PR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a:rPr>
                        <a:t>SD、n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1" i="0" u="none" strike="noStrike" cap="none" baseline="0">
                          <a:solidFill>
                            <a:srgbClr val="FFFFFF"/>
                          </a:solidFill>
                          <a:effectLst/>
                          <a:uFillTx/>
                          <a:ea typeface="MS UI Gothic"/>
                        </a:rPr>
                        <a:t>PD、n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1" i="0" u="none" strike="noStrike" cap="none" baseline="0">
                          <a:solidFill>
                            <a:srgbClr val="FFFFFF"/>
                          </a:solidFill>
                          <a:effectLst/>
                          <a:uFillTx/>
                          <a:ea typeface="MS UI Gothic"/>
                        </a:rPr>
                        <a:t>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1" i="0" u="none" strike="noStrike" cap="none" baseline="0" dirty="0">
                          <a:solidFill>
                            <a:srgbClr val="FFFFFF"/>
                          </a:solidFill>
                          <a:effectLst/>
                          <a:uFillTx/>
                          <a:ea typeface="MS UI Gothic"/>
                        </a:rPr>
                        <a:t>CBR (8週以上でPR + </a:t>
                      </a:r>
                      <a:r>
                        <a:rPr lang="ja-JP" sz="1400" b="1" i="0" u="none" strike="noStrike" cap="none" baseline="0" dirty="0" smtClean="0">
                          <a:solidFill>
                            <a:srgbClr val="FFFFFF"/>
                          </a:solidFill>
                          <a:effectLst/>
                          <a:uFillTx/>
                          <a:ea typeface="MS UI Gothic"/>
                        </a:rPr>
                        <a:t>SD)</a:t>
                      </a:r>
                      <a:endParaRPr lang="ja-JP" sz="1400" b="1" i="0" u="none" strike="noStrike" cap="none" baseline="0" dirty="0">
                        <a:solidFill>
                          <a:srgbClr val="FFFFFF"/>
                        </a:solidFill>
                        <a:effectLst/>
                        <a:uFillTx/>
                        <a:ea typeface="MS UI Gothic"/>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0719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20 mg/日</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6 (86)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1 (14)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2 (29)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xmlns="" val="10001"/>
                  </a:ext>
                </a:extLst>
              </a:tr>
              <a:tr h="20719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30 mg/日</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14 (61)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1 (4)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8 (35)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9 (39)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20719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合計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20 (67)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dirty="0">
                          <a:solidFill>
                            <a:srgbClr val="4D4D4D"/>
                          </a:solidFill>
                          <a:effectLst/>
                          <a:uFillTx/>
                          <a:ea typeface="MS UI Gothic"/>
                        </a:rPr>
                        <a:t>1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9 (30)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dirty="0">
                          <a:solidFill>
                            <a:srgbClr val="4D4D4D"/>
                          </a:solidFill>
                          <a:effectLst/>
                          <a:uFillTx/>
                          <a:ea typeface="MS UI Gothic"/>
                        </a:rPr>
                        <a:t>11 (37)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4069233849"/>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a:rPr>
              <a:t>討論者 – Stintzing S</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発表者による今後の展望に関するメッセージ</a:t>
            </a:r>
          </a:p>
          <a:p>
            <a:r>
              <a:rPr lang="ja-JP" sz="1600" b="1" i="0" u="none" strike="noStrike" cap="none" baseline="0">
                <a:solidFill>
                  <a:srgbClr val="4D4D4D"/>
                </a:solidFill>
                <a:effectLst/>
                <a:uFillTx/>
                <a:ea typeface="MS UI Gothic"/>
              </a:rPr>
              <a:t>これらのデータに基づいて、RP2Dは30 mg/日とする</a:t>
            </a:r>
          </a:p>
          <a:p>
            <a:r>
              <a:rPr lang="ja-JP" sz="1600" b="1" i="0" u="none" strike="noStrike" cap="none" baseline="0">
                <a:solidFill>
                  <a:srgbClr val="4D4D4D"/>
                </a:solidFill>
                <a:effectLst/>
                <a:uFillTx/>
                <a:ea typeface="MS UI Gothic"/>
              </a:rPr>
              <a:t>予備的抗腫瘍活性は、多数の治療歴のあるmCRC患者にとって予測される範囲内である</a:t>
            </a:r>
          </a:p>
          <a:p>
            <a:r>
              <a:rPr lang="ja-JP" sz="1600" b="1" i="0" u="none" strike="noStrike" cap="none" baseline="0">
                <a:solidFill>
                  <a:srgbClr val="4D4D4D"/>
                </a:solidFill>
                <a:effectLst/>
                <a:uFillTx/>
                <a:ea typeface="MS UI Gothic"/>
              </a:rPr>
              <a:t>RAS変異症例の転帰改善のシグナルはなかった</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Hays J, et al. Ann Oncol 2018;29(suppl 5):abstr LBA23</a:t>
            </a:r>
          </a:p>
        </p:txBody>
      </p:sp>
    </p:spTree>
    <p:extLst>
      <p:ext uri="{BB962C8B-B14F-4D97-AF65-F5344CB8AC3E}">
        <p14:creationId xmlns:p14="http://schemas.microsoft.com/office/powerpoint/2010/main" xmlns="" val="408168540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LBA25: TAGS:難治性転移性胃癌患者を対象とするトリフルリジン／チピラシル（TAS-102） 対 プラセボの第Ⅲ相無作為化二重盲検試験 </a:t>
            </a:r>
            <a:r>
              <a:rPr lang="en-GB" dirty="0"/>
              <a:t>–</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Arkenau H, et al</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Arkenau H, et al. Ann Oncol 2018;29(suppl 5):abstr LBA25</a:t>
            </a:r>
          </a:p>
        </p:txBody>
      </p:sp>
      <p:sp>
        <p:nvSpPr>
          <p:cNvPr id="6" name="Rectangle 9"/>
          <p:cNvSpPr txBox="1">
            <a:spLocks noChangeArrowheads="1"/>
          </p:cNvSpPr>
          <p:nvPr/>
        </p:nvSpPr>
        <p:spPr bwMode="auto">
          <a:xfrm>
            <a:off x="365124" y="5327864"/>
            <a:ext cx="4130676" cy="9146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u="none" strike="noStrike" cap="none" baseline="0">
                <a:solidFill>
                  <a:srgbClr val="A0A0A0"/>
                </a:solidFill>
                <a:effectLst/>
                <a:uFillTx/>
                <a:ea typeface="MS UI Gothic"/>
              </a:rPr>
              <a:t>主要エンドポイント</a:t>
            </a:r>
          </a:p>
          <a:p>
            <a:pPr>
              <a:buClr>
                <a:srgbClr val="043882"/>
              </a:buClr>
            </a:pPr>
            <a:r>
              <a:rPr lang="ja-JP" sz="1600" b="0" i="0" u="none" strike="noStrike" cap="none" baseline="0">
                <a:solidFill>
                  <a:srgbClr val="4D4D4D"/>
                </a:solidFill>
                <a:effectLst/>
                <a:uFillTx/>
                <a:ea typeface="MS UI Gothic"/>
              </a:rPr>
              <a:t>OS</a:t>
            </a:r>
          </a:p>
          <a:p>
            <a:pPr marL="0" indent="0">
              <a:buClr>
                <a:srgbClr val="043882"/>
              </a:buClr>
              <a:buFontTx/>
              <a:buNone/>
            </a:pPr>
            <a:endParaRPr lang="en-GB"/>
          </a:p>
        </p:txBody>
      </p:sp>
      <p:sp>
        <p:nvSpPr>
          <p:cNvPr id="7" name="Content Placeholder 26"/>
          <p:cNvSpPr txBox="1"/>
          <p:nvPr/>
        </p:nvSpPr>
        <p:spPr>
          <a:xfrm>
            <a:off x="4278313" y="5327864"/>
            <a:ext cx="4495800" cy="985008"/>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u="none" strike="noStrike" cap="none" baseline="0">
                <a:solidFill>
                  <a:srgbClr val="A0A0A0"/>
                </a:solidFill>
                <a:effectLst/>
                <a:uFillTx/>
                <a:ea typeface="MS UI Gothic"/>
              </a:rPr>
              <a:t>副次的エンドポイント</a:t>
            </a:r>
          </a:p>
          <a:p>
            <a:pPr>
              <a:buClr>
                <a:srgbClr val="043882"/>
              </a:buClr>
            </a:pPr>
            <a:r>
              <a:rPr lang="ja-JP" sz="1600" b="0" i="0" u="none" strike="noStrike" cap="none" baseline="0">
                <a:solidFill>
                  <a:srgbClr val="4D4D4D"/>
                </a:solidFill>
                <a:effectLst/>
                <a:uFillTx/>
                <a:ea typeface="MS UI Gothic"/>
              </a:rPr>
              <a:t>PFS、ORR、DCR、QoL、ECOG PS ≥2までの時間、安全性</a:t>
            </a:r>
          </a:p>
        </p:txBody>
      </p:sp>
      <p:sp>
        <p:nvSpPr>
          <p:cNvPr id="8" name="Oval 14"/>
          <p:cNvSpPr>
            <a:spLocks noChangeArrowheads="1"/>
          </p:cNvSpPr>
          <p:nvPr/>
        </p:nvSpPr>
        <p:spPr bwMode="auto">
          <a:xfrm>
            <a:off x="3800865" y="3333540"/>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defRPr/>
            </a:pPr>
            <a:r>
              <a:rPr lang="ja-JP" sz="2000" b="1" i="0" u="none" strike="noStrike" cap="none" baseline="0">
                <a:solidFill>
                  <a:srgbClr val="043882"/>
                </a:solidFill>
                <a:effectLst/>
                <a:uFillTx/>
                <a:ea typeface="MS UI Gothic"/>
              </a:rPr>
              <a:t>R</a:t>
            </a:r>
          </a:p>
        </p:txBody>
      </p:sp>
      <p:cxnSp>
        <p:nvCxnSpPr>
          <p:cNvPr id="9" name="AutoShape 15"/>
          <p:cNvCxnSpPr>
            <a:cxnSpLocks noChangeShapeType="1"/>
            <a:stCxn id="8" idx="0"/>
            <a:endCxn id="14" idx="1"/>
          </p:cNvCxnSpPr>
          <p:nvPr/>
        </p:nvCxnSpPr>
        <p:spPr bwMode="auto">
          <a:xfrm rot="5400000" flipH="1" flipV="1">
            <a:off x="4007810" y="2693279"/>
            <a:ext cx="725115" cy="555409"/>
          </a:xfrm>
          <a:prstGeom prst="bentConnector2">
            <a:avLst/>
          </a:prstGeom>
          <a:noFill/>
          <a:ln w="57150">
            <a:solidFill>
              <a:schemeClr val="bg2">
                <a:lumMod val="60000"/>
                <a:lumOff val="40000"/>
              </a:schemeClr>
            </a:solidFill>
            <a:round/>
            <a:tailEnd type="triangle" w="med" len="med"/>
          </a:ln>
        </p:spPr>
      </p:cxnSp>
      <p:sp>
        <p:nvSpPr>
          <p:cNvPr id="10" name="AutoShape 12"/>
          <p:cNvSpPr>
            <a:spLocks noChangeArrowheads="1"/>
          </p:cNvSpPr>
          <p:nvPr/>
        </p:nvSpPr>
        <p:spPr bwMode="auto">
          <a:xfrm>
            <a:off x="8116435" y="2344106"/>
            <a:ext cx="657678" cy="528637"/>
          </a:xfrm>
          <a:prstGeom prst="rect">
            <a:avLst/>
          </a:prstGeom>
          <a:solidFill>
            <a:schemeClr val="tx1"/>
          </a:solidFill>
          <a:ln w="9525" algn="ctr">
            <a:noFill/>
            <a:round/>
          </a:ln>
        </p:spPr>
        <p:txBody>
          <a:bodyPr lIns="90488" tIns="0" rIns="90488" bIns="0" anchor="ctr"/>
          <a:lstStyle/>
          <a:p>
            <a:pPr algn="ctr" defTabSz="892175" eaLnBrk="0" hangingPunct="0">
              <a:defRPr/>
            </a:pPr>
            <a:r>
              <a:rPr lang="ja-JP" sz="1800" b="1" i="0" u="none" strike="noStrike" cap="none" baseline="0">
                <a:solidFill>
                  <a:srgbClr val="FFFFFF"/>
                </a:solidFill>
                <a:effectLst/>
                <a:uFillTx/>
                <a:ea typeface="MS UI Gothic"/>
              </a:rPr>
              <a:t>PD</a:t>
            </a:r>
          </a:p>
        </p:txBody>
      </p:sp>
      <p:sp>
        <p:nvSpPr>
          <p:cNvPr id="11" name="Content Placeholder 26"/>
          <p:cNvSpPr txBox="1"/>
          <p:nvPr/>
        </p:nvSpPr>
        <p:spPr bwMode="auto">
          <a:xfrm>
            <a:off x="4901033" y="3100966"/>
            <a:ext cx="3215402" cy="892175"/>
          </a:xfrm>
          <a:prstGeom prst="rect">
            <a:avLst/>
          </a:prstGeom>
          <a:noFill/>
          <a:ln w="9525">
            <a:noFill/>
            <a:miter lim="800000"/>
          </a:ln>
        </p:spPr>
        <p:txBody>
          <a:bodyPr/>
          <a:lstStyle/>
          <a:p>
            <a:pPr marL="190500" indent="-190500">
              <a:spcBef>
                <a:spcPct val="0"/>
              </a:spcBef>
              <a:spcAft>
                <a:spcPts val="400"/>
              </a:spcAft>
              <a:defRPr/>
            </a:pPr>
            <a:r>
              <a:rPr lang="ja-JP" sz="1400" b="1" i="0" u="none" strike="noStrike" cap="none" baseline="0" dirty="0">
                <a:solidFill>
                  <a:srgbClr val="043882"/>
                </a:solidFill>
                <a:effectLst/>
                <a:uFillTx/>
                <a:ea typeface="MS UI Gothic"/>
              </a:rPr>
              <a:t>層別化</a:t>
            </a:r>
          </a:p>
          <a:p>
            <a:pPr marL="203200" indent="-203200">
              <a:spcBef>
                <a:spcPct val="0"/>
              </a:spcBef>
              <a:spcAft>
                <a:spcPts val="400"/>
              </a:spcAft>
              <a:buFont typeface="Arial" pitchFamily="34" charset="0"/>
              <a:buChar char="•"/>
              <a:defRPr/>
            </a:pPr>
            <a:r>
              <a:rPr lang="ja-JP" sz="1400" b="0" i="0" u="none" strike="noStrike" cap="none" baseline="0" dirty="0">
                <a:solidFill>
                  <a:srgbClr val="4D4D4D"/>
                </a:solidFill>
                <a:effectLst/>
                <a:uFillTx/>
                <a:ea typeface="MS UI Gothic"/>
              </a:rPr>
              <a:t>ECOGのPSスコ</a:t>
            </a:r>
            <a:r>
              <a:rPr lang="ja-JP" sz="1400" b="0" i="0" u="none" strike="noStrike" cap="none" baseline="0" dirty="0" smtClean="0">
                <a:solidFill>
                  <a:srgbClr val="4D4D4D"/>
                </a:solidFill>
                <a:effectLst/>
                <a:uFillTx/>
                <a:ea typeface="MS UI Gothic"/>
              </a:rPr>
              <a:t>ア</a:t>
            </a:r>
            <a:r>
              <a:rPr lang="en-GB" altLang="ja-JP" sz="1400" b="0" i="0" u="none" strike="noStrike" cap="none" baseline="0" dirty="0" smtClean="0">
                <a:solidFill>
                  <a:srgbClr val="4D4D4D"/>
                </a:solidFill>
                <a:effectLst/>
                <a:uFillTx/>
                <a:ea typeface="MS UI Gothic"/>
              </a:rPr>
              <a:t>(</a:t>
            </a:r>
            <a:r>
              <a:rPr lang="ja-JP" sz="1400" b="0" i="0" u="none" strike="noStrike" cap="none" baseline="0" dirty="0" smtClean="0">
                <a:solidFill>
                  <a:srgbClr val="4D4D4D"/>
                </a:solidFill>
                <a:effectLst/>
                <a:uFillTx/>
                <a:ea typeface="MS UI Gothic"/>
              </a:rPr>
              <a:t>0 </a:t>
            </a:r>
            <a:r>
              <a:rPr lang="ja-JP" sz="1400" b="0" i="0" u="none" strike="noStrike" cap="none" baseline="0" dirty="0">
                <a:solidFill>
                  <a:srgbClr val="4D4D4D"/>
                </a:solidFill>
                <a:effectLst/>
                <a:uFillTx/>
                <a:ea typeface="MS UI Gothic"/>
              </a:rPr>
              <a:t>vs. 1)</a:t>
            </a:r>
          </a:p>
          <a:p>
            <a:pPr marL="203200" indent="-203200">
              <a:spcBef>
                <a:spcPct val="0"/>
              </a:spcBef>
              <a:spcAft>
                <a:spcPts val="400"/>
              </a:spcAft>
              <a:buFont typeface="Arial" pitchFamily="34" charset="0"/>
              <a:buChar char="•"/>
              <a:defRPr/>
            </a:pPr>
            <a:r>
              <a:rPr lang="ja-JP" sz="1400" b="0" i="0" u="none" strike="noStrike" cap="none" baseline="0" dirty="0">
                <a:solidFill>
                  <a:srgbClr val="4D4D4D"/>
                </a:solidFill>
                <a:effectLst/>
                <a:uFillTx/>
                <a:ea typeface="MS UI Gothic"/>
              </a:rPr>
              <a:t>地域 (日本 対 日本以外)</a:t>
            </a:r>
          </a:p>
          <a:p>
            <a:pPr marL="203200" indent="-203200">
              <a:spcBef>
                <a:spcPct val="0"/>
              </a:spcBef>
              <a:spcAft>
                <a:spcPts val="400"/>
              </a:spcAft>
              <a:buFont typeface="Arial" pitchFamily="34" charset="0"/>
              <a:buChar char="•"/>
              <a:defRPr/>
            </a:pPr>
            <a:r>
              <a:rPr lang="ja-JP" sz="1400" b="0" i="0" u="none" strike="noStrike" cap="none" baseline="0" dirty="0">
                <a:solidFill>
                  <a:srgbClr val="4D4D4D"/>
                </a:solidFill>
                <a:effectLst/>
                <a:uFillTx/>
                <a:ea typeface="MS UI Gothic"/>
              </a:rPr>
              <a:t>ラムシルマブの投与歴 (有／無)</a:t>
            </a:r>
          </a:p>
        </p:txBody>
      </p:sp>
      <p:cxnSp>
        <p:nvCxnSpPr>
          <p:cNvPr id="12" name="AutoShape 19"/>
          <p:cNvCxnSpPr>
            <a:cxnSpLocks noChangeShapeType="1"/>
            <a:stCxn id="16" idx="3"/>
            <a:endCxn id="8" idx="2"/>
          </p:cNvCxnSpPr>
          <p:nvPr/>
        </p:nvCxnSpPr>
        <p:spPr bwMode="auto">
          <a:xfrm flipV="1">
            <a:off x="3546478" y="3625640"/>
            <a:ext cx="254387" cy="1"/>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543800" y="2608425"/>
            <a:ext cx="572635" cy="0"/>
          </a:xfrm>
          <a:prstGeom prst="straightConnector1">
            <a:avLst/>
          </a:prstGeom>
          <a:noFill/>
          <a:ln w="57150">
            <a:solidFill>
              <a:schemeClr val="bg2">
                <a:lumMod val="60000"/>
                <a:lumOff val="40000"/>
              </a:schemeClr>
            </a:solidFill>
            <a:round/>
            <a:tailEnd type="triangle" w="med" len="med"/>
          </a:ln>
        </p:spPr>
      </p:cxnSp>
      <p:sp>
        <p:nvSpPr>
          <p:cNvPr id="14" name="AutoShape 8"/>
          <p:cNvSpPr>
            <a:spLocks noChangeArrowheads="1"/>
          </p:cNvSpPr>
          <p:nvPr/>
        </p:nvSpPr>
        <p:spPr bwMode="auto">
          <a:xfrm>
            <a:off x="4648072" y="2198056"/>
            <a:ext cx="2895728" cy="820737"/>
          </a:xfrm>
          <a:prstGeom prst="rect">
            <a:avLst/>
          </a:prstGeom>
          <a:solidFill>
            <a:schemeClr val="accent3"/>
          </a:solidFill>
          <a:ln w="9525" algn="ctr">
            <a:noFill/>
            <a:round/>
          </a:ln>
        </p:spPr>
        <p:txBody>
          <a:bodyPr lIns="90488" tIns="0" rIns="90488" bIns="0" anchor="ctr"/>
          <a:lstStyle/>
          <a:p>
            <a:pPr algn="ctr" defTabSz="892175" eaLnBrk="0" hangingPunct="0">
              <a:defRPr/>
            </a:pPr>
            <a:r>
              <a:rPr lang="ja-JP" sz="1600" b="0" i="0" u="none" strike="noStrike" cap="none" baseline="0">
                <a:solidFill>
                  <a:srgbClr val="FFFFFF"/>
                </a:solidFill>
                <a:effectLst/>
                <a:uFillTx/>
                <a:ea typeface="MS UI Gothic"/>
              </a:rPr>
              <a:t>TFD/TPI (TAS-102) + BSC</a:t>
            </a:r>
            <a:r>
              <a:rPr sz="1200"/>
              <a:t/>
            </a:r>
            <a:br>
              <a:rPr sz="1200"/>
            </a:br>
            <a:r>
              <a:rPr lang="ja-JP" sz="1200" b="0" i="0" u="none" strike="noStrike" cap="none" baseline="0">
                <a:solidFill>
                  <a:srgbClr val="FFFFFF"/>
                </a:solidFill>
                <a:effectLst/>
                <a:uFillTx/>
                <a:ea typeface="MS UI Gothic"/>
              </a:rPr>
              <a:t>35 mg/m</a:t>
            </a:r>
            <a:r>
              <a:rPr lang="ja-JP" sz="1200" b="0" i="0" u="none" strike="noStrike" cap="none" baseline="30000">
                <a:solidFill>
                  <a:srgbClr val="FFFFFF"/>
                </a:solidFill>
                <a:effectLst/>
                <a:uFillTx/>
                <a:ea typeface="MS UI Gothic"/>
              </a:rPr>
              <a:t>2</a:t>
            </a:r>
            <a:r>
              <a:rPr lang="ja-JP" sz="1200" b="0" i="0" u="none" strike="noStrike" cap="none" baseline="0">
                <a:solidFill>
                  <a:srgbClr val="FFFFFF"/>
                </a:solidFill>
                <a:effectLst/>
                <a:uFillTx/>
                <a:ea typeface="MS UI Gothic"/>
              </a:rPr>
              <a:t> bid 経口 D1～5 および 8～12（各28日サイクルのうち）</a:t>
            </a:r>
            <a:r>
              <a:rPr sz="1200"/>
              <a:t/>
            </a:r>
            <a:br>
              <a:rPr sz="1200"/>
            </a:br>
            <a:r>
              <a:rPr lang="ja-JP" sz="1200" b="0" i="0" u="none" strike="noStrike" cap="none" baseline="0">
                <a:solidFill>
                  <a:srgbClr val="FFFFFF"/>
                </a:solidFill>
                <a:effectLst/>
                <a:uFillTx/>
                <a:ea typeface="MS UI Gothic"/>
              </a:rPr>
              <a:t>(n=337)</a:t>
            </a:r>
          </a:p>
        </p:txBody>
      </p:sp>
      <p:sp>
        <p:nvSpPr>
          <p:cNvPr id="16" name="AutoShape 9"/>
          <p:cNvSpPr>
            <a:spLocks noChangeArrowheads="1"/>
          </p:cNvSpPr>
          <p:nvPr/>
        </p:nvSpPr>
        <p:spPr bwMode="auto">
          <a:xfrm>
            <a:off x="365124" y="2543790"/>
            <a:ext cx="3181354" cy="2163701"/>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defRPr/>
            </a:pPr>
            <a:r>
              <a:rPr lang="ja-JP" sz="1600" b="0" i="0" u="none" strike="noStrike" cap="none" baseline="0">
                <a:solidFill>
                  <a:srgbClr val="FFFFFF"/>
                </a:solidFill>
                <a:effectLst/>
                <a:uFillTx/>
                <a:ea typeface="MS UI Gothic"/>
              </a:rPr>
              <a:t>主要な患者選択基準</a:t>
            </a:r>
          </a:p>
          <a:p>
            <a:pPr marL="228600" indent="-228600" defTabSz="892175" eaLnBrk="0" hangingPunct="0">
              <a:spcAft>
                <a:spcPct val="30000"/>
              </a:spcAft>
              <a:buFont typeface="Arial" pitchFamily="34" charset="0"/>
              <a:buChar char="•"/>
              <a:defRPr/>
            </a:pPr>
            <a:r>
              <a:rPr lang="ja-JP" sz="1600" b="0" i="0" u="none" strike="noStrike" cap="none" baseline="0">
                <a:solidFill>
                  <a:srgbClr val="FFFFFF"/>
                </a:solidFill>
                <a:effectLst/>
                <a:uFillTx/>
                <a:ea typeface="MS UI Gothic"/>
              </a:rPr>
              <a:t>転移性胃癌/GEJ癌</a:t>
            </a:r>
          </a:p>
          <a:p>
            <a:pPr marL="228600" indent="-228600" defTabSz="892175" eaLnBrk="0" hangingPunct="0">
              <a:spcAft>
                <a:spcPct val="30000"/>
              </a:spcAft>
              <a:buFont typeface="Arial" pitchFamily="34" charset="0"/>
              <a:buChar char="•"/>
              <a:defRPr/>
            </a:pPr>
            <a:r>
              <a:rPr lang="ja-JP" sz="1600" b="0" i="0" u="none" strike="noStrike" cap="none" baseline="0">
                <a:solidFill>
                  <a:srgbClr val="FFFFFF"/>
                </a:solidFill>
                <a:effectLst/>
                <a:uFillTx/>
                <a:ea typeface="MS UI Gothic"/>
              </a:rPr>
              <a:t>2種類以上のレジメンによる治療歴</a:t>
            </a:r>
          </a:p>
          <a:p>
            <a:pPr marL="228600" indent="-228600" defTabSz="892175" eaLnBrk="0" hangingPunct="0">
              <a:spcAft>
                <a:spcPct val="30000"/>
              </a:spcAft>
              <a:buFont typeface="Arial" pitchFamily="34" charset="0"/>
              <a:buChar char="•"/>
              <a:defRPr/>
            </a:pPr>
            <a:r>
              <a:rPr lang="ja-JP" sz="1600" b="0" i="0" u="none" strike="noStrike" cap="none" baseline="0">
                <a:solidFill>
                  <a:srgbClr val="FFFFFF"/>
                </a:solidFill>
                <a:effectLst/>
                <a:uFillTx/>
                <a:ea typeface="MS UI Gothic"/>
              </a:rPr>
              <a:t>年齢 ≧18歳（日本 ≧20歳）</a:t>
            </a:r>
          </a:p>
          <a:p>
            <a:pPr marL="228600" indent="-228600" defTabSz="892175" eaLnBrk="0" hangingPunct="0">
              <a:spcAft>
                <a:spcPct val="30000"/>
              </a:spcAft>
              <a:buFont typeface="Arial" pitchFamily="34" charset="0"/>
              <a:buChar char="•"/>
              <a:defRPr/>
            </a:pPr>
            <a:r>
              <a:rPr lang="ja-JP" sz="1600" b="0" i="0" u="none" strike="noStrike" cap="none" baseline="0">
                <a:solidFill>
                  <a:srgbClr val="FFFFFF"/>
                </a:solidFill>
                <a:effectLst/>
                <a:uFillTx/>
                <a:ea typeface="MS UI Gothic"/>
              </a:rPr>
              <a:t>ECOGのPSスコアが0/1</a:t>
            </a:r>
          </a:p>
          <a:p>
            <a:pPr defTabSz="892175" eaLnBrk="0" hangingPunct="0">
              <a:spcAft>
                <a:spcPct val="30000"/>
              </a:spcAft>
              <a:defRPr/>
            </a:pPr>
            <a:r>
              <a:rPr lang="ja-JP" sz="1600" b="0" i="0" u="none" strike="noStrike" cap="none" baseline="0">
                <a:solidFill>
                  <a:srgbClr val="FFFFFF"/>
                </a:solidFill>
                <a:effectLst/>
                <a:uFillTx/>
                <a:ea typeface="MS UI Gothic"/>
              </a:rPr>
              <a:t>(n=507)</a:t>
            </a:r>
          </a:p>
        </p:txBody>
      </p:sp>
      <p:cxnSp>
        <p:nvCxnSpPr>
          <p:cNvPr id="17" name="AutoShape 16"/>
          <p:cNvCxnSpPr>
            <a:cxnSpLocks noChangeShapeType="1"/>
            <a:stCxn id="8" idx="4"/>
            <a:endCxn id="20" idx="1"/>
          </p:cNvCxnSpPr>
          <p:nvPr/>
        </p:nvCxnSpPr>
        <p:spPr bwMode="auto">
          <a:xfrm rot="16200000" flipH="1">
            <a:off x="3992237" y="4018165"/>
            <a:ext cx="756260" cy="555409"/>
          </a:xfrm>
          <a:prstGeom prst="bentConnector2">
            <a:avLst/>
          </a:prstGeom>
          <a:noFill/>
          <a:ln w="57150">
            <a:solidFill>
              <a:schemeClr val="bg2">
                <a:lumMod val="60000"/>
                <a:lumOff val="40000"/>
              </a:schemeClr>
            </a:solidFill>
            <a:round/>
            <a:tailEnd type="triangle" w="med" len="med"/>
          </a:ln>
        </p:spPr>
      </p:cxnSp>
      <p:sp>
        <p:nvSpPr>
          <p:cNvPr id="18" name="AutoShape 12"/>
          <p:cNvSpPr>
            <a:spLocks noChangeArrowheads="1"/>
          </p:cNvSpPr>
          <p:nvPr/>
        </p:nvSpPr>
        <p:spPr bwMode="auto">
          <a:xfrm>
            <a:off x="8116435" y="4409681"/>
            <a:ext cx="657678" cy="528638"/>
          </a:xfrm>
          <a:prstGeom prst="rect">
            <a:avLst/>
          </a:prstGeom>
          <a:solidFill>
            <a:schemeClr val="tx1"/>
          </a:solidFill>
          <a:ln w="9525" algn="ctr">
            <a:noFill/>
            <a:round/>
          </a:ln>
        </p:spPr>
        <p:txBody>
          <a:bodyPr lIns="90488" tIns="0" rIns="90488" bIns="0" anchor="ctr"/>
          <a:lstStyle/>
          <a:p>
            <a:pPr algn="ctr" defTabSz="892175" eaLnBrk="0" hangingPunct="0">
              <a:defRPr/>
            </a:pPr>
            <a:r>
              <a:rPr lang="ja-JP" sz="1800" b="1" i="0" u="none" strike="noStrike" cap="none" baseline="0">
                <a:solidFill>
                  <a:srgbClr val="FFFFFF"/>
                </a:solidFill>
                <a:effectLst/>
                <a:uFillTx/>
                <a:ea typeface="MS UI Gothic"/>
              </a:rPr>
              <a:t>PD</a:t>
            </a:r>
          </a:p>
        </p:txBody>
      </p:sp>
      <p:cxnSp>
        <p:nvCxnSpPr>
          <p:cNvPr id="19" name="AutoShape 20"/>
          <p:cNvCxnSpPr>
            <a:cxnSpLocks noChangeShapeType="1"/>
            <a:stCxn id="20" idx="3"/>
            <a:endCxn id="18" idx="1"/>
          </p:cNvCxnSpPr>
          <p:nvPr/>
        </p:nvCxnSpPr>
        <p:spPr bwMode="auto">
          <a:xfrm>
            <a:off x="7542092" y="4674000"/>
            <a:ext cx="574343" cy="0"/>
          </a:xfrm>
          <a:prstGeom prst="straightConnector1">
            <a:avLst/>
          </a:prstGeom>
          <a:noFill/>
          <a:ln w="57150">
            <a:solidFill>
              <a:schemeClr val="bg2">
                <a:lumMod val="60000"/>
                <a:lumOff val="40000"/>
              </a:schemeClr>
            </a:solidFill>
            <a:prstDash val="sysDot"/>
            <a:round/>
            <a:tailEnd type="triangle" w="med" len="med"/>
          </a:ln>
        </p:spPr>
      </p:cxnSp>
      <p:sp>
        <p:nvSpPr>
          <p:cNvPr id="20" name="AutoShape 12"/>
          <p:cNvSpPr>
            <a:spLocks noChangeArrowheads="1"/>
          </p:cNvSpPr>
          <p:nvPr/>
        </p:nvSpPr>
        <p:spPr bwMode="auto">
          <a:xfrm>
            <a:off x="4648072" y="4263632"/>
            <a:ext cx="2894020" cy="820736"/>
          </a:xfrm>
          <a:prstGeom prst="rect">
            <a:avLst/>
          </a:prstGeom>
          <a:solidFill>
            <a:schemeClr val="accent2"/>
          </a:solidFill>
          <a:ln w="9525" algn="ctr">
            <a:noFill/>
            <a:round/>
          </a:ln>
        </p:spPr>
        <p:txBody>
          <a:bodyPr lIns="90488" tIns="0" rIns="90488" bIns="0" anchor="ctr"/>
          <a:lstStyle/>
          <a:p>
            <a:pPr algn="ctr" defTabSz="892175" eaLnBrk="0" hangingPunct="0">
              <a:defRPr/>
            </a:pPr>
            <a:r>
              <a:rPr lang="ja-JP" sz="1800" b="0" i="0" u="none" strike="noStrike" cap="none" baseline="0">
                <a:solidFill>
                  <a:srgbClr val="4D4D4D"/>
                </a:solidFill>
                <a:effectLst/>
                <a:uFillTx/>
                <a:ea typeface="MS UI Gothic"/>
              </a:rPr>
              <a:t>プラセボ + BSC </a:t>
            </a:r>
            <a:r>
              <a:rPr sz="1800"/>
              <a:t/>
            </a:r>
            <a:br>
              <a:rPr sz="1800"/>
            </a:br>
            <a:r>
              <a:rPr lang="ja-JP" sz="1200" b="0" i="0" u="none" strike="noStrike" cap="none" baseline="0">
                <a:solidFill>
                  <a:srgbClr val="4D4D4D"/>
                </a:solidFill>
                <a:effectLst/>
                <a:uFillTx/>
                <a:ea typeface="MS UI Gothic"/>
              </a:rPr>
              <a:t>bid 経口 D1～5 および 8～12 </a:t>
            </a:r>
            <a:r>
              <a:rPr sz="1200"/>
              <a:t/>
            </a:r>
            <a:br>
              <a:rPr sz="1200"/>
            </a:br>
            <a:r>
              <a:rPr lang="ja-JP" sz="1200" b="0" i="0" u="none" strike="noStrike" cap="none" baseline="0">
                <a:solidFill>
                  <a:srgbClr val="4D4D4D"/>
                </a:solidFill>
                <a:effectLst/>
                <a:uFillTx/>
                <a:ea typeface="MS UI Gothic"/>
              </a:rPr>
              <a:t>（各28日サイクルのうち）</a:t>
            </a:r>
            <a:r>
              <a:rPr sz="1200"/>
              <a:t/>
            </a:r>
            <a:br>
              <a:rPr sz="1200"/>
            </a:br>
            <a:r>
              <a:rPr lang="ja-JP" sz="1200" b="0" i="0" u="none" strike="noStrike" cap="none" baseline="0">
                <a:solidFill>
                  <a:srgbClr val="4D4D4D"/>
                </a:solidFill>
                <a:effectLst/>
                <a:uFillTx/>
                <a:ea typeface="MS UI Gothic"/>
              </a:rPr>
              <a:t>(n=170)</a:t>
            </a:r>
          </a:p>
        </p:txBody>
      </p:sp>
      <p:sp>
        <p:nvSpPr>
          <p:cNvPr id="22" name="Content Placeholder 2"/>
          <p:cNvSpPr>
            <a:spLocks noGrp="1"/>
          </p:cNvSpPr>
          <p:nvPr>
            <p:ph idx="1"/>
          </p:nvPr>
        </p:nvSpPr>
        <p:spPr>
          <a:xfrm>
            <a:off x="365124" y="1254035"/>
            <a:ext cx="8413751" cy="908873"/>
          </a:xfrm>
        </p:spPr>
        <p:txBody>
          <a:bodyPr/>
          <a:lstStyle/>
          <a:p>
            <a:pPr marL="0" indent="0">
              <a:buNone/>
            </a:pPr>
            <a:r>
              <a:rPr lang="ja-JP" sz="1600" b="1" i="0" u="none" strike="noStrike" cap="none" baseline="0">
                <a:solidFill>
                  <a:srgbClr val="4D4D4D"/>
                </a:solidFill>
                <a:effectLst/>
                <a:uFillTx/>
                <a:ea typeface="MS UI Gothic"/>
              </a:rPr>
              <a:t>試験の目的</a:t>
            </a:r>
          </a:p>
          <a:p>
            <a:pPr lvl="0">
              <a:defRPr/>
            </a:pPr>
            <a:r>
              <a:rPr lang="ja-JP" sz="1600" b="0" i="0" u="none" strike="noStrike" cap="none" baseline="0">
                <a:solidFill>
                  <a:srgbClr val="4D4D4D"/>
                </a:solidFill>
                <a:effectLst/>
                <a:uFillTx/>
                <a:ea typeface="MS UI Gothic"/>
              </a:rPr>
              <a:t>多数の治療歴のある胃癌またはGEJ癌患者におけるトリフルリジン／チピラシル (TFD/TPI) の有効性および安全性を評価する</a:t>
            </a:r>
          </a:p>
        </p:txBody>
      </p:sp>
    </p:spTree>
    <p:extLst>
      <p:ext uri="{BB962C8B-B14F-4D97-AF65-F5344CB8AC3E}">
        <p14:creationId xmlns:p14="http://schemas.microsoft.com/office/powerpoint/2010/main" xmlns="" val="3275999206"/>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a:rPr>
              <a:t>結腸直腸消化管腫瘍</a:t>
            </a:r>
            <a:r>
              <a:rPr sz="1800"/>
              <a:t/>
            </a:r>
            <a:br>
              <a:rPr sz="1800"/>
            </a:br>
            <a:r>
              <a:rPr lang="ja-JP" sz="1800" b="1" i="0" u="none" strike="noStrike" cap="none" baseline="0">
                <a:solidFill>
                  <a:srgbClr val="043882"/>
                </a:solidFill>
                <a:effectLst/>
                <a:uFillTx/>
                <a:ea typeface="MS UI Gothic"/>
              </a:rPr>
              <a:t>討論者 – Marsoni S</a:t>
            </a:r>
          </a:p>
        </p:txBody>
      </p:sp>
      <p:sp>
        <p:nvSpPr>
          <p:cNvPr id="3" name="Content Placeholder 2"/>
          <p:cNvSpPr>
            <a:spLocks noGrp="1"/>
          </p:cNvSpPr>
          <p:nvPr>
            <p:ph idx="1"/>
          </p:nvPr>
        </p:nvSpPr>
        <p:spPr/>
        <p:txBody>
          <a:bodyPr/>
          <a:lstStyle/>
          <a:p>
            <a:pPr marL="0" indent="0">
              <a:buNone/>
            </a:pPr>
            <a:r>
              <a:rPr lang="ja-JP" sz="1600" b="1" i="0" u="none" strike="noStrike" cap="none" baseline="0" dirty="0">
                <a:solidFill>
                  <a:srgbClr val="4D4D4D"/>
                </a:solidFill>
                <a:effectLst/>
                <a:uFillTx/>
                <a:ea typeface="MS UI Gothic"/>
              </a:rPr>
              <a:t>試験の目</a:t>
            </a:r>
            <a:r>
              <a:rPr lang="ja-JP" sz="1600" b="1" i="0" u="none" strike="noStrike" cap="none" baseline="0" dirty="0" smtClean="0">
                <a:solidFill>
                  <a:srgbClr val="4D4D4D"/>
                </a:solidFill>
                <a:effectLst/>
                <a:uFillTx/>
                <a:ea typeface="MS UI Gothic"/>
              </a:rPr>
              <a:t>的</a:t>
            </a:r>
            <a:r>
              <a:rPr lang="en-GB" altLang="ja-JP" sz="1600" b="1" i="0" u="none" strike="noStrike" cap="none" baseline="0" dirty="0" smtClean="0">
                <a:solidFill>
                  <a:srgbClr val="4D4D4D"/>
                </a:solidFill>
                <a:effectLst/>
                <a:uFillTx/>
                <a:ea typeface="MS UI Gothic"/>
              </a:rPr>
              <a:t> </a:t>
            </a:r>
            <a:r>
              <a:rPr lang="ja-JP" sz="1600" b="1" i="0" u="none" strike="noStrike" cap="none" baseline="0" dirty="0" smtClean="0">
                <a:solidFill>
                  <a:srgbClr val="4D4D4D"/>
                </a:solidFill>
                <a:effectLst/>
                <a:uFillTx/>
                <a:ea typeface="MS UI Gothic"/>
              </a:rPr>
              <a:t>(</a:t>
            </a:r>
            <a:r>
              <a:rPr lang="ja-JP" sz="1600" b="1" i="0" u="none" strike="noStrike" cap="none" baseline="0" dirty="0">
                <a:solidFill>
                  <a:srgbClr val="4D4D4D"/>
                </a:solidFill>
                <a:effectLst/>
                <a:uFillTx/>
                <a:ea typeface="MS UI Gothic"/>
              </a:rPr>
              <a:t>CALGB/SWOG 80405: Abstract 458PD – Das RK, et al)</a:t>
            </a:r>
          </a:p>
          <a:p>
            <a:r>
              <a:rPr lang="ja-JP" sz="1600" b="1" i="0" u="none" strike="noStrike" cap="none" baseline="0" dirty="0">
                <a:solidFill>
                  <a:srgbClr val="4D4D4D"/>
                </a:solidFill>
                <a:effectLst/>
                <a:uFillTx/>
                <a:ea typeface="MS UI Gothic"/>
              </a:rPr>
              <a:t>仮説なしBayesian機械学習手法を用いて、mCRC OSの多変量因果モデルを作成し、OSのネットワークドライバを調べる</a:t>
            </a:r>
          </a:p>
          <a:p>
            <a:pPr marL="0" indent="0">
              <a:buNone/>
            </a:pPr>
            <a:endParaRPr lang="en-GB" b="1" dirty="0"/>
          </a:p>
          <a:p>
            <a:pPr marL="0" indent="0">
              <a:buNone/>
            </a:pPr>
            <a:r>
              <a:rPr lang="ja-JP" sz="1600" b="1" i="0" u="none" strike="noStrike" cap="none" baseline="0" dirty="0">
                <a:solidFill>
                  <a:srgbClr val="4D4D4D"/>
                </a:solidFill>
                <a:effectLst/>
                <a:uFillTx/>
                <a:ea typeface="MS UI Gothic"/>
              </a:rPr>
              <a:t>試験デザイン</a:t>
            </a:r>
          </a:p>
          <a:p>
            <a:r>
              <a:rPr lang="ja-JP" sz="1600" b="0" i="0" u="none" strike="noStrike" cap="none" baseline="0" dirty="0">
                <a:solidFill>
                  <a:srgbClr val="4D4D4D"/>
                </a:solidFill>
                <a:effectLst/>
                <a:uFillTx/>
                <a:ea typeface="MS UI Gothic"/>
              </a:rPr>
              <a:t>これは、セツキシマブまたはベバシズマブのいずれか一方を用いたFOLFOXまたはFOLFIRIを評価する第III相試験であるCALGB/SWOG 80405の後ろ向き解析であった</a:t>
            </a:r>
          </a:p>
          <a:p>
            <a:r>
              <a:rPr lang="ja-JP" sz="1600" b="0" i="0" u="none" strike="noStrike" cap="none" baseline="0" dirty="0">
                <a:solidFill>
                  <a:srgbClr val="4D4D4D"/>
                </a:solidFill>
                <a:effectLst/>
                <a:uFillTx/>
                <a:ea typeface="MS UI Gothic"/>
              </a:rPr>
              <a:t>モデル不確実性を推定し、モデルコンセンサスによってOSの主要な原因ドライバを特定するために、128のネットワークモデルの連携を構築した </a:t>
            </a:r>
          </a:p>
          <a:p>
            <a:endParaRPr lang="en-GB" dirty="0"/>
          </a:p>
          <a:p>
            <a:pPr marL="0" indent="0">
              <a:buNone/>
            </a:pPr>
            <a:r>
              <a:rPr lang="ja-JP" sz="1600" b="1" i="0" u="none" strike="noStrike" cap="none" baseline="0" dirty="0">
                <a:solidFill>
                  <a:srgbClr val="4D4D4D"/>
                </a:solidFill>
                <a:effectLst/>
                <a:uFillTx/>
                <a:ea typeface="MS UI Gothic"/>
              </a:rPr>
              <a:t>主な結果</a:t>
            </a:r>
          </a:p>
          <a:p>
            <a:r>
              <a:rPr lang="ja-JP" sz="1600" b="0" i="0" u="none" strike="noStrike" cap="none" baseline="0" dirty="0">
                <a:solidFill>
                  <a:srgbClr val="4D4D4D"/>
                </a:solidFill>
                <a:effectLst/>
                <a:uFillTx/>
                <a:ea typeface="MS UI Gothic"/>
              </a:rPr>
              <a:t>分子経路（血管新生/ECMリモデリング遺伝子シグネチャーおよびBRAF変異[V600E]）は、OSに及ぼす原発腫瘍側の因果効果を引き起こした</a:t>
            </a:r>
          </a:p>
          <a:p>
            <a:r>
              <a:rPr lang="ja-JP" sz="1600" b="0" i="0" u="none" strike="noStrike" cap="none" baseline="0" dirty="0">
                <a:solidFill>
                  <a:srgbClr val="4D4D4D"/>
                </a:solidFill>
                <a:effectLst/>
                <a:uFillTx/>
                <a:ea typeface="MS UI Gothic"/>
              </a:rPr>
              <a:t>血管新生特性がない患者では、セツキシマブとベバシズマブの奏効に差はなかった（ログランク検定 p=0.3）</a:t>
            </a:r>
          </a:p>
          <a:p>
            <a:r>
              <a:rPr lang="ja-JP" sz="1600" b="0" i="0" u="none" strike="noStrike" cap="none" baseline="0" dirty="0">
                <a:solidFill>
                  <a:srgbClr val="4D4D4D"/>
                </a:solidFill>
                <a:effectLst/>
                <a:uFillTx/>
                <a:ea typeface="MS UI Gothic"/>
              </a:rPr>
              <a:t>血管新生特性はOSの陰性の予後マーカーであり、血管新生は右側の腫瘍において発生率が高かった（OR3.5、p=1.3 e-07） </a:t>
            </a:r>
          </a:p>
          <a:p>
            <a:endParaRPr lang="en-GB" dirty="0"/>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Das RK, et al. Ann Oncol 2018;29(suppl 5):abstr 458PD</a:t>
            </a:r>
          </a:p>
        </p:txBody>
      </p:sp>
    </p:spTree>
    <p:extLst>
      <p:ext uri="{BB962C8B-B14F-4D97-AF65-F5344CB8AC3E}">
        <p14:creationId xmlns:p14="http://schemas.microsoft.com/office/powerpoint/2010/main" xmlns="" val="284793493"/>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a:rPr>
              <a:t>結腸直腸消化管腫瘍</a:t>
            </a:r>
            <a:r>
              <a:rPr sz="1800"/>
              <a:t/>
            </a:r>
            <a:br>
              <a:rPr sz="1800"/>
            </a:br>
            <a:r>
              <a:rPr lang="ja-JP" sz="1800" b="1" i="0" u="none" strike="noStrike" cap="none" baseline="0">
                <a:solidFill>
                  <a:srgbClr val="043882"/>
                </a:solidFill>
                <a:effectLst/>
                <a:uFillTx/>
                <a:ea typeface="MS UI Gothic"/>
              </a:rPr>
              <a:t>討論者 – Marsoni S</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発表者による今後の展望に関するメッセージ</a:t>
            </a:r>
          </a:p>
          <a:p>
            <a:r>
              <a:rPr lang="ja-JP" sz="1600" b="1" i="0" u="none" strike="noStrike" cap="none" baseline="0">
                <a:solidFill>
                  <a:srgbClr val="4D4D4D"/>
                </a:solidFill>
                <a:effectLst/>
                <a:uFillTx/>
                <a:ea typeface="MS UI Gothic"/>
              </a:rPr>
              <a:t>Dasらの研究は、間質成分の転写シグネチャーに関する過去の所見を、モデリング手法を用いて治療に応用するものである</a:t>
            </a:r>
          </a:p>
          <a:p>
            <a:pPr lvl="1"/>
            <a:r>
              <a:rPr lang="ja-JP" sz="1600" b="1" i="0" u="none" strike="noStrike" cap="none" baseline="0">
                <a:solidFill>
                  <a:srgbClr val="4D4D4D"/>
                </a:solidFill>
                <a:effectLst/>
                <a:uFillTx/>
                <a:ea typeface="MS UI Gothic"/>
              </a:rPr>
              <a:t>側性は、左右のmCRCの間質が異なる結果と考えられる</a:t>
            </a:r>
          </a:p>
          <a:p>
            <a:pPr lvl="1"/>
            <a:r>
              <a:rPr lang="ja-JP" sz="1600" b="1" i="0" u="none" strike="noStrike" cap="none" baseline="0">
                <a:solidFill>
                  <a:srgbClr val="4D4D4D"/>
                </a:solidFill>
                <a:effectLst/>
                <a:uFillTx/>
                <a:ea typeface="MS UI Gothic"/>
              </a:rPr>
              <a:t>転写シグネチャーはサンプリング領域に対して感受性を示した</a:t>
            </a:r>
          </a:p>
          <a:p>
            <a:pPr lvl="1"/>
            <a:r>
              <a:rPr lang="ja-JP" sz="1600" b="1" i="0" u="none" strike="noStrike" cap="none" baseline="0">
                <a:solidFill>
                  <a:srgbClr val="4D4D4D"/>
                </a:solidFill>
                <a:effectLst/>
                <a:uFillTx/>
                <a:ea typeface="MS UI Gothic"/>
              </a:rPr>
              <a:t>mCRCの転写分類が依然として変化しているため、別のコンセンサスが必要であろうか？</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Das RK, et al. Ann Oncol 2018;29(suppl 5):abstr 458PD</a:t>
            </a:r>
          </a:p>
        </p:txBody>
      </p:sp>
    </p:spTree>
    <p:extLst>
      <p:ext uri="{BB962C8B-B14F-4D97-AF65-F5344CB8AC3E}">
        <p14:creationId xmlns:p14="http://schemas.microsoft.com/office/powerpoint/2010/main" xmlns="" val="1922966302"/>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a:rPr>
              <a:t>討論者 – Adams RA</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試験の目的  (Abstract 459PD – Li N, et al)</a:t>
            </a:r>
          </a:p>
          <a:p>
            <a:r>
              <a:rPr lang="ja-JP" sz="1600" b="1" i="0" u="none" strike="noStrike" cap="none" baseline="0">
                <a:solidFill>
                  <a:srgbClr val="4D4D4D"/>
                </a:solidFill>
                <a:effectLst/>
                <a:uFillTx/>
                <a:ea typeface="MS UI Gothic"/>
              </a:rPr>
              <a:t>ステージII / III直腸癌患者を対象として術後のオキサリプラチンとカペシタビン + 放射線療法の併用投与の有効性および安全性を評価する </a:t>
            </a:r>
          </a:p>
          <a:p>
            <a:pPr marL="0" indent="0">
              <a:buNone/>
            </a:pPr>
            <a:endParaRPr lang="en-GB" b="1"/>
          </a:p>
          <a:p>
            <a:pPr marL="0" indent="0">
              <a:buNone/>
            </a:pPr>
            <a:r>
              <a:rPr lang="ja-JP" sz="1600" b="1" i="0" u="none" strike="noStrike" cap="none" baseline="0">
                <a:solidFill>
                  <a:srgbClr val="4D4D4D"/>
                </a:solidFill>
                <a:effectLst/>
                <a:uFillTx/>
                <a:ea typeface="MS UI Gothic"/>
              </a:rPr>
              <a:t>試験デザイン</a:t>
            </a:r>
          </a:p>
          <a:p>
            <a:r>
              <a:rPr lang="ja-JP" sz="1600" b="0" i="0" u="none" strike="noStrike" cap="none" baseline="0">
                <a:solidFill>
                  <a:srgbClr val="4D4D4D"/>
                </a:solidFill>
                <a:effectLst/>
                <a:uFillTx/>
                <a:ea typeface="MS UI Gothic"/>
              </a:rPr>
              <a:t>確定診断されたステージII / III直腸癌患者(n=589)を、放射線療法とカペシタビン±オキサリプラチンの併用に無作為化(1:1) した</a:t>
            </a:r>
          </a:p>
          <a:p>
            <a:pPr marL="0" indent="0">
              <a:buNone/>
            </a:pPr>
            <a:endParaRPr lang="en-GB"/>
          </a:p>
          <a:p>
            <a:pPr marL="0" indent="0">
              <a:buNone/>
            </a:pPr>
            <a:r>
              <a:rPr lang="ja-JP" sz="1600" b="1" i="0" u="none" strike="noStrike" cap="none" baseline="0">
                <a:solidFill>
                  <a:srgbClr val="4D4D4D"/>
                </a:solidFill>
                <a:effectLst/>
                <a:uFillTx/>
                <a:ea typeface="MS UI Gothic"/>
              </a:rPr>
              <a:t>主な結果</a:t>
            </a:r>
          </a:p>
          <a:p>
            <a:pPr>
              <a:spcBef>
                <a:spcPts val="10000"/>
              </a:spcBef>
            </a:pPr>
            <a:r>
              <a:rPr lang="ja-JP" sz="1600" b="0" i="0" u="none" strike="noStrike" cap="none" baseline="0">
                <a:solidFill>
                  <a:srgbClr val="4D4D4D"/>
                </a:solidFill>
                <a:effectLst/>
                <a:uFillTx/>
                <a:ea typeface="MS UI Gothic"/>
              </a:rPr>
              <a:t>グレード3～4のAEが、カペシタビン + オキサリプラチン + 放射線療法群患者の47.1％およびカペシタビン + 放射線療法群患者の39.5％に発生した</a:t>
            </a:r>
          </a:p>
          <a:p>
            <a:endParaRPr lang="en-GB"/>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Li N, et al. Ann Oncol 2018;29(suppl 5):abstr 459PD</a:t>
            </a:r>
            <a:r>
              <a:rPr sz="1200"/>
              <a:t/>
            </a:r>
            <a:br>
              <a:rPr sz="1200"/>
            </a:br>
            <a:r>
              <a:rPr lang="ja-JP" sz="1200" b="0" i="0" u="none" strike="noStrike" cap="none" baseline="0">
                <a:solidFill>
                  <a:srgbClr val="4D4D4D"/>
                </a:solidFill>
                <a:effectLst/>
                <a:uFillTx/>
                <a:ea typeface="MS UI Gothic"/>
              </a:rPr>
              <a:t>Wu L, et al Ann Oncol 2018;29(suppl 5):abstr 460PD</a:t>
            </a:r>
            <a:r>
              <a:rPr sz="1200"/>
              <a:t/>
            </a:r>
            <a:br>
              <a:rPr sz="1200"/>
            </a:br>
            <a:r>
              <a:rPr lang="ja-JP" sz="1200" b="0" i="0" u="none" strike="noStrike" cap="none" baseline="0">
                <a:solidFill>
                  <a:srgbClr val="4D4D4D"/>
                </a:solidFill>
                <a:effectLst/>
                <a:uFillTx/>
                <a:ea typeface="MS UI Gothic"/>
              </a:rPr>
              <a:t>Pernot S, et al Ann Oncol 2018;29(suppl 5):abstr 461PD</a:t>
            </a:r>
            <a:r>
              <a:rPr sz="1200"/>
              <a:t/>
            </a:r>
            <a:br>
              <a:rPr sz="1200"/>
            </a:br>
            <a:r>
              <a:rPr lang="ja-JP" sz="1200" b="0" i="0" u="none" strike="noStrike" cap="none" baseline="0">
                <a:solidFill>
                  <a:srgbClr val="4D4D4D"/>
                </a:solidFill>
                <a:effectLst/>
                <a:uFillTx/>
                <a:ea typeface="MS UI Gothic"/>
              </a:rPr>
              <a:t>Auclin E, et al Ann Oncol 2018;29(suppl 5):abstr 462PD</a:t>
            </a:r>
          </a:p>
        </p:txBody>
      </p:sp>
      <p:graphicFrame>
        <p:nvGraphicFramePr>
          <p:cNvPr id="9" name="Group 88"/>
          <p:cNvGraphicFramePr>
            <a:graphicFrameLocks noGrp="1"/>
          </p:cNvGraphicFramePr>
          <p:nvPr>
            <p:extLst>
              <p:ext uri="{D42A27DB-BD31-4B8C-83A1-F6EECF244321}">
                <p14:modId xmlns:p14="http://schemas.microsoft.com/office/powerpoint/2010/main" xmlns="" val="1627164142"/>
              </p:ext>
            </p:extLst>
          </p:nvPr>
        </p:nvGraphicFramePr>
        <p:xfrm>
          <a:off x="361950" y="3854928"/>
          <a:ext cx="8420099" cy="1127760"/>
        </p:xfrm>
        <a:graphic>
          <a:graphicData uri="http://schemas.openxmlformats.org/drawingml/2006/table">
            <a:tbl>
              <a:tblPr firstRow="1" bandRow="1">
                <a:tableStyleId>{69012ECD-51FC-41F1-AA8D-1B2483CD663E}</a:tableStyleId>
              </a:tblPr>
              <a:tblGrid>
                <a:gridCol w="2006496">
                  <a:extLst>
                    <a:ext uri="{9D8B030D-6E8A-4147-A177-3AD203B41FA5}">
                      <a16:colId xmlns:a16="http://schemas.microsoft.com/office/drawing/2014/main" xmlns="" val="20000"/>
                    </a:ext>
                  </a:extLst>
                </a:gridCol>
                <a:gridCol w="3762531">
                  <a:extLst>
                    <a:ext uri="{9D8B030D-6E8A-4147-A177-3AD203B41FA5}">
                      <a16:colId xmlns:a16="http://schemas.microsoft.com/office/drawing/2014/main" xmlns="" val="20002"/>
                    </a:ext>
                  </a:extLst>
                </a:gridCol>
                <a:gridCol w="2651072">
                  <a:extLst>
                    <a:ext uri="{9D8B030D-6E8A-4147-A177-3AD203B41FA5}">
                      <a16:colId xmlns:a16="http://schemas.microsoft.com/office/drawing/2014/main" xmlns="" val="20003"/>
                    </a:ext>
                  </a:extLst>
                </a:gridCol>
              </a:tblGrid>
              <a:tr h="45492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dirty="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1" i="0" u="none" strike="noStrike" cap="none" baseline="0">
                          <a:solidFill>
                            <a:srgbClr val="FFFFFF"/>
                          </a:solidFill>
                          <a:effectLst/>
                          <a:uFillTx/>
                          <a:ea typeface="MS UI Gothic"/>
                        </a:rPr>
                        <a:t>カペシタビン + オキサリプラチン + 放射線療法(n=295)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1" i="0" u="none" strike="noStrike" cap="none" baseline="0">
                          <a:solidFill>
                            <a:srgbClr val="FFFFFF"/>
                          </a:solidFill>
                          <a:effectLst/>
                          <a:uFillTx/>
                          <a:ea typeface="MS UI Gothic"/>
                        </a:rPr>
                        <a:t>カペシタビン + 放射線療法(n=294)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3年DFS率、%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dirty="0">
                          <a:solidFill>
                            <a:srgbClr val="4D4D4D"/>
                          </a:solidFill>
                          <a:effectLst/>
                          <a:uFillTx/>
                          <a:ea typeface="MS UI Gothic"/>
                        </a:rPr>
                        <a:t>73.7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76.1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xmlns="" val="10001"/>
                  </a:ext>
                </a:extLst>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5年DFS率、%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69.7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71.2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429955366"/>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a:rPr>
              <a:t>討論者 – Adams RA</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試験の目的 (Abstract 460PD – Wu L, et al)</a:t>
            </a:r>
          </a:p>
          <a:p>
            <a:r>
              <a:rPr lang="ja-JP" sz="1600" b="1" i="0" u="none" strike="noStrike" cap="none" baseline="0">
                <a:solidFill>
                  <a:srgbClr val="4D4D4D"/>
                </a:solidFill>
                <a:effectLst/>
                <a:uFillTx/>
                <a:ea typeface="MS UI Gothic"/>
              </a:rPr>
              <a:t>CT治療歴のあるステージII結腸癌患者を対象として結腸癌による死亡（CCSD）および非CCSDのリスク生存回帰モデルおよび傾向スコアマッチング法を評価する</a:t>
            </a:r>
          </a:p>
          <a:p>
            <a:pPr marL="0" indent="0">
              <a:buNone/>
            </a:pPr>
            <a:r>
              <a:rPr lang="ja-JP" sz="1600" b="1" i="0" u="none" strike="noStrike" cap="none" baseline="0">
                <a:solidFill>
                  <a:srgbClr val="4D4D4D"/>
                </a:solidFill>
                <a:effectLst/>
                <a:uFillTx/>
                <a:ea typeface="MS UI Gothic"/>
              </a:rPr>
              <a:t>試験デザイン</a:t>
            </a:r>
          </a:p>
          <a:p>
            <a:r>
              <a:rPr lang="ja-JP" sz="1600" b="0" i="0" u="none" strike="noStrike" cap="none" baseline="0">
                <a:solidFill>
                  <a:srgbClr val="4D4D4D"/>
                </a:solidFill>
                <a:effectLst/>
                <a:uFillTx/>
                <a:ea typeface="MS UI Gothic"/>
              </a:rPr>
              <a:t>この後ろ向き解析では、1988年から2010年の間にSEERデータベースから患者データ (n=53,617)を得た</a:t>
            </a:r>
          </a:p>
          <a:p>
            <a:r>
              <a:rPr lang="ja-JP" sz="1600" b="0" i="0" u="none" strike="noStrike" cap="none" baseline="0">
                <a:solidFill>
                  <a:srgbClr val="4D4D4D"/>
                </a:solidFill>
                <a:effectLst/>
                <a:uFillTx/>
                <a:ea typeface="MS UI Gothic"/>
              </a:rPr>
              <a:t>合計で、25.9％にアジュバントCTを実施し、74.1％にはCTを実施しなかった</a:t>
            </a:r>
          </a:p>
          <a:p>
            <a:pPr marL="0" indent="0">
              <a:buNone/>
            </a:pPr>
            <a:r>
              <a:rPr lang="ja-JP" sz="1600" b="1" i="0" u="none" strike="noStrike" cap="none" baseline="0">
                <a:solidFill>
                  <a:srgbClr val="4D4D4D"/>
                </a:solidFill>
                <a:effectLst/>
                <a:uFillTx/>
                <a:ea typeface="MS UI Gothic"/>
              </a:rPr>
              <a:t>主な結果</a:t>
            </a:r>
          </a:p>
          <a:p>
            <a:r>
              <a:rPr lang="ja-JP" sz="1600" b="0" i="0" u="none" strike="noStrike" cap="none" baseline="0">
                <a:solidFill>
                  <a:srgbClr val="4D4D4D"/>
                </a:solidFill>
                <a:effectLst/>
                <a:uFillTx/>
                <a:ea typeface="MS UI Gothic"/>
              </a:rPr>
              <a:t>CTを実施した患者では、CCSD(HR 1.19 [95%CI 1.14, 1.24])が多かったが、非CCSD (HR 0.57 [95%CI 0.54, 0.60])は少なかった</a:t>
            </a:r>
          </a:p>
          <a:p>
            <a:pPr lvl="0"/>
            <a:endParaRPr lang="en-GB">
              <a:solidFill>
                <a:srgbClr val="000000"/>
              </a:solidFill>
              <a:latin typeface="Arial"/>
              <a:cs typeface="Arial"/>
            </a:endParaRPr>
          </a:p>
          <a:p>
            <a:endParaRPr lang="en-GB"/>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Li N, et al. Ann Oncol 2018;29(suppl 5):abstr 459PD</a:t>
            </a:r>
            <a:r>
              <a:rPr sz="1200"/>
              <a:t/>
            </a:r>
            <a:br>
              <a:rPr sz="1200"/>
            </a:br>
            <a:r>
              <a:rPr lang="ja-JP" sz="1200" b="0" i="0" u="none" strike="noStrike" cap="none" baseline="0">
                <a:solidFill>
                  <a:srgbClr val="4D4D4D"/>
                </a:solidFill>
                <a:effectLst/>
                <a:uFillTx/>
                <a:ea typeface="MS UI Gothic"/>
              </a:rPr>
              <a:t>Wu L, et al Ann Oncol 2018;29(suppl 5):abstr 460PD</a:t>
            </a:r>
            <a:r>
              <a:rPr sz="1200"/>
              <a:t/>
            </a:r>
            <a:br>
              <a:rPr sz="1200"/>
            </a:br>
            <a:r>
              <a:rPr lang="ja-JP" sz="1200" b="0" i="0" u="none" strike="noStrike" cap="none" baseline="0">
                <a:solidFill>
                  <a:srgbClr val="4D4D4D"/>
                </a:solidFill>
                <a:effectLst/>
                <a:uFillTx/>
                <a:ea typeface="MS UI Gothic"/>
              </a:rPr>
              <a:t>Pernot S, et al Ann Oncol 2018;29(suppl 5):abstr 461PD</a:t>
            </a:r>
            <a:r>
              <a:rPr sz="1200"/>
              <a:t/>
            </a:r>
            <a:br>
              <a:rPr sz="1200"/>
            </a:br>
            <a:r>
              <a:rPr lang="ja-JP" sz="1200" b="0" i="0" u="none" strike="noStrike" cap="none" baseline="0">
                <a:solidFill>
                  <a:srgbClr val="4D4D4D"/>
                </a:solidFill>
                <a:effectLst/>
                <a:uFillTx/>
                <a:ea typeface="MS UI Gothic"/>
              </a:rPr>
              <a:t>Auclin E, et al Ann Oncol 2018;29(suppl 5):abstr 462PD</a:t>
            </a:r>
          </a:p>
        </p:txBody>
      </p:sp>
    </p:spTree>
    <p:extLst>
      <p:ext uri="{BB962C8B-B14F-4D97-AF65-F5344CB8AC3E}">
        <p14:creationId xmlns:p14="http://schemas.microsoft.com/office/powerpoint/2010/main" xmlns="" val="3824494768"/>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a:rPr>
              <a:t>討論者 – Adams RA</a:t>
            </a:r>
          </a:p>
        </p:txBody>
      </p:sp>
      <p:sp>
        <p:nvSpPr>
          <p:cNvPr id="3" name="Content Placeholder 2"/>
          <p:cNvSpPr>
            <a:spLocks noGrp="1"/>
          </p:cNvSpPr>
          <p:nvPr>
            <p:ph idx="1"/>
          </p:nvPr>
        </p:nvSpPr>
        <p:spPr/>
        <p:txBody>
          <a:bodyPr/>
          <a:lstStyle/>
          <a:p>
            <a:pPr marL="0" indent="0">
              <a:buNone/>
            </a:pPr>
            <a:r>
              <a:rPr lang="ja-JP" sz="1600" b="1" i="0" u="none" strike="noStrike" cap="none" baseline="0" dirty="0">
                <a:solidFill>
                  <a:srgbClr val="4D4D4D"/>
                </a:solidFill>
                <a:effectLst/>
                <a:uFillTx/>
                <a:ea typeface="MS UI Gothic"/>
              </a:rPr>
              <a:t>試験の目</a:t>
            </a:r>
            <a:r>
              <a:rPr lang="ja-JP" sz="1600" b="1" i="0" u="none" strike="noStrike" cap="none" baseline="0" dirty="0" smtClean="0">
                <a:solidFill>
                  <a:srgbClr val="4D4D4D"/>
                </a:solidFill>
                <a:effectLst/>
                <a:uFillTx/>
                <a:ea typeface="MS UI Gothic"/>
              </a:rPr>
              <a:t>的</a:t>
            </a:r>
            <a:r>
              <a:rPr lang="en-GB" altLang="ja-JP" b="1" dirty="0">
                <a:ea typeface="MS UI Gothic"/>
              </a:rPr>
              <a:t> </a:t>
            </a:r>
            <a:r>
              <a:rPr lang="ja-JP" sz="1600" b="1" i="0" u="none" strike="noStrike" cap="none" baseline="0" dirty="0" smtClean="0">
                <a:solidFill>
                  <a:srgbClr val="4D4D4D"/>
                </a:solidFill>
                <a:effectLst/>
                <a:uFillTx/>
                <a:ea typeface="MS UI Gothic"/>
              </a:rPr>
              <a:t>(FFCD </a:t>
            </a:r>
            <a:r>
              <a:rPr lang="ja-JP" sz="1600" b="1" i="0" u="none" strike="noStrike" cap="none" baseline="0" dirty="0">
                <a:solidFill>
                  <a:srgbClr val="4D4D4D"/>
                </a:solidFill>
                <a:effectLst/>
                <a:uFillTx/>
                <a:ea typeface="MS UI Gothic"/>
              </a:rPr>
              <a:t>1201: Abstract 461PD – Pernot S, et al)</a:t>
            </a:r>
          </a:p>
          <a:p>
            <a:r>
              <a:rPr lang="ja-JP" sz="1600" b="1" i="0" u="none" strike="noStrike" cap="none" baseline="0" dirty="0">
                <a:solidFill>
                  <a:srgbClr val="4D4D4D"/>
                </a:solidFill>
                <a:effectLst/>
                <a:uFillTx/>
                <a:ea typeface="MS UI Gothic"/>
              </a:rPr>
              <a:t>切除不能CRCおよび肝転移患者の1L療法としての動脈内DEBIRIによるFOLFOXの有効性および安全性を評価する</a:t>
            </a:r>
          </a:p>
          <a:p>
            <a:pPr marL="0" indent="0">
              <a:buNone/>
            </a:pPr>
            <a:r>
              <a:rPr lang="ja-JP" sz="1600" b="1" i="0" u="none" strike="noStrike" cap="none" baseline="0" dirty="0">
                <a:solidFill>
                  <a:srgbClr val="4D4D4D"/>
                </a:solidFill>
                <a:effectLst/>
                <a:uFillTx/>
                <a:ea typeface="MS UI Gothic"/>
              </a:rPr>
              <a:t>試験デザイン</a:t>
            </a:r>
          </a:p>
          <a:p>
            <a:r>
              <a:rPr lang="ja-JP" sz="1600" b="0" i="0" u="none" strike="noStrike" cap="none" baseline="0" dirty="0">
                <a:solidFill>
                  <a:srgbClr val="4D4D4D"/>
                </a:solidFill>
                <a:effectLst/>
                <a:uFillTx/>
                <a:ea typeface="MS UI Gothic"/>
              </a:rPr>
              <a:t>切除不能CRCおよび肝転移患者(n=57) に、1L mFOLFOX6および動脈内DEBIRI（右葉と左葉に交互に100 mg q2w）を投与した</a:t>
            </a:r>
          </a:p>
          <a:p>
            <a:r>
              <a:rPr lang="ja-JP" sz="1600" b="0" i="0" u="none" strike="noStrike" cap="none" baseline="0" dirty="0">
                <a:solidFill>
                  <a:srgbClr val="4D4D4D"/>
                </a:solidFill>
                <a:effectLst/>
                <a:uFillTx/>
                <a:ea typeface="MS UI Gothic"/>
              </a:rPr>
              <a:t>患者はECOG PS≦2、肝転移は60％未満であった</a:t>
            </a:r>
          </a:p>
          <a:p>
            <a:pPr marL="0" indent="0">
              <a:buNone/>
            </a:pPr>
            <a:r>
              <a:rPr lang="ja-JP" sz="1600" b="1" i="0" u="none" strike="noStrike" cap="none" baseline="0" dirty="0">
                <a:solidFill>
                  <a:srgbClr val="4D4D4D"/>
                </a:solidFill>
                <a:effectLst/>
                <a:uFillTx/>
                <a:ea typeface="MS UI Gothic"/>
              </a:rPr>
              <a:t>主な結果</a:t>
            </a:r>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a:spcBef>
                <a:spcPts val="1200"/>
              </a:spcBef>
            </a:pPr>
            <a:r>
              <a:rPr lang="ja-JP" sz="1600" b="0" i="0" u="none" strike="noStrike" cap="none" baseline="0" dirty="0">
                <a:solidFill>
                  <a:srgbClr val="4D4D4D"/>
                </a:solidFill>
                <a:effectLst/>
                <a:uFillTx/>
                <a:ea typeface="MS UI Gothic"/>
              </a:rPr>
              <a:t>1件の毒性死亡があった（腹膜炎）</a:t>
            </a:r>
          </a:p>
          <a:p>
            <a:r>
              <a:rPr lang="ja-JP" sz="1600" b="0" i="0" u="none" strike="noStrike" cap="none" baseline="0" dirty="0">
                <a:solidFill>
                  <a:srgbClr val="4D4D4D"/>
                </a:solidFill>
                <a:effectLst/>
                <a:uFillTx/>
                <a:ea typeface="MS UI Gothic"/>
              </a:rPr>
              <a:t>グレード4の有害事象には、好中球減少症（10.5％）、発熱性好中球減少症（3.5％）、感染（1.8％）、膵炎（1.85％）、小腸閉塞（1.8％）および血小板減少症（1.8％）があった</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Li N, et al. Ann Oncol 2018;29(suppl 5):abstr 459PD</a:t>
            </a:r>
            <a:r>
              <a:rPr sz="1200"/>
              <a:t/>
            </a:r>
            <a:br>
              <a:rPr sz="1200"/>
            </a:br>
            <a:r>
              <a:rPr lang="ja-JP" sz="1200" b="0" i="0" u="none" strike="noStrike" cap="none" baseline="0">
                <a:solidFill>
                  <a:srgbClr val="4D4D4D"/>
                </a:solidFill>
                <a:effectLst/>
                <a:uFillTx/>
                <a:ea typeface="MS UI Gothic"/>
              </a:rPr>
              <a:t>Wu L, et al Ann Oncol 2018;29(suppl 5):abstr 460PD</a:t>
            </a:r>
            <a:r>
              <a:rPr sz="1200"/>
              <a:t/>
            </a:r>
            <a:br>
              <a:rPr sz="1200"/>
            </a:br>
            <a:r>
              <a:rPr lang="ja-JP" sz="1200" b="0" i="0" u="none" strike="noStrike" cap="none" baseline="0">
                <a:solidFill>
                  <a:srgbClr val="4D4D4D"/>
                </a:solidFill>
                <a:effectLst/>
                <a:uFillTx/>
                <a:ea typeface="MS UI Gothic"/>
              </a:rPr>
              <a:t>Pernot S, et al Ann Oncol 2018;29(suppl 5):abstr 461PD</a:t>
            </a:r>
            <a:r>
              <a:rPr sz="1200"/>
              <a:t/>
            </a:r>
            <a:br>
              <a:rPr sz="1200"/>
            </a:br>
            <a:r>
              <a:rPr lang="ja-JP" sz="1200" b="0" i="0" u="none" strike="noStrike" cap="none" baseline="0">
                <a:solidFill>
                  <a:srgbClr val="4D4D4D"/>
                </a:solidFill>
                <a:effectLst/>
                <a:uFillTx/>
                <a:ea typeface="MS UI Gothic"/>
              </a:rPr>
              <a:t>Auclin E, et al Ann Oncol 2018;29(suppl 5):abstr 462PD</a:t>
            </a:r>
          </a:p>
        </p:txBody>
      </p:sp>
      <p:graphicFrame>
        <p:nvGraphicFramePr>
          <p:cNvPr id="6" name="Group 88"/>
          <p:cNvGraphicFramePr>
            <a:graphicFrameLocks noGrp="1"/>
          </p:cNvGraphicFramePr>
          <p:nvPr>
            <p:extLst>
              <p:ext uri="{D42A27DB-BD31-4B8C-83A1-F6EECF244321}">
                <p14:modId xmlns:p14="http://schemas.microsoft.com/office/powerpoint/2010/main" xmlns="" val="4231748824"/>
              </p:ext>
            </p:extLst>
          </p:nvPr>
        </p:nvGraphicFramePr>
        <p:xfrm>
          <a:off x="361948" y="3544990"/>
          <a:ext cx="8420102" cy="1219200"/>
        </p:xfrm>
        <a:graphic>
          <a:graphicData uri="http://schemas.openxmlformats.org/drawingml/2006/table">
            <a:tbl>
              <a:tblPr firstRow="1" bandRow="1">
                <a:tableStyleId>{69012ECD-51FC-41F1-AA8D-1B2483CD663E}</a:tableStyleId>
              </a:tblPr>
              <a:tblGrid>
                <a:gridCol w="2680797">
                  <a:extLst>
                    <a:ext uri="{9D8B030D-6E8A-4147-A177-3AD203B41FA5}">
                      <a16:colId xmlns:a16="http://schemas.microsoft.com/office/drawing/2014/main" xmlns="" val="20000"/>
                    </a:ext>
                  </a:extLst>
                </a:gridCol>
                <a:gridCol w="2601283">
                  <a:extLst>
                    <a:ext uri="{9D8B030D-6E8A-4147-A177-3AD203B41FA5}">
                      <a16:colId xmlns:a16="http://schemas.microsoft.com/office/drawing/2014/main" xmlns="" val="20001"/>
                    </a:ext>
                  </a:extLst>
                </a:gridCol>
                <a:gridCol w="3138022">
                  <a:extLst>
                    <a:ext uri="{9D8B030D-6E8A-4147-A177-3AD203B41FA5}">
                      <a16:colId xmlns:a16="http://schemas.microsoft.com/office/drawing/2014/main" xmlns="" val="20002"/>
                    </a:ext>
                  </a:extLst>
                </a:gridCol>
              </a:tblGrid>
              <a:tr h="24585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dirty="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a:rPr>
                        <a:t>全患者 (n=57)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dirty="0">
                          <a:solidFill>
                            <a:srgbClr val="FFFFFF"/>
                          </a:solidFill>
                          <a:effectLst/>
                          <a:uFillTx/>
                          <a:ea typeface="MS UI Gothic"/>
                        </a:rPr>
                        <a:t>R0切除患</a:t>
                      </a:r>
                      <a:r>
                        <a:rPr lang="ja-JP" sz="1400" b="1" i="0" u="none" strike="noStrike" cap="none" baseline="0" dirty="0" smtClean="0">
                          <a:solidFill>
                            <a:srgbClr val="FFFFFF"/>
                          </a:solidFill>
                          <a:effectLst/>
                          <a:uFillTx/>
                          <a:ea typeface="MS UI Gothic"/>
                        </a:rPr>
                        <a:t>者</a:t>
                      </a:r>
                      <a:r>
                        <a:rPr lang="en-GB" altLang="ja-JP" sz="1400" b="1" i="0" u="none" strike="noStrike" cap="none" baseline="0" dirty="0" smtClean="0">
                          <a:solidFill>
                            <a:srgbClr val="FFFFFF"/>
                          </a:solidFill>
                          <a:effectLst/>
                          <a:uFillTx/>
                          <a:ea typeface="MS UI Gothic"/>
                        </a:rPr>
                        <a:t> </a:t>
                      </a:r>
                      <a:r>
                        <a:rPr lang="ja-JP" sz="1400" b="1" i="0" u="none" strike="noStrike" cap="none" baseline="0" dirty="0" smtClean="0">
                          <a:solidFill>
                            <a:srgbClr val="FFFFFF"/>
                          </a:solidFill>
                          <a:effectLst/>
                          <a:uFillTx/>
                          <a:ea typeface="MS UI Gothic"/>
                        </a:rPr>
                        <a:t>(</a:t>
                      </a:r>
                      <a:r>
                        <a:rPr lang="ja-JP" sz="1400" b="1" i="0" u="none" strike="noStrike" cap="none" baseline="0" dirty="0">
                          <a:solidFill>
                            <a:srgbClr val="FFFFFF"/>
                          </a:solidFill>
                          <a:effectLst/>
                          <a:uFillTx/>
                          <a:ea typeface="MS UI Gothic"/>
                        </a:rPr>
                        <a:t>n=19)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4585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mPFS、カ月（95%CI）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10.8 (8.2, 12.3)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13 (8.8, 16.6)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xmlns="" val="10001"/>
                  </a:ext>
                </a:extLst>
              </a:tr>
              <a:tr h="24585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9カ月目のPFS率、%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53.6 (41.8, 65.1)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73.7 (47.9, 88.1)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24585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mOS、カ月（95%CI）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33.1 (25.7, 46.1)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a:rPr>
                        <a:t>NR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399878708"/>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a:rPr>
              <a:t>討論者 – Adams RA</a:t>
            </a:r>
          </a:p>
        </p:txBody>
      </p:sp>
      <p:sp>
        <p:nvSpPr>
          <p:cNvPr id="3" name="Content Placeholder 2"/>
          <p:cNvSpPr>
            <a:spLocks noGrp="1"/>
          </p:cNvSpPr>
          <p:nvPr>
            <p:ph idx="1"/>
          </p:nvPr>
        </p:nvSpPr>
        <p:spPr/>
        <p:txBody>
          <a:bodyPr/>
          <a:lstStyle/>
          <a:p>
            <a:pPr marL="0" indent="0">
              <a:buNone/>
            </a:pPr>
            <a:r>
              <a:rPr lang="ja-JP" sz="1600" b="1" i="0" u="none" strike="noStrike" cap="none" baseline="0" dirty="0">
                <a:solidFill>
                  <a:srgbClr val="4D4D4D"/>
                </a:solidFill>
                <a:effectLst/>
                <a:uFillTx/>
                <a:ea typeface="MS UI Gothic"/>
              </a:rPr>
              <a:t>試験の目的 </a:t>
            </a:r>
            <a:r>
              <a:rPr lang="en-GB" altLang="ja-JP" sz="1600" b="1" i="0" u="none" strike="noStrike" cap="none" baseline="0" dirty="0" smtClean="0">
                <a:solidFill>
                  <a:srgbClr val="4D4D4D"/>
                </a:solidFill>
                <a:effectLst/>
                <a:uFillTx/>
                <a:ea typeface="MS UI Gothic"/>
              </a:rPr>
              <a:t> </a:t>
            </a:r>
            <a:r>
              <a:rPr lang="ja-JP" sz="1600" b="1" i="0" u="none" strike="noStrike" cap="none" baseline="0" dirty="0" smtClean="0">
                <a:solidFill>
                  <a:srgbClr val="4D4D4D"/>
                </a:solidFill>
                <a:effectLst/>
                <a:uFillTx/>
                <a:ea typeface="MS UI Gothic"/>
              </a:rPr>
              <a:t>(</a:t>
            </a:r>
            <a:r>
              <a:rPr lang="ja-JP" sz="1600" b="1" i="0" u="none" strike="noStrike" cap="none" baseline="0" dirty="0">
                <a:solidFill>
                  <a:srgbClr val="4D4D4D"/>
                </a:solidFill>
                <a:effectLst/>
                <a:uFillTx/>
                <a:ea typeface="MS UI Gothic"/>
              </a:rPr>
              <a:t>MOSAIC: Abstract 462PD – Auclin E, et al)</a:t>
            </a:r>
          </a:p>
          <a:p>
            <a:r>
              <a:rPr lang="ja-JP" sz="1600" b="1" i="0" u="none" strike="noStrike" cap="none" baseline="0" dirty="0">
                <a:solidFill>
                  <a:srgbClr val="4D4D4D"/>
                </a:solidFill>
                <a:effectLst/>
                <a:uFillTx/>
                <a:ea typeface="MS UI Gothic"/>
              </a:rPr>
              <a:t>アジュバントCT治療歴のあるステージII結腸癌患者のDFSおよびOSの術後CEA予後値を検証し、CEAとDFSとの関連性を評価する</a:t>
            </a:r>
          </a:p>
          <a:p>
            <a:pPr marL="0" indent="0">
              <a:buNone/>
            </a:pPr>
            <a:r>
              <a:rPr lang="ja-JP" sz="1600" b="1" i="0" u="none" strike="noStrike" cap="none" baseline="0" dirty="0">
                <a:solidFill>
                  <a:srgbClr val="4D4D4D"/>
                </a:solidFill>
                <a:effectLst/>
                <a:uFillTx/>
                <a:ea typeface="MS UI Gothic"/>
              </a:rPr>
              <a:t>試験デザイン</a:t>
            </a:r>
          </a:p>
          <a:p>
            <a:r>
              <a:rPr lang="ja-JP" sz="1600" b="0" i="0" u="none" strike="noStrike" cap="none" baseline="0" dirty="0">
                <a:solidFill>
                  <a:srgbClr val="4D4D4D"/>
                </a:solidFill>
                <a:effectLst/>
                <a:uFillTx/>
                <a:ea typeface="MS UI Gothic"/>
              </a:rPr>
              <a:t>これは、患者(n=2246) にフルオロウラシル+ LV±オキサリプラチンを投与したMOSAIC試験の事後分析であった</a:t>
            </a:r>
          </a:p>
          <a:p>
            <a:r>
              <a:rPr lang="ja-JP" sz="1600" b="0" i="0" u="none" strike="noStrike" cap="none" baseline="0" dirty="0">
                <a:solidFill>
                  <a:srgbClr val="4D4D4D"/>
                </a:solidFill>
                <a:effectLst/>
                <a:uFillTx/>
                <a:ea typeface="MS UI Gothic"/>
              </a:rPr>
              <a:t>CEAは患者867名（96.4％）で利用可能であった</a:t>
            </a:r>
          </a:p>
          <a:p>
            <a:r>
              <a:rPr lang="ja-JP" sz="1600" b="0" i="0" u="none" strike="noStrike" cap="none" baseline="0" dirty="0">
                <a:solidFill>
                  <a:srgbClr val="4D4D4D"/>
                </a:solidFill>
                <a:effectLst/>
                <a:uFillTx/>
                <a:ea typeface="MS UI Gothic"/>
              </a:rPr>
              <a:t>追跡調査期間の中央値は8.8年間であった</a:t>
            </a:r>
          </a:p>
          <a:p>
            <a:pPr marL="0" indent="0">
              <a:buNone/>
            </a:pPr>
            <a:r>
              <a:rPr lang="ja-JP" sz="1600" b="1" i="0" u="none" strike="noStrike" cap="none" baseline="0" dirty="0">
                <a:solidFill>
                  <a:srgbClr val="4D4D4D"/>
                </a:solidFill>
                <a:effectLst/>
                <a:uFillTx/>
                <a:ea typeface="MS UI Gothic"/>
              </a:rPr>
              <a:t>主な結果</a:t>
            </a:r>
          </a:p>
          <a:p>
            <a:pPr marL="0" indent="0">
              <a:buNone/>
            </a:pPr>
            <a:endParaRPr lang="en-GB" b="1" dirty="0"/>
          </a:p>
          <a:p>
            <a:pPr marL="0" indent="0">
              <a:buNone/>
            </a:pPr>
            <a:endParaRPr lang="en-GB" b="1" dirty="0"/>
          </a:p>
          <a:p>
            <a:pPr marL="0" indent="0">
              <a:buNone/>
            </a:pPr>
            <a:endParaRPr lang="en-GB" b="1" dirty="0"/>
          </a:p>
          <a:p>
            <a:endParaRPr lang="en-GB" dirty="0"/>
          </a:p>
          <a:p>
            <a:r>
              <a:rPr lang="ja-JP" sz="1600" b="0" i="0" u="none" strike="noStrike" cap="none" baseline="0" dirty="0">
                <a:solidFill>
                  <a:srgbClr val="4D4D4D"/>
                </a:solidFill>
                <a:effectLst/>
                <a:uFillTx/>
                <a:ea typeface="MS UI Gothic"/>
              </a:rPr>
              <a:t>オキサリプラチンのベネフィットを、高リスクのステージII結腸癌患者においてのみ特定した（DFS相互作用項 p=0.09）</a:t>
            </a:r>
          </a:p>
          <a:p>
            <a:endParaRPr lang="en-GB" dirty="0"/>
          </a:p>
          <a:p>
            <a:endParaRPr lang="en-GB" dirty="0"/>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Li N, et al. Ann Oncol 2018;29(suppl 5):abstr 459PD</a:t>
            </a:r>
            <a:r>
              <a:rPr sz="1200"/>
              <a:t/>
            </a:r>
            <a:br>
              <a:rPr sz="1200"/>
            </a:br>
            <a:r>
              <a:rPr lang="ja-JP" sz="1200" b="0" i="0" u="none" strike="noStrike" cap="none" baseline="0">
                <a:solidFill>
                  <a:srgbClr val="4D4D4D"/>
                </a:solidFill>
                <a:effectLst/>
                <a:uFillTx/>
                <a:ea typeface="MS UI Gothic"/>
              </a:rPr>
              <a:t>Wu L, et al Ann Oncol 2018;29(suppl 5):abstr 460PD</a:t>
            </a:r>
            <a:r>
              <a:rPr sz="1200"/>
              <a:t/>
            </a:r>
            <a:br>
              <a:rPr sz="1200"/>
            </a:br>
            <a:r>
              <a:rPr lang="ja-JP" sz="1200" b="0" i="0" u="none" strike="noStrike" cap="none" baseline="0">
                <a:solidFill>
                  <a:srgbClr val="4D4D4D"/>
                </a:solidFill>
                <a:effectLst/>
                <a:uFillTx/>
                <a:ea typeface="MS UI Gothic"/>
              </a:rPr>
              <a:t>Pernot S, et al Ann Oncol 2018;29(suppl 5):abstr 461PD</a:t>
            </a:r>
            <a:r>
              <a:rPr sz="1200"/>
              <a:t/>
            </a:r>
            <a:br>
              <a:rPr sz="1200"/>
            </a:br>
            <a:r>
              <a:rPr lang="ja-JP" sz="1200" b="0" i="0" u="none" strike="noStrike" cap="none" baseline="0">
                <a:solidFill>
                  <a:srgbClr val="4D4D4D"/>
                </a:solidFill>
                <a:effectLst/>
                <a:uFillTx/>
                <a:ea typeface="MS UI Gothic"/>
              </a:rPr>
              <a:t>Auclin E, et al Ann Oncol 2018;29(suppl 5):abstr 462PD</a:t>
            </a:r>
          </a:p>
        </p:txBody>
      </p:sp>
      <p:graphicFrame>
        <p:nvGraphicFramePr>
          <p:cNvPr id="6" name="Group 88"/>
          <p:cNvGraphicFramePr>
            <a:graphicFrameLocks noGrp="1"/>
          </p:cNvGraphicFramePr>
          <p:nvPr>
            <p:extLst>
              <p:ext uri="{D42A27DB-BD31-4B8C-83A1-F6EECF244321}">
                <p14:modId xmlns:p14="http://schemas.microsoft.com/office/powerpoint/2010/main" xmlns="" val="807586096"/>
              </p:ext>
            </p:extLst>
          </p:nvPr>
        </p:nvGraphicFramePr>
        <p:xfrm>
          <a:off x="337236" y="4030925"/>
          <a:ext cx="8420100" cy="957844"/>
        </p:xfrm>
        <a:graphic>
          <a:graphicData uri="http://schemas.openxmlformats.org/drawingml/2006/table">
            <a:tbl>
              <a:tblPr firstRow="1" bandRow="1">
                <a:tableStyleId>{69012ECD-51FC-41F1-AA8D-1B2483CD663E}</a:tableStyleId>
              </a:tblPr>
              <a:tblGrid>
                <a:gridCol w="2043971">
                  <a:extLst>
                    <a:ext uri="{9D8B030D-6E8A-4147-A177-3AD203B41FA5}">
                      <a16:colId xmlns:a16="http://schemas.microsoft.com/office/drawing/2014/main" xmlns="" val="20000"/>
                    </a:ext>
                  </a:extLst>
                </a:gridCol>
                <a:gridCol w="727023">
                  <a:extLst>
                    <a:ext uri="{9D8B030D-6E8A-4147-A177-3AD203B41FA5}">
                      <a16:colId xmlns:a16="http://schemas.microsoft.com/office/drawing/2014/main" xmlns="" val="20003"/>
                    </a:ext>
                  </a:extLst>
                </a:gridCol>
                <a:gridCol w="2600794">
                  <a:extLst>
                    <a:ext uri="{9D8B030D-6E8A-4147-A177-3AD203B41FA5}">
                      <a16:colId xmlns:a16="http://schemas.microsoft.com/office/drawing/2014/main" xmlns="" val="20001"/>
                    </a:ext>
                  </a:extLst>
                </a:gridCol>
                <a:gridCol w="757003">
                  <a:extLst>
                    <a:ext uri="{9D8B030D-6E8A-4147-A177-3AD203B41FA5}">
                      <a16:colId xmlns:a16="http://schemas.microsoft.com/office/drawing/2014/main" xmlns="" val="20004"/>
                    </a:ext>
                  </a:extLst>
                </a:gridCol>
                <a:gridCol w="2291309">
                  <a:extLst>
                    <a:ext uri="{9D8B030D-6E8A-4147-A177-3AD203B41FA5}">
                      <a16:colId xmlns:a16="http://schemas.microsoft.com/office/drawing/2014/main" xmlns="" val="20002"/>
                    </a:ext>
                  </a:extLst>
                </a:gridCol>
              </a:tblGrid>
              <a:tr h="32652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dirty="0">
                          <a:solidFill>
                            <a:srgbClr val="FFFFFF"/>
                          </a:solidFill>
                          <a:effectLst/>
                          <a:uFillTx/>
                          <a:ea typeface="MS UI Gothic"/>
                        </a:rPr>
                        <a:t>3年DFS率、%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a:rPr>
                        <a:t>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a:rPr>
                        <a:t>フルオロウラシル + LV</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1" i="0" u="none" strike="noStrike" cap="none" baseline="0">
                          <a:solidFill>
                            <a:srgbClr val="FFFFFF"/>
                          </a:solidFill>
                          <a:effectLst/>
                          <a:uFillTx/>
                          <a:ea typeface="MS UI Gothic"/>
                        </a:rPr>
                        <a:t>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1" i="0" u="none" strike="noStrike" cap="none" baseline="0">
                          <a:solidFill>
                            <a:srgbClr val="FFFFFF"/>
                          </a:solidFill>
                          <a:effectLst/>
                          <a:uFillTx/>
                          <a:ea typeface="MS UI Gothic"/>
                        </a:rPr>
                        <a:t>FOLFOX</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2652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CEA ≤2.35、%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dirty="0">
                          <a:solidFill>
                            <a:srgbClr val="4D4D4D"/>
                          </a:solidFill>
                          <a:effectLst/>
                          <a:uFillTx/>
                          <a:ea typeface="MS UI Gothic"/>
                        </a:rPr>
                        <a:t>333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88.2 (84.8, 91.7)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331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88.7 (85.4, 92.2)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xmlns="" val="10001"/>
                  </a:ext>
                </a:extLst>
              </a:tr>
              <a:tr h="18827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CEA &gt;2.35, %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97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76 (67.9, 85.1)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a:rPr>
                        <a:t>106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dirty="0">
                          <a:solidFill>
                            <a:srgbClr val="4D4D4D"/>
                          </a:solidFill>
                          <a:effectLst/>
                          <a:uFillTx/>
                          <a:ea typeface="MS UI Gothic"/>
                        </a:rPr>
                        <a:t>81.1 (74, 88.9)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2991227584"/>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a:rPr>
              <a:t>討論者 – Adams RA</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発表者による今後の展望に関するメッセージ</a:t>
            </a:r>
          </a:p>
          <a:p>
            <a:r>
              <a:rPr lang="ja-JP" sz="1600" b="1" i="0" u="none" strike="noStrike" cap="none" baseline="0">
                <a:solidFill>
                  <a:srgbClr val="4D4D4D"/>
                </a:solidFill>
                <a:effectLst/>
                <a:uFillTx/>
                <a:ea typeface="MS UI Gothic"/>
              </a:rPr>
              <a:t>Liらの研究では、R0切除を受けた患者においては術後放射線療法の有用性は認められなかった</a:t>
            </a:r>
          </a:p>
          <a:p>
            <a:r>
              <a:rPr lang="ja-JP" sz="1600" b="1" i="0" u="none" strike="noStrike" cap="none" baseline="0">
                <a:solidFill>
                  <a:srgbClr val="4D4D4D"/>
                </a:solidFill>
                <a:effectLst/>
                <a:uFillTx/>
                <a:ea typeface="MS UI Gothic"/>
              </a:rPr>
              <a:t>Wuらの研究では、CT治療を受けたステージIIの結腸癌患者に生存率の改善はないと結論付けているが、この結論には既報データの裏付けがない</a:t>
            </a:r>
          </a:p>
          <a:p>
            <a:r>
              <a:rPr lang="ja-JP" sz="1600" b="1" i="0" u="none" strike="noStrike" cap="none" baseline="0">
                <a:solidFill>
                  <a:srgbClr val="4D4D4D"/>
                </a:solidFill>
                <a:effectLst/>
                <a:uFillTx/>
                <a:ea typeface="MS UI Gothic"/>
              </a:rPr>
              <a:t>Pernotらの研究では、切除不能CRC肝転移患者に1L FOLFOXおよび動脈内DEBIRIを使用した結果は、ハードルが高く設定されているにもかかわらず説得力がなかった</a:t>
            </a:r>
          </a:p>
          <a:p>
            <a:r>
              <a:rPr lang="ja-JP" sz="1600" b="1" i="0" u="none" strike="noStrike" cap="none" baseline="0">
                <a:solidFill>
                  <a:srgbClr val="4D4D4D"/>
                </a:solidFill>
                <a:effectLst/>
                <a:uFillTx/>
                <a:ea typeface="MS UI Gothic"/>
              </a:rPr>
              <a:t>Auclinらの研究では、オキサリプラチンとフルオロウラシル + LVの併用により恩恵を受ける可能性があるのは術後CEAが2.35 ng/mLを超える高リスクのステージII結腸癌患者のみと結論付けており、これはこの患者集団を治療する際に考慮すべきである </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Li N, et al. Ann Oncol 2018;29(suppl 5):abstr 459PD</a:t>
            </a:r>
            <a:r>
              <a:rPr sz="1200"/>
              <a:t/>
            </a:r>
            <a:br>
              <a:rPr sz="1200"/>
            </a:br>
            <a:r>
              <a:rPr lang="ja-JP" sz="1200" b="0" i="0" u="none" strike="noStrike" cap="none" baseline="0">
                <a:solidFill>
                  <a:srgbClr val="4D4D4D"/>
                </a:solidFill>
                <a:effectLst/>
                <a:uFillTx/>
                <a:ea typeface="MS UI Gothic"/>
              </a:rPr>
              <a:t>Wu L, et al Ann Oncol 2018;29(suppl 5):abstr 460PD</a:t>
            </a:r>
            <a:r>
              <a:rPr sz="1200"/>
              <a:t/>
            </a:r>
            <a:br>
              <a:rPr sz="1200"/>
            </a:br>
            <a:r>
              <a:rPr lang="ja-JP" sz="1200" b="0" i="0" u="none" strike="noStrike" cap="none" baseline="0">
                <a:solidFill>
                  <a:srgbClr val="4D4D4D"/>
                </a:solidFill>
                <a:effectLst/>
                <a:uFillTx/>
                <a:ea typeface="MS UI Gothic"/>
              </a:rPr>
              <a:t>Pernot S, et al Ann Oncol 2018;29(suppl 5):abstr 461PD</a:t>
            </a:r>
            <a:r>
              <a:rPr sz="1200"/>
              <a:t/>
            </a:r>
            <a:br>
              <a:rPr sz="1200"/>
            </a:br>
            <a:r>
              <a:rPr lang="ja-JP" sz="1200" b="0" i="0" u="none" strike="noStrike" cap="none" baseline="0">
                <a:solidFill>
                  <a:srgbClr val="4D4D4D"/>
                </a:solidFill>
                <a:effectLst/>
                <a:uFillTx/>
                <a:ea typeface="MS UI Gothic"/>
              </a:rPr>
              <a:t>Auclin E, et al Ann Oncol 2018;29(suppl 5):abstr 462PD</a:t>
            </a:r>
          </a:p>
        </p:txBody>
      </p:sp>
    </p:spTree>
    <p:extLst>
      <p:ext uri="{BB962C8B-B14F-4D97-AF65-F5344CB8AC3E}">
        <p14:creationId xmlns:p14="http://schemas.microsoft.com/office/powerpoint/2010/main" xmlns="" val="1816300670"/>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179614"/>
            <a:ext cx="8096488" cy="807720"/>
          </a:xfrm>
        </p:spPr>
        <p:txBody>
          <a:bodyPr/>
          <a:lstStyle/>
          <a:p>
            <a:r>
              <a:rPr lang="ja-JP" sz="1800" b="1" i="0" u="none" strike="noStrike" cap="none" baseline="0" dirty="0">
                <a:solidFill>
                  <a:srgbClr val="043882"/>
                </a:solidFill>
                <a:effectLst/>
                <a:uFillTx/>
                <a:ea typeface="MS UI Gothic"/>
              </a:rPr>
              <a:t>1558O: 地域別および診断時病期別の結腸直腸癌生存率の世界的比較（CONCORD-2） – Benitez Majano S, et al</a:t>
            </a:r>
          </a:p>
        </p:txBody>
      </p:sp>
      <p:sp>
        <p:nvSpPr>
          <p:cNvPr id="3" name="Content Placeholder 2"/>
          <p:cNvSpPr>
            <a:spLocks noGrp="1"/>
          </p:cNvSpPr>
          <p:nvPr>
            <p:ph idx="1"/>
          </p:nvPr>
        </p:nvSpPr>
        <p:spPr>
          <a:xfrm>
            <a:off x="365124" y="1254035"/>
            <a:ext cx="8560512" cy="4746172"/>
          </a:xfrm>
        </p:spPr>
        <p:txBody>
          <a:bodyPr/>
          <a:lstStyle/>
          <a:p>
            <a:pPr marL="0" indent="0">
              <a:buNone/>
            </a:pPr>
            <a:r>
              <a:rPr lang="ja-JP" sz="1600" b="1" i="0" u="none" strike="noStrike" cap="none" baseline="0" dirty="0">
                <a:solidFill>
                  <a:srgbClr val="4D4D4D"/>
                </a:solidFill>
                <a:effectLst/>
                <a:uFillTx/>
                <a:ea typeface="MS UI Gothic"/>
              </a:rPr>
              <a:t>試験の目的</a:t>
            </a:r>
          </a:p>
          <a:p>
            <a:r>
              <a:rPr lang="ja-JP" sz="1600" b="0" i="0" u="none" strike="noStrike" cap="none" baseline="0" dirty="0">
                <a:solidFill>
                  <a:srgbClr val="4D4D4D"/>
                </a:solidFill>
                <a:effectLst/>
                <a:uFillTx/>
                <a:ea typeface="MS UI Gothic"/>
              </a:rPr>
              <a:t>結腸癌の国際的な生存率の長期的傾向を病期および地域ごとに評価する</a:t>
            </a:r>
          </a:p>
          <a:p>
            <a:endParaRPr lang="en-GB" dirty="0"/>
          </a:p>
          <a:p>
            <a:pPr marL="0" indent="0">
              <a:buNone/>
            </a:pPr>
            <a:r>
              <a:rPr lang="ja-JP" sz="1600" b="1" i="0" u="none" strike="noStrike" cap="none" baseline="0" dirty="0">
                <a:solidFill>
                  <a:srgbClr val="4D4D4D"/>
                </a:solidFill>
                <a:effectLst/>
                <a:uFillTx/>
                <a:ea typeface="MS UI Gothic"/>
              </a:rPr>
              <a:t>方法</a:t>
            </a:r>
          </a:p>
          <a:p>
            <a:pPr marL="250825" lvl="1" indent="-250825">
              <a:buSzPct val="110000"/>
              <a:buFontTx/>
              <a:buChar char="•"/>
            </a:pPr>
            <a:r>
              <a:rPr lang="ja-JP" sz="1600" b="0" i="0" u="none" strike="noStrike" cap="none" baseline="0" dirty="0">
                <a:solidFill>
                  <a:srgbClr val="4D4D4D"/>
                </a:solidFill>
                <a:effectLst/>
                <a:uFillTx/>
                <a:ea typeface="MS UI Gothic"/>
              </a:rPr>
              <a:t>67カ国の279の癌登録簿と2500万人以上の患者からなるグローバル監視プログラムからデータを収集した</a:t>
            </a:r>
          </a:p>
          <a:p>
            <a:pPr marL="250825" lvl="1" indent="-250825">
              <a:buSzPct val="110000"/>
              <a:buFontTx/>
              <a:buChar char="•"/>
            </a:pPr>
            <a:r>
              <a:rPr lang="ja-JP" sz="1600" b="0" i="0" u="none" strike="noStrike" cap="none" baseline="0" dirty="0">
                <a:solidFill>
                  <a:srgbClr val="4D4D4D"/>
                </a:solidFill>
                <a:effectLst/>
                <a:uFillTx/>
                <a:ea typeface="MS UI Gothic"/>
              </a:rPr>
              <a:t>1995年から2009年の間に診断された15～99歳の患者によく見られる10種類の癌の長期的傾向が記録されている</a:t>
            </a:r>
          </a:p>
          <a:p>
            <a:pPr lvl="1"/>
            <a:r>
              <a:rPr lang="ja-JP" sz="1600" b="0" i="0" u="none" strike="noStrike" cap="none" baseline="0" dirty="0">
                <a:solidFill>
                  <a:srgbClr val="4D4D4D"/>
                </a:solidFill>
                <a:effectLst/>
                <a:uFillTx/>
                <a:ea typeface="MS UI Gothic"/>
              </a:rPr>
              <a:t>これには、CRC患者5,026,928名が含まれていた</a:t>
            </a:r>
          </a:p>
          <a:p>
            <a:r>
              <a:rPr lang="ja-JP" sz="1600" b="0" i="0" u="none" strike="noStrike" cap="none" baseline="0" dirty="0">
                <a:solidFill>
                  <a:srgbClr val="4D4D4D"/>
                </a:solidFill>
                <a:effectLst/>
                <a:uFillTx/>
                <a:ea typeface="MS UI Gothic"/>
              </a:rPr>
              <a:t>データ品質に問題がある登録簿を除外して層別化解析を実施した</a:t>
            </a:r>
          </a:p>
          <a:p>
            <a:pPr lvl="1"/>
            <a:r>
              <a:rPr lang="ja-JP" sz="1600" b="0" i="0" u="none" strike="noStrike" cap="none" baseline="0" dirty="0">
                <a:solidFill>
                  <a:srgbClr val="4D4D4D"/>
                </a:solidFill>
                <a:effectLst/>
                <a:uFillTx/>
                <a:ea typeface="MS UI Gothic"/>
              </a:rPr>
              <a:t>これには、55カ国228の登録簿のCRC患者4,877,818名が含まれていた</a:t>
            </a:r>
          </a:p>
        </p:txBody>
      </p:sp>
      <p:sp>
        <p:nvSpPr>
          <p:cNvPr id="5" name="Text Placeholder 4"/>
          <p:cNvSpPr>
            <a:spLocks noGrp="1"/>
          </p:cNvSpPr>
          <p:nvPr>
            <p:ph type="body" sz="quarter" idx="11"/>
          </p:nvPr>
        </p:nvSpPr>
        <p:spPr>
          <a:xfrm>
            <a:off x="4298400" y="6096000"/>
            <a:ext cx="4480475" cy="487363"/>
          </a:xfrm>
        </p:spPr>
        <p:txBody>
          <a:bodyPr/>
          <a:lstStyle/>
          <a:p>
            <a:r>
              <a:rPr lang="ja-JP" sz="1200" b="0" i="0" u="none" strike="noStrike" cap="none" baseline="0">
                <a:solidFill>
                  <a:srgbClr val="4D4D4D"/>
                </a:solidFill>
                <a:effectLst/>
                <a:uFillTx/>
                <a:ea typeface="MS UI Gothic"/>
              </a:rPr>
              <a:t>Benitez Majano S, et al. Ann Oncol 2018;29(suppl 5):abstr 1558O</a:t>
            </a:r>
          </a:p>
        </p:txBody>
      </p:sp>
    </p:spTree>
    <p:extLst>
      <p:ext uri="{BB962C8B-B14F-4D97-AF65-F5344CB8AC3E}">
        <p14:creationId xmlns:p14="http://schemas.microsoft.com/office/powerpoint/2010/main" xmlns="" val="2448793150"/>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109267" cy="807720"/>
          </a:xfrm>
        </p:spPr>
        <p:txBody>
          <a:bodyPr/>
          <a:lstStyle/>
          <a:p>
            <a:r>
              <a:rPr lang="ja-JP" sz="1800" b="1" i="0" u="none" strike="noStrike" cap="none" baseline="0" dirty="0">
                <a:solidFill>
                  <a:srgbClr val="043882"/>
                </a:solidFill>
                <a:effectLst/>
                <a:uFillTx/>
                <a:ea typeface="MS UI Gothic"/>
              </a:rPr>
              <a:t>1558O: 地域別および診断時病期別の結腸直腸癌生存率の世界的比較（CONCORD-2） – Benitez Majano S,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主な結果</a:t>
            </a:r>
          </a:p>
          <a:p>
            <a:endParaRPr lang="en-GB"/>
          </a:p>
        </p:txBody>
      </p:sp>
      <p:sp>
        <p:nvSpPr>
          <p:cNvPr id="5" name="Text Placeholder 4"/>
          <p:cNvSpPr>
            <a:spLocks noGrp="1"/>
          </p:cNvSpPr>
          <p:nvPr>
            <p:ph type="body" sz="quarter" idx="11"/>
          </p:nvPr>
        </p:nvSpPr>
        <p:spPr>
          <a:xfrm>
            <a:off x="4298400" y="6096000"/>
            <a:ext cx="4480475" cy="487363"/>
          </a:xfrm>
        </p:spPr>
        <p:txBody>
          <a:bodyPr/>
          <a:lstStyle/>
          <a:p>
            <a:r>
              <a:rPr lang="ja-JP" sz="1200" b="0" i="0" u="none" strike="noStrike" cap="none" baseline="0">
                <a:solidFill>
                  <a:srgbClr val="4D4D4D"/>
                </a:solidFill>
                <a:effectLst/>
                <a:uFillTx/>
                <a:ea typeface="MS UI Gothic"/>
              </a:rPr>
              <a:t>Benitez Majano S, et al. Ann Oncol 2018;29(suppl 5):abstr 1558O</a:t>
            </a:r>
          </a:p>
        </p:txBody>
      </p:sp>
      <p:sp>
        <p:nvSpPr>
          <p:cNvPr id="9" name="TextBox 8">
            <a:extLst>
              <a:ext uri="{FF2B5EF4-FFF2-40B4-BE49-F238E27FC236}">
                <a16:creationId xmlns:a16="http://schemas.microsoft.com/office/drawing/2014/main" xmlns="" id="{8E66124B-BFFC-4937-A73B-0576DC9E2CA3}"/>
              </a:ext>
            </a:extLst>
          </p:cNvPr>
          <p:cNvSpPr txBox="1"/>
          <p:nvPr/>
        </p:nvSpPr>
        <p:spPr>
          <a:xfrm>
            <a:off x="2254802" y="1549400"/>
            <a:ext cx="4634420" cy="305105"/>
          </a:xfrm>
          <a:prstGeom prst="rect">
            <a:avLst/>
          </a:prstGeom>
          <a:noFill/>
        </p:spPr>
        <p:txBody>
          <a:bodyPr wrap="none" rtlCol="0">
            <a:spAutoFit/>
          </a:bodyPr>
          <a:lstStyle/>
          <a:p>
            <a:pPr algn="ctr"/>
            <a:r>
              <a:rPr lang="ja-JP" sz="1400" b="1" i="0" u="none" strike="noStrike" cap="none" baseline="0">
                <a:solidFill>
                  <a:srgbClr val="4D4D4D"/>
                </a:solidFill>
                <a:effectLst/>
                <a:uFillTx/>
                <a:ea typeface="MS UI Gothic"/>
              </a:rPr>
              <a:t>結腸癌2004～2009年: 病期別に標準化した5年ネット生存率</a:t>
            </a:r>
          </a:p>
        </p:txBody>
      </p:sp>
      <p:grpSp>
        <p:nvGrpSpPr>
          <p:cNvPr id="10" name="Group 9">
            <a:extLst>
              <a:ext uri="{FF2B5EF4-FFF2-40B4-BE49-F238E27FC236}">
                <a16:creationId xmlns:a16="http://schemas.microsoft.com/office/drawing/2014/main" xmlns="" id="{50A8F450-1914-433B-A120-60922BBABC2B}"/>
              </a:ext>
            </a:extLst>
          </p:cNvPr>
          <p:cNvGrpSpPr/>
          <p:nvPr/>
        </p:nvGrpSpPr>
        <p:grpSpPr>
          <a:xfrm>
            <a:off x="284543" y="1903046"/>
            <a:ext cx="4144979" cy="4354267"/>
            <a:chOff x="284543" y="1903046"/>
            <a:chExt cx="4144979" cy="4354267"/>
          </a:xfrm>
        </p:grpSpPr>
        <p:sp>
          <p:nvSpPr>
            <p:cNvPr id="11" name="TextBox 10">
              <a:extLst>
                <a:ext uri="{FF2B5EF4-FFF2-40B4-BE49-F238E27FC236}">
                  <a16:creationId xmlns:a16="http://schemas.microsoft.com/office/drawing/2014/main" xmlns="" id="{EC409A21-BFE1-4433-A3F1-A98DE117B6B8}"/>
                </a:ext>
              </a:extLst>
            </p:cNvPr>
            <p:cNvSpPr txBox="1"/>
            <p:nvPr/>
          </p:nvSpPr>
          <p:spPr>
            <a:xfrm rot="16200000">
              <a:off x="182841" y="3869608"/>
              <a:ext cx="462742" cy="259339"/>
            </a:xfrm>
            <a:prstGeom prst="rect">
              <a:avLst/>
            </a:prstGeom>
            <a:noFill/>
          </p:spPr>
          <p:txBody>
            <a:bodyPr wrap="none" rtlCol="0">
              <a:spAutoFit/>
            </a:bodyPr>
            <a:lstStyle/>
            <a:p>
              <a:pPr algn="ctr"/>
              <a:r>
                <a:rPr lang="ja-JP" sz="1100" b="0" i="0" u="none" strike="noStrike" cap="none" baseline="0">
                  <a:solidFill>
                    <a:srgbClr val="4D4D4D"/>
                  </a:solidFill>
                  <a:effectLst/>
                  <a:uFillTx/>
                  <a:ea typeface="MS UI Gothic"/>
                </a:rPr>
                <a:t>国別</a:t>
              </a:r>
            </a:p>
          </p:txBody>
        </p:sp>
        <p:sp>
          <p:nvSpPr>
            <p:cNvPr id="12" name="TextBox 11">
              <a:extLst>
                <a:ext uri="{FF2B5EF4-FFF2-40B4-BE49-F238E27FC236}">
                  <a16:creationId xmlns:a16="http://schemas.microsoft.com/office/drawing/2014/main" xmlns="" id="{D49B0A6C-AA97-4283-937D-2C1FB4F7194D}"/>
                </a:ext>
              </a:extLst>
            </p:cNvPr>
            <p:cNvSpPr txBox="1"/>
            <p:nvPr/>
          </p:nvSpPr>
          <p:spPr>
            <a:xfrm>
              <a:off x="723031" y="1942785"/>
              <a:ext cx="912454" cy="4096032"/>
            </a:xfrm>
            <a:prstGeom prst="rect">
              <a:avLst/>
            </a:prstGeom>
            <a:noFill/>
          </p:spPr>
          <p:txBody>
            <a:bodyPr wrap="none" rtlCol="0">
              <a:spAutoFit/>
            </a:bodyPr>
            <a:lstStyle/>
            <a:p>
              <a:pPr algn="r">
                <a:lnSpc>
                  <a:spcPts val="1500"/>
                </a:lnSpc>
                <a:spcAft>
                  <a:spcPct val="0"/>
                </a:spcAft>
              </a:pPr>
              <a:r>
                <a:rPr lang="ja-JP" sz="1000" b="0" i="0" u="none" strike="noStrike" cap="none" baseline="0">
                  <a:solidFill>
                    <a:srgbClr val="4D4D4D"/>
                  </a:solidFill>
                  <a:effectLst/>
                  <a:uFillTx/>
                  <a:ea typeface="MS UI Gothic"/>
                </a:rPr>
                <a:t>プエルトリコ</a:t>
              </a:r>
            </a:p>
            <a:p>
              <a:pPr algn="r">
                <a:lnSpc>
                  <a:spcPts val="1500"/>
                </a:lnSpc>
                <a:spcAft>
                  <a:spcPct val="0"/>
                </a:spcAft>
              </a:pPr>
              <a:r>
                <a:rPr lang="ja-JP" sz="1000" b="0" i="0" u="none" strike="noStrike" cap="none" baseline="0">
                  <a:solidFill>
                    <a:srgbClr val="4D4D4D"/>
                  </a:solidFill>
                  <a:effectLst/>
                  <a:uFillTx/>
                  <a:ea typeface="MS UI Gothic"/>
                </a:rPr>
                <a:t>アメリカ合衆国</a:t>
              </a:r>
            </a:p>
            <a:p>
              <a:pPr algn="r">
                <a:lnSpc>
                  <a:spcPts val="1500"/>
                </a:lnSpc>
                <a:spcAft>
                  <a:spcPct val="0"/>
                </a:spcAft>
              </a:pPr>
              <a:r>
                <a:rPr lang="ja-JP" sz="1000" b="0" i="0" u="none" strike="noStrike" cap="none" baseline="0">
                  <a:solidFill>
                    <a:srgbClr val="4D4D4D"/>
                  </a:solidFill>
                  <a:effectLst/>
                  <a:uFillTx/>
                  <a:ea typeface="MS UI Gothic"/>
                </a:rPr>
                <a:t>キプロス</a:t>
              </a:r>
            </a:p>
            <a:p>
              <a:pPr algn="r">
                <a:lnSpc>
                  <a:spcPts val="1500"/>
                </a:lnSpc>
                <a:spcAft>
                  <a:spcPct val="0"/>
                </a:spcAft>
              </a:pPr>
              <a:r>
                <a:rPr lang="ja-JP" sz="1000" b="0" i="0" u="none" strike="noStrike" cap="none" baseline="0">
                  <a:solidFill>
                    <a:srgbClr val="4D4D4D"/>
                  </a:solidFill>
                  <a:effectLst/>
                  <a:uFillTx/>
                  <a:ea typeface="MS UI Gothic"/>
                </a:rPr>
                <a:t>インドネシア</a:t>
              </a:r>
            </a:p>
            <a:p>
              <a:pPr algn="r">
                <a:lnSpc>
                  <a:spcPts val="1500"/>
                </a:lnSpc>
                <a:spcAft>
                  <a:spcPct val="0"/>
                </a:spcAft>
              </a:pPr>
              <a:r>
                <a:rPr lang="ja-JP" sz="1000" b="0" i="0" u="none" strike="noStrike" cap="none" baseline="0">
                  <a:solidFill>
                    <a:srgbClr val="4D4D4D"/>
                  </a:solidFill>
                  <a:effectLst/>
                  <a:uFillTx/>
                  <a:ea typeface="MS UI Gothic"/>
                </a:rPr>
                <a:t>日本</a:t>
              </a:r>
            </a:p>
            <a:p>
              <a:pPr algn="r">
                <a:lnSpc>
                  <a:spcPts val="1500"/>
                </a:lnSpc>
                <a:spcAft>
                  <a:spcPct val="0"/>
                </a:spcAft>
              </a:pPr>
              <a:r>
                <a:rPr lang="ja-JP" sz="1000" b="0" i="0" u="none" strike="noStrike" cap="none" baseline="0">
                  <a:solidFill>
                    <a:srgbClr val="4D4D4D"/>
                  </a:solidFill>
                  <a:effectLst/>
                  <a:uFillTx/>
                  <a:ea typeface="MS UI Gothic"/>
                </a:rPr>
                <a:t>モンゴル</a:t>
              </a:r>
            </a:p>
            <a:p>
              <a:pPr algn="r">
                <a:lnSpc>
                  <a:spcPts val="1500"/>
                </a:lnSpc>
                <a:spcAft>
                  <a:spcPct val="0"/>
                </a:spcAft>
              </a:pPr>
              <a:r>
                <a:rPr lang="ja-JP" sz="1000" b="0" i="0" u="none" strike="noStrike" cap="none" baseline="0">
                  <a:solidFill>
                    <a:srgbClr val="4D4D4D"/>
                  </a:solidFill>
                  <a:effectLst/>
                  <a:uFillTx/>
                  <a:ea typeface="MS UI Gothic"/>
                </a:rPr>
                <a:t>タイ</a:t>
              </a:r>
            </a:p>
            <a:p>
              <a:pPr algn="r">
                <a:lnSpc>
                  <a:spcPts val="1500"/>
                </a:lnSpc>
                <a:spcAft>
                  <a:spcPct val="0"/>
                </a:spcAft>
              </a:pPr>
              <a:r>
                <a:rPr lang="ja-JP" sz="1000" b="0" i="0" u="none" strike="noStrike" cap="none" baseline="0">
                  <a:solidFill>
                    <a:srgbClr val="4D4D4D"/>
                  </a:solidFill>
                  <a:effectLst/>
                  <a:uFillTx/>
                  <a:ea typeface="MS UI Gothic"/>
                </a:rPr>
                <a:t>オーストリア</a:t>
              </a:r>
            </a:p>
            <a:p>
              <a:pPr algn="r">
                <a:lnSpc>
                  <a:spcPts val="1500"/>
                </a:lnSpc>
                <a:spcAft>
                  <a:spcPct val="0"/>
                </a:spcAft>
              </a:pPr>
              <a:r>
                <a:rPr lang="ja-JP" sz="1000" b="0" i="0" u="none" strike="noStrike" cap="none" baseline="0">
                  <a:solidFill>
                    <a:srgbClr val="4D4D4D"/>
                  </a:solidFill>
                  <a:effectLst/>
                  <a:uFillTx/>
                  <a:ea typeface="MS UI Gothic"/>
                </a:rPr>
                <a:t>ベルギー</a:t>
              </a:r>
            </a:p>
            <a:p>
              <a:pPr algn="r">
                <a:lnSpc>
                  <a:spcPts val="1500"/>
                </a:lnSpc>
                <a:spcAft>
                  <a:spcPct val="0"/>
                </a:spcAft>
              </a:pPr>
              <a:r>
                <a:rPr lang="ja-JP" sz="1000" b="0" i="0" u="none" strike="noStrike" cap="none" baseline="0">
                  <a:solidFill>
                    <a:srgbClr val="4D4D4D"/>
                  </a:solidFill>
                  <a:effectLst/>
                  <a:uFillTx/>
                  <a:ea typeface="MS UI Gothic"/>
                </a:rPr>
                <a:t>ブルガリア</a:t>
              </a:r>
            </a:p>
            <a:p>
              <a:pPr algn="r">
                <a:lnSpc>
                  <a:spcPts val="1500"/>
                </a:lnSpc>
                <a:spcAft>
                  <a:spcPct val="0"/>
                </a:spcAft>
              </a:pPr>
              <a:r>
                <a:rPr lang="ja-JP" sz="1000" b="0" i="0" u="none" strike="noStrike" cap="none" baseline="0">
                  <a:solidFill>
                    <a:srgbClr val="4D4D4D"/>
                  </a:solidFill>
                  <a:effectLst/>
                  <a:uFillTx/>
                  <a:ea typeface="MS UI Gothic"/>
                </a:rPr>
                <a:t>チェコ共和国</a:t>
              </a:r>
            </a:p>
            <a:p>
              <a:pPr algn="r">
                <a:lnSpc>
                  <a:spcPts val="1500"/>
                </a:lnSpc>
                <a:spcAft>
                  <a:spcPct val="0"/>
                </a:spcAft>
              </a:pPr>
              <a:r>
                <a:rPr lang="ja-JP" sz="1000" b="0" i="0" u="none" strike="noStrike" cap="none" baseline="0">
                  <a:solidFill>
                    <a:srgbClr val="4D4D4D"/>
                  </a:solidFill>
                  <a:effectLst/>
                  <a:uFillTx/>
                  <a:ea typeface="MS UI Gothic"/>
                </a:rPr>
                <a:t>エストニア</a:t>
              </a:r>
            </a:p>
            <a:p>
              <a:pPr algn="r">
                <a:lnSpc>
                  <a:spcPts val="1500"/>
                </a:lnSpc>
                <a:spcAft>
                  <a:spcPct val="0"/>
                </a:spcAft>
              </a:pPr>
              <a:r>
                <a:rPr lang="ja-JP" sz="1000" b="0" i="0" u="none" strike="noStrike" cap="none" baseline="0">
                  <a:solidFill>
                    <a:srgbClr val="4D4D4D"/>
                  </a:solidFill>
                  <a:effectLst/>
                  <a:uFillTx/>
                  <a:ea typeface="MS UI Gothic"/>
                </a:rPr>
                <a:t>フランス</a:t>
              </a:r>
            </a:p>
            <a:p>
              <a:pPr algn="r">
                <a:lnSpc>
                  <a:spcPts val="1500"/>
                </a:lnSpc>
                <a:spcAft>
                  <a:spcPct val="0"/>
                </a:spcAft>
              </a:pPr>
              <a:r>
                <a:rPr lang="ja-JP" sz="1000" b="0" i="0" u="none" strike="noStrike" cap="none" baseline="0">
                  <a:solidFill>
                    <a:srgbClr val="4D4D4D"/>
                  </a:solidFill>
                  <a:effectLst/>
                  <a:uFillTx/>
                  <a:ea typeface="MS UI Gothic"/>
                </a:rPr>
                <a:t>ドイツ</a:t>
              </a:r>
            </a:p>
            <a:p>
              <a:pPr algn="r">
                <a:lnSpc>
                  <a:spcPts val="1500"/>
                </a:lnSpc>
                <a:spcAft>
                  <a:spcPct val="0"/>
                </a:spcAft>
              </a:pPr>
              <a:r>
                <a:rPr lang="ja-JP" sz="1000" b="0" i="0" u="none" strike="noStrike" cap="none" baseline="0">
                  <a:solidFill>
                    <a:srgbClr val="4D4D4D"/>
                  </a:solidFill>
                  <a:effectLst/>
                  <a:uFillTx/>
                  <a:ea typeface="MS UI Gothic"/>
                </a:rPr>
                <a:t>イタリア</a:t>
              </a:r>
            </a:p>
            <a:p>
              <a:pPr algn="r">
                <a:lnSpc>
                  <a:spcPts val="1500"/>
                </a:lnSpc>
                <a:spcAft>
                  <a:spcPct val="0"/>
                </a:spcAft>
              </a:pPr>
              <a:r>
                <a:rPr lang="ja-JP" sz="1000" b="0" i="0" u="none" strike="noStrike" cap="none" baseline="0">
                  <a:solidFill>
                    <a:srgbClr val="4D4D4D"/>
                  </a:solidFill>
                  <a:effectLst/>
                  <a:uFillTx/>
                  <a:ea typeface="MS UI Gothic"/>
                </a:rPr>
                <a:t>ノルウェー</a:t>
              </a:r>
            </a:p>
            <a:p>
              <a:pPr algn="r">
                <a:lnSpc>
                  <a:spcPts val="1500"/>
                </a:lnSpc>
                <a:spcAft>
                  <a:spcPct val="0"/>
                </a:spcAft>
              </a:pPr>
              <a:r>
                <a:rPr lang="ja-JP" sz="1000" b="0" i="0" u="none" strike="noStrike" cap="none" baseline="0">
                  <a:solidFill>
                    <a:srgbClr val="4D4D4D"/>
                  </a:solidFill>
                  <a:effectLst/>
                  <a:uFillTx/>
                  <a:ea typeface="MS UI Gothic"/>
                </a:rPr>
                <a:t>ポーランド</a:t>
              </a:r>
            </a:p>
            <a:p>
              <a:pPr algn="r">
                <a:lnSpc>
                  <a:spcPts val="1500"/>
                </a:lnSpc>
                <a:spcAft>
                  <a:spcPct val="0"/>
                </a:spcAft>
              </a:pPr>
              <a:r>
                <a:rPr lang="ja-JP" sz="1000" b="0" i="0" u="none" strike="noStrike" cap="none" baseline="0">
                  <a:solidFill>
                    <a:srgbClr val="4D4D4D"/>
                  </a:solidFill>
                  <a:effectLst/>
                  <a:uFillTx/>
                  <a:ea typeface="MS UI Gothic"/>
                </a:rPr>
                <a:t>スロバキア</a:t>
              </a:r>
            </a:p>
            <a:p>
              <a:pPr algn="r">
                <a:lnSpc>
                  <a:spcPts val="1500"/>
                </a:lnSpc>
                <a:spcAft>
                  <a:spcPct val="0"/>
                </a:spcAft>
              </a:pPr>
              <a:r>
                <a:rPr lang="ja-JP" sz="1000" b="0" i="0" u="none" strike="noStrike" cap="none" baseline="0">
                  <a:solidFill>
                    <a:srgbClr val="4D4D4D"/>
                  </a:solidFill>
                  <a:effectLst/>
                  <a:uFillTx/>
                  <a:ea typeface="MS UI Gothic"/>
                </a:rPr>
                <a:t>スイス</a:t>
              </a:r>
            </a:p>
            <a:p>
              <a:pPr algn="r">
                <a:lnSpc>
                  <a:spcPts val="1500"/>
                </a:lnSpc>
                <a:spcAft>
                  <a:spcPct val="0"/>
                </a:spcAft>
              </a:pPr>
              <a:r>
                <a:rPr lang="ja-JP" sz="1000" b="0" i="0" u="none" strike="noStrike" cap="none" baseline="0">
                  <a:solidFill>
                    <a:srgbClr val="4D4D4D"/>
                  </a:solidFill>
                  <a:effectLst/>
                  <a:uFillTx/>
                  <a:ea typeface="MS UI Gothic"/>
                </a:rPr>
                <a:t>イギリス</a:t>
              </a:r>
            </a:p>
            <a:p>
              <a:pPr algn="r">
                <a:lnSpc>
                  <a:spcPts val="1500"/>
                </a:lnSpc>
                <a:spcAft>
                  <a:spcPct val="0"/>
                </a:spcAft>
              </a:pPr>
              <a:r>
                <a:rPr lang="ja-JP" sz="1000" b="0" i="0" u="none" strike="noStrike" cap="none" baseline="0">
                  <a:solidFill>
                    <a:srgbClr val="4D4D4D"/>
                  </a:solidFill>
                  <a:effectLst/>
                  <a:uFillTx/>
                  <a:ea typeface="MS UI Gothic"/>
                </a:rPr>
                <a:t>オーストラリア</a:t>
              </a:r>
            </a:p>
          </p:txBody>
        </p:sp>
        <p:cxnSp>
          <p:nvCxnSpPr>
            <p:cNvPr id="13" name="Straight Connector 12">
              <a:extLst>
                <a:ext uri="{FF2B5EF4-FFF2-40B4-BE49-F238E27FC236}">
                  <a16:creationId xmlns:a16="http://schemas.microsoft.com/office/drawing/2014/main" xmlns="" id="{72FC4EA7-22EB-4DB9-9282-64CDB02F264C}"/>
                </a:ext>
              </a:extLst>
            </p:cNvPr>
            <p:cNvCxnSpPr/>
            <p:nvPr/>
          </p:nvCxnSpPr>
          <p:spPr>
            <a:xfrm rot="16200000">
              <a:off x="1635018"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780A2387-B26B-4C34-83A5-FA839EDE898F}"/>
                </a:ext>
              </a:extLst>
            </p:cNvPr>
            <p:cNvCxnSpPr/>
            <p:nvPr/>
          </p:nvCxnSpPr>
          <p:spPr>
            <a:xfrm rot="16200000">
              <a:off x="4293379"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C772B571-72AB-4269-B526-5BB319A4A6EF}"/>
                </a:ext>
              </a:extLst>
            </p:cNvPr>
            <p:cNvSpPr txBox="1"/>
            <p:nvPr/>
          </p:nvSpPr>
          <p:spPr>
            <a:xfrm>
              <a:off x="1627769" y="6104093"/>
              <a:ext cx="69920" cy="152552"/>
            </a:xfrm>
            <a:prstGeom prst="rect">
              <a:avLst/>
            </a:prstGeom>
            <a:noFill/>
          </p:spPr>
          <p:txBody>
            <a:bodyPr wrap="none" lIns="0" tIns="0" rIns="0" bIns="0" rtlCol="0" anchor="ctr" anchorCtr="0">
              <a:spAutoFit/>
            </a:bodyPr>
            <a:lstStyle/>
            <a:p>
              <a:pPr algn="ctr"/>
              <a:r>
                <a:rPr lang="ja-JP" sz="1000" b="0" i="0" u="none" strike="noStrike" cap="none" baseline="0">
                  <a:solidFill>
                    <a:srgbClr val="4D4D4D"/>
                  </a:solidFill>
                  <a:effectLst/>
                  <a:uFillTx/>
                  <a:ea typeface="MS UI Gothic"/>
                </a:rPr>
                <a:t>0</a:t>
              </a:r>
            </a:p>
          </p:txBody>
        </p:sp>
        <p:sp>
          <p:nvSpPr>
            <p:cNvPr id="16" name="TextBox 15">
              <a:extLst>
                <a:ext uri="{FF2B5EF4-FFF2-40B4-BE49-F238E27FC236}">
                  <a16:creationId xmlns:a16="http://schemas.microsoft.com/office/drawing/2014/main" xmlns="" id="{4CD0DE45-3FFD-4F65-8C95-CD5CCDE2FAD4}"/>
                </a:ext>
              </a:extLst>
            </p:cNvPr>
            <p:cNvSpPr txBox="1"/>
            <p:nvPr/>
          </p:nvSpPr>
          <p:spPr>
            <a:xfrm>
              <a:off x="4218844" y="6104094"/>
              <a:ext cx="209760" cy="152552"/>
            </a:xfrm>
            <a:prstGeom prst="rect">
              <a:avLst/>
            </a:prstGeom>
            <a:noFill/>
          </p:spPr>
          <p:txBody>
            <a:bodyPr wrap="none" lIns="0" tIns="0" rIns="0" bIns="0" rtlCol="0" anchor="ctr" anchorCtr="0">
              <a:spAutoFit/>
            </a:bodyPr>
            <a:lstStyle/>
            <a:p>
              <a:pPr algn="ctr"/>
              <a:r>
                <a:rPr lang="ja-JP" sz="1000" b="0" i="0" u="none" strike="noStrike" cap="none" baseline="0">
                  <a:solidFill>
                    <a:srgbClr val="4D4D4D"/>
                  </a:solidFill>
                  <a:effectLst/>
                  <a:uFillTx/>
                  <a:ea typeface="MS UI Gothic"/>
                </a:rPr>
                <a:t>100</a:t>
              </a:r>
            </a:p>
          </p:txBody>
        </p:sp>
        <p:cxnSp>
          <p:nvCxnSpPr>
            <p:cNvPr id="17" name="Straight Connector 16">
              <a:extLst>
                <a:ext uri="{FF2B5EF4-FFF2-40B4-BE49-F238E27FC236}">
                  <a16:creationId xmlns:a16="http://schemas.microsoft.com/office/drawing/2014/main" xmlns="" id="{CEF3B1B3-7D4A-42DD-B32C-55EE7C673312}"/>
                </a:ext>
              </a:extLst>
            </p:cNvPr>
            <p:cNvCxnSpPr/>
            <p:nvPr/>
          </p:nvCxnSpPr>
          <p:spPr>
            <a:xfrm rot="16200000">
              <a:off x="3761706"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A34262B4-B59E-44A4-9D66-9C4174C82969}"/>
                </a:ext>
              </a:extLst>
            </p:cNvPr>
            <p:cNvSpPr txBox="1"/>
            <p:nvPr/>
          </p:nvSpPr>
          <p:spPr>
            <a:xfrm>
              <a:off x="3718499" y="6104094"/>
              <a:ext cx="139840" cy="152552"/>
            </a:xfrm>
            <a:prstGeom prst="rect">
              <a:avLst/>
            </a:prstGeom>
            <a:noFill/>
          </p:spPr>
          <p:txBody>
            <a:bodyPr wrap="none" lIns="0" tIns="0" rIns="0" bIns="0" rtlCol="0" anchor="ctr" anchorCtr="0">
              <a:spAutoFit/>
            </a:bodyPr>
            <a:lstStyle/>
            <a:p>
              <a:pPr algn="ctr"/>
              <a:r>
                <a:rPr lang="ja-JP" sz="1000" b="0" i="0" u="none" strike="noStrike" cap="none" baseline="0">
                  <a:solidFill>
                    <a:srgbClr val="4D4D4D"/>
                  </a:solidFill>
                  <a:effectLst/>
                  <a:uFillTx/>
                  <a:ea typeface="MS UI Gothic"/>
                </a:rPr>
                <a:t>80</a:t>
              </a:r>
            </a:p>
          </p:txBody>
        </p:sp>
        <p:cxnSp>
          <p:nvCxnSpPr>
            <p:cNvPr id="19" name="Straight Connector 18">
              <a:extLst>
                <a:ext uri="{FF2B5EF4-FFF2-40B4-BE49-F238E27FC236}">
                  <a16:creationId xmlns:a16="http://schemas.microsoft.com/office/drawing/2014/main" xmlns="" id="{7E3DD0E1-1DCD-4A88-BAD7-92F5F8403CEC}"/>
                </a:ext>
              </a:extLst>
            </p:cNvPr>
            <p:cNvCxnSpPr/>
            <p:nvPr/>
          </p:nvCxnSpPr>
          <p:spPr>
            <a:xfrm rot="16200000">
              <a:off x="3230034"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574EAD78-90D9-42E3-A61E-8334373C7A68}"/>
                </a:ext>
              </a:extLst>
            </p:cNvPr>
            <p:cNvSpPr txBox="1"/>
            <p:nvPr/>
          </p:nvSpPr>
          <p:spPr>
            <a:xfrm>
              <a:off x="3187005" y="6104094"/>
              <a:ext cx="139840" cy="152552"/>
            </a:xfrm>
            <a:prstGeom prst="rect">
              <a:avLst/>
            </a:prstGeom>
            <a:noFill/>
          </p:spPr>
          <p:txBody>
            <a:bodyPr wrap="none" lIns="0" tIns="0" rIns="0" bIns="0" rtlCol="0" anchor="ctr" anchorCtr="0">
              <a:spAutoFit/>
            </a:bodyPr>
            <a:lstStyle/>
            <a:p>
              <a:pPr algn="ctr"/>
              <a:r>
                <a:rPr lang="ja-JP" sz="1000" b="0" i="0" u="none" strike="noStrike" cap="none" baseline="0">
                  <a:solidFill>
                    <a:srgbClr val="4D4D4D"/>
                  </a:solidFill>
                  <a:effectLst/>
                  <a:uFillTx/>
                  <a:ea typeface="MS UI Gothic"/>
                </a:rPr>
                <a:t>60</a:t>
              </a:r>
            </a:p>
          </p:txBody>
        </p:sp>
        <p:cxnSp>
          <p:nvCxnSpPr>
            <p:cNvPr id="21" name="Straight Connector 20">
              <a:extLst>
                <a:ext uri="{FF2B5EF4-FFF2-40B4-BE49-F238E27FC236}">
                  <a16:creationId xmlns:a16="http://schemas.microsoft.com/office/drawing/2014/main" xmlns="" id="{E45A24C4-926E-4EAB-89F1-13379CF4FF54}"/>
                </a:ext>
              </a:extLst>
            </p:cNvPr>
            <p:cNvCxnSpPr/>
            <p:nvPr/>
          </p:nvCxnSpPr>
          <p:spPr>
            <a:xfrm rot="16200000">
              <a:off x="2698362"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xmlns="" id="{CB68F0CA-EA7D-4F47-B049-DE216B33DADA}"/>
                </a:ext>
              </a:extLst>
            </p:cNvPr>
            <p:cNvSpPr txBox="1"/>
            <p:nvPr/>
          </p:nvSpPr>
          <p:spPr>
            <a:xfrm>
              <a:off x="2655509" y="6104094"/>
              <a:ext cx="139840" cy="152552"/>
            </a:xfrm>
            <a:prstGeom prst="rect">
              <a:avLst/>
            </a:prstGeom>
            <a:noFill/>
          </p:spPr>
          <p:txBody>
            <a:bodyPr wrap="none" lIns="0" tIns="0" rIns="0" bIns="0" rtlCol="0" anchor="ctr" anchorCtr="0">
              <a:spAutoFit/>
            </a:bodyPr>
            <a:lstStyle/>
            <a:p>
              <a:pPr algn="ctr"/>
              <a:r>
                <a:rPr lang="ja-JP" sz="1000" b="0" i="0" u="none" strike="noStrike" cap="none" baseline="0">
                  <a:solidFill>
                    <a:srgbClr val="4D4D4D"/>
                  </a:solidFill>
                  <a:effectLst/>
                  <a:uFillTx/>
                  <a:ea typeface="MS UI Gothic"/>
                </a:rPr>
                <a:t>40</a:t>
              </a:r>
            </a:p>
          </p:txBody>
        </p:sp>
        <p:cxnSp>
          <p:nvCxnSpPr>
            <p:cNvPr id="23" name="Straight Connector 22">
              <a:extLst>
                <a:ext uri="{FF2B5EF4-FFF2-40B4-BE49-F238E27FC236}">
                  <a16:creationId xmlns:a16="http://schemas.microsoft.com/office/drawing/2014/main" xmlns="" id="{8F03F89C-F6CA-486D-A81E-4066C21A5235}"/>
                </a:ext>
              </a:extLst>
            </p:cNvPr>
            <p:cNvCxnSpPr/>
            <p:nvPr/>
          </p:nvCxnSpPr>
          <p:spPr>
            <a:xfrm rot="16200000">
              <a:off x="2166690"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BC1A70D9-EAD8-458A-83BC-299408E7E4AD}"/>
                </a:ext>
              </a:extLst>
            </p:cNvPr>
            <p:cNvSpPr txBox="1"/>
            <p:nvPr/>
          </p:nvSpPr>
          <p:spPr>
            <a:xfrm>
              <a:off x="2124014" y="6104094"/>
              <a:ext cx="139840" cy="152552"/>
            </a:xfrm>
            <a:prstGeom prst="rect">
              <a:avLst/>
            </a:prstGeom>
            <a:noFill/>
          </p:spPr>
          <p:txBody>
            <a:bodyPr wrap="none" lIns="0" tIns="0" rIns="0" bIns="0" rtlCol="0" anchor="ctr" anchorCtr="0">
              <a:spAutoFit/>
            </a:bodyPr>
            <a:lstStyle/>
            <a:p>
              <a:pPr algn="ctr"/>
              <a:r>
                <a:rPr lang="ja-JP" sz="1000" b="0" i="0" u="none" strike="noStrike" cap="none" baseline="0">
                  <a:solidFill>
                    <a:srgbClr val="4D4D4D"/>
                  </a:solidFill>
                  <a:effectLst/>
                  <a:uFillTx/>
                  <a:ea typeface="MS UI Gothic"/>
                </a:rPr>
                <a:t>20</a:t>
              </a:r>
            </a:p>
          </p:txBody>
        </p:sp>
        <p:cxnSp>
          <p:nvCxnSpPr>
            <p:cNvPr id="25" name="Straight Connector 24">
              <a:extLst>
                <a:ext uri="{FF2B5EF4-FFF2-40B4-BE49-F238E27FC236}">
                  <a16:creationId xmlns:a16="http://schemas.microsoft.com/office/drawing/2014/main" xmlns="" id="{773C697E-CEBF-475E-BF6D-A21CAB66ADD8}"/>
                </a:ext>
              </a:extLst>
            </p:cNvPr>
            <p:cNvCxnSpPr/>
            <p:nvPr/>
          </p:nvCxnSpPr>
          <p:spPr>
            <a:xfrm rot="16200000">
              <a:off x="4027542"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xmlns="" id="{D104FEDB-5B6C-41AD-90E6-887E6AB36498}"/>
                </a:ext>
              </a:extLst>
            </p:cNvPr>
            <p:cNvSpPr txBox="1"/>
            <p:nvPr/>
          </p:nvSpPr>
          <p:spPr>
            <a:xfrm>
              <a:off x="3985199" y="6104094"/>
              <a:ext cx="139840" cy="152552"/>
            </a:xfrm>
            <a:prstGeom prst="rect">
              <a:avLst/>
            </a:prstGeom>
            <a:noFill/>
          </p:spPr>
          <p:txBody>
            <a:bodyPr wrap="none" lIns="0" tIns="0" rIns="0" bIns="0" rtlCol="0" anchor="ctr" anchorCtr="0">
              <a:spAutoFit/>
            </a:bodyPr>
            <a:lstStyle/>
            <a:p>
              <a:pPr algn="ctr"/>
              <a:r>
                <a:rPr lang="ja-JP" sz="1000" b="0" i="0" u="none" strike="noStrike" cap="none" baseline="0">
                  <a:solidFill>
                    <a:srgbClr val="4D4D4D"/>
                  </a:solidFill>
                  <a:effectLst/>
                  <a:uFillTx/>
                  <a:ea typeface="MS UI Gothic"/>
                </a:rPr>
                <a:t>90</a:t>
              </a:r>
            </a:p>
          </p:txBody>
        </p:sp>
        <p:cxnSp>
          <p:nvCxnSpPr>
            <p:cNvPr id="27" name="Straight Connector 26">
              <a:extLst>
                <a:ext uri="{FF2B5EF4-FFF2-40B4-BE49-F238E27FC236}">
                  <a16:creationId xmlns:a16="http://schemas.microsoft.com/office/drawing/2014/main" xmlns="" id="{FF0F5F16-2CED-4936-8D38-C73024C8C2CF}"/>
                </a:ext>
              </a:extLst>
            </p:cNvPr>
            <p:cNvCxnSpPr/>
            <p:nvPr/>
          </p:nvCxnSpPr>
          <p:spPr>
            <a:xfrm rot="16200000">
              <a:off x="3495870"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xmlns="" id="{A3CCC678-DA69-4274-BDD4-04098FF8D7FF}"/>
                </a:ext>
              </a:extLst>
            </p:cNvPr>
            <p:cNvSpPr txBox="1"/>
            <p:nvPr/>
          </p:nvSpPr>
          <p:spPr>
            <a:xfrm>
              <a:off x="3453703" y="6104094"/>
              <a:ext cx="139840" cy="152552"/>
            </a:xfrm>
            <a:prstGeom prst="rect">
              <a:avLst/>
            </a:prstGeom>
            <a:noFill/>
          </p:spPr>
          <p:txBody>
            <a:bodyPr wrap="none" lIns="0" tIns="0" rIns="0" bIns="0" rtlCol="0" anchor="ctr" anchorCtr="0">
              <a:spAutoFit/>
            </a:bodyPr>
            <a:lstStyle/>
            <a:p>
              <a:pPr algn="ctr"/>
              <a:r>
                <a:rPr lang="ja-JP" sz="1000" b="0" i="0" u="none" strike="noStrike" cap="none" baseline="0">
                  <a:solidFill>
                    <a:srgbClr val="4D4D4D"/>
                  </a:solidFill>
                  <a:effectLst/>
                  <a:uFillTx/>
                  <a:ea typeface="MS UI Gothic"/>
                </a:rPr>
                <a:t>70</a:t>
              </a:r>
            </a:p>
          </p:txBody>
        </p:sp>
        <p:cxnSp>
          <p:nvCxnSpPr>
            <p:cNvPr id="29" name="Straight Connector 28">
              <a:extLst>
                <a:ext uri="{FF2B5EF4-FFF2-40B4-BE49-F238E27FC236}">
                  <a16:creationId xmlns:a16="http://schemas.microsoft.com/office/drawing/2014/main" xmlns="" id="{2618105E-0339-4EC4-ABA9-D054904BE126}"/>
                </a:ext>
              </a:extLst>
            </p:cNvPr>
            <p:cNvCxnSpPr/>
            <p:nvPr/>
          </p:nvCxnSpPr>
          <p:spPr>
            <a:xfrm rot="16200000">
              <a:off x="2964198"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xmlns="" id="{0C4C1C5E-77D8-4B1A-9FFA-5F8D4C2D3D5E}"/>
                </a:ext>
              </a:extLst>
            </p:cNvPr>
            <p:cNvSpPr txBox="1"/>
            <p:nvPr/>
          </p:nvSpPr>
          <p:spPr>
            <a:xfrm>
              <a:off x="2922209" y="6104094"/>
              <a:ext cx="139840" cy="152552"/>
            </a:xfrm>
            <a:prstGeom prst="rect">
              <a:avLst/>
            </a:prstGeom>
            <a:noFill/>
          </p:spPr>
          <p:txBody>
            <a:bodyPr wrap="none" lIns="0" tIns="0" rIns="0" bIns="0" rtlCol="0" anchor="ctr" anchorCtr="0">
              <a:spAutoFit/>
            </a:bodyPr>
            <a:lstStyle/>
            <a:p>
              <a:pPr algn="ctr"/>
              <a:r>
                <a:rPr lang="ja-JP" sz="1000" b="0" i="0" u="none" strike="noStrike" cap="none" baseline="0">
                  <a:solidFill>
                    <a:srgbClr val="4D4D4D"/>
                  </a:solidFill>
                  <a:effectLst/>
                  <a:uFillTx/>
                  <a:ea typeface="MS UI Gothic"/>
                </a:rPr>
                <a:t>50</a:t>
              </a:r>
            </a:p>
          </p:txBody>
        </p:sp>
        <p:cxnSp>
          <p:nvCxnSpPr>
            <p:cNvPr id="31" name="Straight Connector 30">
              <a:extLst>
                <a:ext uri="{FF2B5EF4-FFF2-40B4-BE49-F238E27FC236}">
                  <a16:creationId xmlns:a16="http://schemas.microsoft.com/office/drawing/2014/main" xmlns="" id="{6BB27210-18AF-4D42-B60C-73BC5F2FCD0F}"/>
                </a:ext>
              </a:extLst>
            </p:cNvPr>
            <p:cNvCxnSpPr/>
            <p:nvPr/>
          </p:nvCxnSpPr>
          <p:spPr>
            <a:xfrm rot="16200000">
              <a:off x="2432526"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xmlns="" id="{9E45D1C5-E9E5-4478-8815-25944771CC9B}"/>
                </a:ext>
              </a:extLst>
            </p:cNvPr>
            <p:cNvSpPr txBox="1"/>
            <p:nvPr/>
          </p:nvSpPr>
          <p:spPr>
            <a:xfrm>
              <a:off x="2390714" y="6104094"/>
              <a:ext cx="139840" cy="152552"/>
            </a:xfrm>
            <a:prstGeom prst="rect">
              <a:avLst/>
            </a:prstGeom>
            <a:noFill/>
          </p:spPr>
          <p:txBody>
            <a:bodyPr wrap="none" lIns="0" tIns="0" rIns="0" bIns="0" rtlCol="0" anchor="ctr" anchorCtr="0">
              <a:spAutoFit/>
            </a:bodyPr>
            <a:lstStyle/>
            <a:p>
              <a:pPr algn="ctr"/>
              <a:r>
                <a:rPr lang="ja-JP" sz="1000" b="0" i="0" u="none" strike="noStrike" cap="none" baseline="0">
                  <a:solidFill>
                    <a:srgbClr val="4D4D4D"/>
                  </a:solidFill>
                  <a:effectLst/>
                  <a:uFillTx/>
                  <a:ea typeface="MS UI Gothic"/>
                </a:rPr>
                <a:t>30</a:t>
              </a:r>
            </a:p>
          </p:txBody>
        </p:sp>
        <p:cxnSp>
          <p:nvCxnSpPr>
            <p:cNvPr id="33" name="Straight Connector 32">
              <a:extLst>
                <a:ext uri="{FF2B5EF4-FFF2-40B4-BE49-F238E27FC236}">
                  <a16:creationId xmlns:a16="http://schemas.microsoft.com/office/drawing/2014/main" xmlns="" id="{7F2AD454-A996-454B-B22C-2F001070A6F8}"/>
                </a:ext>
              </a:extLst>
            </p:cNvPr>
            <p:cNvCxnSpPr/>
            <p:nvPr/>
          </p:nvCxnSpPr>
          <p:spPr>
            <a:xfrm rot="16200000">
              <a:off x="1900854"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xmlns="" id="{374AB5D9-0C37-4509-9CA2-4657A372FDE3}"/>
                </a:ext>
              </a:extLst>
            </p:cNvPr>
            <p:cNvSpPr txBox="1"/>
            <p:nvPr/>
          </p:nvSpPr>
          <p:spPr>
            <a:xfrm>
              <a:off x="1851599" y="6104093"/>
              <a:ext cx="139840" cy="152552"/>
            </a:xfrm>
            <a:prstGeom prst="rect">
              <a:avLst/>
            </a:prstGeom>
            <a:noFill/>
          </p:spPr>
          <p:txBody>
            <a:bodyPr wrap="none" lIns="0" tIns="0" rIns="0" bIns="0" rtlCol="0" anchor="ctr" anchorCtr="0">
              <a:spAutoFit/>
            </a:bodyPr>
            <a:lstStyle/>
            <a:p>
              <a:pPr algn="ctr"/>
              <a:r>
                <a:rPr lang="ja-JP" sz="1000" b="0" i="0" u="none" strike="noStrike" cap="none" baseline="0">
                  <a:solidFill>
                    <a:srgbClr val="4D4D4D"/>
                  </a:solidFill>
                  <a:effectLst/>
                  <a:uFillTx/>
                  <a:ea typeface="MS UI Gothic"/>
                </a:rPr>
                <a:t>10</a:t>
              </a:r>
            </a:p>
          </p:txBody>
        </p:sp>
        <p:grpSp>
          <p:nvGrpSpPr>
            <p:cNvPr id="35" name="Group 34">
              <a:extLst>
                <a:ext uri="{FF2B5EF4-FFF2-40B4-BE49-F238E27FC236}">
                  <a16:creationId xmlns:a16="http://schemas.microsoft.com/office/drawing/2014/main" xmlns="" id="{6D9F9BC5-1885-4520-8F3F-7769594E6E47}"/>
                </a:ext>
              </a:extLst>
            </p:cNvPr>
            <p:cNvGrpSpPr/>
            <p:nvPr/>
          </p:nvGrpSpPr>
          <p:grpSpPr>
            <a:xfrm>
              <a:off x="1659890" y="2017395"/>
              <a:ext cx="2082687" cy="163830"/>
              <a:chOff x="1809750" y="2017395"/>
              <a:chExt cx="2082687" cy="163830"/>
            </a:xfrm>
          </p:grpSpPr>
          <p:sp>
            <p:nvSpPr>
              <p:cNvPr id="151" name="Rectangle 150">
                <a:extLst>
                  <a:ext uri="{FF2B5EF4-FFF2-40B4-BE49-F238E27FC236}">
                    <a16:creationId xmlns:a16="http://schemas.microsoft.com/office/drawing/2014/main" xmlns="" id="{B357DE15-2203-42BB-8B33-B0F825A5E7D5}"/>
                  </a:ext>
                </a:extLst>
              </p:cNvPr>
              <p:cNvSpPr/>
              <p:nvPr/>
            </p:nvSpPr>
            <p:spPr>
              <a:xfrm>
                <a:off x="1809750" y="2017395"/>
                <a:ext cx="2000250" cy="16383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52" name="Group 151">
                <a:extLst>
                  <a:ext uri="{FF2B5EF4-FFF2-40B4-BE49-F238E27FC236}">
                    <a16:creationId xmlns:a16="http://schemas.microsoft.com/office/drawing/2014/main" xmlns="" id="{4AA07858-20E5-4A7A-95B9-B727FB75EE5E}"/>
                  </a:ext>
                </a:extLst>
              </p:cNvPr>
              <p:cNvGrpSpPr/>
              <p:nvPr/>
            </p:nvGrpSpPr>
            <p:grpSpPr>
              <a:xfrm>
                <a:off x="3779520" y="2077723"/>
                <a:ext cx="112917" cy="43174"/>
                <a:chOff x="3958590" y="2093595"/>
                <a:chExt cx="112917" cy="43174"/>
              </a:xfrm>
            </p:grpSpPr>
            <p:cxnSp>
              <p:nvCxnSpPr>
                <p:cNvPr id="153" name="Straight Connector 152">
                  <a:extLst>
                    <a:ext uri="{FF2B5EF4-FFF2-40B4-BE49-F238E27FC236}">
                      <a16:creationId xmlns:a16="http://schemas.microsoft.com/office/drawing/2014/main" xmlns="" id="{343D6354-343F-489D-8DDE-F7C632FBFFAC}"/>
                    </a:ext>
                  </a:extLst>
                </p:cNvPr>
                <p:cNvCxnSpPr/>
                <p:nvPr/>
              </p:nvCxnSpPr>
              <p:spPr>
                <a:xfrm flipH="1">
                  <a:off x="3958590" y="2115182"/>
                  <a:ext cx="11291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xmlns="" id="{D89A95DF-FE54-474F-9C71-19049797927A}"/>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xmlns="" id="{8AE0DBEF-167B-4C37-9A73-6CDAB5F7C967}"/>
                    </a:ext>
                  </a:extLst>
                </p:cNvPr>
                <p:cNvCxnSpPr/>
                <p:nvPr/>
              </p:nvCxnSpPr>
              <p:spPr>
                <a:xfrm flipH="1" flipV="1">
                  <a:off x="3960385"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6" name="Group 35">
              <a:extLst>
                <a:ext uri="{FF2B5EF4-FFF2-40B4-BE49-F238E27FC236}">
                  <a16:creationId xmlns:a16="http://schemas.microsoft.com/office/drawing/2014/main" xmlns="" id="{03D46693-F21B-4E4C-BA1E-1BDB441E738D}"/>
                </a:ext>
              </a:extLst>
            </p:cNvPr>
            <p:cNvGrpSpPr/>
            <p:nvPr/>
          </p:nvGrpSpPr>
          <p:grpSpPr>
            <a:xfrm>
              <a:off x="1659890" y="2207847"/>
              <a:ext cx="2237130" cy="163830"/>
              <a:chOff x="1809750" y="2202815"/>
              <a:chExt cx="2237130" cy="163830"/>
            </a:xfrm>
          </p:grpSpPr>
          <p:sp>
            <p:nvSpPr>
              <p:cNvPr id="146" name="Rectangle 145">
                <a:extLst>
                  <a:ext uri="{FF2B5EF4-FFF2-40B4-BE49-F238E27FC236}">
                    <a16:creationId xmlns:a16="http://schemas.microsoft.com/office/drawing/2014/main" xmlns="" id="{DCEFB175-30C1-4713-855C-9A403D8AEC5D}"/>
                  </a:ext>
                </a:extLst>
              </p:cNvPr>
              <p:cNvSpPr/>
              <p:nvPr/>
            </p:nvSpPr>
            <p:spPr>
              <a:xfrm>
                <a:off x="1809750" y="2202815"/>
                <a:ext cx="2193290" cy="1638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47" name="Group 146">
                <a:extLst>
                  <a:ext uri="{FF2B5EF4-FFF2-40B4-BE49-F238E27FC236}">
                    <a16:creationId xmlns:a16="http://schemas.microsoft.com/office/drawing/2014/main" xmlns="" id="{E04C8DFE-6EC9-4B97-962C-51ADFB76482E}"/>
                  </a:ext>
                </a:extLst>
              </p:cNvPr>
              <p:cNvGrpSpPr/>
              <p:nvPr/>
            </p:nvGrpSpPr>
            <p:grpSpPr>
              <a:xfrm>
                <a:off x="3992880" y="2263143"/>
                <a:ext cx="54000" cy="43174"/>
                <a:chOff x="3958590" y="2093595"/>
                <a:chExt cx="112917" cy="43174"/>
              </a:xfrm>
            </p:grpSpPr>
            <p:cxnSp>
              <p:nvCxnSpPr>
                <p:cNvPr id="148" name="Straight Connector 147">
                  <a:extLst>
                    <a:ext uri="{FF2B5EF4-FFF2-40B4-BE49-F238E27FC236}">
                      <a16:creationId xmlns:a16="http://schemas.microsoft.com/office/drawing/2014/main" xmlns="" id="{54E87CF1-5DB2-45F3-8ADF-F484E235CF7D}"/>
                    </a:ext>
                  </a:extLst>
                </p:cNvPr>
                <p:cNvCxnSpPr/>
                <p:nvPr/>
              </p:nvCxnSpPr>
              <p:spPr>
                <a:xfrm flipH="1">
                  <a:off x="3958590" y="2115182"/>
                  <a:ext cx="11291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xmlns="" id="{7F934188-2155-475C-9D46-A11D5C0DA296}"/>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xmlns="" id="{A59B4A36-4483-4573-9F0A-72505BB6F494}"/>
                    </a:ext>
                  </a:extLst>
                </p:cNvPr>
                <p:cNvCxnSpPr/>
                <p:nvPr/>
              </p:nvCxnSpPr>
              <p:spPr>
                <a:xfrm flipH="1" flipV="1">
                  <a:off x="3960385"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7" name="Group 36">
              <a:extLst>
                <a:ext uri="{FF2B5EF4-FFF2-40B4-BE49-F238E27FC236}">
                  <a16:creationId xmlns:a16="http://schemas.microsoft.com/office/drawing/2014/main" xmlns="" id="{7C11AFB3-CB28-4CEF-8C9B-302500EDE012}"/>
                </a:ext>
              </a:extLst>
            </p:cNvPr>
            <p:cNvGrpSpPr/>
            <p:nvPr/>
          </p:nvGrpSpPr>
          <p:grpSpPr>
            <a:xfrm>
              <a:off x="1659890" y="2398299"/>
              <a:ext cx="2353257" cy="163830"/>
              <a:chOff x="1809750" y="2395855"/>
              <a:chExt cx="2353257" cy="163830"/>
            </a:xfrm>
          </p:grpSpPr>
          <p:sp>
            <p:nvSpPr>
              <p:cNvPr id="141" name="Rectangle 140">
                <a:extLst>
                  <a:ext uri="{FF2B5EF4-FFF2-40B4-BE49-F238E27FC236}">
                    <a16:creationId xmlns:a16="http://schemas.microsoft.com/office/drawing/2014/main" xmlns="" id="{729025EB-451A-407C-8953-9467FB40F688}"/>
                  </a:ext>
                </a:extLst>
              </p:cNvPr>
              <p:cNvSpPr/>
              <p:nvPr/>
            </p:nvSpPr>
            <p:spPr>
              <a:xfrm>
                <a:off x="1809750" y="2395855"/>
                <a:ext cx="2152650" cy="1638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42" name="Group 141">
                <a:extLst>
                  <a:ext uri="{FF2B5EF4-FFF2-40B4-BE49-F238E27FC236}">
                    <a16:creationId xmlns:a16="http://schemas.microsoft.com/office/drawing/2014/main" xmlns="" id="{64FC58CA-8E5E-4FA5-81A8-CEBE79868456}"/>
                  </a:ext>
                </a:extLst>
              </p:cNvPr>
              <p:cNvGrpSpPr/>
              <p:nvPr/>
            </p:nvGrpSpPr>
            <p:grpSpPr>
              <a:xfrm>
                <a:off x="3792208" y="2456183"/>
                <a:ext cx="370799" cy="43174"/>
                <a:chOff x="3958590" y="2093595"/>
                <a:chExt cx="110766" cy="43174"/>
              </a:xfrm>
            </p:grpSpPr>
            <p:cxnSp>
              <p:nvCxnSpPr>
                <p:cNvPr id="143" name="Straight Connector 142">
                  <a:extLst>
                    <a:ext uri="{FF2B5EF4-FFF2-40B4-BE49-F238E27FC236}">
                      <a16:creationId xmlns:a16="http://schemas.microsoft.com/office/drawing/2014/main" xmlns="" id="{D41073F9-8FFC-450C-84BB-D1713257EE54}"/>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xmlns="" id="{BF75D35F-FA1E-4342-AA26-D8FB0267C8B9}"/>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xmlns="" id="{46ACC2A7-5B6C-4533-BCA3-1A2CD5747D7E}"/>
                    </a:ext>
                  </a:extLst>
                </p:cNvPr>
                <p:cNvCxnSpPr/>
                <p:nvPr/>
              </p:nvCxnSpPr>
              <p:spPr>
                <a:xfrm flipH="1" flipV="1">
                  <a:off x="3960385"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8" name="Group 37">
              <a:extLst>
                <a:ext uri="{FF2B5EF4-FFF2-40B4-BE49-F238E27FC236}">
                  <a16:creationId xmlns:a16="http://schemas.microsoft.com/office/drawing/2014/main" xmlns="" id="{B8C59977-29B5-4787-AD86-50D6513D9B9E}"/>
                </a:ext>
              </a:extLst>
            </p:cNvPr>
            <p:cNvGrpSpPr/>
            <p:nvPr/>
          </p:nvGrpSpPr>
          <p:grpSpPr>
            <a:xfrm>
              <a:off x="1659890" y="2588751"/>
              <a:ext cx="816797" cy="163830"/>
              <a:chOff x="1809750" y="2581275"/>
              <a:chExt cx="816797" cy="163830"/>
            </a:xfrm>
          </p:grpSpPr>
          <p:sp>
            <p:nvSpPr>
              <p:cNvPr id="136" name="Rectangle 135">
                <a:extLst>
                  <a:ext uri="{FF2B5EF4-FFF2-40B4-BE49-F238E27FC236}">
                    <a16:creationId xmlns:a16="http://schemas.microsoft.com/office/drawing/2014/main" xmlns="" id="{1224E89A-6090-4A80-B285-96FB4CA4FF4B}"/>
                  </a:ext>
                </a:extLst>
              </p:cNvPr>
              <p:cNvSpPr/>
              <p:nvPr/>
            </p:nvSpPr>
            <p:spPr>
              <a:xfrm>
                <a:off x="1809750" y="2581275"/>
                <a:ext cx="595630" cy="1638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37" name="Group 136">
                <a:extLst>
                  <a:ext uri="{FF2B5EF4-FFF2-40B4-BE49-F238E27FC236}">
                    <a16:creationId xmlns:a16="http://schemas.microsoft.com/office/drawing/2014/main" xmlns="" id="{F0D416E5-D3F8-488D-B5AE-AB28F9216FF6}"/>
                  </a:ext>
                </a:extLst>
              </p:cNvPr>
              <p:cNvGrpSpPr/>
              <p:nvPr/>
            </p:nvGrpSpPr>
            <p:grpSpPr>
              <a:xfrm>
                <a:off x="2194547" y="2641603"/>
                <a:ext cx="432000" cy="43174"/>
                <a:chOff x="3958590" y="2093595"/>
                <a:chExt cx="110766" cy="43174"/>
              </a:xfrm>
            </p:grpSpPr>
            <p:cxnSp>
              <p:nvCxnSpPr>
                <p:cNvPr id="138" name="Straight Connector 137">
                  <a:extLst>
                    <a:ext uri="{FF2B5EF4-FFF2-40B4-BE49-F238E27FC236}">
                      <a16:creationId xmlns:a16="http://schemas.microsoft.com/office/drawing/2014/main" xmlns="" id="{F4DDDB66-77D6-44BF-90C2-AE8A3391545D}"/>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xmlns="" id="{F7871D06-CBBA-47C7-90FE-6981209DB568}"/>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xmlns="" id="{B4A0A8D0-40EC-421C-8026-0DC8C372951C}"/>
                    </a:ext>
                  </a:extLst>
                </p:cNvPr>
                <p:cNvCxnSpPr/>
                <p:nvPr/>
              </p:nvCxnSpPr>
              <p:spPr>
                <a:xfrm flipH="1" flipV="1">
                  <a:off x="3960385"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9" name="Group 38">
              <a:extLst>
                <a:ext uri="{FF2B5EF4-FFF2-40B4-BE49-F238E27FC236}">
                  <a16:creationId xmlns:a16="http://schemas.microsoft.com/office/drawing/2014/main" xmlns="" id="{DB6878CA-7F43-4EC0-827F-559F24C0B78F}"/>
                </a:ext>
              </a:extLst>
            </p:cNvPr>
            <p:cNvGrpSpPr/>
            <p:nvPr/>
          </p:nvGrpSpPr>
          <p:grpSpPr>
            <a:xfrm>
              <a:off x="1659890" y="2779203"/>
              <a:ext cx="2499377" cy="163830"/>
              <a:chOff x="1809750" y="2764155"/>
              <a:chExt cx="2499377" cy="163830"/>
            </a:xfrm>
          </p:grpSpPr>
          <p:sp>
            <p:nvSpPr>
              <p:cNvPr id="131" name="Rectangle 130">
                <a:extLst>
                  <a:ext uri="{FF2B5EF4-FFF2-40B4-BE49-F238E27FC236}">
                    <a16:creationId xmlns:a16="http://schemas.microsoft.com/office/drawing/2014/main" xmlns="" id="{0AAAEB6C-8469-4894-BB55-B965EEAF2E4C}"/>
                  </a:ext>
                </a:extLst>
              </p:cNvPr>
              <p:cNvSpPr/>
              <p:nvPr/>
            </p:nvSpPr>
            <p:spPr>
              <a:xfrm>
                <a:off x="1809750" y="2764155"/>
                <a:ext cx="2452370" cy="1638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32" name="Group 131">
                <a:extLst>
                  <a:ext uri="{FF2B5EF4-FFF2-40B4-BE49-F238E27FC236}">
                    <a16:creationId xmlns:a16="http://schemas.microsoft.com/office/drawing/2014/main" xmlns="" id="{4EF9A41D-33C1-4924-8289-1B12FD9EF189}"/>
                  </a:ext>
                </a:extLst>
              </p:cNvPr>
              <p:cNvGrpSpPr/>
              <p:nvPr/>
            </p:nvGrpSpPr>
            <p:grpSpPr>
              <a:xfrm>
                <a:off x="4244327" y="2824483"/>
                <a:ext cx="64800" cy="43174"/>
                <a:chOff x="3958590" y="2093595"/>
                <a:chExt cx="110766" cy="43174"/>
              </a:xfrm>
            </p:grpSpPr>
            <p:cxnSp>
              <p:nvCxnSpPr>
                <p:cNvPr id="133" name="Straight Connector 132">
                  <a:extLst>
                    <a:ext uri="{FF2B5EF4-FFF2-40B4-BE49-F238E27FC236}">
                      <a16:creationId xmlns:a16="http://schemas.microsoft.com/office/drawing/2014/main" xmlns="" id="{E0B9C633-D281-459C-BEA2-E20382F7BBFF}"/>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xmlns="" id="{01301AEC-1C1B-4DD8-A86B-6EF8134DBD84}"/>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xmlns="" id="{44F0FA14-8ACA-4147-833B-944C42D4D26E}"/>
                    </a:ext>
                  </a:extLst>
                </p:cNvPr>
                <p:cNvCxnSpPr/>
                <p:nvPr/>
              </p:nvCxnSpPr>
              <p:spPr>
                <a:xfrm flipH="1" flipV="1">
                  <a:off x="3960385"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0" name="Group 39">
              <a:extLst>
                <a:ext uri="{FF2B5EF4-FFF2-40B4-BE49-F238E27FC236}">
                  <a16:creationId xmlns:a16="http://schemas.microsoft.com/office/drawing/2014/main" xmlns="" id="{DB8A5AE5-A4E4-4E74-8779-785DB5ED7263}"/>
                </a:ext>
              </a:extLst>
            </p:cNvPr>
            <p:cNvGrpSpPr/>
            <p:nvPr/>
          </p:nvGrpSpPr>
          <p:grpSpPr>
            <a:xfrm>
              <a:off x="1659890" y="3160107"/>
              <a:ext cx="2451777" cy="163830"/>
              <a:chOff x="1809750" y="3137535"/>
              <a:chExt cx="2451777" cy="163830"/>
            </a:xfrm>
          </p:grpSpPr>
          <p:sp>
            <p:nvSpPr>
              <p:cNvPr id="126" name="Rectangle 125">
                <a:extLst>
                  <a:ext uri="{FF2B5EF4-FFF2-40B4-BE49-F238E27FC236}">
                    <a16:creationId xmlns:a16="http://schemas.microsoft.com/office/drawing/2014/main" xmlns="" id="{653BD966-D82F-4F19-871B-E423B95B2CD0}"/>
                  </a:ext>
                </a:extLst>
              </p:cNvPr>
              <p:cNvSpPr/>
              <p:nvPr/>
            </p:nvSpPr>
            <p:spPr>
              <a:xfrm>
                <a:off x="1809750" y="3137535"/>
                <a:ext cx="2162810" cy="1638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27" name="Group 126">
                <a:extLst>
                  <a:ext uri="{FF2B5EF4-FFF2-40B4-BE49-F238E27FC236}">
                    <a16:creationId xmlns:a16="http://schemas.microsoft.com/office/drawing/2014/main" xmlns="" id="{BEF3CA21-4E20-4438-A5AC-75EA065AB6A6}"/>
                  </a:ext>
                </a:extLst>
              </p:cNvPr>
              <p:cNvGrpSpPr/>
              <p:nvPr/>
            </p:nvGrpSpPr>
            <p:grpSpPr>
              <a:xfrm>
                <a:off x="3685527" y="3197863"/>
                <a:ext cx="576000" cy="43174"/>
                <a:chOff x="3958590" y="2093595"/>
                <a:chExt cx="110766" cy="43174"/>
              </a:xfrm>
            </p:grpSpPr>
            <p:cxnSp>
              <p:nvCxnSpPr>
                <p:cNvPr id="128" name="Straight Connector 127">
                  <a:extLst>
                    <a:ext uri="{FF2B5EF4-FFF2-40B4-BE49-F238E27FC236}">
                      <a16:creationId xmlns:a16="http://schemas.microsoft.com/office/drawing/2014/main" xmlns="" id="{9C23F2E6-9E5B-4682-A417-FC42B963D761}"/>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xmlns="" id="{DBCBDA10-36C1-4A6C-A915-DCC199B9BE45}"/>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xmlns="" id="{3A2F6A67-4FC1-4798-B868-8109DC0FEDA8}"/>
                    </a:ext>
                  </a:extLst>
                </p:cNvPr>
                <p:cNvCxnSpPr/>
                <p:nvPr/>
              </p:nvCxnSpPr>
              <p:spPr>
                <a:xfrm flipH="1"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1" name="Group 40">
              <a:extLst>
                <a:ext uri="{FF2B5EF4-FFF2-40B4-BE49-F238E27FC236}">
                  <a16:creationId xmlns:a16="http://schemas.microsoft.com/office/drawing/2014/main" xmlns="" id="{9B10A2BD-F792-4793-BA23-84F248C98DE1}"/>
                </a:ext>
              </a:extLst>
            </p:cNvPr>
            <p:cNvGrpSpPr/>
            <p:nvPr/>
          </p:nvGrpSpPr>
          <p:grpSpPr>
            <a:xfrm>
              <a:off x="1659890" y="3350559"/>
              <a:ext cx="2398237" cy="163830"/>
              <a:chOff x="1809750" y="3336925"/>
              <a:chExt cx="2398237" cy="163830"/>
            </a:xfrm>
          </p:grpSpPr>
          <p:sp>
            <p:nvSpPr>
              <p:cNvPr id="121" name="Rectangle 120">
                <a:extLst>
                  <a:ext uri="{FF2B5EF4-FFF2-40B4-BE49-F238E27FC236}">
                    <a16:creationId xmlns:a16="http://schemas.microsoft.com/office/drawing/2014/main" xmlns="" id="{C670098B-8281-46CF-9108-7A42D68C4C5B}"/>
                  </a:ext>
                </a:extLst>
              </p:cNvPr>
              <p:cNvSpPr/>
              <p:nvPr/>
            </p:nvSpPr>
            <p:spPr>
              <a:xfrm>
                <a:off x="1809750" y="3336925"/>
                <a:ext cx="2312670"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22" name="Group 121">
                <a:extLst>
                  <a:ext uri="{FF2B5EF4-FFF2-40B4-BE49-F238E27FC236}">
                    <a16:creationId xmlns:a16="http://schemas.microsoft.com/office/drawing/2014/main" xmlns="" id="{D3F123FA-E467-4106-A362-B51589EED755}"/>
                  </a:ext>
                </a:extLst>
              </p:cNvPr>
              <p:cNvGrpSpPr/>
              <p:nvPr/>
            </p:nvGrpSpPr>
            <p:grpSpPr>
              <a:xfrm>
                <a:off x="4063987" y="3397253"/>
                <a:ext cx="144000" cy="43174"/>
                <a:chOff x="3958590" y="2093595"/>
                <a:chExt cx="110766" cy="43174"/>
              </a:xfrm>
            </p:grpSpPr>
            <p:cxnSp>
              <p:nvCxnSpPr>
                <p:cNvPr id="123" name="Straight Connector 122">
                  <a:extLst>
                    <a:ext uri="{FF2B5EF4-FFF2-40B4-BE49-F238E27FC236}">
                      <a16:creationId xmlns:a16="http://schemas.microsoft.com/office/drawing/2014/main" xmlns="" id="{C2775EDE-1674-4F56-8FB4-6B9E1F0F2F30}"/>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xmlns="" id="{2BF14690-F524-4C52-A983-F1464ABAAA12}"/>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xmlns="" id="{F0D78C34-450C-4E5D-AF38-2890B1360104}"/>
                    </a:ext>
                  </a:extLst>
                </p:cNvPr>
                <p:cNvCxnSpPr/>
                <p:nvPr/>
              </p:nvCxnSpPr>
              <p:spPr>
                <a:xfrm flipH="1"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2" name="Group 41">
              <a:extLst>
                <a:ext uri="{FF2B5EF4-FFF2-40B4-BE49-F238E27FC236}">
                  <a16:creationId xmlns:a16="http://schemas.microsoft.com/office/drawing/2014/main" xmlns="" id="{5C93279D-9ED5-47EC-9A17-C4D45A00196A}"/>
                </a:ext>
              </a:extLst>
            </p:cNvPr>
            <p:cNvGrpSpPr/>
            <p:nvPr/>
          </p:nvGrpSpPr>
          <p:grpSpPr>
            <a:xfrm>
              <a:off x="1659890" y="3541011"/>
              <a:ext cx="2351857" cy="163830"/>
              <a:chOff x="1809750" y="3519805"/>
              <a:chExt cx="2351857" cy="163830"/>
            </a:xfrm>
          </p:grpSpPr>
          <p:sp>
            <p:nvSpPr>
              <p:cNvPr id="116" name="Rectangle 115">
                <a:extLst>
                  <a:ext uri="{FF2B5EF4-FFF2-40B4-BE49-F238E27FC236}">
                    <a16:creationId xmlns:a16="http://schemas.microsoft.com/office/drawing/2014/main" xmlns="" id="{255EB9CA-9CCC-40BE-8E63-25580B5AF1EF}"/>
                  </a:ext>
                </a:extLst>
              </p:cNvPr>
              <p:cNvSpPr/>
              <p:nvPr/>
            </p:nvSpPr>
            <p:spPr>
              <a:xfrm>
                <a:off x="1809750" y="3519805"/>
                <a:ext cx="2299970"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17" name="Group 116">
                <a:extLst>
                  <a:ext uri="{FF2B5EF4-FFF2-40B4-BE49-F238E27FC236}">
                    <a16:creationId xmlns:a16="http://schemas.microsoft.com/office/drawing/2014/main" xmlns="" id="{01A7FEC6-4051-4AE6-A57C-81B76128B239}"/>
                  </a:ext>
                </a:extLst>
              </p:cNvPr>
              <p:cNvGrpSpPr/>
              <p:nvPr/>
            </p:nvGrpSpPr>
            <p:grpSpPr>
              <a:xfrm>
                <a:off x="4071607" y="3580133"/>
                <a:ext cx="90000" cy="43174"/>
                <a:chOff x="3958590" y="2093595"/>
                <a:chExt cx="110766" cy="43174"/>
              </a:xfrm>
            </p:grpSpPr>
            <p:cxnSp>
              <p:nvCxnSpPr>
                <p:cNvPr id="118" name="Straight Connector 117">
                  <a:extLst>
                    <a:ext uri="{FF2B5EF4-FFF2-40B4-BE49-F238E27FC236}">
                      <a16:creationId xmlns:a16="http://schemas.microsoft.com/office/drawing/2014/main" xmlns="" id="{3A43DC3F-55C5-459B-B241-4A5D3F29C8AD}"/>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xmlns="" id="{2D9C1554-28DF-4BB9-942F-C8B95F59781B}"/>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xmlns="" id="{1A3034E7-3572-4B9A-84FD-F2C109B83826}"/>
                    </a:ext>
                  </a:extLst>
                </p:cNvPr>
                <p:cNvCxnSpPr/>
                <p:nvPr/>
              </p:nvCxnSpPr>
              <p:spPr>
                <a:xfrm flipH="1"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3" name="Group 42">
              <a:extLst>
                <a:ext uri="{FF2B5EF4-FFF2-40B4-BE49-F238E27FC236}">
                  <a16:creationId xmlns:a16="http://schemas.microsoft.com/office/drawing/2014/main" xmlns="" id="{430196A0-8EB5-4FED-A2F6-D6267E8B6D9F}"/>
                </a:ext>
              </a:extLst>
            </p:cNvPr>
            <p:cNvGrpSpPr/>
            <p:nvPr/>
          </p:nvGrpSpPr>
          <p:grpSpPr>
            <a:xfrm>
              <a:off x="1659890" y="3731463"/>
              <a:ext cx="2177477" cy="163830"/>
              <a:chOff x="1809750" y="3723005"/>
              <a:chExt cx="2177477" cy="163830"/>
            </a:xfrm>
          </p:grpSpPr>
          <p:sp>
            <p:nvSpPr>
              <p:cNvPr id="111" name="Rectangle 110">
                <a:extLst>
                  <a:ext uri="{FF2B5EF4-FFF2-40B4-BE49-F238E27FC236}">
                    <a16:creationId xmlns:a16="http://schemas.microsoft.com/office/drawing/2014/main" xmlns="" id="{BFF60D62-55B8-42F2-AAE8-8E438478C480}"/>
                  </a:ext>
                </a:extLst>
              </p:cNvPr>
              <p:cNvSpPr/>
              <p:nvPr/>
            </p:nvSpPr>
            <p:spPr>
              <a:xfrm>
                <a:off x="1809750" y="3723005"/>
                <a:ext cx="2089150"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12" name="Group 111">
                <a:extLst>
                  <a:ext uri="{FF2B5EF4-FFF2-40B4-BE49-F238E27FC236}">
                    <a16:creationId xmlns:a16="http://schemas.microsoft.com/office/drawing/2014/main" xmlns="" id="{1C000B7E-A1A7-48E7-B8C1-F8E6F56DD2E8}"/>
                  </a:ext>
                </a:extLst>
              </p:cNvPr>
              <p:cNvGrpSpPr/>
              <p:nvPr/>
            </p:nvGrpSpPr>
            <p:grpSpPr>
              <a:xfrm>
                <a:off x="3825227" y="3783333"/>
                <a:ext cx="162000" cy="43174"/>
                <a:chOff x="3958590" y="2093595"/>
                <a:chExt cx="110766" cy="43174"/>
              </a:xfrm>
            </p:grpSpPr>
            <p:cxnSp>
              <p:nvCxnSpPr>
                <p:cNvPr id="113" name="Straight Connector 112">
                  <a:extLst>
                    <a:ext uri="{FF2B5EF4-FFF2-40B4-BE49-F238E27FC236}">
                      <a16:creationId xmlns:a16="http://schemas.microsoft.com/office/drawing/2014/main" xmlns="" id="{2C9C1A07-26BE-420C-981F-A49B4D2906A7}"/>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xmlns="" id="{51DEF6FF-987A-4203-8D4A-F87909345481}"/>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xmlns="" id="{25043FC4-2200-4B78-95E2-FF419D54BEBD}"/>
                    </a:ext>
                  </a:extLst>
                </p:cNvPr>
                <p:cNvCxnSpPr/>
                <p:nvPr/>
              </p:nvCxnSpPr>
              <p:spPr>
                <a:xfrm flipH="1"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4" name="Group 43">
              <a:extLst>
                <a:ext uri="{FF2B5EF4-FFF2-40B4-BE49-F238E27FC236}">
                  <a16:creationId xmlns:a16="http://schemas.microsoft.com/office/drawing/2014/main" xmlns="" id="{79ACF307-588D-4A31-98D6-8AC454F5923A}"/>
                </a:ext>
              </a:extLst>
            </p:cNvPr>
            <p:cNvGrpSpPr/>
            <p:nvPr/>
          </p:nvGrpSpPr>
          <p:grpSpPr>
            <a:xfrm>
              <a:off x="1659890" y="3921915"/>
              <a:ext cx="2209837" cy="163830"/>
              <a:chOff x="1809750" y="3905885"/>
              <a:chExt cx="2209837" cy="163830"/>
            </a:xfrm>
          </p:grpSpPr>
          <p:sp>
            <p:nvSpPr>
              <p:cNvPr id="106" name="Rectangle 105">
                <a:extLst>
                  <a:ext uri="{FF2B5EF4-FFF2-40B4-BE49-F238E27FC236}">
                    <a16:creationId xmlns:a16="http://schemas.microsoft.com/office/drawing/2014/main" xmlns="" id="{21BBE488-373F-4C65-B045-9DA8BED7B86A}"/>
                  </a:ext>
                </a:extLst>
              </p:cNvPr>
              <p:cNvSpPr/>
              <p:nvPr/>
            </p:nvSpPr>
            <p:spPr>
              <a:xfrm>
                <a:off x="1809750" y="3905885"/>
                <a:ext cx="2139950"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07" name="Group 106">
                <a:extLst>
                  <a:ext uri="{FF2B5EF4-FFF2-40B4-BE49-F238E27FC236}">
                    <a16:creationId xmlns:a16="http://schemas.microsoft.com/office/drawing/2014/main" xmlns="" id="{2A7BD4C6-C6A6-4BE4-998E-D21450787319}"/>
                  </a:ext>
                </a:extLst>
              </p:cNvPr>
              <p:cNvGrpSpPr/>
              <p:nvPr/>
            </p:nvGrpSpPr>
            <p:grpSpPr>
              <a:xfrm>
                <a:off x="3911587" y="3966213"/>
                <a:ext cx="108000" cy="43174"/>
                <a:chOff x="3958590" y="2093595"/>
                <a:chExt cx="110766" cy="43174"/>
              </a:xfrm>
            </p:grpSpPr>
            <p:cxnSp>
              <p:nvCxnSpPr>
                <p:cNvPr id="108" name="Straight Connector 107">
                  <a:extLst>
                    <a:ext uri="{FF2B5EF4-FFF2-40B4-BE49-F238E27FC236}">
                      <a16:creationId xmlns:a16="http://schemas.microsoft.com/office/drawing/2014/main" xmlns="" id="{F1278472-DA04-4C87-8A6A-B5DBF94D96A4}"/>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xmlns="" id="{7D138A50-8C19-4A02-9E63-3914EBFB51B7}"/>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xmlns="" id="{6A1D1D52-6226-4C12-B798-A5AAA313C720}"/>
                    </a:ext>
                  </a:extLst>
                </p:cNvPr>
                <p:cNvCxnSpPr/>
                <p:nvPr/>
              </p:nvCxnSpPr>
              <p:spPr>
                <a:xfrm flipH="1"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 name="Group 44">
              <a:extLst>
                <a:ext uri="{FF2B5EF4-FFF2-40B4-BE49-F238E27FC236}">
                  <a16:creationId xmlns:a16="http://schemas.microsoft.com/office/drawing/2014/main" xmlns="" id="{8E6F9B3A-4C53-4CA3-939E-36B0EB5B0939}"/>
                </a:ext>
              </a:extLst>
            </p:cNvPr>
            <p:cNvGrpSpPr/>
            <p:nvPr/>
          </p:nvGrpSpPr>
          <p:grpSpPr>
            <a:xfrm>
              <a:off x="1659890" y="4112367"/>
              <a:ext cx="2236997" cy="163830"/>
              <a:chOff x="1809750" y="4091305"/>
              <a:chExt cx="2236997" cy="163830"/>
            </a:xfrm>
          </p:grpSpPr>
          <p:sp>
            <p:nvSpPr>
              <p:cNvPr id="101" name="Rectangle 100">
                <a:extLst>
                  <a:ext uri="{FF2B5EF4-FFF2-40B4-BE49-F238E27FC236}">
                    <a16:creationId xmlns:a16="http://schemas.microsoft.com/office/drawing/2014/main" xmlns="" id="{CEB2F055-9D79-4DEF-B3F7-4616B1A7BDB7}"/>
                  </a:ext>
                </a:extLst>
              </p:cNvPr>
              <p:cNvSpPr/>
              <p:nvPr/>
            </p:nvSpPr>
            <p:spPr>
              <a:xfrm>
                <a:off x="1809750" y="4091305"/>
                <a:ext cx="2091690"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02" name="Group 101">
                <a:extLst>
                  <a:ext uri="{FF2B5EF4-FFF2-40B4-BE49-F238E27FC236}">
                    <a16:creationId xmlns:a16="http://schemas.microsoft.com/office/drawing/2014/main" xmlns="" id="{897762ED-D823-4274-8DB4-DD5C0221BA33}"/>
                  </a:ext>
                </a:extLst>
              </p:cNvPr>
              <p:cNvGrpSpPr/>
              <p:nvPr/>
            </p:nvGrpSpPr>
            <p:grpSpPr>
              <a:xfrm>
                <a:off x="3794747" y="4151633"/>
                <a:ext cx="252000" cy="43174"/>
                <a:chOff x="3958590" y="2093595"/>
                <a:chExt cx="110766" cy="43174"/>
              </a:xfrm>
            </p:grpSpPr>
            <p:cxnSp>
              <p:nvCxnSpPr>
                <p:cNvPr id="103" name="Straight Connector 102">
                  <a:extLst>
                    <a:ext uri="{FF2B5EF4-FFF2-40B4-BE49-F238E27FC236}">
                      <a16:creationId xmlns:a16="http://schemas.microsoft.com/office/drawing/2014/main" xmlns="" id="{1FF93B63-7859-4E89-A5CE-5A5C12E0FC6B}"/>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xmlns="" id="{1F66E950-0018-408A-97E6-479DC0BAE317}"/>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xmlns="" id="{88977152-7150-4CF1-BA22-A26C521D18C1}"/>
                    </a:ext>
                  </a:extLst>
                </p:cNvPr>
                <p:cNvCxnSpPr/>
                <p:nvPr/>
              </p:nvCxnSpPr>
              <p:spPr>
                <a:xfrm flipH="1"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6" name="Group 45">
              <a:extLst>
                <a:ext uri="{FF2B5EF4-FFF2-40B4-BE49-F238E27FC236}">
                  <a16:creationId xmlns:a16="http://schemas.microsoft.com/office/drawing/2014/main" xmlns="" id="{803472CA-023D-4F43-9300-BD81A23921BF}"/>
                </a:ext>
              </a:extLst>
            </p:cNvPr>
            <p:cNvGrpSpPr/>
            <p:nvPr/>
          </p:nvGrpSpPr>
          <p:grpSpPr>
            <a:xfrm>
              <a:off x="1659890" y="4302819"/>
              <a:ext cx="2587737" cy="163830"/>
              <a:chOff x="1809750" y="4274185"/>
              <a:chExt cx="2587737" cy="163830"/>
            </a:xfrm>
          </p:grpSpPr>
          <p:sp>
            <p:nvSpPr>
              <p:cNvPr id="96" name="Rectangle 95">
                <a:extLst>
                  <a:ext uri="{FF2B5EF4-FFF2-40B4-BE49-F238E27FC236}">
                    <a16:creationId xmlns:a16="http://schemas.microsoft.com/office/drawing/2014/main" xmlns="" id="{868D6067-533A-4B5F-A56E-E2120C663E8B}"/>
                  </a:ext>
                </a:extLst>
              </p:cNvPr>
              <p:cNvSpPr/>
              <p:nvPr/>
            </p:nvSpPr>
            <p:spPr>
              <a:xfrm>
                <a:off x="1809750" y="4274185"/>
                <a:ext cx="2437130"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97" name="Group 96">
                <a:extLst>
                  <a:ext uri="{FF2B5EF4-FFF2-40B4-BE49-F238E27FC236}">
                    <a16:creationId xmlns:a16="http://schemas.microsoft.com/office/drawing/2014/main" xmlns="" id="{EDC287B4-E8CA-44D7-A056-4651179AC29B}"/>
                  </a:ext>
                </a:extLst>
              </p:cNvPr>
              <p:cNvGrpSpPr/>
              <p:nvPr/>
            </p:nvGrpSpPr>
            <p:grpSpPr>
              <a:xfrm>
                <a:off x="4127487" y="4334513"/>
                <a:ext cx="270000" cy="43174"/>
                <a:chOff x="3958590" y="2093595"/>
                <a:chExt cx="110766" cy="43174"/>
              </a:xfrm>
            </p:grpSpPr>
            <p:cxnSp>
              <p:nvCxnSpPr>
                <p:cNvPr id="98" name="Straight Connector 97">
                  <a:extLst>
                    <a:ext uri="{FF2B5EF4-FFF2-40B4-BE49-F238E27FC236}">
                      <a16:creationId xmlns:a16="http://schemas.microsoft.com/office/drawing/2014/main" xmlns="" id="{74AF80EC-AC56-418E-A3EF-B588EC295528}"/>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xmlns="" id="{7D5E7687-E12A-4921-BA9B-7CDC1CC8E3AD}"/>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xmlns="" id="{71EADCA4-B986-4774-9EC1-884801512CFB}"/>
                    </a:ext>
                  </a:extLst>
                </p:cNvPr>
                <p:cNvCxnSpPr/>
                <p:nvPr/>
              </p:nvCxnSpPr>
              <p:spPr>
                <a:xfrm flipH="1"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7" name="Group 46">
              <a:extLst>
                <a:ext uri="{FF2B5EF4-FFF2-40B4-BE49-F238E27FC236}">
                  <a16:creationId xmlns:a16="http://schemas.microsoft.com/office/drawing/2014/main" xmlns="" id="{B41E8A44-A121-4450-A5E7-3D7B03DB6822}"/>
                </a:ext>
              </a:extLst>
            </p:cNvPr>
            <p:cNvGrpSpPr/>
            <p:nvPr/>
          </p:nvGrpSpPr>
          <p:grpSpPr>
            <a:xfrm>
              <a:off x="1659890" y="4493271"/>
              <a:ext cx="2382557" cy="163830"/>
              <a:chOff x="1809750" y="4487545"/>
              <a:chExt cx="2382557" cy="163830"/>
            </a:xfrm>
          </p:grpSpPr>
          <p:sp>
            <p:nvSpPr>
              <p:cNvPr id="91" name="Rectangle 90">
                <a:extLst>
                  <a:ext uri="{FF2B5EF4-FFF2-40B4-BE49-F238E27FC236}">
                    <a16:creationId xmlns:a16="http://schemas.microsoft.com/office/drawing/2014/main" xmlns="" id="{495689FA-BCE4-49F5-86A0-E08EFB2B96C5}"/>
                  </a:ext>
                </a:extLst>
              </p:cNvPr>
              <p:cNvSpPr/>
              <p:nvPr/>
            </p:nvSpPr>
            <p:spPr>
              <a:xfrm>
                <a:off x="1809750" y="4487545"/>
                <a:ext cx="2325370"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92" name="Group 91">
                <a:extLst>
                  <a:ext uri="{FF2B5EF4-FFF2-40B4-BE49-F238E27FC236}">
                    <a16:creationId xmlns:a16="http://schemas.microsoft.com/office/drawing/2014/main" xmlns="" id="{22BADD52-0E3B-41C2-906C-CD70A8652802}"/>
                  </a:ext>
                </a:extLst>
              </p:cNvPr>
              <p:cNvGrpSpPr/>
              <p:nvPr/>
            </p:nvGrpSpPr>
            <p:grpSpPr>
              <a:xfrm>
                <a:off x="4084307" y="4547873"/>
                <a:ext cx="108000" cy="43174"/>
                <a:chOff x="3958590" y="2093595"/>
                <a:chExt cx="110766" cy="43174"/>
              </a:xfrm>
            </p:grpSpPr>
            <p:cxnSp>
              <p:nvCxnSpPr>
                <p:cNvPr id="93" name="Straight Connector 92">
                  <a:extLst>
                    <a:ext uri="{FF2B5EF4-FFF2-40B4-BE49-F238E27FC236}">
                      <a16:creationId xmlns:a16="http://schemas.microsoft.com/office/drawing/2014/main" xmlns="" id="{AEF1804B-C59A-42BE-A54C-17DF4E8ADFBB}"/>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xmlns="" id="{0342EF47-3E73-4A27-A3A7-C68D8DA2B244}"/>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xmlns="" id="{5B353080-ABD9-4D9F-BC6E-8F6345E1A6DC}"/>
                    </a:ext>
                  </a:extLst>
                </p:cNvPr>
                <p:cNvCxnSpPr/>
                <p:nvPr/>
              </p:nvCxnSpPr>
              <p:spPr>
                <a:xfrm flipH="1"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8" name="Group 47">
              <a:extLst>
                <a:ext uri="{FF2B5EF4-FFF2-40B4-BE49-F238E27FC236}">
                  <a16:creationId xmlns:a16="http://schemas.microsoft.com/office/drawing/2014/main" xmlns="" id="{3AE9437A-5619-46AF-825E-D30E1548A084}"/>
                </a:ext>
              </a:extLst>
            </p:cNvPr>
            <p:cNvGrpSpPr/>
            <p:nvPr/>
          </p:nvGrpSpPr>
          <p:grpSpPr>
            <a:xfrm>
              <a:off x="1659890" y="4683723"/>
              <a:ext cx="2354617" cy="163830"/>
              <a:chOff x="1809750" y="4675505"/>
              <a:chExt cx="2354617" cy="163830"/>
            </a:xfrm>
          </p:grpSpPr>
          <p:sp>
            <p:nvSpPr>
              <p:cNvPr id="86" name="Rectangle 85">
                <a:extLst>
                  <a:ext uri="{FF2B5EF4-FFF2-40B4-BE49-F238E27FC236}">
                    <a16:creationId xmlns:a16="http://schemas.microsoft.com/office/drawing/2014/main" xmlns="" id="{1B33A5A8-D67D-466A-BD52-A44AB10887C5}"/>
                  </a:ext>
                </a:extLst>
              </p:cNvPr>
              <p:cNvSpPr/>
              <p:nvPr/>
            </p:nvSpPr>
            <p:spPr>
              <a:xfrm>
                <a:off x="1809750" y="4675505"/>
                <a:ext cx="2289810"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87" name="Group 86">
                <a:extLst>
                  <a:ext uri="{FF2B5EF4-FFF2-40B4-BE49-F238E27FC236}">
                    <a16:creationId xmlns:a16="http://schemas.microsoft.com/office/drawing/2014/main" xmlns="" id="{9BD2A612-2D12-40F8-99FB-B953164E8E07}"/>
                  </a:ext>
                </a:extLst>
              </p:cNvPr>
              <p:cNvGrpSpPr/>
              <p:nvPr/>
            </p:nvGrpSpPr>
            <p:grpSpPr>
              <a:xfrm>
                <a:off x="4056367" y="4735833"/>
                <a:ext cx="108000" cy="43174"/>
                <a:chOff x="3958590" y="2093595"/>
                <a:chExt cx="110766" cy="43174"/>
              </a:xfrm>
            </p:grpSpPr>
            <p:cxnSp>
              <p:nvCxnSpPr>
                <p:cNvPr id="88" name="Straight Connector 87">
                  <a:extLst>
                    <a:ext uri="{FF2B5EF4-FFF2-40B4-BE49-F238E27FC236}">
                      <a16:creationId xmlns:a16="http://schemas.microsoft.com/office/drawing/2014/main" xmlns="" id="{AAF1B316-F305-41C5-A828-BA053C942DCD}"/>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xmlns="" id="{787032FC-8B7F-4CB0-90FC-5D1C3EB83919}"/>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xmlns="" id="{C13C212A-0B0C-4C51-A62A-A6AD671AA309}"/>
                    </a:ext>
                  </a:extLst>
                </p:cNvPr>
                <p:cNvCxnSpPr/>
                <p:nvPr/>
              </p:nvCxnSpPr>
              <p:spPr>
                <a:xfrm flipH="1"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9" name="Group 48">
              <a:extLst>
                <a:ext uri="{FF2B5EF4-FFF2-40B4-BE49-F238E27FC236}">
                  <a16:creationId xmlns:a16="http://schemas.microsoft.com/office/drawing/2014/main" xmlns="" id="{7D90824E-5C28-4FA3-AD60-EF0387A0F679}"/>
                </a:ext>
              </a:extLst>
            </p:cNvPr>
            <p:cNvGrpSpPr/>
            <p:nvPr/>
          </p:nvGrpSpPr>
          <p:grpSpPr>
            <a:xfrm>
              <a:off x="1659890" y="4874175"/>
              <a:ext cx="2456877" cy="163830"/>
              <a:chOff x="1809750" y="4876165"/>
              <a:chExt cx="2456877" cy="163830"/>
            </a:xfrm>
          </p:grpSpPr>
          <p:sp>
            <p:nvSpPr>
              <p:cNvPr id="81" name="Rectangle 80">
                <a:extLst>
                  <a:ext uri="{FF2B5EF4-FFF2-40B4-BE49-F238E27FC236}">
                    <a16:creationId xmlns:a16="http://schemas.microsoft.com/office/drawing/2014/main" xmlns="" id="{4D913F2D-BF93-4532-8955-7C54E7512D64}"/>
                  </a:ext>
                </a:extLst>
              </p:cNvPr>
              <p:cNvSpPr/>
              <p:nvPr/>
            </p:nvSpPr>
            <p:spPr>
              <a:xfrm>
                <a:off x="1809750" y="4876165"/>
                <a:ext cx="2360930"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82" name="Group 81">
                <a:extLst>
                  <a:ext uri="{FF2B5EF4-FFF2-40B4-BE49-F238E27FC236}">
                    <a16:creationId xmlns:a16="http://schemas.microsoft.com/office/drawing/2014/main" xmlns="" id="{BD7BB4A9-9574-41CC-8806-F9570B13E179}"/>
                  </a:ext>
                </a:extLst>
              </p:cNvPr>
              <p:cNvGrpSpPr/>
              <p:nvPr/>
            </p:nvGrpSpPr>
            <p:grpSpPr>
              <a:xfrm>
                <a:off x="4104627" y="4936493"/>
                <a:ext cx="162000" cy="43174"/>
                <a:chOff x="3958590" y="2093595"/>
                <a:chExt cx="110766" cy="43174"/>
              </a:xfrm>
            </p:grpSpPr>
            <p:cxnSp>
              <p:nvCxnSpPr>
                <p:cNvPr id="83" name="Straight Connector 82">
                  <a:extLst>
                    <a:ext uri="{FF2B5EF4-FFF2-40B4-BE49-F238E27FC236}">
                      <a16:creationId xmlns:a16="http://schemas.microsoft.com/office/drawing/2014/main" xmlns="" id="{B3C2D1FE-9C6A-4C6B-99DA-855B2D1D3266}"/>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xmlns="" id="{873C7807-674E-49E4-95E0-43E24B87BEBE}"/>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xmlns="" id="{FEBDB2D5-4584-42D6-A8BA-A31CBDB21414}"/>
                    </a:ext>
                  </a:extLst>
                </p:cNvPr>
                <p:cNvCxnSpPr/>
                <p:nvPr/>
              </p:nvCxnSpPr>
              <p:spPr>
                <a:xfrm flipH="1"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0" name="Group 49">
              <a:extLst>
                <a:ext uri="{FF2B5EF4-FFF2-40B4-BE49-F238E27FC236}">
                  <a16:creationId xmlns:a16="http://schemas.microsoft.com/office/drawing/2014/main" xmlns="" id="{F5B295BB-B6AF-4B58-B586-1EE5D7636933}"/>
                </a:ext>
              </a:extLst>
            </p:cNvPr>
            <p:cNvGrpSpPr/>
            <p:nvPr/>
          </p:nvGrpSpPr>
          <p:grpSpPr>
            <a:xfrm>
              <a:off x="1659890" y="5064627"/>
              <a:ext cx="2235117" cy="163830"/>
              <a:chOff x="1809750" y="5064125"/>
              <a:chExt cx="2235117" cy="163830"/>
            </a:xfrm>
          </p:grpSpPr>
          <p:sp>
            <p:nvSpPr>
              <p:cNvPr id="76" name="Rectangle 75">
                <a:extLst>
                  <a:ext uri="{FF2B5EF4-FFF2-40B4-BE49-F238E27FC236}">
                    <a16:creationId xmlns:a16="http://schemas.microsoft.com/office/drawing/2014/main" xmlns="" id="{C3904BFB-F739-46DA-95E7-217543A83FFC}"/>
                  </a:ext>
                </a:extLst>
              </p:cNvPr>
              <p:cNvSpPr/>
              <p:nvPr/>
            </p:nvSpPr>
            <p:spPr>
              <a:xfrm>
                <a:off x="1809750" y="5064125"/>
                <a:ext cx="2073910"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77" name="Group 76">
                <a:extLst>
                  <a:ext uri="{FF2B5EF4-FFF2-40B4-BE49-F238E27FC236}">
                    <a16:creationId xmlns:a16="http://schemas.microsoft.com/office/drawing/2014/main" xmlns="" id="{57736276-8675-4456-9E48-8FF775E13174}"/>
                  </a:ext>
                </a:extLst>
              </p:cNvPr>
              <p:cNvGrpSpPr/>
              <p:nvPr/>
            </p:nvGrpSpPr>
            <p:grpSpPr>
              <a:xfrm>
                <a:off x="3738867" y="5124453"/>
                <a:ext cx="306000" cy="43174"/>
                <a:chOff x="3958590" y="2093595"/>
                <a:chExt cx="110766" cy="43174"/>
              </a:xfrm>
            </p:grpSpPr>
            <p:cxnSp>
              <p:nvCxnSpPr>
                <p:cNvPr id="78" name="Straight Connector 77">
                  <a:extLst>
                    <a:ext uri="{FF2B5EF4-FFF2-40B4-BE49-F238E27FC236}">
                      <a16:creationId xmlns:a16="http://schemas.microsoft.com/office/drawing/2014/main" xmlns="" id="{BC7AA7F5-6F60-4AD3-9BD0-23BB1BD5C3DB}"/>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818E328E-B911-4B73-A8EE-5669DBF6B27D}"/>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xmlns="" id="{CDDBFFA9-E871-4A7A-AF77-1D0F9EB974FD}"/>
                    </a:ext>
                  </a:extLst>
                </p:cNvPr>
                <p:cNvCxnSpPr/>
                <p:nvPr/>
              </p:nvCxnSpPr>
              <p:spPr>
                <a:xfrm flipH="1"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1" name="Group 50">
              <a:extLst>
                <a:ext uri="{FF2B5EF4-FFF2-40B4-BE49-F238E27FC236}">
                  <a16:creationId xmlns:a16="http://schemas.microsoft.com/office/drawing/2014/main" xmlns="" id="{2E3DFD92-8720-45A0-A50B-8A2500052226}"/>
                </a:ext>
              </a:extLst>
            </p:cNvPr>
            <p:cNvGrpSpPr/>
            <p:nvPr/>
          </p:nvGrpSpPr>
          <p:grpSpPr>
            <a:xfrm>
              <a:off x="1659890" y="5255079"/>
              <a:ext cx="2207957" cy="163830"/>
              <a:chOff x="1809750" y="5257165"/>
              <a:chExt cx="2207957" cy="163830"/>
            </a:xfrm>
          </p:grpSpPr>
          <p:sp>
            <p:nvSpPr>
              <p:cNvPr id="71" name="Rectangle 70">
                <a:extLst>
                  <a:ext uri="{FF2B5EF4-FFF2-40B4-BE49-F238E27FC236}">
                    <a16:creationId xmlns:a16="http://schemas.microsoft.com/office/drawing/2014/main" xmlns="" id="{5D216C0A-4F17-4B82-BA51-6F7CB8739AED}"/>
                  </a:ext>
                </a:extLst>
              </p:cNvPr>
              <p:cNvSpPr/>
              <p:nvPr/>
            </p:nvSpPr>
            <p:spPr>
              <a:xfrm>
                <a:off x="1809750" y="5257165"/>
                <a:ext cx="2122170"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72" name="Group 71">
                <a:extLst>
                  <a:ext uri="{FF2B5EF4-FFF2-40B4-BE49-F238E27FC236}">
                    <a16:creationId xmlns:a16="http://schemas.microsoft.com/office/drawing/2014/main" xmlns="" id="{1AD14FE9-49FE-4233-A437-7D724EA24B6B}"/>
                  </a:ext>
                </a:extLst>
              </p:cNvPr>
              <p:cNvGrpSpPr/>
              <p:nvPr/>
            </p:nvGrpSpPr>
            <p:grpSpPr>
              <a:xfrm>
                <a:off x="3855707" y="5317493"/>
                <a:ext cx="162000" cy="43174"/>
                <a:chOff x="3958590" y="2093595"/>
                <a:chExt cx="110766" cy="43174"/>
              </a:xfrm>
            </p:grpSpPr>
            <p:cxnSp>
              <p:nvCxnSpPr>
                <p:cNvPr id="73" name="Straight Connector 72">
                  <a:extLst>
                    <a:ext uri="{FF2B5EF4-FFF2-40B4-BE49-F238E27FC236}">
                      <a16:creationId xmlns:a16="http://schemas.microsoft.com/office/drawing/2014/main" xmlns="" id="{C89936A6-0B99-4066-8823-EDD175A8B8CC}"/>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65B74BB8-02DC-492C-AB1A-D936DB75CB22}"/>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F99F4DF5-0D60-4DF7-83C1-7A2F36D12E09}"/>
                    </a:ext>
                  </a:extLst>
                </p:cNvPr>
                <p:cNvCxnSpPr/>
                <p:nvPr/>
              </p:nvCxnSpPr>
              <p:spPr>
                <a:xfrm flipH="1"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2" name="Group 51">
              <a:extLst>
                <a:ext uri="{FF2B5EF4-FFF2-40B4-BE49-F238E27FC236}">
                  <a16:creationId xmlns:a16="http://schemas.microsoft.com/office/drawing/2014/main" xmlns="" id="{0500C2D5-D2C5-4A7F-9E28-EE7FF638833E}"/>
                </a:ext>
              </a:extLst>
            </p:cNvPr>
            <p:cNvGrpSpPr/>
            <p:nvPr/>
          </p:nvGrpSpPr>
          <p:grpSpPr>
            <a:xfrm>
              <a:off x="1659890" y="5445531"/>
              <a:ext cx="2594577" cy="163830"/>
              <a:chOff x="1809750" y="5445125"/>
              <a:chExt cx="2594577" cy="163830"/>
            </a:xfrm>
          </p:grpSpPr>
          <p:sp>
            <p:nvSpPr>
              <p:cNvPr id="66" name="Rectangle 65">
                <a:extLst>
                  <a:ext uri="{FF2B5EF4-FFF2-40B4-BE49-F238E27FC236}">
                    <a16:creationId xmlns:a16="http://schemas.microsoft.com/office/drawing/2014/main" xmlns="" id="{CEE1C616-C5F6-4960-AB36-B1FBF71F498B}"/>
                  </a:ext>
                </a:extLst>
              </p:cNvPr>
              <p:cNvSpPr/>
              <p:nvPr/>
            </p:nvSpPr>
            <p:spPr>
              <a:xfrm>
                <a:off x="1809750" y="5445125"/>
                <a:ext cx="2371090"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67" name="Group 66">
                <a:extLst>
                  <a:ext uri="{FF2B5EF4-FFF2-40B4-BE49-F238E27FC236}">
                    <a16:creationId xmlns:a16="http://schemas.microsoft.com/office/drawing/2014/main" xmlns="" id="{8A46D440-E53E-41ED-8FD5-FA70B9FF0372}"/>
                  </a:ext>
                </a:extLst>
              </p:cNvPr>
              <p:cNvGrpSpPr/>
              <p:nvPr/>
            </p:nvGrpSpPr>
            <p:grpSpPr>
              <a:xfrm>
                <a:off x="3990327" y="5505453"/>
                <a:ext cx="414000" cy="43174"/>
                <a:chOff x="3958590" y="2093595"/>
                <a:chExt cx="110766" cy="43174"/>
              </a:xfrm>
            </p:grpSpPr>
            <p:cxnSp>
              <p:nvCxnSpPr>
                <p:cNvPr id="68" name="Straight Connector 67">
                  <a:extLst>
                    <a:ext uri="{FF2B5EF4-FFF2-40B4-BE49-F238E27FC236}">
                      <a16:creationId xmlns:a16="http://schemas.microsoft.com/office/drawing/2014/main" xmlns="" id="{E02ACC53-0CD5-41CD-9BDD-64567B198BE5}"/>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88D73EB4-9CE1-4EB0-B45E-CE2C6ED998E5}"/>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52288161-C0A4-4C2E-84B6-5C8B9CEC0ED4}"/>
                    </a:ext>
                  </a:extLst>
                </p:cNvPr>
                <p:cNvCxnSpPr/>
                <p:nvPr/>
              </p:nvCxnSpPr>
              <p:spPr>
                <a:xfrm flipH="1"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3" name="Group 52">
              <a:extLst>
                <a:ext uri="{FF2B5EF4-FFF2-40B4-BE49-F238E27FC236}">
                  <a16:creationId xmlns:a16="http://schemas.microsoft.com/office/drawing/2014/main" xmlns="" id="{58D442B8-8337-4A58-982E-72CCF935AEF6}"/>
                </a:ext>
              </a:extLst>
            </p:cNvPr>
            <p:cNvGrpSpPr/>
            <p:nvPr/>
          </p:nvGrpSpPr>
          <p:grpSpPr>
            <a:xfrm>
              <a:off x="1659890" y="5635983"/>
              <a:ext cx="2345997" cy="163830"/>
              <a:chOff x="1809750" y="5645785"/>
              <a:chExt cx="2345997" cy="163830"/>
            </a:xfrm>
          </p:grpSpPr>
          <p:sp>
            <p:nvSpPr>
              <p:cNvPr id="61" name="Rectangle 60">
                <a:extLst>
                  <a:ext uri="{FF2B5EF4-FFF2-40B4-BE49-F238E27FC236}">
                    <a16:creationId xmlns:a16="http://schemas.microsoft.com/office/drawing/2014/main" xmlns="" id="{A02A6121-83A4-4B7E-8FAD-7279B3985725}"/>
                  </a:ext>
                </a:extLst>
              </p:cNvPr>
              <p:cNvSpPr/>
              <p:nvPr/>
            </p:nvSpPr>
            <p:spPr>
              <a:xfrm>
                <a:off x="1809750" y="5645785"/>
                <a:ext cx="2208530"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62" name="Group 61">
                <a:extLst>
                  <a:ext uri="{FF2B5EF4-FFF2-40B4-BE49-F238E27FC236}">
                    <a16:creationId xmlns:a16="http://schemas.microsoft.com/office/drawing/2014/main" xmlns="" id="{E1D219B0-B13F-4A05-90B2-EA49F6E13D7B}"/>
                  </a:ext>
                </a:extLst>
              </p:cNvPr>
              <p:cNvGrpSpPr/>
              <p:nvPr/>
            </p:nvGrpSpPr>
            <p:grpSpPr>
              <a:xfrm>
                <a:off x="3921747" y="5706113"/>
                <a:ext cx="234000" cy="43174"/>
                <a:chOff x="3958590" y="2093595"/>
                <a:chExt cx="110766" cy="43174"/>
              </a:xfrm>
            </p:grpSpPr>
            <p:cxnSp>
              <p:nvCxnSpPr>
                <p:cNvPr id="63" name="Straight Connector 62">
                  <a:extLst>
                    <a:ext uri="{FF2B5EF4-FFF2-40B4-BE49-F238E27FC236}">
                      <a16:creationId xmlns:a16="http://schemas.microsoft.com/office/drawing/2014/main" xmlns="" id="{ED58990F-16B9-4E96-AEA9-89D5C3E777CA}"/>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39E67DE1-2A9A-4463-B88F-7D8278A2AB65}"/>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384154D9-C043-451A-99BB-21D2929D942E}"/>
                    </a:ext>
                  </a:extLst>
                </p:cNvPr>
                <p:cNvCxnSpPr/>
                <p:nvPr/>
              </p:nvCxnSpPr>
              <p:spPr>
                <a:xfrm flipH="1"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4" name="Group 53">
              <a:extLst>
                <a:ext uri="{FF2B5EF4-FFF2-40B4-BE49-F238E27FC236}">
                  <a16:creationId xmlns:a16="http://schemas.microsoft.com/office/drawing/2014/main" xmlns="" id="{D657EC74-E1AC-4BC5-A75F-CE46791520EB}"/>
                </a:ext>
              </a:extLst>
            </p:cNvPr>
            <p:cNvGrpSpPr/>
            <p:nvPr/>
          </p:nvGrpSpPr>
          <p:grpSpPr>
            <a:xfrm>
              <a:off x="1659890" y="5826443"/>
              <a:ext cx="2405857" cy="163830"/>
              <a:chOff x="1809750" y="5841683"/>
              <a:chExt cx="2405857" cy="163830"/>
            </a:xfrm>
          </p:grpSpPr>
          <p:sp>
            <p:nvSpPr>
              <p:cNvPr id="56" name="Rectangle 55">
                <a:extLst>
                  <a:ext uri="{FF2B5EF4-FFF2-40B4-BE49-F238E27FC236}">
                    <a16:creationId xmlns:a16="http://schemas.microsoft.com/office/drawing/2014/main" xmlns="" id="{E5DC8D61-B27C-4C27-B3BA-9676A157C444}"/>
                  </a:ext>
                </a:extLst>
              </p:cNvPr>
              <p:cNvSpPr/>
              <p:nvPr/>
            </p:nvSpPr>
            <p:spPr>
              <a:xfrm>
                <a:off x="1809750" y="5841683"/>
                <a:ext cx="2320290" cy="16383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57" name="Group 56">
                <a:extLst>
                  <a:ext uri="{FF2B5EF4-FFF2-40B4-BE49-F238E27FC236}">
                    <a16:creationId xmlns:a16="http://schemas.microsoft.com/office/drawing/2014/main" xmlns="" id="{D9A15890-6961-4456-96A8-9C9E72966BFF}"/>
                  </a:ext>
                </a:extLst>
              </p:cNvPr>
              <p:cNvGrpSpPr/>
              <p:nvPr/>
            </p:nvGrpSpPr>
            <p:grpSpPr>
              <a:xfrm>
                <a:off x="4071607" y="5902011"/>
                <a:ext cx="144000" cy="43174"/>
                <a:chOff x="3958590" y="2093595"/>
                <a:chExt cx="110766" cy="43174"/>
              </a:xfrm>
            </p:grpSpPr>
            <p:cxnSp>
              <p:nvCxnSpPr>
                <p:cNvPr id="58" name="Straight Connector 57">
                  <a:extLst>
                    <a:ext uri="{FF2B5EF4-FFF2-40B4-BE49-F238E27FC236}">
                      <a16:creationId xmlns:a16="http://schemas.microsoft.com/office/drawing/2014/main" xmlns="" id="{E502F4BE-6545-4C6B-A64E-1A14F68D2188}"/>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EBABCB7B-9D9C-42D9-AEE9-3E3D41F348F4}"/>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0BF60E77-CD2C-41A7-BC4D-CD1A2B44CC2A}"/>
                    </a:ext>
                  </a:extLst>
                </p:cNvPr>
                <p:cNvCxnSpPr/>
                <p:nvPr/>
              </p:nvCxnSpPr>
              <p:spPr>
                <a:xfrm flipH="1"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5" name="Freeform: Shape 10">
              <a:extLst>
                <a:ext uri="{FF2B5EF4-FFF2-40B4-BE49-F238E27FC236}">
                  <a16:creationId xmlns:a16="http://schemas.microsoft.com/office/drawing/2014/main" xmlns="" id="{93705365-18BB-4EB9-A532-0351CDDBE450}"/>
                </a:ext>
              </a:extLst>
            </p:cNvPr>
            <p:cNvSpPr/>
            <p:nvPr/>
          </p:nvSpPr>
          <p:spPr>
            <a:xfrm>
              <a:off x="1661242" y="1903046"/>
              <a:ext cx="2667114" cy="4141529"/>
            </a:xfrm>
            <a:custGeom>
              <a:avLst/>
              <a:gdLst>
                <a:gd name="connsiteX0" fmla="*/ 0 w 6559296"/>
                <a:gd name="connsiteY0" fmla="*/ 0 h 2237232"/>
                <a:gd name="connsiteX1" fmla="*/ 0 w 6559296"/>
                <a:gd name="connsiteY1" fmla="*/ 2237232 h 2237232"/>
                <a:gd name="connsiteX2" fmla="*/ 6559296 w 6559296"/>
                <a:gd name="connsiteY2" fmla="*/ 2237232 h 2237232"/>
              </a:gdLst>
              <a:ahLst/>
              <a:cxnLst>
                <a:cxn ang="0">
                  <a:pos x="connsiteX0" y="connsiteY0"/>
                </a:cxn>
                <a:cxn ang="0">
                  <a:pos x="connsiteX1" y="connsiteY1"/>
                </a:cxn>
                <a:cxn ang="0">
                  <a:pos x="connsiteX2" y="connsiteY2"/>
                </a:cxn>
              </a:cxnLst>
              <a:rect l="l" t="t" r="r" b="b"/>
              <a:pathLst>
                <a:path w="6559296" h="2237232">
                  <a:moveTo>
                    <a:pt x="0" y="0"/>
                  </a:moveTo>
                  <a:lnTo>
                    <a:pt x="0" y="2237232"/>
                  </a:lnTo>
                  <a:lnTo>
                    <a:pt x="6559296" y="2237232"/>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grpSp>
        <p:nvGrpSpPr>
          <p:cNvPr id="156" name="Group 155">
            <a:extLst>
              <a:ext uri="{FF2B5EF4-FFF2-40B4-BE49-F238E27FC236}">
                <a16:creationId xmlns:a16="http://schemas.microsoft.com/office/drawing/2014/main" xmlns="" id="{26244FEE-D6A9-46E4-868F-E90F36961B63}"/>
              </a:ext>
            </a:extLst>
          </p:cNvPr>
          <p:cNvGrpSpPr/>
          <p:nvPr/>
        </p:nvGrpSpPr>
        <p:grpSpPr>
          <a:xfrm>
            <a:off x="4633896" y="1903046"/>
            <a:ext cx="4144979" cy="4354267"/>
            <a:chOff x="4633896" y="1903046"/>
            <a:chExt cx="4144979" cy="4354267"/>
          </a:xfrm>
        </p:grpSpPr>
        <p:sp>
          <p:nvSpPr>
            <p:cNvPr id="157" name="TextBox 156">
              <a:extLst>
                <a:ext uri="{FF2B5EF4-FFF2-40B4-BE49-F238E27FC236}">
                  <a16:creationId xmlns:a16="http://schemas.microsoft.com/office/drawing/2014/main" xmlns="" id="{511C1BD0-7544-48B4-817D-E8EEF940009C}"/>
                </a:ext>
              </a:extLst>
            </p:cNvPr>
            <p:cNvSpPr txBox="1"/>
            <p:nvPr/>
          </p:nvSpPr>
          <p:spPr>
            <a:xfrm rot="16200000">
              <a:off x="4532194" y="3869608"/>
              <a:ext cx="462742" cy="259339"/>
            </a:xfrm>
            <a:prstGeom prst="rect">
              <a:avLst/>
            </a:prstGeom>
            <a:noFill/>
          </p:spPr>
          <p:txBody>
            <a:bodyPr wrap="none" rtlCol="0">
              <a:spAutoFit/>
            </a:bodyPr>
            <a:lstStyle/>
            <a:p>
              <a:pPr algn="ctr"/>
              <a:r>
                <a:rPr lang="ja-JP" sz="1100" b="0" i="0" u="none" strike="noStrike" cap="none" baseline="0">
                  <a:solidFill>
                    <a:srgbClr val="4D4D4D"/>
                  </a:solidFill>
                  <a:effectLst/>
                  <a:uFillTx/>
                  <a:ea typeface="MS UI Gothic"/>
                </a:rPr>
                <a:t>進行</a:t>
              </a:r>
            </a:p>
          </p:txBody>
        </p:sp>
        <p:sp>
          <p:nvSpPr>
            <p:cNvPr id="158" name="TextBox 157">
              <a:extLst>
                <a:ext uri="{FF2B5EF4-FFF2-40B4-BE49-F238E27FC236}">
                  <a16:creationId xmlns:a16="http://schemas.microsoft.com/office/drawing/2014/main" xmlns="" id="{D81D0861-CFFF-4016-87F3-0396AC512B04}"/>
                </a:ext>
              </a:extLst>
            </p:cNvPr>
            <p:cNvSpPr txBox="1"/>
            <p:nvPr/>
          </p:nvSpPr>
          <p:spPr>
            <a:xfrm>
              <a:off x="5072383" y="1942785"/>
              <a:ext cx="912454" cy="4096032"/>
            </a:xfrm>
            <a:prstGeom prst="rect">
              <a:avLst/>
            </a:prstGeom>
            <a:noFill/>
          </p:spPr>
          <p:txBody>
            <a:bodyPr wrap="none" rtlCol="0">
              <a:spAutoFit/>
            </a:bodyPr>
            <a:lstStyle/>
            <a:p>
              <a:pPr algn="r">
                <a:lnSpc>
                  <a:spcPts val="1500"/>
                </a:lnSpc>
                <a:spcAft>
                  <a:spcPct val="0"/>
                </a:spcAft>
              </a:pPr>
              <a:r>
                <a:rPr lang="ja-JP" sz="1000" b="0" i="0" u="none" strike="noStrike" cap="none" baseline="0">
                  <a:solidFill>
                    <a:srgbClr val="4D4D4D"/>
                  </a:solidFill>
                  <a:effectLst/>
                  <a:uFillTx/>
                  <a:ea typeface="MS UI Gothic"/>
                </a:rPr>
                <a:t>プエルトリコ</a:t>
              </a:r>
            </a:p>
            <a:p>
              <a:pPr algn="r">
                <a:lnSpc>
                  <a:spcPts val="1500"/>
                </a:lnSpc>
                <a:spcAft>
                  <a:spcPct val="0"/>
                </a:spcAft>
              </a:pPr>
              <a:r>
                <a:rPr lang="ja-JP" sz="1000" b="0" i="0" u="none" strike="noStrike" cap="none" baseline="0">
                  <a:solidFill>
                    <a:srgbClr val="4D4D4D"/>
                  </a:solidFill>
                  <a:effectLst/>
                  <a:uFillTx/>
                  <a:ea typeface="MS UI Gothic"/>
                </a:rPr>
                <a:t>アメリカ合衆国</a:t>
              </a:r>
            </a:p>
            <a:p>
              <a:pPr algn="r">
                <a:lnSpc>
                  <a:spcPts val="1500"/>
                </a:lnSpc>
                <a:spcAft>
                  <a:spcPct val="0"/>
                </a:spcAft>
              </a:pPr>
              <a:r>
                <a:rPr lang="ja-JP" sz="1000" b="0" i="0" u="none" strike="noStrike" cap="none" baseline="0">
                  <a:solidFill>
                    <a:srgbClr val="4D4D4D"/>
                  </a:solidFill>
                  <a:effectLst/>
                  <a:uFillTx/>
                  <a:ea typeface="MS UI Gothic"/>
                </a:rPr>
                <a:t>キプロス</a:t>
              </a:r>
            </a:p>
            <a:p>
              <a:pPr algn="r">
                <a:lnSpc>
                  <a:spcPts val="1500"/>
                </a:lnSpc>
                <a:spcAft>
                  <a:spcPct val="0"/>
                </a:spcAft>
              </a:pPr>
              <a:r>
                <a:rPr lang="ja-JP" sz="1000" b="0" i="0" u="none" strike="noStrike" cap="none" baseline="0">
                  <a:solidFill>
                    <a:srgbClr val="4D4D4D"/>
                  </a:solidFill>
                  <a:effectLst/>
                  <a:uFillTx/>
                  <a:ea typeface="MS UI Gothic"/>
                </a:rPr>
                <a:t>インドネシア</a:t>
              </a:r>
            </a:p>
            <a:p>
              <a:pPr algn="r">
                <a:lnSpc>
                  <a:spcPts val="1500"/>
                </a:lnSpc>
                <a:spcAft>
                  <a:spcPct val="0"/>
                </a:spcAft>
              </a:pPr>
              <a:r>
                <a:rPr lang="ja-JP" sz="1000" b="0" i="0" u="none" strike="noStrike" cap="none" baseline="0">
                  <a:solidFill>
                    <a:srgbClr val="4D4D4D"/>
                  </a:solidFill>
                  <a:effectLst/>
                  <a:uFillTx/>
                  <a:ea typeface="MS UI Gothic"/>
                </a:rPr>
                <a:t>日本</a:t>
              </a:r>
            </a:p>
            <a:p>
              <a:pPr algn="r">
                <a:lnSpc>
                  <a:spcPts val="1500"/>
                </a:lnSpc>
                <a:spcAft>
                  <a:spcPct val="0"/>
                </a:spcAft>
              </a:pPr>
              <a:r>
                <a:rPr lang="ja-JP" sz="1000" b="0" i="0" u="none" strike="noStrike" cap="none" baseline="0">
                  <a:solidFill>
                    <a:srgbClr val="4D4D4D"/>
                  </a:solidFill>
                  <a:effectLst/>
                  <a:uFillTx/>
                  <a:ea typeface="MS UI Gothic"/>
                </a:rPr>
                <a:t>モンゴル</a:t>
              </a:r>
            </a:p>
            <a:p>
              <a:pPr algn="r">
                <a:lnSpc>
                  <a:spcPts val="1500"/>
                </a:lnSpc>
                <a:spcAft>
                  <a:spcPct val="0"/>
                </a:spcAft>
              </a:pPr>
              <a:r>
                <a:rPr lang="ja-JP" sz="1000" b="0" i="0" u="none" strike="noStrike" cap="none" baseline="0">
                  <a:solidFill>
                    <a:srgbClr val="4D4D4D"/>
                  </a:solidFill>
                  <a:effectLst/>
                  <a:uFillTx/>
                  <a:ea typeface="MS UI Gothic"/>
                </a:rPr>
                <a:t>タイ</a:t>
              </a:r>
            </a:p>
            <a:p>
              <a:pPr algn="r">
                <a:lnSpc>
                  <a:spcPts val="1500"/>
                </a:lnSpc>
                <a:spcAft>
                  <a:spcPct val="0"/>
                </a:spcAft>
              </a:pPr>
              <a:r>
                <a:rPr lang="ja-JP" sz="1000" b="0" i="0" u="none" strike="noStrike" cap="none" baseline="0">
                  <a:solidFill>
                    <a:srgbClr val="4D4D4D"/>
                  </a:solidFill>
                  <a:effectLst/>
                  <a:uFillTx/>
                  <a:ea typeface="MS UI Gothic"/>
                </a:rPr>
                <a:t>オーストリア</a:t>
              </a:r>
            </a:p>
            <a:p>
              <a:pPr algn="r">
                <a:lnSpc>
                  <a:spcPts val="1500"/>
                </a:lnSpc>
                <a:spcAft>
                  <a:spcPct val="0"/>
                </a:spcAft>
              </a:pPr>
              <a:r>
                <a:rPr lang="ja-JP" sz="1000" b="0" i="0" u="none" strike="noStrike" cap="none" baseline="0">
                  <a:solidFill>
                    <a:srgbClr val="4D4D4D"/>
                  </a:solidFill>
                  <a:effectLst/>
                  <a:uFillTx/>
                  <a:ea typeface="MS UI Gothic"/>
                </a:rPr>
                <a:t>ベルギー</a:t>
              </a:r>
            </a:p>
            <a:p>
              <a:pPr algn="r">
                <a:lnSpc>
                  <a:spcPts val="1500"/>
                </a:lnSpc>
                <a:spcAft>
                  <a:spcPct val="0"/>
                </a:spcAft>
              </a:pPr>
              <a:r>
                <a:rPr lang="ja-JP" sz="1000" b="0" i="0" u="none" strike="noStrike" cap="none" baseline="0">
                  <a:solidFill>
                    <a:srgbClr val="4D4D4D"/>
                  </a:solidFill>
                  <a:effectLst/>
                  <a:uFillTx/>
                  <a:ea typeface="MS UI Gothic"/>
                </a:rPr>
                <a:t>ブルガリア</a:t>
              </a:r>
            </a:p>
            <a:p>
              <a:pPr algn="r">
                <a:lnSpc>
                  <a:spcPts val="1500"/>
                </a:lnSpc>
                <a:spcAft>
                  <a:spcPct val="0"/>
                </a:spcAft>
              </a:pPr>
              <a:r>
                <a:rPr lang="ja-JP" sz="1000" b="0" i="0" u="none" strike="noStrike" cap="none" baseline="0">
                  <a:solidFill>
                    <a:srgbClr val="4D4D4D"/>
                  </a:solidFill>
                  <a:effectLst/>
                  <a:uFillTx/>
                  <a:ea typeface="MS UI Gothic"/>
                </a:rPr>
                <a:t>チェコ共和国</a:t>
              </a:r>
            </a:p>
            <a:p>
              <a:pPr algn="r">
                <a:lnSpc>
                  <a:spcPts val="1500"/>
                </a:lnSpc>
                <a:spcAft>
                  <a:spcPct val="0"/>
                </a:spcAft>
              </a:pPr>
              <a:r>
                <a:rPr lang="ja-JP" sz="1000" b="0" i="0" u="none" strike="noStrike" cap="none" baseline="0">
                  <a:solidFill>
                    <a:srgbClr val="4D4D4D"/>
                  </a:solidFill>
                  <a:effectLst/>
                  <a:uFillTx/>
                  <a:ea typeface="MS UI Gothic"/>
                </a:rPr>
                <a:t>エストニア</a:t>
              </a:r>
            </a:p>
            <a:p>
              <a:pPr algn="r">
                <a:lnSpc>
                  <a:spcPts val="1500"/>
                </a:lnSpc>
                <a:spcAft>
                  <a:spcPct val="0"/>
                </a:spcAft>
              </a:pPr>
              <a:r>
                <a:rPr lang="ja-JP" sz="1000" b="0" i="0" u="none" strike="noStrike" cap="none" baseline="0">
                  <a:solidFill>
                    <a:srgbClr val="4D4D4D"/>
                  </a:solidFill>
                  <a:effectLst/>
                  <a:uFillTx/>
                  <a:ea typeface="MS UI Gothic"/>
                </a:rPr>
                <a:t>フランス</a:t>
              </a:r>
            </a:p>
            <a:p>
              <a:pPr algn="r">
                <a:lnSpc>
                  <a:spcPts val="1500"/>
                </a:lnSpc>
                <a:spcAft>
                  <a:spcPct val="0"/>
                </a:spcAft>
              </a:pPr>
              <a:r>
                <a:rPr lang="ja-JP" sz="1000" b="0" i="0" u="none" strike="noStrike" cap="none" baseline="0">
                  <a:solidFill>
                    <a:srgbClr val="4D4D4D"/>
                  </a:solidFill>
                  <a:effectLst/>
                  <a:uFillTx/>
                  <a:ea typeface="MS UI Gothic"/>
                </a:rPr>
                <a:t>ドイツ</a:t>
              </a:r>
            </a:p>
            <a:p>
              <a:pPr algn="r">
                <a:lnSpc>
                  <a:spcPts val="1500"/>
                </a:lnSpc>
                <a:spcAft>
                  <a:spcPct val="0"/>
                </a:spcAft>
              </a:pPr>
              <a:r>
                <a:rPr lang="ja-JP" sz="1000" b="0" i="0" u="none" strike="noStrike" cap="none" baseline="0">
                  <a:solidFill>
                    <a:srgbClr val="4D4D4D"/>
                  </a:solidFill>
                  <a:effectLst/>
                  <a:uFillTx/>
                  <a:ea typeface="MS UI Gothic"/>
                </a:rPr>
                <a:t>イタリア</a:t>
              </a:r>
            </a:p>
            <a:p>
              <a:pPr algn="r">
                <a:lnSpc>
                  <a:spcPts val="1500"/>
                </a:lnSpc>
                <a:spcAft>
                  <a:spcPct val="0"/>
                </a:spcAft>
              </a:pPr>
              <a:r>
                <a:rPr lang="ja-JP" sz="1000" b="0" i="0" u="none" strike="noStrike" cap="none" baseline="0">
                  <a:solidFill>
                    <a:srgbClr val="4D4D4D"/>
                  </a:solidFill>
                  <a:effectLst/>
                  <a:uFillTx/>
                  <a:ea typeface="MS UI Gothic"/>
                </a:rPr>
                <a:t>ノルウェー</a:t>
              </a:r>
            </a:p>
            <a:p>
              <a:pPr algn="r">
                <a:lnSpc>
                  <a:spcPts val="1500"/>
                </a:lnSpc>
                <a:spcAft>
                  <a:spcPct val="0"/>
                </a:spcAft>
              </a:pPr>
              <a:r>
                <a:rPr lang="ja-JP" sz="1000" b="0" i="0" u="none" strike="noStrike" cap="none" baseline="0">
                  <a:solidFill>
                    <a:srgbClr val="4D4D4D"/>
                  </a:solidFill>
                  <a:effectLst/>
                  <a:uFillTx/>
                  <a:ea typeface="MS UI Gothic"/>
                </a:rPr>
                <a:t>ポーランド</a:t>
              </a:r>
            </a:p>
            <a:p>
              <a:pPr algn="r">
                <a:lnSpc>
                  <a:spcPts val="1500"/>
                </a:lnSpc>
                <a:spcAft>
                  <a:spcPct val="0"/>
                </a:spcAft>
              </a:pPr>
              <a:r>
                <a:rPr lang="ja-JP" sz="1000" b="0" i="0" u="none" strike="noStrike" cap="none" baseline="0">
                  <a:solidFill>
                    <a:srgbClr val="4D4D4D"/>
                  </a:solidFill>
                  <a:effectLst/>
                  <a:uFillTx/>
                  <a:ea typeface="MS UI Gothic"/>
                </a:rPr>
                <a:t>スロバキア</a:t>
              </a:r>
            </a:p>
            <a:p>
              <a:pPr algn="r">
                <a:lnSpc>
                  <a:spcPts val="1500"/>
                </a:lnSpc>
                <a:spcAft>
                  <a:spcPct val="0"/>
                </a:spcAft>
              </a:pPr>
              <a:r>
                <a:rPr lang="ja-JP" sz="1000" b="0" i="0" u="none" strike="noStrike" cap="none" baseline="0">
                  <a:solidFill>
                    <a:srgbClr val="4D4D4D"/>
                  </a:solidFill>
                  <a:effectLst/>
                  <a:uFillTx/>
                  <a:ea typeface="MS UI Gothic"/>
                </a:rPr>
                <a:t>スイス</a:t>
              </a:r>
            </a:p>
            <a:p>
              <a:pPr algn="r">
                <a:lnSpc>
                  <a:spcPts val="1500"/>
                </a:lnSpc>
                <a:spcAft>
                  <a:spcPct val="0"/>
                </a:spcAft>
              </a:pPr>
              <a:r>
                <a:rPr lang="ja-JP" sz="1000" b="0" i="0" u="none" strike="noStrike" cap="none" baseline="0">
                  <a:solidFill>
                    <a:srgbClr val="4D4D4D"/>
                  </a:solidFill>
                  <a:effectLst/>
                  <a:uFillTx/>
                  <a:ea typeface="MS UI Gothic"/>
                </a:rPr>
                <a:t>イギリス</a:t>
              </a:r>
            </a:p>
            <a:p>
              <a:pPr algn="r">
                <a:lnSpc>
                  <a:spcPts val="1500"/>
                </a:lnSpc>
                <a:spcAft>
                  <a:spcPct val="0"/>
                </a:spcAft>
              </a:pPr>
              <a:r>
                <a:rPr lang="ja-JP" sz="1000" b="0" i="0" u="none" strike="noStrike" cap="none" baseline="0">
                  <a:solidFill>
                    <a:srgbClr val="4D4D4D"/>
                  </a:solidFill>
                  <a:effectLst/>
                  <a:uFillTx/>
                  <a:ea typeface="MS UI Gothic"/>
                </a:rPr>
                <a:t>オーストラリア</a:t>
              </a:r>
            </a:p>
          </p:txBody>
        </p:sp>
        <p:cxnSp>
          <p:nvCxnSpPr>
            <p:cNvPr id="159" name="Straight Connector 158">
              <a:extLst>
                <a:ext uri="{FF2B5EF4-FFF2-40B4-BE49-F238E27FC236}">
                  <a16:creationId xmlns:a16="http://schemas.microsoft.com/office/drawing/2014/main" xmlns="" id="{9BDBCD9F-EC54-4644-BCC6-F141C1A3D75E}"/>
                </a:ext>
              </a:extLst>
            </p:cNvPr>
            <p:cNvCxnSpPr/>
            <p:nvPr/>
          </p:nvCxnSpPr>
          <p:spPr>
            <a:xfrm rot="16200000">
              <a:off x="5984371"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xmlns="" id="{0B9215C0-B4D1-4B55-8A3B-52DF0B2190A6}"/>
                </a:ext>
              </a:extLst>
            </p:cNvPr>
            <p:cNvCxnSpPr/>
            <p:nvPr/>
          </p:nvCxnSpPr>
          <p:spPr>
            <a:xfrm rot="16200000">
              <a:off x="8642732"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TextBox 160">
              <a:extLst>
                <a:ext uri="{FF2B5EF4-FFF2-40B4-BE49-F238E27FC236}">
                  <a16:creationId xmlns:a16="http://schemas.microsoft.com/office/drawing/2014/main" xmlns="" id="{C2C759C6-DBE3-4DBC-99BB-636A76C62274}"/>
                </a:ext>
              </a:extLst>
            </p:cNvPr>
            <p:cNvSpPr txBox="1"/>
            <p:nvPr/>
          </p:nvSpPr>
          <p:spPr>
            <a:xfrm>
              <a:off x="5977122" y="6104093"/>
              <a:ext cx="69920" cy="152552"/>
            </a:xfrm>
            <a:prstGeom prst="rect">
              <a:avLst/>
            </a:prstGeom>
            <a:noFill/>
          </p:spPr>
          <p:txBody>
            <a:bodyPr wrap="none" lIns="0" tIns="0" rIns="0" bIns="0" rtlCol="0" anchor="ctr" anchorCtr="0">
              <a:spAutoFit/>
            </a:bodyPr>
            <a:lstStyle/>
            <a:p>
              <a:pPr algn="ctr"/>
              <a:r>
                <a:rPr lang="ja-JP" sz="1000" b="0" i="0" u="none" strike="noStrike" cap="none" baseline="0">
                  <a:solidFill>
                    <a:srgbClr val="4D4D4D"/>
                  </a:solidFill>
                  <a:effectLst/>
                  <a:uFillTx/>
                  <a:ea typeface="MS UI Gothic"/>
                </a:rPr>
                <a:t>0</a:t>
              </a:r>
            </a:p>
          </p:txBody>
        </p:sp>
        <p:sp>
          <p:nvSpPr>
            <p:cNvPr id="162" name="TextBox 161">
              <a:extLst>
                <a:ext uri="{FF2B5EF4-FFF2-40B4-BE49-F238E27FC236}">
                  <a16:creationId xmlns:a16="http://schemas.microsoft.com/office/drawing/2014/main" xmlns="" id="{42D74EB0-26E6-479A-85E1-48A05C87C879}"/>
                </a:ext>
              </a:extLst>
            </p:cNvPr>
            <p:cNvSpPr txBox="1"/>
            <p:nvPr/>
          </p:nvSpPr>
          <p:spPr>
            <a:xfrm>
              <a:off x="8568196" y="6104094"/>
              <a:ext cx="209760" cy="152552"/>
            </a:xfrm>
            <a:prstGeom prst="rect">
              <a:avLst/>
            </a:prstGeom>
            <a:noFill/>
          </p:spPr>
          <p:txBody>
            <a:bodyPr wrap="none" lIns="0" tIns="0" rIns="0" bIns="0" rtlCol="0" anchor="ctr" anchorCtr="0">
              <a:spAutoFit/>
            </a:bodyPr>
            <a:lstStyle/>
            <a:p>
              <a:pPr algn="ctr"/>
              <a:r>
                <a:rPr lang="ja-JP" sz="1000" b="0" i="0" u="none" strike="noStrike" cap="none" baseline="0">
                  <a:solidFill>
                    <a:srgbClr val="4D4D4D"/>
                  </a:solidFill>
                  <a:effectLst/>
                  <a:uFillTx/>
                  <a:ea typeface="MS UI Gothic"/>
                </a:rPr>
                <a:t>100</a:t>
              </a:r>
            </a:p>
          </p:txBody>
        </p:sp>
        <p:cxnSp>
          <p:nvCxnSpPr>
            <p:cNvPr id="163" name="Straight Connector 162">
              <a:extLst>
                <a:ext uri="{FF2B5EF4-FFF2-40B4-BE49-F238E27FC236}">
                  <a16:creationId xmlns:a16="http://schemas.microsoft.com/office/drawing/2014/main" xmlns="" id="{E95C9205-85D6-450F-969F-E60F20838E30}"/>
                </a:ext>
              </a:extLst>
            </p:cNvPr>
            <p:cNvCxnSpPr/>
            <p:nvPr/>
          </p:nvCxnSpPr>
          <p:spPr>
            <a:xfrm rot="16200000">
              <a:off x="8111059"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4" name="TextBox 163">
              <a:extLst>
                <a:ext uri="{FF2B5EF4-FFF2-40B4-BE49-F238E27FC236}">
                  <a16:creationId xmlns:a16="http://schemas.microsoft.com/office/drawing/2014/main" xmlns="" id="{EABD60C3-618F-4B91-BE7E-BE07AC9EF035}"/>
                </a:ext>
              </a:extLst>
            </p:cNvPr>
            <p:cNvSpPr txBox="1"/>
            <p:nvPr/>
          </p:nvSpPr>
          <p:spPr>
            <a:xfrm>
              <a:off x="8067852" y="6104094"/>
              <a:ext cx="139840" cy="152552"/>
            </a:xfrm>
            <a:prstGeom prst="rect">
              <a:avLst/>
            </a:prstGeom>
            <a:noFill/>
          </p:spPr>
          <p:txBody>
            <a:bodyPr wrap="none" lIns="0" tIns="0" rIns="0" bIns="0" rtlCol="0" anchor="ctr" anchorCtr="0">
              <a:spAutoFit/>
            </a:bodyPr>
            <a:lstStyle/>
            <a:p>
              <a:pPr algn="ctr"/>
              <a:r>
                <a:rPr lang="ja-JP" sz="1000" b="0" i="0" u="none" strike="noStrike" cap="none" baseline="0">
                  <a:solidFill>
                    <a:srgbClr val="4D4D4D"/>
                  </a:solidFill>
                  <a:effectLst/>
                  <a:uFillTx/>
                  <a:ea typeface="MS UI Gothic"/>
                </a:rPr>
                <a:t>80</a:t>
              </a:r>
            </a:p>
          </p:txBody>
        </p:sp>
        <p:cxnSp>
          <p:nvCxnSpPr>
            <p:cNvPr id="165" name="Straight Connector 164">
              <a:extLst>
                <a:ext uri="{FF2B5EF4-FFF2-40B4-BE49-F238E27FC236}">
                  <a16:creationId xmlns:a16="http://schemas.microsoft.com/office/drawing/2014/main" xmlns="" id="{A7592B4C-644D-4680-948B-DDF2E44B222B}"/>
                </a:ext>
              </a:extLst>
            </p:cNvPr>
            <p:cNvCxnSpPr/>
            <p:nvPr/>
          </p:nvCxnSpPr>
          <p:spPr>
            <a:xfrm rot="16200000">
              <a:off x="7579387"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TextBox 165">
              <a:extLst>
                <a:ext uri="{FF2B5EF4-FFF2-40B4-BE49-F238E27FC236}">
                  <a16:creationId xmlns:a16="http://schemas.microsoft.com/office/drawing/2014/main" xmlns="" id="{17D5555C-05C3-402D-8247-9DFDF27A16AA}"/>
                </a:ext>
              </a:extLst>
            </p:cNvPr>
            <p:cNvSpPr txBox="1"/>
            <p:nvPr/>
          </p:nvSpPr>
          <p:spPr>
            <a:xfrm>
              <a:off x="7536356" y="6104094"/>
              <a:ext cx="139840" cy="152552"/>
            </a:xfrm>
            <a:prstGeom prst="rect">
              <a:avLst/>
            </a:prstGeom>
            <a:noFill/>
          </p:spPr>
          <p:txBody>
            <a:bodyPr wrap="none" lIns="0" tIns="0" rIns="0" bIns="0" rtlCol="0" anchor="ctr" anchorCtr="0">
              <a:spAutoFit/>
            </a:bodyPr>
            <a:lstStyle/>
            <a:p>
              <a:pPr algn="ctr"/>
              <a:r>
                <a:rPr lang="ja-JP" sz="1000" b="0" i="0" u="none" strike="noStrike" cap="none" baseline="0">
                  <a:solidFill>
                    <a:srgbClr val="4D4D4D"/>
                  </a:solidFill>
                  <a:effectLst/>
                  <a:uFillTx/>
                  <a:ea typeface="MS UI Gothic"/>
                </a:rPr>
                <a:t>60</a:t>
              </a:r>
            </a:p>
          </p:txBody>
        </p:sp>
        <p:cxnSp>
          <p:nvCxnSpPr>
            <p:cNvPr id="167" name="Straight Connector 166">
              <a:extLst>
                <a:ext uri="{FF2B5EF4-FFF2-40B4-BE49-F238E27FC236}">
                  <a16:creationId xmlns:a16="http://schemas.microsoft.com/office/drawing/2014/main" xmlns="" id="{F8E9CCD7-2382-44C7-9F7A-C403140C5E63}"/>
                </a:ext>
              </a:extLst>
            </p:cNvPr>
            <p:cNvCxnSpPr/>
            <p:nvPr/>
          </p:nvCxnSpPr>
          <p:spPr>
            <a:xfrm rot="16200000">
              <a:off x="7047715"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xmlns="" id="{750BFDAB-B87F-4ABD-801C-14F0F500E942}"/>
                </a:ext>
              </a:extLst>
            </p:cNvPr>
            <p:cNvSpPr txBox="1"/>
            <p:nvPr/>
          </p:nvSpPr>
          <p:spPr>
            <a:xfrm>
              <a:off x="7004862" y="6104094"/>
              <a:ext cx="139840" cy="152552"/>
            </a:xfrm>
            <a:prstGeom prst="rect">
              <a:avLst/>
            </a:prstGeom>
            <a:noFill/>
          </p:spPr>
          <p:txBody>
            <a:bodyPr wrap="none" lIns="0" tIns="0" rIns="0" bIns="0" rtlCol="0" anchor="ctr" anchorCtr="0">
              <a:spAutoFit/>
            </a:bodyPr>
            <a:lstStyle/>
            <a:p>
              <a:pPr algn="ctr"/>
              <a:r>
                <a:rPr lang="ja-JP" sz="1000" b="0" i="0" u="none" strike="noStrike" cap="none" baseline="0">
                  <a:solidFill>
                    <a:srgbClr val="4D4D4D"/>
                  </a:solidFill>
                  <a:effectLst/>
                  <a:uFillTx/>
                  <a:ea typeface="MS UI Gothic"/>
                </a:rPr>
                <a:t>40</a:t>
              </a:r>
            </a:p>
          </p:txBody>
        </p:sp>
        <p:cxnSp>
          <p:nvCxnSpPr>
            <p:cNvPr id="169" name="Straight Connector 168">
              <a:extLst>
                <a:ext uri="{FF2B5EF4-FFF2-40B4-BE49-F238E27FC236}">
                  <a16:creationId xmlns:a16="http://schemas.microsoft.com/office/drawing/2014/main" xmlns="" id="{EB7D36E1-AC94-4DF9-95EF-18D791C83EEF}"/>
                </a:ext>
              </a:extLst>
            </p:cNvPr>
            <p:cNvCxnSpPr/>
            <p:nvPr/>
          </p:nvCxnSpPr>
          <p:spPr>
            <a:xfrm rot="16200000">
              <a:off x="6516043"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0" name="TextBox 169">
              <a:extLst>
                <a:ext uri="{FF2B5EF4-FFF2-40B4-BE49-F238E27FC236}">
                  <a16:creationId xmlns:a16="http://schemas.microsoft.com/office/drawing/2014/main" xmlns="" id="{AE8946B9-1BA8-4623-950F-374019404561}"/>
                </a:ext>
              </a:extLst>
            </p:cNvPr>
            <p:cNvSpPr txBox="1"/>
            <p:nvPr/>
          </p:nvSpPr>
          <p:spPr>
            <a:xfrm>
              <a:off x="6473368" y="6104094"/>
              <a:ext cx="139840" cy="152552"/>
            </a:xfrm>
            <a:prstGeom prst="rect">
              <a:avLst/>
            </a:prstGeom>
            <a:noFill/>
          </p:spPr>
          <p:txBody>
            <a:bodyPr wrap="none" lIns="0" tIns="0" rIns="0" bIns="0" rtlCol="0" anchor="ctr" anchorCtr="0">
              <a:spAutoFit/>
            </a:bodyPr>
            <a:lstStyle/>
            <a:p>
              <a:pPr algn="ctr"/>
              <a:r>
                <a:rPr lang="ja-JP" sz="1000" b="0" i="0" u="none" strike="noStrike" cap="none" baseline="0">
                  <a:solidFill>
                    <a:srgbClr val="4D4D4D"/>
                  </a:solidFill>
                  <a:effectLst/>
                  <a:uFillTx/>
                  <a:ea typeface="MS UI Gothic"/>
                </a:rPr>
                <a:t>20</a:t>
              </a:r>
            </a:p>
          </p:txBody>
        </p:sp>
        <p:cxnSp>
          <p:nvCxnSpPr>
            <p:cNvPr id="171" name="Straight Connector 170">
              <a:extLst>
                <a:ext uri="{FF2B5EF4-FFF2-40B4-BE49-F238E27FC236}">
                  <a16:creationId xmlns:a16="http://schemas.microsoft.com/office/drawing/2014/main" xmlns="" id="{484B2BA1-5427-4DA1-AC29-114E861C38B3}"/>
                </a:ext>
              </a:extLst>
            </p:cNvPr>
            <p:cNvCxnSpPr/>
            <p:nvPr/>
          </p:nvCxnSpPr>
          <p:spPr>
            <a:xfrm rot="16200000">
              <a:off x="8376895"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xmlns="" id="{AD1F4D2F-C5B3-436B-A0A7-E026AB9E4F87}"/>
                </a:ext>
              </a:extLst>
            </p:cNvPr>
            <p:cNvSpPr txBox="1"/>
            <p:nvPr/>
          </p:nvSpPr>
          <p:spPr>
            <a:xfrm>
              <a:off x="8334551" y="6104094"/>
              <a:ext cx="139840" cy="152552"/>
            </a:xfrm>
            <a:prstGeom prst="rect">
              <a:avLst/>
            </a:prstGeom>
            <a:noFill/>
          </p:spPr>
          <p:txBody>
            <a:bodyPr wrap="none" lIns="0" tIns="0" rIns="0" bIns="0" rtlCol="0" anchor="ctr" anchorCtr="0">
              <a:spAutoFit/>
            </a:bodyPr>
            <a:lstStyle/>
            <a:p>
              <a:pPr algn="ctr"/>
              <a:r>
                <a:rPr lang="ja-JP" sz="1000" b="0" i="0" u="none" strike="noStrike" cap="none" baseline="0">
                  <a:solidFill>
                    <a:srgbClr val="4D4D4D"/>
                  </a:solidFill>
                  <a:effectLst/>
                  <a:uFillTx/>
                  <a:ea typeface="MS UI Gothic"/>
                </a:rPr>
                <a:t>90</a:t>
              </a:r>
            </a:p>
          </p:txBody>
        </p:sp>
        <p:cxnSp>
          <p:nvCxnSpPr>
            <p:cNvPr id="173" name="Straight Connector 172">
              <a:extLst>
                <a:ext uri="{FF2B5EF4-FFF2-40B4-BE49-F238E27FC236}">
                  <a16:creationId xmlns:a16="http://schemas.microsoft.com/office/drawing/2014/main" xmlns="" id="{8E69DC45-0CB6-4482-A5C4-EC7A79BC25BB}"/>
                </a:ext>
              </a:extLst>
            </p:cNvPr>
            <p:cNvCxnSpPr/>
            <p:nvPr/>
          </p:nvCxnSpPr>
          <p:spPr>
            <a:xfrm rot="16200000">
              <a:off x="7845223"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4" name="TextBox 173">
              <a:extLst>
                <a:ext uri="{FF2B5EF4-FFF2-40B4-BE49-F238E27FC236}">
                  <a16:creationId xmlns:a16="http://schemas.microsoft.com/office/drawing/2014/main" xmlns="" id="{A8E05A1A-5B24-4030-BF41-25DA16FC04A6}"/>
                </a:ext>
              </a:extLst>
            </p:cNvPr>
            <p:cNvSpPr txBox="1"/>
            <p:nvPr/>
          </p:nvSpPr>
          <p:spPr>
            <a:xfrm>
              <a:off x="7803056" y="6104094"/>
              <a:ext cx="139840" cy="152552"/>
            </a:xfrm>
            <a:prstGeom prst="rect">
              <a:avLst/>
            </a:prstGeom>
            <a:noFill/>
          </p:spPr>
          <p:txBody>
            <a:bodyPr wrap="none" lIns="0" tIns="0" rIns="0" bIns="0" rtlCol="0" anchor="ctr" anchorCtr="0">
              <a:spAutoFit/>
            </a:bodyPr>
            <a:lstStyle/>
            <a:p>
              <a:pPr algn="ctr"/>
              <a:r>
                <a:rPr lang="ja-JP" sz="1000" b="0" i="0" u="none" strike="noStrike" cap="none" baseline="0">
                  <a:solidFill>
                    <a:srgbClr val="4D4D4D"/>
                  </a:solidFill>
                  <a:effectLst/>
                  <a:uFillTx/>
                  <a:ea typeface="MS UI Gothic"/>
                </a:rPr>
                <a:t>70</a:t>
              </a:r>
            </a:p>
          </p:txBody>
        </p:sp>
        <p:cxnSp>
          <p:nvCxnSpPr>
            <p:cNvPr id="175" name="Straight Connector 174">
              <a:extLst>
                <a:ext uri="{FF2B5EF4-FFF2-40B4-BE49-F238E27FC236}">
                  <a16:creationId xmlns:a16="http://schemas.microsoft.com/office/drawing/2014/main" xmlns="" id="{37CF8E4D-FE64-4221-A2DF-D65E5D9FF2E7}"/>
                </a:ext>
              </a:extLst>
            </p:cNvPr>
            <p:cNvCxnSpPr/>
            <p:nvPr/>
          </p:nvCxnSpPr>
          <p:spPr>
            <a:xfrm rot="16200000">
              <a:off x="7313551"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6" name="TextBox 175">
              <a:extLst>
                <a:ext uri="{FF2B5EF4-FFF2-40B4-BE49-F238E27FC236}">
                  <a16:creationId xmlns:a16="http://schemas.microsoft.com/office/drawing/2014/main" xmlns="" id="{B255E97E-6E67-4195-BB6C-7E7FBC0168FB}"/>
                </a:ext>
              </a:extLst>
            </p:cNvPr>
            <p:cNvSpPr txBox="1"/>
            <p:nvPr/>
          </p:nvSpPr>
          <p:spPr>
            <a:xfrm>
              <a:off x="7271562" y="6104094"/>
              <a:ext cx="139840" cy="152552"/>
            </a:xfrm>
            <a:prstGeom prst="rect">
              <a:avLst/>
            </a:prstGeom>
            <a:noFill/>
          </p:spPr>
          <p:txBody>
            <a:bodyPr wrap="none" lIns="0" tIns="0" rIns="0" bIns="0" rtlCol="0" anchor="ctr" anchorCtr="0">
              <a:spAutoFit/>
            </a:bodyPr>
            <a:lstStyle/>
            <a:p>
              <a:pPr algn="ctr"/>
              <a:r>
                <a:rPr lang="ja-JP" sz="1000" b="0" i="0" u="none" strike="noStrike" cap="none" baseline="0">
                  <a:solidFill>
                    <a:srgbClr val="4D4D4D"/>
                  </a:solidFill>
                  <a:effectLst/>
                  <a:uFillTx/>
                  <a:ea typeface="MS UI Gothic"/>
                </a:rPr>
                <a:t>50</a:t>
              </a:r>
            </a:p>
          </p:txBody>
        </p:sp>
        <p:cxnSp>
          <p:nvCxnSpPr>
            <p:cNvPr id="177" name="Straight Connector 176">
              <a:extLst>
                <a:ext uri="{FF2B5EF4-FFF2-40B4-BE49-F238E27FC236}">
                  <a16:creationId xmlns:a16="http://schemas.microsoft.com/office/drawing/2014/main" xmlns="" id="{03CE8E1A-BD0A-4398-9C52-ED3B12C30219}"/>
                </a:ext>
              </a:extLst>
            </p:cNvPr>
            <p:cNvCxnSpPr/>
            <p:nvPr/>
          </p:nvCxnSpPr>
          <p:spPr>
            <a:xfrm rot="16200000">
              <a:off x="6781879"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xmlns="" id="{BCEEF129-D65E-4320-B9F0-D10E4AF655FB}"/>
                </a:ext>
              </a:extLst>
            </p:cNvPr>
            <p:cNvSpPr txBox="1"/>
            <p:nvPr/>
          </p:nvSpPr>
          <p:spPr>
            <a:xfrm>
              <a:off x="6740067" y="6104094"/>
              <a:ext cx="139840" cy="152552"/>
            </a:xfrm>
            <a:prstGeom prst="rect">
              <a:avLst/>
            </a:prstGeom>
            <a:noFill/>
          </p:spPr>
          <p:txBody>
            <a:bodyPr wrap="none" lIns="0" tIns="0" rIns="0" bIns="0" rtlCol="0" anchor="ctr" anchorCtr="0">
              <a:spAutoFit/>
            </a:bodyPr>
            <a:lstStyle/>
            <a:p>
              <a:pPr algn="ctr"/>
              <a:r>
                <a:rPr lang="ja-JP" sz="1000" b="0" i="0" u="none" strike="noStrike" cap="none" baseline="0">
                  <a:solidFill>
                    <a:srgbClr val="4D4D4D"/>
                  </a:solidFill>
                  <a:effectLst/>
                  <a:uFillTx/>
                  <a:ea typeface="MS UI Gothic"/>
                </a:rPr>
                <a:t>30</a:t>
              </a:r>
            </a:p>
          </p:txBody>
        </p:sp>
        <p:cxnSp>
          <p:nvCxnSpPr>
            <p:cNvPr id="179" name="Straight Connector 178">
              <a:extLst>
                <a:ext uri="{FF2B5EF4-FFF2-40B4-BE49-F238E27FC236}">
                  <a16:creationId xmlns:a16="http://schemas.microsoft.com/office/drawing/2014/main" xmlns="" id="{0C9E0039-94C7-4EA9-99EB-91BAA7B99751}"/>
                </a:ext>
              </a:extLst>
            </p:cNvPr>
            <p:cNvCxnSpPr/>
            <p:nvPr/>
          </p:nvCxnSpPr>
          <p:spPr>
            <a:xfrm rot="16200000">
              <a:off x="6250207" y="607026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0" name="TextBox 179">
              <a:extLst>
                <a:ext uri="{FF2B5EF4-FFF2-40B4-BE49-F238E27FC236}">
                  <a16:creationId xmlns:a16="http://schemas.microsoft.com/office/drawing/2014/main" xmlns="" id="{404AD36A-799E-4F2A-BD81-99C1682610C2}"/>
                </a:ext>
              </a:extLst>
            </p:cNvPr>
            <p:cNvSpPr txBox="1"/>
            <p:nvPr/>
          </p:nvSpPr>
          <p:spPr>
            <a:xfrm>
              <a:off x="6200952" y="6104093"/>
              <a:ext cx="139840" cy="152552"/>
            </a:xfrm>
            <a:prstGeom prst="rect">
              <a:avLst/>
            </a:prstGeom>
            <a:noFill/>
          </p:spPr>
          <p:txBody>
            <a:bodyPr wrap="none" lIns="0" tIns="0" rIns="0" bIns="0" rtlCol="0" anchor="ctr" anchorCtr="0">
              <a:spAutoFit/>
            </a:bodyPr>
            <a:lstStyle/>
            <a:p>
              <a:pPr algn="ctr"/>
              <a:r>
                <a:rPr lang="ja-JP" sz="1000" b="0" i="0" u="none" strike="noStrike" cap="none" baseline="0">
                  <a:solidFill>
                    <a:srgbClr val="4D4D4D"/>
                  </a:solidFill>
                  <a:effectLst/>
                  <a:uFillTx/>
                  <a:ea typeface="MS UI Gothic"/>
                </a:rPr>
                <a:t>10</a:t>
              </a:r>
            </a:p>
          </p:txBody>
        </p:sp>
        <p:sp>
          <p:nvSpPr>
            <p:cNvPr id="181" name="Rectangle 180">
              <a:extLst>
                <a:ext uri="{FF2B5EF4-FFF2-40B4-BE49-F238E27FC236}">
                  <a16:creationId xmlns:a16="http://schemas.microsoft.com/office/drawing/2014/main" xmlns="" id="{467E0E6A-2742-4A61-9F4E-6822AB4DF563}"/>
                </a:ext>
              </a:extLst>
            </p:cNvPr>
            <p:cNvSpPr/>
            <p:nvPr/>
          </p:nvSpPr>
          <p:spPr>
            <a:xfrm>
              <a:off x="6009243" y="2017395"/>
              <a:ext cx="1051957" cy="16383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82" name="Group 181">
              <a:extLst>
                <a:ext uri="{FF2B5EF4-FFF2-40B4-BE49-F238E27FC236}">
                  <a16:creationId xmlns:a16="http://schemas.microsoft.com/office/drawing/2014/main" xmlns="" id="{69A4FC23-747A-4795-A72E-33B449D17A38}"/>
                </a:ext>
              </a:extLst>
            </p:cNvPr>
            <p:cNvGrpSpPr/>
            <p:nvPr/>
          </p:nvGrpSpPr>
          <p:grpSpPr>
            <a:xfrm>
              <a:off x="7030322" y="2077723"/>
              <a:ext cx="126000" cy="43174"/>
              <a:chOff x="3958590" y="2093595"/>
              <a:chExt cx="112917" cy="43174"/>
            </a:xfrm>
          </p:grpSpPr>
          <p:cxnSp>
            <p:nvCxnSpPr>
              <p:cNvPr id="279" name="Straight Connector 278">
                <a:extLst>
                  <a:ext uri="{FF2B5EF4-FFF2-40B4-BE49-F238E27FC236}">
                    <a16:creationId xmlns:a16="http://schemas.microsoft.com/office/drawing/2014/main" xmlns="" id="{FFE13E0C-E3E6-487E-9FE8-99AEC05F21DD}"/>
                  </a:ext>
                </a:extLst>
              </p:cNvPr>
              <p:cNvCxnSpPr/>
              <p:nvPr/>
            </p:nvCxnSpPr>
            <p:spPr>
              <a:xfrm flipH="1">
                <a:off x="3958590" y="2115182"/>
                <a:ext cx="11291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xmlns="" id="{27C8D850-CB23-431D-8CAF-E39B0F98D836}"/>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xmlns="" id="{4CAD3378-7B65-43B8-843C-18ED9D3E89AA}"/>
                  </a:ext>
                </a:extLst>
              </p:cNvPr>
              <p:cNvCxnSpPr/>
              <p:nvPr/>
            </p:nvCxnSpPr>
            <p:spPr>
              <a:xfrm flipH="1" flipV="1">
                <a:off x="3960385"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3" name="Rectangle 182">
              <a:extLst>
                <a:ext uri="{FF2B5EF4-FFF2-40B4-BE49-F238E27FC236}">
                  <a16:creationId xmlns:a16="http://schemas.microsoft.com/office/drawing/2014/main" xmlns="" id="{818520F6-E5BC-409A-B7DD-1190C61F8029}"/>
                </a:ext>
              </a:extLst>
            </p:cNvPr>
            <p:cNvSpPr/>
            <p:nvPr/>
          </p:nvSpPr>
          <p:spPr>
            <a:xfrm>
              <a:off x="6009243" y="2207847"/>
              <a:ext cx="1079897" cy="1638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84" name="Group 183">
              <a:extLst>
                <a:ext uri="{FF2B5EF4-FFF2-40B4-BE49-F238E27FC236}">
                  <a16:creationId xmlns:a16="http://schemas.microsoft.com/office/drawing/2014/main" xmlns="" id="{977D5B7F-AA5D-4338-BB02-F45180ECCB3D}"/>
                </a:ext>
              </a:extLst>
            </p:cNvPr>
            <p:cNvGrpSpPr/>
            <p:nvPr/>
          </p:nvGrpSpPr>
          <p:grpSpPr>
            <a:xfrm>
              <a:off x="7069693" y="2268175"/>
              <a:ext cx="54000" cy="43174"/>
              <a:chOff x="3958590" y="2093595"/>
              <a:chExt cx="112917" cy="43174"/>
            </a:xfrm>
          </p:grpSpPr>
          <p:cxnSp>
            <p:nvCxnSpPr>
              <p:cNvPr id="276" name="Straight Connector 275">
                <a:extLst>
                  <a:ext uri="{FF2B5EF4-FFF2-40B4-BE49-F238E27FC236}">
                    <a16:creationId xmlns:a16="http://schemas.microsoft.com/office/drawing/2014/main" xmlns="" id="{DB44979E-57B1-4980-86CC-BD2F8E6C57DC}"/>
                  </a:ext>
                </a:extLst>
              </p:cNvPr>
              <p:cNvCxnSpPr/>
              <p:nvPr/>
            </p:nvCxnSpPr>
            <p:spPr>
              <a:xfrm flipH="1">
                <a:off x="3958590" y="2115182"/>
                <a:ext cx="11291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xmlns="" id="{46538654-186C-4174-A1DD-5D67D70BE6A8}"/>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xmlns="" id="{2B1B9BA9-1772-491F-9E42-2E9D689AFEF3}"/>
                  </a:ext>
                </a:extLst>
              </p:cNvPr>
              <p:cNvCxnSpPr/>
              <p:nvPr/>
            </p:nvCxnSpPr>
            <p:spPr>
              <a:xfrm flipH="1" flipV="1">
                <a:off x="3960385"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5" name="Rectangle 184">
              <a:extLst>
                <a:ext uri="{FF2B5EF4-FFF2-40B4-BE49-F238E27FC236}">
                  <a16:creationId xmlns:a16="http://schemas.microsoft.com/office/drawing/2014/main" xmlns="" id="{CBCF38BF-C96D-4D4A-B482-FCE7DE6FFF8F}"/>
                </a:ext>
              </a:extLst>
            </p:cNvPr>
            <p:cNvSpPr/>
            <p:nvPr/>
          </p:nvSpPr>
          <p:spPr>
            <a:xfrm>
              <a:off x="6009243" y="2398299"/>
              <a:ext cx="1112917" cy="1638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86" name="Group 185">
              <a:extLst>
                <a:ext uri="{FF2B5EF4-FFF2-40B4-BE49-F238E27FC236}">
                  <a16:creationId xmlns:a16="http://schemas.microsoft.com/office/drawing/2014/main" xmlns="" id="{F0E2C65C-3659-4168-8BAD-DE3BB0DE184B}"/>
                </a:ext>
              </a:extLst>
            </p:cNvPr>
            <p:cNvGrpSpPr/>
            <p:nvPr/>
          </p:nvGrpSpPr>
          <p:grpSpPr>
            <a:xfrm>
              <a:off x="6973161" y="2458627"/>
              <a:ext cx="306000" cy="43174"/>
              <a:chOff x="3958590" y="2093595"/>
              <a:chExt cx="110766" cy="43174"/>
            </a:xfrm>
          </p:grpSpPr>
          <p:cxnSp>
            <p:nvCxnSpPr>
              <p:cNvPr id="273" name="Straight Connector 272">
                <a:extLst>
                  <a:ext uri="{FF2B5EF4-FFF2-40B4-BE49-F238E27FC236}">
                    <a16:creationId xmlns:a16="http://schemas.microsoft.com/office/drawing/2014/main" xmlns="" id="{61BD0325-F659-44B3-8EA0-F15048C77C1A}"/>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xmlns="" id="{87EBC492-D784-4014-BFB7-AC06E6B0A6F2}"/>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xmlns="" id="{114D9411-BE5F-4768-8DD5-57AF0CFEA098}"/>
                  </a:ext>
                </a:extLst>
              </p:cNvPr>
              <p:cNvCxnSpPr/>
              <p:nvPr/>
            </p:nvCxnSpPr>
            <p:spPr>
              <a:xfrm flipH="1" flipV="1">
                <a:off x="3960385"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7" name="Rectangle 186">
              <a:extLst>
                <a:ext uri="{FF2B5EF4-FFF2-40B4-BE49-F238E27FC236}">
                  <a16:creationId xmlns:a16="http://schemas.microsoft.com/office/drawing/2014/main" xmlns="" id="{57FE0B46-0443-4CBB-A46D-DC1E8304CB28}"/>
                </a:ext>
              </a:extLst>
            </p:cNvPr>
            <p:cNvSpPr/>
            <p:nvPr/>
          </p:nvSpPr>
          <p:spPr>
            <a:xfrm>
              <a:off x="6009243" y="2969655"/>
              <a:ext cx="627777" cy="1638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88" name="Group 187">
              <a:extLst>
                <a:ext uri="{FF2B5EF4-FFF2-40B4-BE49-F238E27FC236}">
                  <a16:creationId xmlns:a16="http://schemas.microsoft.com/office/drawing/2014/main" xmlns="" id="{9EDF72AD-85CC-4FD1-8742-D47B7069A0D3}"/>
                </a:ext>
              </a:extLst>
            </p:cNvPr>
            <p:cNvGrpSpPr/>
            <p:nvPr/>
          </p:nvGrpSpPr>
          <p:grpSpPr>
            <a:xfrm>
              <a:off x="6353398" y="3029983"/>
              <a:ext cx="576000" cy="43174"/>
              <a:chOff x="3959892" y="2093595"/>
              <a:chExt cx="110766" cy="43174"/>
            </a:xfrm>
          </p:grpSpPr>
          <p:cxnSp>
            <p:nvCxnSpPr>
              <p:cNvPr id="270" name="Straight Connector 269">
                <a:extLst>
                  <a:ext uri="{FF2B5EF4-FFF2-40B4-BE49-F238E27FC236}">
                    <a16:creationId xmlns:a16="http://schemas.microsoft.com/office/drawing/2014/main" xmlns="" id="{4DB78A45-7697-4790-81F4-3A459179B194}"/>
                  </a:ext>
                </a:extLst>
              </p:cNvPr>
              <p:cNvCxnSpPr/>
              <p:nvPr/>
            </p:nvCxnSpPr>
            <p:spPr>
              <a:xfrm flipH="1">
                <a:off x="3959892"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xmlns="" id="{AE79210A-2C12-4351-8B19-14E2DB50E516}"/>
                  </a:ext>
                </a:extLst>
              </p:cNvPr>
              <p:cNvCxnSpPr/>
              <p:nvPr/>
            </p:nvCxnSpPr>
            <p:spPr>
              <a:xfrm flipH="1" flipV="1">
                <a:off x="4069946"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xmlns="" id="{B7F3F2F4-3546-4FEF-8199-9AA1306273E4}"/>
                  </a:ext>
                </a:extLst>
              </p:cNvPr>
              <p:cNvCxnSpPr/>
              <p:nvPr/>
            </p:nvCxnSpPr>
            <p:spPr>
              <a:xfrm flipH="1" flipV="1">
                <a:off x="3960385"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9" name="Rectangle 188">
              <a:extLst>
                <a:ext uri="{FF2B5EF4-FFF2-40B4-BE49-F238E27FC236}">
                  <a16:creationId xmlns:a16="http://schemas.microsoft.com/office/drawing/2014/main" xmlns="" id="{D5A5E252-D6E2-4337-ACB2-5C8D934D0BF5}"/>
                </a:ext>
              </a:extLst>
            </p:cNvPr>
            <p:cNvSpPr/>
            <p:nvPr/>
          </p:nvSpPr>
          <p:spPr>
            <a:xfrm>
              <a:off x="6009243" y="2779203"/>
              <a:ext cx="1153557" cy="1638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90" name="Group 189">
              <a:extLst>
                <a:ext uri="{FF2B5EF4-FFF2-40B4-BE49-F238E27FC236}">
                  <a16:creationId xmlns:a16="http://schemas.microsoft.com/office/drawing/2014/main" xmlns="" id="{DF0E2790-1582-42F1-ADE0-12EEB8E0CC04}"/>
                </a:ext>
              </a:extLst>
            </p:cNvPr>
            <p:cNvGrpSpPr/>
            <p:nvPr/>
          </p:nvGrpSpPr>
          <p:grpSpPr>
            <a:xfrm>
              <a:off x="7120480" y="2839531"/>
              <a:ext cx="90000" cy="43174"/>
              <a:chOff x="3958590" y="2093595"/>
              <a:chExt cx="110766" cy="43174"/>
            </a:xfrm>
          </p:grpSpPr>
          <p:cxnSp>
            <p:nvCxnSpPr>
              <p:cNvPr id="267" name="Straight Connector 266">
                <a:extLst>
                  <a:ext uri="{FF2B5EF4-FFF2-40B4-BE49-F238E27FC236}">
                    <a16:creationId xmlns:a16="http://schemas.microsoft.com/office/drawing/2014/main" xmlns="" id="{91AB1292-9D65-43EB-9C80-8AC1D09F312C}"/>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xmlns="" id="{52793366-DBD8-4FB7-8031-EDF78BDF2915}"/>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xmlns="" id="{37C3F9E4-54DA-4077-97EA-8E302CA0700E}"/>
                  </a:ext>
                </a:extLst>
              </p:cNvPr>
              <p:cNvCxnSpPr/>
              <p:nvPr/>
            </p:nvCxnSpPr>
            <p:spPr>
              <a:xfrm flipH="1" flipV="1">
                <a:off x="3960385"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1" name="Rectangle 190">
              <a:extLst>
                <a:ext uri="{FF2B5EF4-FFF2-40B4-BE49-F238E27FC236}">
                  <a16:creationId xmlns:a16="http://schemas.microsoft.com/office/drawing/2014/main" xmlns="" id="{EE20C7B8-DB00-459D-A852-173046878C84}"/>
                </a:ext>
              </a:extLst>
            </p:cNvPr>
            <p:cNvSpPr/>
            <p:nvPr/>
          </p:nvSpPr>
          <p:spPr>
            <a:xfrm>
              <a:off x="6009243" y="3160107"/>
              <a:ext cx="787797" cy="1638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92" name="Group 191">
              <a:extLst>
                <a:ext uri="{FF2B5EF4-FFF2-40B4-BE49-F238E27FC236}">
                  <a16:creationId xmlns:a16="http://schemas.microsoft.com/office/drawing/2014/main" xmlns="" id="{E917CD40-B72E-4D03-9781-3020BE611D38}"/>
                </a:ext>
              </a:extLst>
            </p:cNvPr>
            <p:cNvGrpSpPr/>
            <p:nvPr/>
          </p:nvGrpSpPr>
          <p:grpSpPr>
            <a:xfrm>
              <a:off x="6587080" y="3220435"/>
              <a:ext cx="432000" cy="43174"/>
              <a:chOff x="3958590" y="2093595"/>
              <a:chExt cx="110766" cy="43174"/>
            </a:xfrm>
          </p:grpSpPr>
          <p:cxnSp>
            <p:nvCxnSpPr>
              <p:cNvPr id="264" name="Straight Connector 263">
                <a:extLst>
                  <a:ext uri="{FF2B5EF4-FFF2-40B4-BE49-F238E27FC236}">
                    <a16:creationId xmlns:a16="http://schemas.microsoft.com/office/drawing/2014/main" xmlns="" id="{BE6C0AE6-7052-43DF-A791-F2C68E4704E7}"/>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xmlns="" id="{AE3E7200-27A7-4BFE-9445-91AF4A2CAD9A}"/>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xmlns="" id="{D53FDCBF-AA47-4405-8F7D-FBF921E883D8}"/>
                  </a:ext>
                </a:extLst>
              </p:cNvPr>
              <p:cNvCxnSpPr/>
              <p:nvPr/>
            </p:nvCxnSpPr>
            <p:spPr>
              <a:xfrm flipH="1"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3" name="Rectangle 192">
              <a:extLst>
                <a:ext uri="{FF2B5EF4-FFF2-40B4-BE49-F238E27FC236}">
                  <a16:creationId xmlns:a16="http://schemas.microsoft.com/office/drawing/2014/main" xmlns="" id="{CD928324-11E4-4680-9AF8-E3CE247D6D3B}"/>
                </a:ext>
              </a:extLst>
            </p:cNvPr>
            <p:cNvSpPr/>
            <p:nvPr/>
          </p:nvSpPr>
          <p:spPr>
            <a:xfrm>
              <a:off x="6009243" y="3350559"/>
              <a:ext cx="1458357"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94" name="Group 193">
              <a:extLst>
                <a:ext uri="{FF2B5EF4-FFF2-40B4-BE49-F238E27FC236}">
                  <a16:creationId xmlns:a16="http://schemas.microsoft.com/office/drawing/2014/main" xmlns="" id="{C342A315-531C-41C5-A66F-62A094C882B6}"/>
                </a:ext>
              </a:extLst>
            </p:cNvPr>
            <p:cNvGrpSpPr/>
            <p:nvPr/>
          </p:nvGrpSpPr>
          <p:grpSpPr>
            <a:xfrm>
              <a:off x="7443060" y="3410887"/>
              <a:ext cx="100800" cy="43174"/>
              <a:chOff x="3958590" y="2093595"/>
              <a:chExt cx="110766" cy="43174"/>
            </a:xfrm>
          </p:grpSpPr>
          <p:cxnSp>
            <p:nvCxnSpPr>
              <p:cNvPr id="261" name="Straight Connector 260">
                <a:extLst>
                  <a:ext uri="{FF2B5EF4-FFF2-40B4-BE49-F238E27FC236}">
                    <a16:creationId xmlns:a16="http://schemas.microsoft.com/office/drawing/2014/main" xmlns="" id="{E36803CA-A808-45CE-BF49-609BC8B4241C}"/>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xmlns="" id="{4A57F6E4-1D8B-4AA5-884E-158D73CAA645}"/>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xmlns="" id="{3127B49C-10FE-426B-9AF7-385BD98C26E3}"/>
                  </a:ext>
                </a:extLst>
              </p:cNvPr>
              <p:cNvCxnSpPr/>
              <p:nvPr/>
            </p:nvCxnSpPr>
            <p:spPr>
              <a:xfrm flipH="1"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5" name="Rectangle 194">
              <a:extLst>
                <a:ext uri="{FF2B5EF4-FFF2-40B4-BE49-F238E27FC236}">
                  <a16:creationId xmlns:a16="http://schemas.microsoft.com/office/drawing/2014/main" xmlns="" id="{BC82564D-2845-4BBC-A74A-689A10DD4AE4}"/>
                </a:ext>
              </a:extLst>
            </p:cNvPr>
            <p:cNvSpPr/>
            <p:nvPr/>
          </p:nvSpPr>
          <p:spPr>
            <a:xfrm>
              <a:off x="6009243" y="3541011"/>
              <a:ext cx="1079897"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96" name="Group 195">
              <a:extLst>
                <a:ext uri="{FF2B5EF4-FFF2-40B4-BE49-F238E27FC236}">
                  <a16:creationId xmlns:a16="http://schemas.microsoft.com/office/drawing/2014/main" xmlns="" id="{66D13681-B727-442A-8F70-33E21F5A0272}"/>
                </a:ext>
              </a:extLst>
            </p:cNvPr>
            <p:cNvGrpSpPr/>
            <p:nvPr/>
          </p:nvGrpSpPr>
          <p:grpSpPr>
            <a:xfrm>
              <a:off x="7062060" y="3601339"/>
              <a:ext cx="90000" cy="43174"/>
              <a:chOff x="3958590" y="2093595"/>
              <a:chExt cx="110766" cy="43174"/>
            </a:xfrm>
          </p:grpSpPr>
          <p:cxnSp>
            <p:nvCxnSpPr>
              <p:cNvPr id="258" name="Straight Connector 257">
                <a:extLst>
                  <a:ext uri="{FF2B5EF4-FFF2-40B4-BE49-F238E27FC236}">
                    <a16:creationId xmlns:a16="http://schemas.microsoft.com/office/drawing/2014/main" xmlns="" id="{6E1E22C0-79DA-46EF-A7FB-B526AD9464C9}"/>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xmlns="" id="{D51070C5-C6F4-481E-A0D5-BB04439A851C}"/>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xmlns="" id="{2DCAB1B0-3CF4-4F66-BA31-03E2149BDEC0}"/>
                  </a:ext>
                </a:extLst>
              </p:cNvPr>
              <p:cNvCxnSpPr/>
              <p:nvPr/>
            </p:nvCxnSpPr>
            <p:spPr>
              <a:xfrm flipH="1"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7" name="Rectangle 196">
              <a:extLst>
                <a:ext uri="{FF2B5EF4-FFF2-40B4-BE49-F238E27FC236}">
                  <a16:creationId xmlns:a16="http://schemas.microsoft.com/office/drawing/2014/main" xmlns="" id="{0E2EFCE7-8A8E-47D3-80FA-E8E3532E8106}"/>
                </a:ext>
              </a:extLst>
            </p:cNvPr>
            <p:cNvSpPr/>
            <p:nvPr/>
          </p:nvSpPr>
          <p:spPr>
            <a:xfrm>
              <a:off x="6009243" y="3731463"/>
              <a:ext cx="584597"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98" name="Group 197">
              <a:extLst>
                <a:ext uri="{FF2B5EF4-FFF2-40B4-BE49-F238E27FC236}">
                  <a16:creationId xmlns:a16="http://schemas.microsoft.com/office/drawing/2014/main" xmlns="" id="{1B1A5936-BF2C-47CD-BEBD-DC16C90DE4C7}"/>
                </a:ext>
              </a:extLst>
            </p:cNvPr>
            <p:cNvGrpSpPr/>
            <p:nvPr/>
          </p:nvGrpSpPr>
          <p:grpSpPr>
            <a:xfrm>
              <a:off x="6564220" y="3791791"/>
              <a:ext cx="118800" cy="43174"/>
              <a:chOff x="3958590" y="2093595"/>
              <a:chExt cx="110766" cy="43174"/>
            </a:xfrm>
          </p:grpSpPr>
          <p:cxnSp>
            <p:nvCxnSpPr>
              <p:cNvPr id="255" name="Straight Connector 254">
                <a:extLst>
                  <a:ext uri="{FF2B5EF4-FFF2-40B4-BE49-F238E27FC236}">
                    <a16:creationId xmlns:a16="http://schemas.microsoft.com/office/drawing/2014/main" xmlns="" id="{0CE6BE3C-8F11-4437-931D-473A9C1B1E4B}"/>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xmlns="" id="{16DF5B4C-E46F-4C27-A115-340D054ABDC1}"/>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xmlns="" id="{A7A19691-F8FB-4E90-BC34-26B2CC75CECE}"/>
                  </a:ext>
                </a:extLst>
              </p:cNvPr>
              <p:cNvCxnSpPr/>
              <p:nvPr/>
            </p:nvCxnSpPr>
            <p:spPr>
              <a:xfrm flipH="1"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9" name="Rectangle 198">
              <a:extLst>
                <a:ext uri="{FF2B5EF4-FFF2-40B4-BE49-F238E27FC236}">
                  <a16:creationId xmlns:a16="http://schemas.microsoft.com/office/drawing/2014/main" xmlns="" id="{17FC20BF-DFD5-47B6-A7EA-9C29DA281FC4}"/>
                </a:ext>
              </a:extLst>
            </p:cNvPr>
            <p:cNvSpPr/>
            <p:nvPr/>
          </p:nvSpPr>
          <p:spPr>
            <a:xfrm>
              <a:off x="6009243" y="3921915"/>
              <a:ext cx="863997"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200" name="Group 199">
              <a:extLst>
                <a:ext uri="{FF2B5EF4-FFF2-40B4-BE49-F238E27FC236}">
                  <a16:creationId xmlns:a16="http://schemas.microsoft.com/office/drawing/2014/main" xmlns="" id="{34E75651-D249-4510-B972-1FB8814962CA}"/>
                </a:ext>
              </a:extLst>
            </p:cNvPr>
            <p:cNvGrpSpPr/>
            <p:nvPr/>
          </p:nvGrpSpPr>
          <p:grpSpPr>
            <a:xfrm>
              <a:off x="6848700" y="3982243"/>
              <a:ext cx="79200" cy="43174"/>
              <a:chOff x="3958590" y="2093595"/>
              <a:chExt cx="110766" cy="43174"/>
            </a:xfrm>
          </p:grpSpPr>
          <p:cxnSp>
            <p:nvCxnSpPr>
              <p:cNvPr id="252" name="Straight Connector 251">
                <a:extLst>
                  <a:ext uri="{FF2B5EF4-FFF2-40B4-BE49-F238E27FC236}">
                    <a16:creationId xmlns:a16="http://schemas.microsoft.com/office/drawing/2014/main" xmlns="" id="{3DCA8F81-394B-493B-A17B-F6D38FEA9B54}"/>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xmlns="" id="{8C1CFF44-C56C-4257-917B-927C93BFE441}"/>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xmlns="" id="{62461E11-F5AC-4F38-AEBF-5CB91FA0C5E8}"/>
                  </a:ext>
                </a:extLst>
              </p:cNvPr>
              <p:cNvCxnSpPr/>
              <p:nvPr/>
            </p:nvCxnSpPr>
            <p:spPr>
              <a:xfrm flipH="1"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1" name="Rectangle 200">
              <a:extLst>
                <a:ext uri="{FF2B5EF4-FFF2-40B4-BE49-F238E27FC236}">
                  <a16:creationId xmlns:a16="http://schemas.microsoft.com/office/drawing/2014/main" xmlns="" id="{FCB1A714-A212-481C-B624-B81C76767A8E}"/>
                </a:ext>
              </a:extLst>
            </p:cNvPr>
            <p:cNvSpPr/>
            <p:nvPr/>
          </p:nvSpPr>
          <p:spPr>
            <a:xfrm>
              <a:off x="6009243" y="4112367"/>
              <a:ext cx="762397"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202" name="Group 201">
              <a:extLst>
                <a:ext uri="{FF2B5EF4-FFF2-40B4-BE49-F238E27FC236}">
                  <a16:creationId xmlns:a16="http://schemas.microsoft.com/office/drawing/2014/main" xmlns="" id="{AAA92D88-2A31-4E96-8B72-B87463FF50EB}"/>
                </a:ext>
              </a:extLst>
            </p:cNvPr>
            <p:cNvGrpSpPr/>
            <p:nvPr/>
          </p:nvGrpSpPr>
          <p:grpSpPr>
            <a:xfrm>
              <a:off x="6670900" y="4172695"/>
              <a:ext cx="216000" cy="43174"/>
              <a:chOff x="3958590" y="2093595"/>
              <a:chExt cx="110766" cy="43174"/>
            </a:xfrm>
          </p:grpSpPr>
          <p:cxnSp>
            <p:nvCxnSpPr>
              <p:cNvPr id="249" name="Straight Connector 248">
                <a:extLst>
                  <a:ext uri="{FF2B5EF4-FFF2-40B4-BE49-F238E27FC236}">
                    <a16:creationId xmlns:a16="http://schemas.microsoft.com/office/drawing/2014/main" xmlns="" id="{851198B1-1C19-4071-8277-8C69A2337CF8}"/>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xmlns="" id="{E83026C9-2C4A-4F81-9E4C-6E66557993BC}"/>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xmlns="" id="{F850A2DE-0BC6-4546-99FD-BD23CBCEB6DC}"/>
                  </a:ext>
                </a:extLst>
              </p:cNvPr>
              <p:cNvCxnSpPr/>
              <p:nvPr/>
            </p:nvCxnSpPr>
            <p:spPr>
              <a:xfrm flipH="1"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3" name="Rectangle 202">
              <a:extLst>
                <a:ext uri="{FF2B5EF4-FFF2-40B4-BE49-F238E27FC236}">
                  <a16:creationId xmlns:a16="http://schemas.microsoft.com/office/drawing/2014/main" xmlns="" id="{6DCD48B8-6F73-4675-BF77-065DA0DFCA0E}"/>
                </a:ext>
              </a:extLst>
            </p:cNvPr>
            <p:cNvSpPr/>
            <p:nvPr/>
          </p:nvSpPr>
          <p:spPr>
            <a:xfrm>
              <a:off x="6009243" y="4302819"/>
              <a:ext cx="957977"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204" name="Group 203">
              <a:extLst>
                <a:ext uri="{FF2B5EF4-FFF2-40B4-BE49-F238E27FC236}">
                  <a16:creationId xmlns:a16="http://schemas.microsoft.com/office/drawing/2014/main" xmlns="" id="{A20B70EA-68CC-4221-861B-41B3E6342E66}"/>
                </a:ext>
              </a:extLst>
            </p:cNvPr>
            <p:cNvGrpSpPr/>
            <p:nvPr/>
          </p:nvGrpSpPr>
          <p:grpSpPr>
            <a:xfrm>
              <a:off x="6762340" y="4363147"/>
              <a:ext cx="432000" cy="43174"/>
              <a:chOff x="3958590" y="2093595"/>
              <a:chExt cx="110766" cy="43174"/>
            </a:xfrm>
          </p:grpSpPr>
          <p:cxnSp>
            <p:nvCxnSpPr>
              <p:cNvPr id="246" name="Straight Connector 245">
                <a:extLst>
                  <a:ext uri="{FF2B5EF4-FFF2-40B4-BE49-F238E27FC236}">
                    <a16:creationId xmlns:a16="http://schemas.microsoft.com/office/drawing/2014/main" xmlns="" id="{3F7AE87C-9EA3-40C6-8C9D-E990FD98F5A6}"/>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xmlns="" id="{295AE65C-7B8E-450E-B3F0-5C86502BE4C5}"/>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xmlns="" id="{880007AF-B1E8-494F-A914-92634A5A2109}"/>
                  </a:ext>
                </a:extLst>
              </p:cNvPr>
              <p:cNvCxnSpPr/>
              <p:nvPr/>
            </p:nvCxnSpPr>
            <p:spPr>
              <a:xfrm flipH="1"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5" name="Rectangle 204">
              <a:extLst>
                <a:ext uri="{FF2B5EF4-FFF2-40B4-BE49-F238E27FC236}">
                  <a16:creationId xmlns:a16="http://schemas.microsoft.com/office/drawing/2014/main" xmlns="" id="{BE4C9E70-C9A5-47F9-A478-FEF27BB0CB93}"/>
                </a:ext>
              </a:extLst>
            </p:cNvPr>
            <p:cNvSpPr/>
            <p:nvPr/>
          </p:nvSpPr>
          <p:spPr>
            <a:xfrm>
              <a:off x="6009243" y="4493271"/>
              <a:ext cx="1107837"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206" name="Group 205">
              <a:extLst>
                <a:ext uri="{FF2B5EF4-FFF2-40B4-BE49-F238E27FC236}">
                  <a16:creationId xmlns:a16="http://schemas.microsoft.com/office/drawing/2014/main" xmlns="" id="{9C3903E8-38D5-4B20-8571-0AABBEE945CF}"/>
                </a:ext>
              </a:extLst>
            </p:cNvPr>
            <p:cNvGrpSpPr/>
            <p:nvPr/>
          </p:nvGrpSpPr>
          <p:grpSpPr>
            <a:xfrm>
              <a:off x="7082380" y="4553599"/>
              <a:ext cx="100800" cy="43174"/>
              <a:chOff x="3958590" y="2093595"/>
              <a:chExt cx="110766" cy="43174"/>
            </a:xfrm>
          </p:grpSpPr>
          <p:cxnSp>
            <p:nvCxnSpPr>
              <p:cNvPr id="243" name="Straight Connector 242">
                <a:extLst>
                  <a:ext uri="{FF2B5EF4-FFF2-40B4-BE49-F238E27FC236}">
                    <a16:creationId xmlns:a16="http://schemas.microsoft.com/office/drawing/2014/main" xmlns="" id="{CAD6DCD8-33AE-4FAF-860E-315C956BD946}"/>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xmlns="" id="{4D0239EB-CC78-4FA4-A0AA-2946D9B32E11}"/>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xmlns="" id="{DB104457-00A7-453A-9B4D-401F68638061}"/>
                  </a:ext>
                </a:extLst>
              </p:cNvPr>
              <p:cNvCxnSpPr/>
              <p:nvPr/>
            </p:nvCxnSpPr>
            <p:spPr>
              <a:xfrm flipH="1"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7" name="Rectangle 206">
              <a:extLst>
                <a:ext uri="{FF2B5EF4-FFF2-40B4-BE49-F238E27FC236}">
                  <a16:creationId xmlns:a16="http://schemas.microsoft.com/office/drawing/2014/main" xmlns="" id="{FB68927D-8E9C-4C46-98DF-E6C50C9208FF}"/>
                </a:ext>
              </a:extLst>
            </p:cNvPr>
            <p:cNvSpPr/>
            <p:nvPr/>
          </p:nvSpPr>
          <p:spPr>
            <a:xfrm>
              <a:off x="6009243" y="4683723"/>
              <a:ext cx="1509157"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208" name="Group 207">
              <a:extLst>
                <a:ext uri="{FF2B5EF4-FFF2-40B4-BE49-F238E27FC236}">
                  <a16:creationId xmlns:a16="http://schemas.microsoft.com/office/drawing/2014/main" xmlns="" id="{637316D2-C61F-4FFB-A21C-492A4EF63D75}"/>
                </a:ext>
              </a:extLst>
            </p:cNvPr>
            <p:cNvGrpSpPr/>
            <p:nvPr/>
          </p:nvGrpSpPr>
          <p:grpSpPr>
            <a:xfrm>
              <a:off x="7506560" y="4744051"/>
              <a:ext cx="72000" cy="43174"/>
              <a:chOff x="3958590" y="2093595"/>
              <a:chExt cx="110766" cy="43174"/>
            </a:xfrm>
          </p:grpSpPr>
          <p:cxnSp>
            <p:nvCxnSpPr>
              <p:cNvPr id="240" name="Straight Connector 239">
                <a:extLst>
                  <a:ext uri="{FF2B5EF4-FFF2-40B4-BE49-F238E27FC236}">
                    <a16:creationId xmlns:a16="http://schemas.microsoft.com/office/drawing/2014/main" xmlns="" id="{E5E375AB-E698-4931-A558-ED42947C9A2A}"/>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xmlns="" id="{EA736A11-2696-4F66-B62B-3ACF14B2FDBD}"/>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xmlns="" id="{12E55DCC-691D-4B32-8975-81A1F8FE2584}"/>
                  </a:ext>
                </a:extLst>
              </p:cNvPr>
              <p:cNvCxnSpPr/>
              <p:nvPr/>
            </p:nvCxnSpPr>
            <p:spPr>
              <a:xfrm flipH="1"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9" name="Rectangle 208">
              <a:extLst>
                <a:ext uri="{FF2B5EF4-FFF2-40B4-BE49-F238E27FC236}">
                  <a16:creationId xmlns:a16="http://schemas.microsoft.com/office/drawing/2014/main" xmlns="" id="{E6E98797-A047-4DC1-911B-02E11403B2BA}"/>
                </a:ext>
              </a:extLst>
            </p:cNvPr>
            <p:cNvSpPr/>
            <p:nvPr/>
          </p:nvSpPr>
          <p:spPr>
            <a:xfrm>
              <a:off x="6009243" y="4874175"/>
              <a:ext cx="1968897"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210" name="Group 209">
              <a:extLst>
                <a:ext uri="{FF2B5EF4-FFF2-40B4-BE49-F238E27FC236}">
                  <a16:creationId xmlns:a16="http://schemas.microsoft.com/office/drawing/2014/main" xmlns="" id="{B028F9DA-7888-43D2-BB29-85B3EF6B1151}"/>
                </a:ext>
              </a:extLst>
            </p:cNvPr>
            <p:cNvGrpSpPr/>
            <p:nvPr/>
          </p:nvGrpSpPr>
          <p:grpSpPr>
            <a:xfrm>
              <a:off x="7948520" y="4934503"/>
              <a:ext cx="108000" cy="43174"/>
              <a:chOff x="3958590" y="2093595"/>
              <a:chExt cx="110766" cy="43174"/>
            </a:xfrm>
          </p:grpSpPr>
          <p:cxnSp>
            <p:nvCxnSpPr>
              <p:cNvPr id="237" name="Straight Connector 236">
                <a:extLst>
                  <a:ext uri="{FF2B5EF4-FFF2-40B4-BE49-F238E27FC236}">
                    <a16:creationId xmlns:a16="http://schemas.microsoft.com/office/drawing/2014/main" xmlns="" id="{FCB24C45-CE5D-46B9-A1ED-541EEF0225A6}"/>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xmlns="" id="{AC5B0B93-44C0-4A5D-885D-61A1E73FE820}"/>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xmlns="" id="{814979F0-2069-4EF9-BC28-E532CA1C46B4}"/>
                  </a:ext>
                </a:extLst>
              </p:cNvPr>
              <p:cNvCxnSpPr/>
              <p:nvPr/>
            </p:nvCxnSpPr>
            <p:spPr>
              <a:xfrm flipH="1"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1" name="Rectangle 210">
              <a:extLst>
                <a:ext uri="{FF2B5EF4-FFF2-40B4-BE49-F238E27FC236}">
                  <a16:creationId xmlns:a16="http://schemas.microsoft.com/office/drawing/2014/main" xmlns="" id="{CB294B87-A328-4767-8F03-D4521192EF7E}"/>
                </a:ext>
              </a:extLst>
            </p:cNvPr>
            <p:cNvSpPr/>
            <p:nvPr/>
          </p:nvSpPr>
          <p:spPr>
            <a:xfrm>
              <a:off x="6009243" y="5064627"/>
              <a:ext cx="731917"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212" name="Group 211">
              <a:extLst>
                <a:ext uri="{FF2B5EF4-FFF2-40B4-BE49-F238E27FC236}">
                  <a16:creationId xmlns:a16="http://schemas.microsoft.com/office/drawing/2014/main" xmlns="" id="{749E980F-324F-4124-9E6A-198965072270}"/>
                </a:ext>
              </a:extLst>
            </p:cNvPr>
            <p:cNvGrpSpPr/>
            <p:nvPr/>
          </p:nvGrpSpPr>
          <p:grpSpPr>
            <a:xfrm>
              <a:off x="6658200" y="5124955"/>
              <a:ext cx="162000" cy="43174"/>
              <a:chOff x="3958590" y="2093595"/>
              <a:chExt cx="110766" cy="43174"/>
            </a:xfrm>
          </p:grpSpPr>
          <p:cxnSp>
            <p:nvCxnSpPr>
              <p:cNvPr id="234" name="Straight Connector 233">
                <a:extLst>
                  <a:ext uri="{FF2B5EF4-FFF2-40B4-BE49-F238E27FC236}">
                    <a16:creationId xmlns:a16="http://schemas.microsoft.com/office/drawing/2014/main" xmlns="" id="{6D5207B4-A189-4EAC-968D-F79E39FAF347}"/>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xmlns="" id="{97ED2440-68C8-4673-B74D-608F9E1A0B5E}"/>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xmlns="" id="{744CBA19-1FDD-4D52-BF14-2D2A63EEDD09}"/>
                  </a:ext>
                </a:extLst>
              </p:cNvPr>
              <p:cNvCxnSpPr/>
              <p:nvPr/>
            </p:nvCxnSpPr>
            <p:spPr>
              <a:xfrm flipH="1"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3" name="Rectangle 212">
              <a:extLst>
                <a:ext uri="{FF2B5EF4-FFF2-40B4-BE49-F238E27FC236}">
                  <a16:creationId xmlns:a16="http://schemas.microsoft.com/office/drawing/2014/main" xmlns="" id="{400627E3-DC84-476E-B9F6-779A787B75AE}"/>
                </a:ext>
              </a:extLst>
            </p:cNvPr>
            <p:cNvSpPr/>
            <p:nvPr/>
          </p:nvSpPr>
          <p:spPr>
            <a:xfrm>
              <a:off x="6009243" y="5255079"/>
              <a:ext cx="762397"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214" name="Group 213">
              <a:extLst>
                <a:ext uri="{FF2B5EF4-FFF2-40B4-BE49-F238E27FC236}">
                  <a16:creationId xmlns:a16="http://schemas.microsoft.com/office/drawing/2014/main" xmlns="" id="{85BB02FD-83F9-4EF1-9E93-16720324F102}"/>
                </a:ext>
              </a:extLst>
            </p:cNvPr>
            <p:cNvGrpSpPr/>
            <p:nvPr/>
          </p:nvGrpSpPr>
          <p:grpSpPr>
            <a:xfrm>
              <a:off x="6724240" y="5315407"/>
              <a:ext cx="126000" cy="43174"/>
              <a:chOff x="3958590" y="2093595"/>
              <a:chExt cx="110766" cy="43174"/>
            </a:xfrm>
          </p:grpSpPr>
          <p:cxnSp>
            <p:nvCxnSpPr>
              <p:cNvPr id="231" name="Straight Connector 230">
                <a:extLst>
                  <a:ext uri="{FF2B5EF4-FFF2-40B4-BE49-F238E27FC236}">
                    <a16:creationId xmlns:a16="http://schemas.microsoft.com/office/drawing/2014/main" xmlns="" id="{F14B80AB-724F-48D2-89D1-9FDD87AEFE96}"/>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xmlns="" id="{9A0CF950-B4BB-4B7B-8DF1-BB7B9B56A902}"/>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xmlns="" id="{A8AA3166-CA1E-498C-AE8F-DA98BB668568}"/>
                  </a:ext>
                </a:extLst>
              </p:cNvPr>
              <p:cNvCxnSpPr/>
              <p:nvPr/>
            </p:nvCxnSpPr>
            <p:spPr>
              <a:xfrm flipH="1"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5" name="Rectangle 214">
              <a:extLst>
                <a:ext uri="{FF2B5EF4-FFF2-40B4-BE49-F238E27FC236}">
                  <a16:creationId xmlns:a16="http://schemas.microsoft.com/office/drawing/2014/main" xmlns="" id="{6BC6E7AA-C4B6-46E1-9AF3-377D2D139F41}"/>
                </a:ext>
              </a:extLst>
            </p:cNvPr>
            <p:cNvSpPr/>
            <p:nvPr/>
          </p:nvSpPr>
          <p:spPr>
            <a:xfrm>
              <a:off x="6009243" y="5445531"/>
              <a:ext cx="940197"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216" name="Group 215">
              <a:extLst>
                <a:ext uri="{FF2B5EF4-FFF2-40B4-BE49-F238E27FC236}">
                  <a16:creationId xmlns:a16="http://schemas.microsoft.com/office/drawing/2014/main" xmlns="" id="{5A56D7B9-9F46-478B-A343-2754A4F03C88}"/>
                </a:ext>
              </a:extLst>
            </p:cNvPr>
            <p:cNvGrpSpPr/>
            <p:nvPr/>
          </p:nvGrpSpPr>
          <p:grpSpPr>
            <a:xfrm>
              <a:off x="6658200" y="5505859"/>
              <a:ext cx="576000" cy="43174"/>
              <a:chOff x="3958590" y="2093595"/>
              <a:chExt cx="110766" cy="43174"/>
            </a:xfrm>
          </p:grpSpPr>
          <p:cxnSp>
            <p:nvCxnSpPr>
              <p:cNvPr id="228" name="Straight Connector 227">
                <a:extLst>
                  <a:ext uri="{FF2B5EF4-FFF2-40B4-BE49-F238E27FC236}">
                    <a16:creationId xmlns:a16="http://schemas.microsoft.com/office/drawing/2014/main" xmlns="" id="{63CE9D6E-3053-4B84-974F-91B11CAAE0D0}"/>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xmlns="" id="{B58CA211-F6EB-4738-BC0C-205C150F4B4A}"/>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xmlns="" id="{4991FCD6-A091-473E-AD52-9A8FA2668D55}"/>
                  </a:ext>
                </a:extLst>
              </p:cNvPr>
              <p:cNvCxnSpPr/>
              <p:nvPr/>
            </p:nvCxnSpPr>
            <p:spPr>
              <a:xfrm flipH="1"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7" name="Rectangle 216">
              <a:extLst>
                <a:ext uri="{FF2B5EF4-FFF2-40B4-BE49-F238E27FC236}">
                  <a16:creationId xmlns:a16="http://schemas.microsoft.com/office/drawing/2014/main" xmlns="" id="{FED9281B-5AB9-44AA-BBE2-5CCA9CBE31B7}"/>
                </a:ext>
              </a:extLst>
            </p:cNvPr>
            <p:cNvSpPr/>
            <p:nvPr/>
          </p:nvSpPr>
          <p:spPr>
            <a:xfrm>
              <a:off x="6009243" y="5635983"/>
              <a:ext cx="912257" cy="163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218" name="Group 217">
              <a:extLst>
                <a:ext uri="{FF2B5EF4-FFF2-40B4-BE49-F238E27FC236}">
                  <a16:creationId xmlns:a16="http://schemas.microsoft.com/office/drawing/2014/main" xmlns="" id="{03862F0C-1B6C-44DE-B219-D19610F034F8}"/>
                </a:ext>
              </a:extLst>
            </p:cNvPr>
            <p:cNvGrpSpPr/>
            <p:nvPr/>
          </p:nvGrpSpPr>
          <p:grpSpPr>
            <a:xfrm>
              <a:off x="6846160" y="5696311"/>
              <a:ext cx="180000" cy="43174"/>
              <a:chOff x="3958590" y="2093595"/>
              <a:chExt cx="110766" cy="43174"/>
            </a:xfrm>
          </p:grpSpPr>
          <p:cxnSp>
            <p:nvCxnSpPr>
              <p:cNvPr id="225" name="Straight Connector 224">
                <a:extLst>
                  <a:ext uri="{FF2B5EF4-FFF2-40B4-BE49-F238E27FC236}">
                    <a16:creationId xmlns:a16="http://schemas.microsoft.com/office/drawing/2014/main" xmlns="" id="{6FC983FB-15B1-4514-9238-DD96DF97226B}"/>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xmlns="" id="{CBE0B1BF-9525-42C8-8236-A30D3B59007A}"/>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xmlns="" id="{246AE17E-EB5E-4FAC-9A43-C4BA1634FC45}"/>
                  </a:ext>
                </a:extLst>
              </p:cNvPr>
              <p:cNvCxnSpPr/>
              <p:nvPr/>
            </p:nvCxnSpPr>
            <p:spPr>
              <a:xfrm flipH="1"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9" name="Rectangle 218">
              <a:extLst>
                <a:ext uri="{FF2B5EF4-FFF2-40B4-BE49-F238E27FC236}">
                  <a16:creationId xmlns:a16="http://schemas.microsoft.com/office/drawing/2014/main" xmlns="" id="{D2754CCC-7E2B-4632-A5F4-ABAAEB47F1E4}"/>
                </a:ext>
              </a:extLst>
            </p:cNvPr>
            <p:cNvSpPr/>
            <p:nvPr/>
          </p:nvSpPr>
          <p:spPr>
            <a:xfrm>
              <a:off x="6009243" y="5826443"/>
              <a:ext cx="1148477" cy="16383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220" name="Group 219">
              <a:extLst>
                <a:ext uri="{FF2B5EF4-FFF2-40B4-BE49-F238E27FC236}">
                  <a16:creationId xmlns:a16="http://schemas.microsoft.com/office/drawing/2014/main" xmlns="" id="{4A0AB671-7F97-4A52-B569-1365C71A9D43}"/>
                </a:ext>
              </a:extLst>
            </p:cNvPr>
            <p:cNvGrpSpPr/>
            <p:nvPr/>
          </p:nvGrpSpPr>
          <p:grpSpPr>
            <a:xfrm>
              <a:off x="7102700" y="5886771"/>
              <a:ext cx="144000" cy="43174"/>
              <a:chOff x="3958590" y="2093595"/>
              <a:chExt cx="110766" cy="43174"/>
            </a:xfrm>
          </p:grpSpPr>
          <p:cxnSp>
            <p:nvCxnSpPr>
              <p:cNvPr id="222" name="Straight Connector 221">
                <a:extLst>
                  <a:ext uri="{FF2B5EF4-FFF2-40B4-BE49-F238E27FC236}">
                    <a16:creationId xmlns:a16="http://schemas.microsoft.com/office/drawing/2014/main" xmlns="" id="{1D6F64BA-F4E6-4A67-B236-650F8EA94680}"/>
                  </a:ext>
                </a:extLst>
              </p:cNvPr>
              <p:cNvCxnSpPr/>
              <p:nvPr/>
            </p:nvCxnSpPr>
            <p:spPr>
              <a:xfrm flipH="1">
                <a:off x="3958590" y="2115182"/>
                <a:ext cx="1107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xmlns="" id="{FA584609-92D2-4B2D-BE1C-0197D7EAA2C7}"/>
                  </a:ext>
                </a:extLst>
              </p:cNvPr>
              <p:cNvCxnSpPr/>
              <p:nvPr/>
            </p:nvCxnSpPr>
            <p:spPr>
              <a:xfrm flipH="1" flipV="1">
                <a:off x="4068970"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xmlns="" id="{B974536B-5C9E-4CEB-BD6A-D0448BE89822}"/>
                  </a:ext>
                </a:extLst>
              </p:cNvPr>
              <p:cNvCxnSpPr/>
              <p:nvPr/>
            </p:nvCxnSpPr>
            <p:spPr>
              <a:xfrm flipH="1" flipV="1">
                <a:off x="3958921" y="2093595"/>
                <a:ext cx="0" cy="431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1" name="Freeform: Shape 311">
              <a:extLst>
                <a:ext uri="{FF2B5EF4-FFF2-40B4-BE49-F238E27FC236}">
                  <a16:creationId xmlns:a16="http://schemas.microsoft.com/office/drawing/2014/main" xmlns="" id="{92EF7E6E-01B4-48A3-A5EF-3DAAC8939EC1}"/>
                </a:ext>
              </a:extLst>
            </p:cNvPr>
            <p:cNvSpPr/>
            <p:nvPr/>
          </p:nvSpPr>
          <p:spPr>
            <a:xfrm>
              <a:off x="6010595" y="1903046"/>
              <a:ext cx="2667114" cy="4141529"/>
            </a:xfrm>
            <a:custGeom>
              <a:avLst/>
              <a:gdLst>
                <a:gd name="connsiteX0" fmla="*/ 0 w 6559296"/>
                <a:gd name="connsiteY0" fmla="*/ 0 h 2237232"/>
                <a:gd name="connsiteX1" fmla="*/ 0 w 6559296"/>
                <a:gd name="connsiteY1" fmla="*/ 2237232 h 2237232"/>
                <a:gd name="connsiteX2" fmla="*/ 6559296 w 6559296"/>
                <a:gd name="connsiteY2" fmla="*/ 2237232 h 2237232"/>
              </a:gdLst>
              <a:ahLst/>
              <a:cxnLst>
                <a:cxn ang="0">
                  <a:pos x="connsiteX0" y="connsiteY0"/>
                </a:cxn>
                <a:cxn ang="0">
                  <a:pos x="connsiteX1" y="connsiteY1"/>
                </a:cxn>
                <a:cxn ang="0">
                  <a:pos x="connsiteX2" y="connsiteY2"/>
                </a:cxn>
              </a:cxnLst>
              <a:rect l="l" t="t" r="r" b="b"/>
              <a:pathLst>
                <a:path w="6559296" h="2237232">
                  <a:moveTo>
                    <a:pt x="0" y="0"/>
                  </a:moveTo>
                  <a:lnTo>
                    <a:pt x="0" y="2237232"/>
                  </a:lnTo>
                  <a:lnTo>
                    <a:pt x="6559296" y="2237232"/>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spTree>
    <p:extLst>
      <p:ext uri="{BB962C8B-B14F-4D97-AF65-F5344CB8AC3E}">
        <p14:creationId xmlns:p14="http://schemas.microsoft.com/office/powerpoint/2010/main" xmlns="" val="2598889076"/>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164727" cy="807720"/>
          </a:xfrm>
        </p:spPr>
        <p:txBody>
          <a:bodyPr/>
          <a:lstStyle/>
          <a:p>
            <a:r>
              <a:rPr lang="ja-JP" sz="1800" b="1" i="0" u="none" strike="noStrike" cap="none" baseline="0" dirty="0">
                <a:solidFill>
                  <a:srgbClr val="043882"/>
                </a:solidFill>
                <a:effectLst/>
                <a:uFillTx/>
                <a:ea typeface="MS UI Gothic"/>
              </a:rPr>
              <a:t>1558O: 地域別および診断時病期別の結腸直腸癌生存率の世界的比較（CONCORD-2） – Benitez Majano S,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結論</a:t>
            </a:r>
          </a:p>
          <a:p>
            <a:r>
              <a:rPr lang="ja-JP" sz="1600" b="1" i="0" u="none" strike="noStrike" cap="none" baseline="0">
                <a:solidFill>
                  <a:srgbClr val="4D4D4D"/>
                </a:solidFill>
                <a:effectLst/>
                <a:uFillTx/>
                <a:ea typeface="MS UI Gothic"/>
              </a:rPr>
              <a:t>特に進行期CRC患者の病期および副部位ごとの5年生存率には幅広い差があった</a:t>
            </a:r>
          </a:p>
          <a:p>
            <a:r>
              <a:rPr lang="ja-JP" sz="1600" b="1" i="0" u="none" strike="noStrike" cap="none" baseline="0">
                <a:solidFill>
                  <a:srgbClr val="4D4D4D"/>
                </a:solidFill>
                <a:effectLst/>
                <a:uFillTx/>
                <a:ea typeface="MS UI Gothic"/>
              </a:rPr>
              <a:t>生存率は左右両側の結腸癌において同様であったが、「その他の」大腸癌の組織分布コードを有する結腸癌では低かった</a:t>
            </a:r>
          </a:p>
        </p:txBody>
      </p:sp>
      <p:sp>
        <p:nvSpPr>
          <p:cNvPr id="5" name="Text Placeholder 4"/>
          <p:cNvSpPr>
            <a:spLocks noGrp="1"/>
          </p:cNvSpPr>
          <p:nvPr>
            <p:ph type="body" sz="quarter" idx="11"/>
          </p:nvPr>
        </p:nvSpPr>
        <p:spPr>
          <a:xfrm>
            <a:off x="4298400" y="6096000"/>
            <a:ext cx="4480475" cy="487363"/>
          </a:xfrm>
        </p:spPr>
        <p:txBody>
          <a:bodyPr/>
          <a:lstStyle/>
          <a:p>
            <a:r>
              <a:rPr lang="ja-JP" sz="1200" b="0" i="0" u="none" strike="noStrike" cap="none" baseline="0">
                <a:solidFill>
                  <a:srgbClr val="4D4D4D"/>
                </a:solidFill>
                <a:effectLst/>
                <a:uFillTx/>
                <a:ea typeface="MS UI Gothic"/>
              </a:rPr>
              <a:t>Benitez Majano S, et al. Ann Oncol 2018;29(suppl 5):abstr 1558O</a:t>
            </a:r>
          </a:p>
        </p:txBody>
      </p:sp>
    </p:spTree>
    <p:extLst>
      <p:ext uri="{BB962C8B-B14F-4D97-AF65-F5344CB8AC3E}">
        <p14:creationId xmlns:p14="http://schemas.microsoft.com/office/powerpoint/2010/main" xmlns="" val="186768591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LBA25: TAGS:難治性転移性胃癌患者を対象とするトリフルリジン／チピラシル（TAS-102） 対 プラセボの第Ⅲ相無作為化二重盲検試験 </a:t>
            </a:r>
            <a:r>
              <a:rPr lang="en-GB" dirty="0"/>
              <a:t>–</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Arkenau H, et al</a:t>
            </a:r>
          </a:p>
        </p:txBody>
      </p:sp>
      <p:sp>
        <p:nvSpPr>
          <p:cNvPr id="4" name="Text Placeholder 3"/>
          <p:cNvSpPr>
            <a:spLocks noGrp="1"/>
          </p:cNvSpPr>
          <p:nvPr>
            <p:ph type="body" sz="quarter" idx="10"/>
          </p:nvPr>
        </p:nvSpPr>
        <p:spPr/>
        <p:txBody>
          <a:bodyPr/>
          <a:lstStyle/>
          <a:p>
            <a:r>
              <a:rPr lang="ja-JP" sz="1200" b="0" i="0" u="none" strike="noStrike" cap="none" baseline="30000">
                <a:solidFill>
                  <a:srgbClr val="4D4D4D"/>
                </a:solidFill>
                <a:effectLst/>
                <a:uFillTx/>
                <a:ea typeface="MS UI Gothic"/>
              </a:rPr>
              <a:t>a</a:t>
            </a:r>
            <a:r>
              <a:rPr lang="ja-JP" sz="1200" b="0" i="0" u="none" strike="noStrike" cap="none" baseline="0">
                <a:solidFill>
                  <a:srgbClr val="4D4D4D"/>
                </a:solidFill>
                <a:effectLst/>
                <a:uFillTx/>
                <a:ea typeface="MS UI Gothic"/>
              </a:rPr>
              <a:t>ITT解析対象集団; </a:t>
            </a:r>
            <a:r>
              <a:rPr lang="ja-JP" sz="1200" b="0" i="0" u="none" strike="noStrike" cap="none" baseline="30000">
                <a:solidFill>
                  <a:srgbClr val="4D4D4D"/>
                </a:solidFill>
                <a:effectLst/>
                <a:uFillTx/>
                <a:ea typeface="MS UI Gothic"/>
              </a:rPr>
              <a:t>b</a:t>
            </a:r>
            <a:r>
              <a:rPr lang="ja-JP" sz="1200" b="0" i="0" u="none" strike="noStrike" cap="none" baseline="0">
                <a:solidFill>
                  <a:srgbClr val="4D4D4D"/>
                </a:solidFill>
                <a:effectLst/>
                <a:uFillTx/>
                <a:ea typeface="MS UI Gothic"/>
              </a:rPr>
              <a:t>層別化ログランク検定</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Arkenau H, et al. Ann Oncol 2018;29(suppl 5):abstr LBA25</a:t>
            </a:r>
          </a:p>
        </p:txBody>
      </p:sp>
      <p:graphicFrame>
        <p:nvGraphicFramePr>
          <p:cNvPr id="7" name="Table 6">
            <a:extLst>
              <a:ext uri="{FF2B5EF4-FFF2-40B4-BE49-F238E27FC236}">
                <a16:creationId xmlns:a16="http://schemas.microsoft.com/office/drawing/2014/main" xmlns="" id="{679700BC-68F2-437B-A1D9-460FD5240F94}"/>
              </a:ext>
            </a:extLst>
          </p:cNvPr>
          <p:cNvGraphicFramePr>
            <a:graphicFrameLocks noGrp="1"/>
          </p:cNvGraphicFramePr>
          <p:nvPr>
            <p:extLst>
              <p:ext uri="{D42A27DB-BD31-4B8C-83A1-F6EECF244321}">
                <p14:modId xmlns:p14="http://schemas.microsoft.com/office/powerpoint/2010/main" xmlns="" val="511570549"/>
              </p:ext>
            </p:extLst>
          </p:nvPr>
        </p:nvGraphicFramePr>
        <p:xfrm>
          <a:off x="5508104" y="1700808"/>
          <a:ext cx="3270771" cy="1828800"/>
        </p:xfrm>
        <a:graphic>
          <a:graphicData uri="http://schemas.openxmlformats.org/drawingml/2006/table">
            <a:tbl>
              <a:tblPr firstRow="1" bandRow="1">
                <a:tableStyleId>{5C22544A-7EE6-4342-B048-85BDC9FD1C3A}</a:tableStyleId>
              </a:tblPr>
              <a:tblGrid>
                <a:gridCol w="1462837">
                  <a:extLst>
                    <a:ext uri="{9D8B030D-6E8A-4147-A177-3AD203B41FA5}">
                      <a16:colId xmlns:a16="http://schemas.microsoft.com/office/drawing/2014/main" xmlns="" val="820898601"/>
                    </a:ext>
                  </a:extLst>
                </a:gridCol>
                <a:gridCol w="901301">
                  <a:extLst>
                    <a:ext uri="{9D8B030D-6E8A-4147-A177-3AD203B41FA5}">
                      <a16:colId xmlns:a16="http://schemas.microsoft.com/office/drawing/2014/main" xmlns="" val="1614306200"/>
                    </a:ext>
                  </a:extLst>
                </a:gridCol>
                <a:gridCol w="906633">
                  <a:extLst>
                    <a:ext uri="{9D8B030D-6E8A-4147-A177-3AD203B41FA5}">
                      <a16:colId xmlns:a16="http://schemas.microsoft.com/office/drawing/2014/main" xmlns="" val="1976163491"/>
                    </a:ext>
                  </a:extLst>
                </a:gridCol>
              </a:tblGrid>
              <a:tr h="185163">
                <a:tc>
                  <a:txBody>
                    <a:bodyPr/>
                    <a:lstStyle/>
                    <a:p>
                      <a:endParaRPr lang="en-GB" sz="1200">
                        <a:solidFill>
                          <a:schemeClr val="tx1"/>
                        </a:solidFill>
                      </a:endParaRPr>
                    </a:p>
                  </a:txBody>
                  <a:tcPr marL="45720" marR="4572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i="0" u="none" strike="noStrike" cap="none" baseline="0">
                          <a:solidFill>
                            <a:srgbClr val="B60D27"/>
                          </a:solidFill>
                          <a:effectLst/>
                          <a:uFillTx/>
                          <a:ea typeface="MS UI Gothic"/>
                        </a:rPr>
                        <a:t>TFD/TPI</a:t>
                      </a:r>
                      <a:r>
                        <a:rPr sz="1200"/>
                        <a:t/>
                      </a:r>
                      <a:br>
                        <a:rPr sz="1200"/>
                      </a:br>
                      <a:r>
                        <a:rPr lang="ja-JP" sz="1200" b="1" i="0" u="none" strike="noStrike" cap="none" baseline="0">
                          <a:solidFill>
                            <a:srgbClr val="B60D27"/>
                          </a:solidFill>
                          <a:effectLst/>
                          <a:uFillTx/>
                          <a:ea typeface="MS UI Gothic"/>
                        </a:rPr>
                        <a:t>(n=337)</a:t>
                      </a:r>
                      <a:r>
                        <a:rPr lang="ja-JP" sz="1200" b="1" i="0" u="none" strike="noStrike" cap="none" baseline="30000">
                          <a:solidFill>
                            <a:srgbClr val="B60D27"/>
                          </a:solidFill>
                          <a:effectLst/>
                          <a:uFillTx/>
                          <a:ea typeface="MS UI Gothic"/>
                        </a:rPr>
                        <a:t>a</a:t>
                      </a:r>
                    </a:p>
                  </a:txBody>
                  <a:tcPr marL="45720" marR="4572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i="0" u="none" strike="noStrike" cap="none" baseline="0">
                          <a:solidFill>
                            <a:srgbClr val="B2C0D8"/>
                          </a:solidFill>
                          <a:effectLst/>
                          <a:uFillTx/>
                          <a:ea typeface="MS UI Gothic"/>
                        </a:rPr>
                        <a:t>プラセボ</a:t>
                      </a:r>
                      <a:r>
                        <a:rPr sz="1200"/>
                        <a:t/>
                      </a:r>
                      <a:br>
                        <a:rPr sz="1200"/>
                      </a:br>
                      <a:r>
                        <a:rPr lang="ja-JP" sz="1200" b="1" i="0" u="none" strike="noStrike" cap="none" baseline="0">
                          <a:solidFill>
                            <a:srgbClr val="B2C0D8"/>
                          </a:solidFill>
                          <a:effectLst/>
                          <a:uFillTx/>
                          <a:ea typeface="MS UI Gothic"/>
                        </a:rPr>
                        <a:t>(n=170)</a:t>
                      </a:r>
                      <a:r>
                        <a:rPr lang="ja-JP" sz="1200" b="1" i="0" u="none" strike="noStrike" cap="none" baseline="30000">
                          <a:solidFill>
                            <a:srgbClr val="B2C0D8"/>
                          </a:solidFill>
                          <a:effectLst/>
                          <a:uFillTx/>
                          <a:ea typeface="MS UI Gothic"/>
                        </a:rPr>
                        <a:t>a</a:t>
                      </a:r>
                    </a:p>
                  </a:txBody>
                  <a:tcPr marL="45720" marR="4572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38781735"/>
                  </a:ext>
                </a:extLst>
              </a:tr>
              <a:tr h="150188">
                <a:tc>
                  <a:txBody>
                    <a:bodyPr/>
                    <a:lstStyle/>
                    <a:p>
                      <a:r>
                        <a:rPr lang="ja-JP" sz="1200" b="0" i="0" u="none" strike="noStrike" cap="none" baseline="0">
                          <a:solidFill>
                            <a:srgbClr val="4D4D4D"/>
                          </a:solidFill>
                          <a:effectLst/>
                          <a:uFillTx/>
                          <a:ea typeface="MS UI Gothic"/>
                        </a:rPr>
                        <a:t>イベント、n (%)</a:t>
                      </a:r>
                    </a:p>
                  </a:txBody>
                  <a:tcPr marL="45720" marR="4572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b="0" i="0" u="none" strike="noStrike" cap="none" baseline="0">
                          <a:solidFill>
                            <a:srgbClr val="4D4D4D"/>
                          </a:solidFill>
                          <a:effectLst/>
                          <a:uFillTx/>
                          <a:ea typeface="MS UI Gothic"/>
                        </a:rPr>
                        <a:t>244 (72)</a:t>
                      </a:r>
                    </a:p>
                  </a:txBody>
                  <a:tcPr marL="45720" marR="4572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b="0" i="0" u="none" strike="noStrike" cap="none" baseline="0">
                          <a:solidFill>
                            <a:srgbClr val="4D4D4D"/>
                          </a:solidFill>
                          <a:effectLst/>
                          <a:uFillTx/>
                          <a:ea typeface="MS UI Gothic"/>
                        </a:rPr>
                        <a:t>140 (82)</a:t>
                      </a:r>
                    </a:p>
                  </a:txBody>
                  <a:tcPr marL="45720" marR="4572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829277771"/>
                  </a:ext>
                </a:extLst>
              </a:tr>
              <a:tr h="150188">
                <a:tc>
                  <a:txBody>
                    <a:bodyPr/>
                    <a:lstStyle/>
                    <a:p>
                      <a:r>
                        <a:rPr lang="ja-JP" sz="1200" b="0" i="0" u="none" strike="noStrike" cap="none" baseline="0">
                          <a:solidFill>
                            <a:srgbClr val="4D4D4D"/>
                          </a:solidFill>
                          <a:effectLst/>
                          <a:uFillTx/>
                          <a:ea typeface="MS UI Gothic"/>
                        </a:rPr>
                        <a:t>mOS、カ月</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200" b="0" i="0" u="none" strike="noStrike" cap="none" baseline="0">
                          <a:solidFill>
                            <a:srgbClr val="4D4D4D"/>
                          </a:solidFill>
                          <a:effectLst/>
                          <a:uFillTx/>
                          <a:ea typeface="MS UI Gothic"/>
                        </a:rPr>
                        <a:t>5.7</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200" b="0" i="0" u="none" strike="noStrike" cap="none" baseline="0">
                          <a:solidFill>
                            <a:srgbClr val="4D4D4D"/>
                          </a:solidFill>
                          <a:effectLst/>
                          <a:uFillTx/>
                          <a:ea typeface="MS UI Gothic"/>
                        </a:rPr>
                        <a:t>3.6</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79819221"/>
                  </a:ext>
                </a:extLst>
              </a:tr>
              <a:tr h="150188">
                <a:tc>
                  <a:txBody>
                    <a:bodyPr/>
                    <a:lstStyle/>
                    <a:p>
                      <a:r>
                        <a:rPr lang="ja-JP" sz="1200" b="0" i="0" u="none" strike="noStrike" cap="none" baseline="0">
                          <a:solidFill>
                            <a:srgbClr val="4D4D4D"/>
                          </a:solidFill>
                          <a:effectLst/>
                          <a:uFillTx/>
                          <a:ea typeface="MS UI Gothic"/>
                        </a:rPr>
                        <a:t>HR (95%CI)</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ja-JP" sz="1200" b="0" i="0" u="none" strike="noStrike" cap="none" baseline="0">
                          <a:solidFill>
                            <a:srgbClr val="4D4D4D"/>
                          </a:solidFill>
                          <a:effectLst/>
                          <a:uFillTx/>
                          <a:ea typeface="MS UI Gothic"/>
                        </a:rPr>
                        <a:t>0.69 (0.56, 0.85)</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20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167168367"/>
                  </a:ext>
                </a:extLst>
              </a:tr>
              <a:tr h="150188">
                <a:tc>
                  <a:txBody>
                    <a:bodyPr/>
                    <a:lstStyle/>
                    <a:p>
                      <a:r>
                        <a:rPr lang="ja-JP" sz="1200" b="0" i="0" u="none" strike="noStrike" cap="none" baseline="0">
                          <a:solidFill>
                            <a:srgbClr val="4D4D4D"/>
                          </a:solidFill>
                          <a:effectLst/>
                          <a:uFillTx/>
                          <a:ea typeface="MS UI Gothic"/>
                        </a:rPr>
                        <a:t>片側検定p値</a:t>
                      </a:r>
                      <a:r>
                        <a:rPr lang="ja-JP" sz="1200" b="0" i="0" u="none" strike="noStrike" cap="none" baseline="30000">
                          <a:solidFill>
                            <a:srgbClr val="4D4D4D"/>
                          </a:solidFill>
                          <a:effectLst/>
                          <a:uFillTx/>
                          <a:ea typeface="MS UI Gothic"/>
                        </a:rPr>
                        <a:t>b</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ja-JP" sz="1200" b="0" i="0" u="none" strike="noStrike" cap="none" baseline="0">
                          <a:solidFill>
                            <a:srgbClr val="4D4D4D"/>
                          </a:solidFill>
                          <a:effectLst/>
                          <a:uFillTx/>
                          <a:ea typeface="MS UI Gothic"/>
                        </a:rPr>
                        <a:t>0.0003</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20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418581025"/>
                  </a:ext>
                </a:extLst>
              </a:tr>
              <a:tr h="150188">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両側検定p値</a:t>
                      </a:r>
                      <a:r>
                        <a:rPr lang="ja-JP" sz="1200" b="0" i="0" u="none" strike="noStrike" cap="none" baseline="30000">
                          <a:solidFill>
                            <a:srgbClr val="4D4D4D"/>
                          </a:solidFill>
                          <a:effectLst/>
                          <a:uFillTx/>
                          <a:ea typeface="MS UI Gothic"/>
                        </a:rPr>
                        <a:t>b</a:t>
                      </a:r>
                    </a:p>
                  </a:txBody>
                  <a:tcPr marL="45720" marR="4572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ja-JP" sz="1200" b="0" i="0" u="none" strike="noStrike" cap="none" baseline="0">
                          <a:solidFill>
                            <a:srgbClr val="4D4D4D"/>
                          </a:solidFill>
                          <a:effectLst/>
                          <a:uFillTx/>
                          <a:ea typeface="MS UI Gothic"/>
                        </a:rPr>
                        <a:t>0.0006</a:t>
                      </a:r>
                    </a:p>
                  </a:txBody>
                  <a:tcPr marL="45720" marR="4572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20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955350515"/>
                  </a:ext>
                </a:extLst>
              </a:tr>
            </a:tbl>
          </a:graphicData>
        </a:graphic>
      </p:graphicFrame>
      <p:cxnSp>
        <p:nvCxnSpPr>
          <p:cNvPr id="8" name="Straight Connector 7">
            <a:extLst>
              <a:ext uri="{FF2B5EF4-FFF2-40B4-BE49-F238E27FC236}">
                <a16:creationId xmlns:a16="http://schemas.microsoft.com/office/drawing/2014/main" xmlns="" id="{73DDFE35-3B3E-4FB9-BF12-62ED69C65AF6}"/>
              </a:ext>
            </a:extLst>
          </p:cNvPr>
          <p:cNvCxnSpPr/>
          <p:nvPr/>
        </p:nvCxnSpPr>
        <p:spPr>
          <a:xfrm flipH="1" flipV="1">
            <a:off x="4760125" y="3967513"/>
            <a:ext cx="4812" cy="55031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365124" y="1254035"/>
            <a:ext cx="8413751" cy="302757"/>
          </a:xfrm>
        </p:spPr>
        <p:txBody>
          <a:bodyPr/>
          <a:lstStyle/>
          <a:p>
            <a:pPr marL="0" indent="0">
              <a:buNone/>
            </a:pPr>
            <a:r>
              <a:rPr lang="ja-JP" sz="1600" b="1" i="0" u="none" strike="noStrike" cap="none" baseline="0">
                <a:solidFill>
                  <a:srgbClr val="4D4D4D"/>
                </a:solidFill>
                <a:effectLst/>
                <a:uFillTx/>
                <a:ea typeface="MS UI Gothic"/>
              </a:rPr>
              <a:t>主な結果</a:t>
            </a:r>
          </a:p>
        </p:txBody>
      </p:sp>
      <p:sp>
        <p:nvSpPr>
          <p:cNvPr id="10" name="TextBox 9">
            <a:extLst>
              <a:ext uri="{FF2B5EF4-FFF2-40B4-BE49-F238E27FC236}">
                <a16:creationId xmlns:a16="http://schemas.microsoft.com/office/drawing/2014/main" xmlns="" id="{47069D14-C836-405D-AB55-9BEFE16E2182}"/>
              </a:ext>
            </a:extLst>
          </p:cNvPr>
          <p:cNvSpPr txBox="1"/>
          <p:nvPr/>
        </p:nvSpPr>
        <p:spPr>
          <a:xfrm>
            <a:off x="4333528" y="1556792"/>
            <a:ext cx="476945" cy="335615"/>
          </a:xfrm>
          <a:prstGeom prst="rect">
            <a:avLst/>
          </a:prstGeom>
          <a:noFill/>
        </p:spPr>
        <p:txBody>
          <a:bodyPr wrap="none" rtlCol="0">
            <a:spAutoFit/>
          </a:bodyPr>
          <a:lstStyle/>
          <a:p>
            <a:pPr algn="ctr"/>
            <a:r>
              <a:rPr lang="ja-JP" sz="1600" b="1" i="0" u="none" strike="noStrike" cap="none" baseline="0">
                <a:solidFill>
                  <a:srgbClr val="4D4D4D"/>
                </a:solidFill>
                <a:effectLst/>
                <a:uFillTx/>
                <a:ea typeface="MS UI Gothic"/>
              </a:rPr>
              <a:t>OS</a:t>
            </a:r>
          </a:p>
        </p:txBody>
      </p:sp>
      <p:sp>
        <p:nvSpPr>
          <p:cNvPr id="11" name="TextBox 10">
            <a:extLst>
              <a:ext uri="{FF2B5EF4-FFF2-40B4-BE49-F238E27FC236}">
                <a16:creationId xmlns:a16="http://schemas.microsoft.com/office/drawing/2014/main" xmlns="" id="{8ECA7696-FA2C-4979-8A5A-0229720E6075}"/>
              </a:ext>
            </a:extLst>
          </p:cNvPr>
          <p:cNvSpPr txBox="1"/>
          <p:nvPr/>
        </p:nvSpPr>
        <p:spPr>
          <a:xfrm>
            <a:off x="614373" y="1908848"/>
            <a:ext cx="480011" cy="305105"/>
          </a:xfrm>
          <a:prstGeom prst="rect">
            <a:avLst/>
          </a:prstGeom>
          <a:noFill/>
        </p:spPr>
        <p:txBody>
          <a:bodyPr wrap="none" rtlCol="0">
            <a:spAutoFit/>
          </a:bodyPr>
          <a:lstStyle/>
          <a:p>
            <a:pPr algn="r"/>
            <a:r>
              <a:rPr lang="ja-JP" sz="1400" b="0" i="0" u="none" strike="noStrike" cap="none" baseline="0">
                <a:solidFill>
                  <a:srgbClr val="4D4D4D"/>
                </a:solidFill>
                <a:effectLst/>
                <a:uFillTx/>
                <a:ea typeface="MS UI Gothic"/>
              </a:rPr>
              <a:t>100</a:t>
            </a:r>
          </a:p>
        </p:txBody>
      </p:sp>
      <p:sp>
        <p:nvSpPr>
          <p:cNvPr id="12" name="TextBox 11">
            <a:extLst>
              <a:ext uri="{FF2B5EF4-FFF2-40B4-BE49-F238E27FC236}">
                <a16:creationId xmlns:a16="http://schemas.microsoft.com/office/drawing/2014/main" xmlns="" id="{910F6AF5-1C2C-4A0C-A720-3C9C92F7C0F5}"/>
              </a:ext>
            </a:extLst>
          </p:cNvPr>
          <p:cNvSpPr txBox="1"/>
          <p:nvPr/>
        </p:nvSpPr>
        <p:spPr>
          <a:xfrm>
            <a:off x="4231164" y="4941168"/>
            <a:ext cx="1378904" cy="307777"/>
          </a:xfrm>
          <a:prstGeom prst="rect">
            <a:avLst/>
          </a:prstGeom>
          <a:noFill/>
        </p:spPr>
        <p:txBody>
          <a:bodyPr wrap="none" rtlCol="0">
            <a:spAutoFit/>
          </a:bodyPr>
          <a:lstStyle/>
          <a:p>
            <a:pPr algn="ctr"/>
            <a:r>
              <a:rPr lang="ja-JP" sz="1400" b="0" i="0" u="none" strike="noStrike" cap="none" baseline="0" dirty="0">
                <a:solidFill>
                  <a:srgbClr val="4D4D4D"/>
                </a:solidFill>
                <a:effectLst/>
                <a:uFillTx/>
                <a:ea typeface="MS UI Gothic"/>
              </a:rPr>
              <a:t>経過期</a:t>
            </a:r>
            <a:r>
              <a:rPr lang="ja-JP" altLang="en-US" sz="1400" dirty="0">
                <a:solidFill>
                  <a:srgbClr val="4D4D4D"/>
                </a:solidFill>
                <a:ea typeface="MS UI Gothic"/>
              </a:rPr>
              <a:t>間、</a:t>
            </a:r>
            <a:r>
              <a:rPr lang="en-GB" altLang="ja-JP" sz="1400" b="0" i="0" u="none" strike="noStrike" cap="none" dirty="0" smtClean="0">
                <a:solidFill>
                  <a:srgbClr val="4D4D4D"/>
                </a:solidFill>
                <a:effectLst/>
                <a:uFillTx/>
                <a:ea typeface="MS UI Gothic"/>
              </a:rPr>
              <a:t> </a:t>
            </a:r>
            <a:r>
              <a:rPr lang="ja-JP" sz="1400" b="0" i="0" u="none" strike="noStrike" cap="none" baseline="0" dirty="0" smtClean="0">
                <a:solidFill>
                  <a:srgbClr val="4D4D4D"/>
                </a:solidFill>
                <a:effectLst/>
                <a:uFillTx/>
                <a:ea typeface="MS UI Gothic"/>
              </a:rPr>
              <a:t>カ月</a:t>
            </a:r>
            <a:endParaRPr lang="ja-JP" sz="1400" b="0" i="0" u="none" strike="noStrike" cap="none" baseline="0" dirty="0">
              <a:solidFill>
                <a:srgbClr val="4D4D4D"/>
              </a:solidFill>
              <a:effectLst/>
              <a:uFillTx/>
              <a:ea typeface="MS UI Gothic"/>
            </a:endParaRPr>
          </a:p>
        </p:txBody>
      </p:sp>
      <p:sp>
        <p:nvSpPr>
          <p:cNvPr id="13" name="TextBox 12">
            <a:extLst>
              <a:ext uri="{FF2B5EF4-FFF2-40B4-BE49-F238E27FC236}">
                <a16:creationId xmlns:a16="http://schemas.microsoft.com/office/drawing/2014/main" xmlns="" id="{7773BACB-3BE8-4B9B-8ABD-4366E5EBE72B}"/>
              </a:ext>
            </a:extLst>
          </p:cNvPr>
          <p:cNvSpPr txBox="1"/>
          <p:nvPr/>
        </p:nvSpPr>
        <p:spPr>
          <a:xfrm>
            <a:off x="999818" y="4581128"/>
            <a:ext cx="282046" cy="305105"/>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0</a:t>
            </a:r>
          </a:p>
        </p:txBody>
      </p:sp>
      <p:sp>
        <p:nvSpPr>
          <p:cNvPr id="14" name="TextBox 13">
            <a:extLst>
              <a:ext uri="{FF2B5EF4-FFF2-40B4-BE49-F238E27FC236}">
                <a16:creationId xmlns:a16="http://schemas.microsoft.com/office/drawing/2014/main" xmlns="" id="{8F49E001-AE7B-4049-8CF5-1FFA13AFF6AB}"/>
              </a:ext>
            </a:extLst>
          </p:cNvPr>
          <p:cNvSpPr txBox="1"/>
          <p:nvPr/>
        </p:nvSpPr>
        <p:spPr>
          <a:xfrm>
            <a:off x="812338" y="4353675"/>
            <a:ext cx="282046" cy="305105"/>
          </a:xfrm>
          <a:prstGeom prst="rect">
            <a:avLst/>
          </a:prstGeom>
          <a:noFill/>
        </p:spPr>
        <p:txBody>
          <a:bodyPr wrap="none" rtlCol="0">
            <a:spAutoFit/>
          </a:bodyPr>
          <a:lstStyle/>
          <a:p>
            <a:pPr algn="r"/>
            <a:r>
              <a:rPr lang="ja-JP" sz="1400" b="0" i="0" u="none" strike="noStrike" cap="none" baseline="0">
                <a:solidFill>
                  <a:srgbClr val="4D4D4D"/>
                </a:solidFill>
                <a:effectLst/>
                <a:uFillTx/>
                <a:ea typeface="MS UI Gothic"/>
              </a:rPr>
              <a:t>0</a:t>
            </a:r>
          </a:p>
        </p:txBody>
      </p:sp>
      <p:sp>
        <p:nvSpPr>
          <p:cNvPr id="15" name="Freeform: Shape 7">
            <a:extLst>
              <a:ext uri="{FF2B5EF4-FFF2-40B4-BE49-F238E27FC236}">
                <a16:creationId xmlns:a16="http://schemas.microsoft.com/office/drawing/2014/main" xmlns="" id="{456A4022-F280-4A5F-BDB0-643612E78F3D}"/>
              </a:ext>
            </a:extLst>
          </p:cNvPr>
          <p:cNvSpPr/>
          <p:nvPr/>
        </p:nvSpPr>
        <p:spPr>
          <a:xfrm>
            <a:off x="1143000" y="2060848"/>
            <a:ext cx="7555230" cy="2448272"/>
          </a:xfrm>
          <a:custGeom>
            <a:avLst/>
            <a:gdLst>
              <a:gd name="connsiteX0" fmla="*/ 0 w 6559296"/>
              <a:gd name="connsiteY0" fmla="*/ 0 h 2237232"/>
              <a:gd name="connsiteX1" fmla="*/ 0 w 6559296"/>
              <a:gd name="connsiteY1" fmla="*/ 2237232 h 2237232"/>
              <a:gd name="connsiteX2" fmla="*/ 6559296 w 6559296"/>
              <a:gd name="connsiteY2" fmla="*/ 2237232 h 2237232"/>
            </a:gdLst>
            <a:ahLst/>
            <a:cxnLst>
              <a:cxn ang="0">
                <a:pos x="connsiteX0" y="connsiteY0"/>
              </a:cxn>
              <a:cxn ang="0">
                <a:pos x="connsiteX1" y="connsiteY1"/>
              </a:cxn>
              <a:cxn ang="0">
                <a:pos x="connsiteX2" y="connsiteY2"/>
              </a:cxn>
            </a:cxnLst>
            <a:rect l="l" t="t" r="r" b="b"/>
            <a:pathLst>
              <a:path w="6559296" h="2237232">
                <a:moveTo>
                  <a:pt x="0" y="0"/>
                </a:moveTo>
                <a:lnTo>
                  <a:pt x="0" y="2237232"/>
                </a:lnTo>
                <a:lnTo>
                  <a:pt x="6559296" y="2237232"/>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16" name="Straight Connector 15">
            <a:extLst>
              <a:ext uri="{FF2B5EF4-FFF2-40B4-BE49-F238E27FC236}">
                <a16:creationId xmlns:a16="http://schemas.microsoft.com/office/drawing/2014/main" xmlns="" id="{8A60F3F8-465C-491F-944A-D4547EE0CF56}"/>
              </a:ext>
            </a:extLst>
          </p:cNvPr>
          <p:cNvCxnSpPr/>
          <p:nvPr/>
        </p:nvCxnSpPr>
        <p:spPr>
          <a:xfrm>
            <a:off x="1067852" y="207012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3067CBB4-4A51-4534-B1D4-9CD5D612D21F}"/>
              </a:ext>
            </a:extLst>
          </p:cNvPr>
          <p:cNvSpPr txBox="1"/>
          <p:nvPr/>
        </p:nvSpPr>
        <p:spPr>
          <a:xfrm>
            <a:off x="713355" y="2397813"/>
            <a:ext cx="381028" cy="305105"/>
          </a:xfrm>
          <a:prstGeom prst="rect">
            <a:avLst/>
          </a:prstGeom>
          <a:noFill/>
        </p:spPr>
        <p:txBody>
          <a:bodyPr wrap="none" rtlCol="0">
            <a:spAutoFit/>
          </a:bodyPr>
          <a:lstStyle/>
          <a:p>
            <a:pPr algn="r"/>
            <a:r>
              <a:rPr lang="ja-JP" sz="1400" b="0" i="0" u="none" strike="noStrike" cap="none" baseline="0">
                <a:solidFill>
                  <a:srgbClr val="4D4D4D"/>
                </a:solidFill>
                <a:effectLst/>
                <a:uFillTx/>
                <a:ea typeface="MS UI Gothic"/>
              </a:rPr>
              <a:t>80</a:t>
            </a:r>
          </a:p>
        </p:txBody>
      </p:sp>
      <p:cxnSp>
        <p:nvCxnSpPr>
          <p:cNvPr id="18" name="Straight Connector 17">
            <a:extLst>
              <a:ext uri="{FF2B5EF4-FFF2-40B4-BE49-F238E27FC236}">
                <a16:creationId xmlns:a16="http://schemas.microsoft.com/office/drawing/2014/main" xmlns="" id="{31864488-ED4C-469C-A39E-2A6A8951F1C6}"/>
              </a:ext>
            </a:extLst>
          </p:cNvPr>
          <p:cNvCxnSpPr/>
          <p:nvPr/>
        </p:nvCxnSpPr>
        <p:spPr>
          <a:xfrm>
            <a:off x="1067852" y="255792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D5AFC627-DB6A-4FEF-9C8C-A3D26C03D0A6}"/>
              </a:ext>
            </a:extLst>
          </p:cNvPr>
          <p:cNvSpPr txBox="1"/>
          <p:nvPr/>
        </p:nvSpPr>
        <p:spPr>
          <a:xfrm>
            <a:off x="713355" y="2886778"/>
            <a:ext cx="381028" cy="305105"/>
          </a:xfrm>
          <a:prstGeom prst="rect">
            <a:avLst/>
          </a:prstGeom>
          <a:noFill/>
        </p:spPr>
        <p:txBody>
          <a:bodyPr wrap="none" rtlCol="0">
            <a:spAutoFit/>
          </a:bodyPr>
          <a:lstStyle/>
          <a:p>
            <a:pPr algn="r"/>
            <a:r>
              <a:rPr lang="ja-JP" sz="1400" b="0" i="0" u="none" strike="noStrike" cap="none" baseline="0">
                <a:solidFill>
                  <a:srgbClr val="4D4D4D"/>
                </a:solidFill>
                <a:effectLst/>
                <a:uFillTx/>
                <a:ea typeface="MS UI Gothic"/>
              </a:rPr>
              <a:t>60</a:t>
            </a:r>
          </a:p>
        </p:txBody>
      </p:sp>
      <p:cxnSp>
        <p:nvCxnSpPr>
          <p:cNvPr id="20" name="Straight Connector 19">
            <a:extLst>
              <a:ext uri="{FF2B5EF4-FFF2-40B4-BE49-F238E27FC236}">
                <a16:creationId xmlns:a16="http://schemas.microsoft.com/office/drawing/2014/main" xmlns="" id="{45493D2B-56F5-4144-B1BB-2779A3075A5A}"/>
              </a:ext>
            </a:extLst>
          </p:cNvPr>
          <p:cNvCxnSpPr/>
          <p:nvPr/>
        </p:nvCxnSpPr>
        <p:spPr>
          <a:xfrm>
            <a:off x="1067852" y="304572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48A3528A-147B-47C7-87CF-0BADCDB8AAEF}"/>
              </a:ext>
            </a:extLst>
          </p:cNvPr>
          <p:cNvSpPr txBox="1"/>
          <p:nvPr/>
        </p:nvSpPr>
        <p:spPr>
          <a:xfrm>
            <a:off x="713355" y="3375744"/>
            <a:ext cx="381028" cy="305105"/>
          </a:xfrm>
          <a:prstGeom prst="rect">
            <a:avLst/>
          </a:prstGeom>
          <a:noFill/>
        </p:spPr>
        <p:txBody>
          <a:bodyPr wrap="none" rtlCol="0">
            <a:spAutoFit/>
          </a:bodyPr>
          <a:lstStyle/>
          <a:p>
            <a:pPr algn="r"/>
            <a:r>
              <a:rPr lang="ja-JP" sz="1400" b="0" i="0" u="none" strike="noStrike" cap="none" baseline="0">
                <a:solidFill>
                  <a:srgbClr val="4D4D4D"/>
                </a:solidFill>
                <a:effectLst/>
                <a:uFillTx/>
                <a:ea typeface="MS UI Gothic"/>
              </a:rPr>
              <a:t>40</a:t>
            </a:r>
          </a:p>
        </p:txBody>
      </p:sp>
      <p:cxnSp>
        <p:nvCxnSpPr>
          <p:cNvPr id="22" name="Straight Connector 21">
            <a:extLst>
              <a:ext uri="{FF2B5EF4-FFF2-40B4-BE49-F238E27FC236}">
                <a16:creationId xmlns:a16="http://schemas.microsoft.com/office/drawing/2014/main" xmlns="" id="{2180145B-DFD2-464D-9D64-631CF8B4D360}"/>
              </a:ext>
            </a:extLst>
          </p:cNvPr>
          <p:cNvCxnSpPr/>
          <p:nvPr/>
        </p:nvCxnSpPr>
        <p:spPr>
          <a:xfrm>
            <a:off x="1067852" y="353352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B5E6C2DD-40EB-4412-90D9-5B32E550A27A}"/>
              </a:ext>
            </a:extLst>
          </p:cNvPr>
          <p:cNvSpPr txBox="1"/>
          <p:nvPr/>
        </p:nvSpPr>
        <p:spPr>
          <a:xfrm>
            <a:off x="713355" y="3864708"/>
            <a:ext cx="381028" cy="305105"/>
          </a:xfrm>
          <a:prstGeom prst="rect">
            <a:avLst/>
          </a:prstGeom>
          <a:noFill/>
        </p:spPr>
        <p:txBody>
          <a:bodyPr wrap="none" rtlCol="0">
            <a:spAutoFit/>
          </a:bodyPr>
          <a:lstStyle/>
          <a:p>
            <a:pPr algn="r"/>
            <a:r>
              <a:rPr lang="ja-JP" sz="1400" b="0" i="0" u="none" strike="noStrike" cap="none" baseline="0">
                <a:solidFill>
                  <a:srgbClr val="4D4D4D"/>
                </a:solidFill>
                <a:effectLst/>
                <a:uFillTx/>
                <a:ea typeface="MS UI Gothic"/>
              </a:rPr>
              <a:t>20</a:t>
            </a:r>
          </a:p>
        </p:txBody>
      </p:sp>
      <p:cxnSp>
        <p:nvCxnSpPr>
          <p:cNvPr id="24" name="Straight Connector 23">
            <a:extLst>
              <a:ext uri="{FF2B5EF4-FFF2-40B4-BE49-F238E27FC236}">
                <a16:creationId xmlns:a16="http://schemas.microsoft.com/office/drawing/2014/main" xmlns="" id="{3985655B-0902-4A82-8EBE-ED6FBA29A313}"/>
              </a:ext>
            </a:extLst>
          </p:cNvPr>
          <p:cNvCxnSpPr/>
          <p:nvPr/>
        </p:nvCxnSpPr>
        <p:spPr>
          <a:xfrm>
            <a:off x="1067852" y="402132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EE5AB8DA-5E0E-49BC-BD61-3A699901652B}"/>
              </a:ext>
            </a:extLst>
          </p:cNvPr>
          <p:cNvCxnSpPr/>
          <p:nvPr/>
        </p:nvCxnSpPr>
        <p:spPr>
          <a:xfrm>
            <a:off x="1067852" y="450912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ECC1286A-2FE8-4128-9F4C-2BEE46DCB082}"/>
              </a:ext>
            </a:extLst>
          </p:cNvPr>
          <p:cNvCxnSpPr/>
          <p:nvPr/>
        </p:nvCxnSpPr>
        <p:spPr>
          <a:xfrm rot="16200000">
            <a:off x="1106996"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423D50D8-D1EA-43B4-B7A0-9DCBB692DCD4}"/>
              </a:ext>
            </a:extLst>
          </p:cNvPr>
          <p:cNvCxnSpPr/>
          <p:nvPr/>
        </p:nvCxnSpPr>
        <p:spPr>
          <a:xfrm rot="16200000">
            <a:off x="1408824"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AF8635CD-81CD-4B46-BDA8-AF4E3A01165B}"/>
              </a:ext>
            </a:extLst>
          </p:cNvPr>
          <p:cNvCxnSpPr/>
          <p:nvPr/>
        </p:nvCxnSpPr>
        <p:spPr>
          <a:xfrm rot="16200000">
            <a:off x="1710652"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BB6A0B43-C2CE-4156-A6AB-14BC729BFFD0}"/>
              </a:ext>
            </a:extLst>
          </p:cNvPr>
          <p:cNvCxnSpPr/>
          <p:nvPr/>
        </p:nvCxnSpPr>
        <p:spPr>
          <a:xfrm rot="16200000">
            <a:off x="2012480"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E727C2B1-6456-45C7-9D08-ED0EFC840DBA}"/>
              </a:ext>
            </a:extLst>
          </p:cNvPr>
          <p:cNvCxnSpPr/>
          <p:nvPr/>
        </p:nvCxnSpPr>
        <p:spPr>
          <a:xfrm rot="16200000">
            <a:off x="2314308"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DFD870F7-3B2A-4927-B3F7-3028132E917C}"/>
              </a:ext>
            </a:extLst>
          </p:cNvPr>
          <p:cNvCxnSpPr/>
          <p:nvPr/>
        </p:nvCxnSpPr>
        <p:spPr>
          <a:xfrm rot="16200000">
            <a:off x="2616136"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17EE9A35-05A0-4DE3-ACD3-0834B1FEF5E1}"/>
              </a:ext>
            </a:extLst>
          </p:cNvPr>
          <p:cNvCxnSpPr/>
          <p:nvPr/>
        </p:nvCxnSpPr>
        <p:spPr>
          <a:xfrm rot="16200000">
            <a:off x="2917964"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947A0D46-14CB-4926-A677-4C6CC66B4BCD}"/>
              </a:ext>
            </a:extLst>
          </p:cNvPr>
          <p:cNvCxnSpPr/>
          <p:nvPr/>
        </p:nvCxnSpPr>
        <p:spPr>
          <a:xfrm rot="16200000">
            <a:off x="3219792"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9D628701-77C7-4C10-ABC0-E7F8AF296D14}"/>
              </a:ext>
            </a:extLst>
          </p:cNvPr>
          <p:cNvCxnSpPr/>
          <p:nvPr/>
        </p:nvCxnSpPr>
        <p:spPr>
          <a:xfrm rot="16200000">
            <a:off x="3521620"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68E8881A-312E-41F9-9655-072CF52AA69E}"/>
              </a:ext>
            </a:extLst>
          </p:cNvPr>
          <p:cNvCxnSpPr/>
          <p:nvPr/>
        </p:nvCxnSpPr>
        <p:spPr>
          <a:xfrm rot="16200000">
            <a:off x="3823448"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E397488C-F60B-49B8-A33A-27B7664AAB4E}"/>
              </a:ext>
            </a:extLst>
          </p:cNvPr>
          <p:cNvCxnSpPr/>
          <p:nvPr/>
        </p:nvCxnSpPr>
        <p:spPr>
          <a:xfrm rot="16200000">
            <a:off x="4125276"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86C4553C-A62F-4C7E-A2DA-E571FD892834}"/>
              </a:ext>
            </a:extLst>
          </p:cNvPr>
          <p:cNvCxnSpPr/>
          <p:nvPr/>
        </p:nvCxnSpPr>
        <p:spPr>
          <a:xfrm rot="16200000">
            <a:off x="4427104"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465A2745-C2C0-432E-99C6-A5823A2A1E02}"/>
              </a:ext>
            </a:extLst>
          </p:cNvPr>
          <p:cNvCxnSpPr/>
          <p:nvPr/>
        </p:nvCxnSpPr>
        <p:spPr>
          <a:xfrm rot="16200000">
            <a:off x="4728932"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5ABA2C3B-1AAF-4024-BFA4-7F4764CD8CBD}"/>
              </a:ext>
            </a:extLst>
          </p:cNvPr>
          <p:cNvCxnSpPr/>
          <p:nvPr/>
        </p:nvCxnSpPr>
        <p:spPr>
          <a:xfrm rot="16200000">
            <a:off x="5030760"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7EE27000-70D6-4D7C-B095-4DECC4248551}"/>
              </a:ext>
            </a:extLst>
          </p:cNvPr>
          <p:cNvCxnSpPr/>
          <p:nvPr/>
        </p:nvCxnSpPr>
        <p:spPr>
          <a:xfrm rot="16200000">
            <a:off x="5332588"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2642A113-4431-4B3E-8EEC-FA40429EEEC3}"/>
              </a:ext>
            </a:extLst>
          </p:cNvPr>
          <p:cNvCxnSpPr/>
          <p:nvPr/>
        </p:nvCxnSpPr>
        <p:spPr>
          <a:xfrm rot="16200000">
            <a:off x="5634416"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A4CCA06B-4223-456B-B15C-53FA7C615DB5}"/>
              </a:ext>
            </a:extLst>
          </p:cNvPr>
          <p:cNvCxnSpPr/>
          <p:nvPr/>
        </p:nvCxnSpPr>
        <p:spPr>
          <a:xfrm rot="16200000">
            <a:off x="5936244"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8D04A172-4CEB-48D9-AA3A-C8AAC705D6C5}"/>
              </a:ext>
            </a:extLst>
          </p:cNvPr>
          <p:cNvCxnSpPr/>
          <p:nvPr/>
        </p:nvCxnSpPr>
        <p:spPr>
          <a:xfrm rot="16200000">
            <a:off x="6238072"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2B01EDCA-D938-4292-8A32-A559944B5845}"/>
              </a:ext>
            </a:extLst>
          </p:cNvPr>
          <p:cNvCxnSpPr/>
          <p:nvPr/>
        </p:nvCxnSpPr>
        <p:spPr>
          <a:xfrm rot="16200000">
            <a:off x="6539900"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388250E0-3E0A-4C89-A17B-F87DB9D5AB2A}"/>
              </a:ext>
            </a:extLst>
          </p:cNvPr>
          <p:cNvCxnSpPr/>
          <p:nvPr/>
        </p:nvCxnSpPr>
        <p:spPr>
          <a:xfrm rot="16200000">
            <a:off x="6841728"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65AAEE21-9FD2-4874-9D9B-C7D21DB3C34D}"/>
              </a:ext>
            </a:extLst>
          </p:cNvPr>
          <p:cNvCxnSpPr/>
          <p:nvPr/>
        </p:nvCxnSpPr>
        <p:spPr>
          <a:xfrm rot="16200000">
            <a:off x="7143556"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4C113CF3-9CD0-4971-9CED-5284922FF104}"/>
              </a:ext>
            </a:extLst>
          </p:cNvPr>
          <p:cNvCxnSpPr/>
          <p:nvPr/>
        </p:nvCxnSpPr>
        <p:spPr>
          <a:xfrm rot="16200000">
            <a:off x="7445384"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CFCE289F-02E3-4F3B-9CCB-34B2B40D887F}"/>
              </a:ext>
            </a:extLst>
          </p:cNvPr>
          <p:cNvCxnSpPr/>
          <p:nvPr/>
        </p:nvCxnSpPr>
        <p:spPr>
          <a:xfrm rot="16200000">
            <a:off x="7747212"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A4F38690-D89E-4F9E-B29B-A18035BFA4AD}"/>
              </a:ext>
            </a:extLst>
          </p:cNvPr>
          <p:cNvCxnSpPr/>
          <p:nvPr/>
        </p:nvCxnSpPr>
        <p:spPr>
          <a:xfrm rot="16200000">
            <a:off x="8049040"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3FEBB3C7-06F1-4568-826C-890D55EF6FD6}"/>
              </a:ext>
            </a:extLst>
          </p:cNvPr>
          <p:cNvCxnSpPr/>
          <p:nvPr/>
        </p:nvCxnSpPr>
        <p:spPr>
          <a:xfrm rot="16200000">
            <a:off x="8350868"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461F1A89-CB88-43EE-9FA6-37C6C6A1A5DC}"/>
              </a:ext>
            </a:extLst>
          </p:cNvPr>
          <p:cNvCxnSpPr/>
          <p:nvPr/>
        </p:nvCxnSpPr>
        <p:spPr>
          <a:xfrm rot="16200000">
            <a:off x="8652686"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xmlns="" id="{25C2B688-BC63-4073-B397-58DA72D6D03D}"/>
              </a:ext>
            </a:extLst>
          </p:cNvPr>
          <p:cNvSpPr txBox="1"/>
          <p:nvPr/>
        </p:nvSpPr>
        <p:spPr>
          <a:xfrm>
            <a:off x="1302046" y="4581128"/>
            <a:ext cx="282046" cy="305105"/>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1</a:t>
            </a:r>
          </a:p>
        </p:txBody>
      </p:sp>
      <p:sp>
        <p:nvSpPr>
          <p:cNvPr id="53" name="TextBox 52">
            <a:extLst>
              <a:ext uri="{FF2B5EF4-FFF2-40B4-BE49-F238E27FC236}">
                <a16:creationId xmlns:a16="http://schemas.microsoft.com/office/drawing/2014/main" xmlns="" id="{5BB9E0EA-EEF1-4040-9B05-3745909DE8DC}"/>
              </a:ext>
            </a:extLst>
          </p:cNvPr>
          <p:cNvSpPr txBox="1"/>
          <p:nvPr/>
        </p:nvSpPr>
        <p:spPr>
          <a:xfrm>
            <a:off x="1604274" y="4581128"/>
            <a:ext cx="282046" cy="305105"/>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2</a:t>
            </a:r>
          </a:p>
        </p:txBody>
      </p:sp>
      <p:sp>
        <p:nvSpPr>
          <p:cNvPr id="54" name="TextBox 53">
            <a:extLst>
              <a:ext uri="{FF2B5EF4-FFF2-40B4-BE49-F238E27FC236}">
                <a16:creationId xmlns:a16="http://schemas.microsoft.com/office/drawing/2014/main" xmlns="" id="{CFC73CA6-DFC1-4D9B-B357-615559EFD5EC}"/>
              </a:ext>
            </a:extLst>
          </p:cNvPr>
          <p:cNvSpPr txBox="1"/>
          <p:nvPr/>
        </p:nvSpPr>
        <p:spPr>
          <a:xfrm>
            <a:off x="1906502" y="4581128"/>
            <a:ext cx="282046" cy="305105"/>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3</a:t>
            </a:r>
          </a:p>
        </p:txBody>
      </p:sp>
      <p:sp>
        <p:nvSpPr>
          <p:cNvPr id="55" name="TextBox 54">
            <a:extLst>
              <a:ext uri="{FF2B5EF4-FFF2-40B4-BE49-F238E27FC236}">
                <a16:creationId xmlns:a16="http://schemas.microsoft.com/office/drawing/2014/main" xmlns="" id="{48C7F13B-DBF7-4EF6-8AAA-584558EEAC8D}"/>
              </a:ext>
            </a:extLst>
          </p:cNvPr>
          <p:cNvSpPr txBox="1"/>
          <p:nvPr/>
        </p:nvSpPr>
        <p:spPr>
          <a:xfrm>
            <a:off x="2208730" y="4581128"/>
            <a:ext cx="282046" cy="305105"/>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4</a:t>
            </a:r>
          </a:p>
        </p:txBody>
      </p:sp>
      <p:sp>
        <p:nvSpPr>
          <p:cNvPr id="56" name="TextBox 55">
            <a:extLst>
              <a:ext uri="{FF2B5EF4-FFF2-40B4-BE49-F238E27FC236}">
                <a16:creationId xmlns:a16="http://schemas.microsoft.com/office/drawing/2014/main" xmlns="" id="{99C7BDA6-0018-4E11-96A7-E0D69C0556D4}"/>
              </a:ext>
            </a:extLst>
          </p:cNvPr>
          <p:cNvSpPr txBox="1"/>
          <p:nvPr/>
        </p:nvSpPr>
        <p:spPr>
          <a:xfrm>
            <a:off x="2510958" y="4581128"/>
            <a:ext cx="282046" cy="305105"/>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5</a:t>
            </a:r>
          </a:p>
        </p:txBody>
      </p:sp>
      <p:sp>
        <p:nvSpPr>
          <p:cNvPr id="57" name="TextBox 56">
            <a:extLst>
              <a:ext uri="{FF2B5EF4-FFF2-40B4-BE49-F238E27FC236}">
                <a16:creationId xmlns:a16="http://schemas.microsoft.com/office/drawing/2014/main" xmlns="" id="{0D1A5049-1B67-442F-A69D-54897D53D30D}"/>
              </a:ext>
            </a:extLst>
          </p:cNvPr>
          <p:cNvSpPr txBox="1"/>
          <p:nvPr/>
        </p:nvSpPr>
        <p:spPr>
          <a:xfrm>
            <a:off x="2813186" y="4581128"/>
            <a:ext cx="282046" cy="305105"/>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6</a:t>
            </a:r>
          </a:p>
        </p:txBody>
      </p:sp>
      <p:sp>
        <p:nvSpPr>
          <p:cNvPr id="58" name="TextBox 57">
            <a:extLst>
              <a:ext uri="{FF2B5EF4-FFF2-40B4-BE49-F238E27FC236}">
                <a16:creationId xmlns:a16="http://schemas.microsoft.com/office/drawing/2014/main" xmlns="" id="{ADA00643-BF28-46D8-BD22-E9D87471FF04}"/>
              </a:ext>
            </a:extLst>
          </p:cNvPr>
          <p:cNvSpPr txBox="1"/>
          <p:nvPr/>
        </p:nvSpPr>
        <p:spPr>
          <a:xfrm>
            <a:off x="3115414" y="4581128"/>
            <a:ext cx="282046" cy="305105"/>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7</a:t>
            </a:r>
          </a:p>
        </p:txBody>
      </p:sp>
      <p:sp>
        <p:nvSpPr>
          <p:cNvPr id="59" name="TextBox 58">
            <a:extLst>
              <a:ext uri="{FF2B5EF4-FFF2-40B4-BE49-F238E27FC236}">
                <a16:creationId xmlns:a16="http://schemas.microsoft.com/office/drawing/2014/main" xmlns="" id="{2B37370F-5E63-4B3E-B3A5-6ED1E0F8F3C7}"/>
              </a:ext>
            </a:extLst>
          </p:cNvPr>
          <p:cNvSpPr txBox="1"/>
          <p:nvPr/>
        </p:nvSpPr>
        <p:spPr>
          <a:xfrm>
            <a:off x="3417642" y="4581128"/>
            <a:ext cx="282046" cy="305105"/>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8</a:t>
            </a:r>
          </a:p>
        </p:txBody>
      </p:sp>
      <p:sp>
        <p:nvSpPr>
          <p:cNvPr id="60" name="TextBox 59">
            <a:extLst>
              <a:ext uri="{FF2B5EF4-FFF2-40B4-BE49-F238E27FC236}">
                <a16:creationId xmlns:a16="http://schemas.microsoft.com/office/drawing/2014/main" xmlns="" id="{40B6CB8F-4432-4FD0-866B-D81B575D4EAF}"/>
              </a:ext>
            </a:extLst>
          </p:cNvPr>
          <p:cNvSpPr txBox="1"/>
          <p:nvPr/>
        </p:nvSpPr>
        <p:spPr>
          <a:xfrm>
            <a:off x="3719870" y="4581128"/>
            <a:ext cx="282046" cy="305105"/>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9</a:t>
            </a:r>
          </a:p>
        </p:txBody>
      </p:sp>
      <p:sp>
        <p:nvSpPr>
          <p:cNvPr id="61" name="TextBox 60">
            <a:extLst>
              <a:ext uri="{FF2B5EF4-FFF2-40B4-BE49-F238E27FC236}">
                <a16:creationId xmlns:a16="http://schemas.microsoft.com/office/drawing/2014/main" xmlns="" id="{422B60A8-BCC2-4CF0-9739-A139C0188B01}"/>
              </a:ext>
            </a:extLst>
          </p:cNvPr>
          <p:cNvSpPr txBox="1"/>
          <p:nvPr/>
        </p:nvSpPr>
        <p:spPr>
          <a:xfrm>
            <a:off x="3975147" y="4581128"/>
            <a:ext cx="381028" cy="305105"/>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10</a:t>
            </a:r>
          </a:p>
        </p:txBody>
      </p:sp>
      <p:sp>
        <p:nvSpPr>
          <p:cNvPr id="62" name="TextBox 61">
            <a:extLst>
              <a:ext uri="{FF2B5EF4-FFF2-40B4-BE49-F238E27FC236}">
                <a16:creationId xmlns:a16="http://schemas.microsoft.com/office/drawing/2014/main" xmlns="" id="{D23D4C6E-8DB6-4358-A7FF-C2C3066966B9}"/>
              </a:ext>
            </a:extLst>
          </p:cNvPr>
          <p:cNvSpPr txBox="1"/>
          <p:nvPr/>
        </p:nvSpPr>
        <p:spPr>
          <a:xfrm>
            <a:off x="4270835" y="4581128"/>
            <a:ext cx="381028" cy="305105"/>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11</a:t>
            </a:r>
          </a:p>
        </p:txBody>
      </p:sp>
      <p:sp>
        <p:nvSpPr>
          <p:cNvPr id="63" name="TextBox 62">
            <a:extLst>
              <a:ext uri="{FF2B5EF4-FFF2-40B4-BE49-F238E27FC236}">
                <a16:creationId xmlns:a16="http://schemas.microsoft.com/office/drawing/2014/main" xmlns="" id="{55525BBB-4DC3-459E-B270-873726F68556}"/>
              </a:ext>
            </a:extLst>
          </p:cNvPr>
          <p:cNvSpPr txBox="1"/>
          <p:nvPr/>
        </p:nvSpPr>
        <p:spPr>
          <a:xfrm>
            <a:off x="4566524" y="4581128"/>
            <a:ext cx="381028" cy="305105"/>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12</a:t>
            </a:r>
          </a:p>
        </p:txBody>
      </p:sp>
      <p:sp>
        <p:nvSpPr>
          <p:cNvPr id="64" name="TextBox 63">
            <a:extLst>
              <a:ext uri="{FF2B5EF4-FFF2-40B4-BE49-F238E27FC236}">
                <a16:creationId xmlns:a16="http://schemas.microsoft.com/office/drawing/2014/main" xmlns="" id="{64C057F4-5AB1-42BE-B64B-532B494DE903}"/>
              </a:ext>
            </a:extLst>
          </p:cNvPr>
          <p:cNvSpPr txBox="1"/>
          <p:nvPr/>
        </p:nvSpPr>
        <p:spPr>
          <a:xfrm>
            <a:off x="4868880" y="4581128"/>
            <a:ext cx="381028" cy="305105"/>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13</a:t>
            </a:r>
          </a:p>
        </p:txBody>
      </p:sp>
      <p:sp>
        <p:nvSpPr>
          <p:cNvPr id="65" name="TextBox 64">
            <a:extLst>
              <a:ext uri="{FF2B5EF4-FFF2-40B4-BE49-F238E27FC236}">
                <a16:creationId xmlns:a16="http://schemas.microsoft.com/office/drawing/2014/main" xmlns="" id="{1B893AC3-0729-4464-9629-8F61BE56D08B}"/>
              </a:ext>
            </a:extLst>
          </p:cNvPr>
          <p:cNvSpPr txBox="1"/>
          <p:nvPr/>
        </p:nvSpPr>
        <p:spPr>
          <a:xfrm>
            <a:off x="5171237" y="4581128"/>
            <a:ext cx="381028" cy="305105"/>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14</a:t>
            </a:r>
          </a:p>
        </p:txBody>
      </p:sp>
      <p:sp>
        <p:nvSpPr>
          <p:cNvPr id="66" name="TextBox 65">
            <a:extLst>
              <a:ext uri="{FF2B5EF4-FFF2-40B4-BE49-F238E27FC236}">
                <a16:creationId xmlns:a16="http://schemas.microsoft.com/office/drawing/2014/main" xmlns="" id="{D1348132-23FF-4F17-A53F-456BE816AEEE}"/>
              </a:ext>
            </a:extLst>
          </p:cNvPr>
          <p:cNvSpPr txBox="1"/>
          <p:nvPr/>
        </p:nvSpPr>
        <p:spPr>
          <a:xfrm>
            <a:off x="5473595" y="4581128"/>
            <a:ext cx="381028" cy="305105"/>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15</a:t>
            </a:r>
          </a:p>
        </p:txBody>
      </p:sp>
      <p:sp>
        <p:nvSpPr>
          <p:cNvPr id="67" name="TextBox 66">
            <a:extLst>
              <a:ext uri="{FF2B5EF4-FFF2-40B4-BE49-F238E27FC236}">
                <a16:creationId xmlns:a16="http://schemas.microsoft.com/office/drawing/2014/main" xmlns="" id="{0FB023ED-E05C-4C88-8C32-F6FDEF4345E3}"/>
              </a:ext>
            </a:extLst>
          </p:cNvPr>
          <p:cNvSpPr txBox="1"/>
          <p:nvPr/>
        </p:nvSpPr>
        <p:spPr>
          <a:xfrm>
            <a:off x="5775951" y="4581128"/>
            <a:ext cx="381028" cy="305105"/>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16</a:t>
            </a:r>
          </a:p>
        </p:txBody>
      </p:sp>
      <p:sp>
        <p:nvSpPr>
          <p:cNvPr id="68" name="TextBox 67">
            <a:extLst>
              <a:ext uri="{FF2B5EF4-FFF2-40B4-BE49-F238E27FC236}">
                <a16:creationId xmlns:a16="http://schemas.microsoft.com/office/drawing/2014/main" xmlns="" id="{A7119229-44D8-4B1A-8BD6-15BD142587D5}"/>
              </a:ext>
            </a:extLst>
          </p:cNvPr>
          <p:cNvSpPr txBox="1"/>
          <p:nvPr/>
        </p:nvSpPr>
        <p:spPr>
          <a:xfrm>
            <a:off x="6078308" y="4581128"/>
            <a:ext cx="381028" cy="305105"/>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17</a:t>
            </a:r>
          </a:p>
        </p:txBody>
      </p:sp>
      <p:sp>
        <p:nvSpPr>
          <p:cNvPr id="69" name="TextBox 68">
            <a:extLst>
              <a:ext uri="{FF2B5EF4-FFF2-40B4-BE49-F238E27FC236}">
                <a16:creationId xmlns:a16="http://schemas.microsoft.com/office/drawing/2014/main" xmlns="" id="{72E0030A-3C3F-445D-A8CD-79E9D1A44922}"/>
              </a:ext>
            </a:extLst>
          </p:cNvPr>
          <p:cNvSpPr txBox="1"/>
          <p:nvPr/>
        </p:nvSpPr>
        <p:spPr>
          <a:xfrm>
            <a:off x="6380665" y="4581128"/>
            <a:ext cx="381028" cy="305105"/>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18</a:t>
            </a:r>
          </a:p>
        </p:txBody>
      </p:sp>
      <p:sp>
        <p:nvSpPr>
          <p:cNvPr id="70" name="TextBox 69">
            <a:extLst>
              <a:ext uri="{FF2B5EF4-FFF2-40B4-BE49-F238E27FC236}">
                <a16:creationId xmlns:a16="http://schemas.microsoft.com/office/drawing/2014/main" xmlns="" id="{B9C65199-57B8-43F1-B98A-9AA9AA2AB8A5}"/>
              </a:ext>
            </a:extLst>
          </p:cNvPr>
          <p:cNvSpPr txBox="1"/>
          <p:nvPr/>
        </p:nvSpPr>
        <p:spPr>
          <a:xfrm>
            <a:off x="6683023" y="4581128"/>
            <a:ext cx="381028" cy="305105"/>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19</a:t>
            </a:r>
          </a:p>
        </p:txBody>
      </p:sp>
      <p:sp>
        <p:nvSpPr>
          <p:cNvPr id="71" name="TextBox 70">
            <a:extLst>
              <a:ext uri="{FF2B5EF4-FFF2-40B4-BE49-F238E27FC236}">
                <a16:creationId xmlns:a16="http://schemas.microsoft.com/office/drawing/2014/main" xmlns="" id="{0302779A-4996-4FD6-BD9B-0AA9BAC01F77}"/>
              </a:ext>
            </a:extLst>
          </p:cNvPr>
          <p:cNvSpPr txBox="1"/>
          <p:nvPr/>
        </p:nvSpPr>
        <p:spPr>
          <a:xfrm>
            <a:off x="6985381" y="4581128"/>
            <a:ext cx="381028" cy="305105"/>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20</a:t>
            </a:r>
          </a:p>
        </p:txBody>
      </p:sp>
      <p:sp>
        <p:nvSpPr>
          <p:cNvPr id="72" name="TextBox 71">
            <a:extLst>
              <a:ext uri="{FF2B5EF4-FFF2-40B4-BE49-F238E27FC236}">
                <a16:creationId xmlns:a16="http://schemas.microsoft.com/office/drawing/2014/main" xmlns="" id="{72176F51-44F9-417E-9FC9-7DCD4A49A353}"/>
              </a:ext>
            </a:extLst>
          </p:cNvPr>
          <p:cNvSpPr txBox="1"/>
          <p:nvPr/>
        </p:nvSpPr>
        <p:spPr>
          <a:xfrm>
            <a:off x="7287737" y="4581128"/>
            <a:ext cx="381028" cy="305105"/>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21</a:t>
            </a:r>
          </a:p>
        </p:txBody>
      </p:sp>
      <p:sp>
        <p:nvSpPr>
          <p:cNvPr id="73" name="TextBox 72">
            <a:extLst>
              <a:ext uri="{FF2B5EF4-FFF2-40B4-BE49-F238E27FC236}">
                <a16:creationId xmlns:a16="http://schemas.microsoft.com/office/drawing/2014/main" xmlns="" id="{513D2571-68EB-4A84-9275-BC2083072D5A}"/>
              </a:ext>
            </a:extLst>
          </p:cNvPr>
          <p:cNvSpPr txBox="1"/>
          <p:nvPr/>
        </p:nvSpPr>
        <p:spPr>
          <a:xfrm>
            <a:off x="7590094" y="4581128"/>
            <a:ext cx="381028" cy="305105"/>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22</a:t>
            </a:r>
          </a:p>
        </p:txBody>
      </p:sp>
      <p:sp>
        <p:nvSpPr>
          <p:cNvPr id="74" name="TextBox 73">
            <a:extLst>
              <a:ext uri="{FF2B5EF4-FFF2-40B4-BE49-F238E27FC236}">
                <a16:creationId xmlns:a16="http://schemas.microsoft.com/office/drawing/2014/main" xmlns="" id="{3C51BF35-4524-4A16-93C9-527DCB62BE33}"/>
              </a:ext>
            </a:extLst>
          </p:cNvPr>
          <p:cNvSpPr txBox="1"/>
          <p:nvPr/>
        </p:nvSpPr>
        <p:spPr>
          <a:xfrm>
            <a:off x="7892452" y="4581128"/>
            <a:ext cx="381028" cy="305105"/>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23</a:t>
            </a:r>
          </a:p>
        </p:txBody>
      </p:sp>
      <p:sp>
        <p:nvSpPr>
          <p:cNvPr id="75" name="TextBox 74">
            <a:extLst>
              <a:ext uri="{FF2B5EF4-FFF2-40B4-BE49-F238E27FC236}">
                <a16:creationId xmlns:a16="http://schemas.microsoft.com/office/drawing/2014/main" xmlns="" id="{39C28B9A-64D5-40D5-8C7C-54547D06260E}"/>
              </a:ext>
            </a:extLst>
          </p:cNvPr>
          <p:cNvSpPr txBox="1"/>
          <p:nvPr/>
        </p:nvSpPr>
        <p:spPr>
          <a:xfrm>
            <a:off x="8194808" y="4581128"/>
            <a:ext cx="381028" cy="305105"/>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24</a:t>
            </a:r>
          </a:p>
        </p:txBody>
      </p:sp>
      <p:sp>
        <p:nvSpPr>
          <p:cNvPr id="76" name="TextBox 75">
            <a:extLst>
              <a:ext uri="{FF2B5EF4-FFF2-40B4-BE49-F238E27FC236}">
                <a16:creationId xmlns:a16="http://schemas.microsoft.com/office/drawing/2014/main" xmlns="" id="{C40AE989-77FB-4F02-9BA7-0EAD09758ACA}"/>
              </a:ext>
            </a:extLst>
          </p:cNvPr>
          <p:cNvSpPr txBox="1"/>
          <p:nvPr/>
        </p:nvSpPr>
        <p:spPr>
          <a:xfrm>
            <a:off x="8497170" y="4581128"/>
            <a:ext cx="381028" cy="305105"/>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25</a:t>
            </a:r>
          </a:p>
        </p:txBody>
      </p:sp>
      <p:sp>
        <p:nvSpPr>
          <p:cNvPr id="77" name="TextBox 76">
            <a:extLst>
              <a:ext uri="{FF2B5EF4-FFF2-40B4-BE49-F238E27FC236}">
                <a16:creationId xmlns:a16="http://schemas.microsoft.com/office/drawing/2014/main" xmlns="" id="{B8B28E53-D464-48D4-8889-279070894B54}"/>
              </a:ext>
            </a:extLst>
          </p:cNvPr>
          <p:cNvSpPr txBox="1"/>
          <p:nvPr/>
        </p:nvSpPr>
        <p:spPr>
          <a:xfrm>
            <a:off x="922976" y="5386471"/>
            <a:ext cx="435728" cy="457657"/>
          </a:xfrm>
          <a:prstGeom prst="rect">
            <a:avLst/>
          </a:prstGeom>
          <a:noFill/>
        </p:spPr>
        <p:txBody>
          <a:bodyPr wrap="none" rtlCol="0">
            <a:spAutoFit/>
          </a:bodyPr>
          <a:lstStyle/>
          <a:p>
            <a:pPr algn="ctr"/>
            <a:r>
              <a:rPr lang="ja-JP" sz="1200" b="0" i="0" u="none" strike="noStrike" cap="none" baseline="0">
                <a:solidFill>
                  <a:srgbClr val="4D4D4D"/>
                </a:solidFill>
                <a:effectLst/>
                <a:uFillTx/>
                <a:ea typeface="MS UI Gothic"/>
              </a:rPr>
              <a:t>337</a:t>
            </a:r>
          </a:p>
          <a:p>
            <a:pPr algn="ctr"/>
            <a:r>
              <a:rPr lang="ja-JP" sz="1200" b="0" i="0" u="none" strike="noStrike" cap="none" baseline="0">
                <a:solidFill>
                  <a:srgbClr val="4D4D4D"/>
                </a:solidFill>
                <a:effectLst/>
                <a:uFillTx/>
                <a:ea typeface="MS UI Gothic"/>
              </a:rPr>
              <a:t>170</a:t>
            </a:r>
          </a:p>
        </p:txBody>
      </p:sp>
      <p:sp>
        <p:nvSpPr>
          <p:cNvPr id="78" name="TextBox 77">
            <a:extLst>
              <a:ext uri="{FF2B5EF4-FFF2-40B4-BE49-F238E27FC236}">
                <a16:creationId xmlns:a16="http://schemas.microsoft.com/office/drawing/2014/main" xmlns="" id="{69DDE6E0-4057-4D43-BA6A-FD6308469D8F}"/>
              </a:ext>
            </a:extLst>
          </p:cNvPr>
          <p:cNvSpPr txBox="1"/>
          <p:nvPr/>
        </p:nvSpPr>
        <p:spPr>
          <a:xfrm>
            <a:off x="1225205" y="5386471"/>
            <a:ext cx="435728" cy="457657"/>
          </a:xfrm>
          <a:prstGeom prst="rect">
            <a:avLst/>
          </a:prstGeom>
          <a:noFill/>
        </p:spPr>
        <p:txBody>
          <a:bodyPr wrap="none" rtlCol="0">
            <a:spAutoFit/>
          </a:bodyPr>
          <a:lstStyle/>
          <a:p>
            <a:pPr algn="ctr"/>
            <a:r>
              <a:rPr lang="ja-JP" sz="1200" b="0" i="0" u="none" strike="noStrike" cap="none" baseline="0">
                <a:solidFill>
                  <a:srgbClr val="4D4D4D"/>
                </a:solidFill>
                <a:effectLst/>
                <a:uFillTx/>
                <a:ea typeface="MS UI Gothic"/>
              </a:rPr>
              <a:t>328</a:t>
            </a:r>
          </a:p>
          <a:p>
            <a:pPr algn="ctr"/>
            <a:r>
              <a:rPr lang="ja-JP" sz="1200" b="0" i="0" u="none" strike="noStrike" cap="none" baseline="0">
                <a:solidFill>
                  <a:srgbClr val="4D4D4D"/>
                </a:solidFill>
                <a:effectLst/>
                <a:uFillTx/>
                <a:ea typeface="MS UI Gothic"/>
              </a:rPr>
              <a:t>158</a:t>
            </a:r>
          </a:p>
        </p:txBody>
      </p:sp>
      <p:sp>
        <p:nvSpPr>
          <p:cNvPr id="79" name="TextBox 78">
            <a:extLst>
              <a:ext uri="{FF2B5EF4-FFF2-40B4-BE49-F238E27FC236}">
                <a16:creationId xmlns:a16="http://schemas.microsoft.com/office/drawing/2014/main" xmlns="" id="{1534970A-2A6E-40CD-9AE9-B201EAD9B09C}"/>
              </a:ext>
            </a:extLst>
          </p:cNvPr>
          <p:cNvSpPr txBox="1"/>
          <p:nvPr/>
        </p:nvSpPr>
        <p:spPr>
          <a:xfrm>
            <a:off x="1527432" y="5386471"/>
            <a:ext cx="435728" cy="457657"/>
          </a:xfrm>
          <a:prstGeom prst="rect">
            <a:avLst/>
          </a:prstGeom>
          <a:noFill/>
        </p:spPr>
        <p:txBody>
          <a:bodyPr wrap="none" rtlCol="0">
            <a:spAutoFit/>
          </a:bodyPr>
          <a:lstStyle/>
          <a:p>
            <a:pPr algn="ctr"/>
            <a:r>
              <a:rPr lang="ja-JP" sz="1200" b="0" i="0" u="none" strike="noStrike" cap="none" baseline="0">
                <a:solidFill>
                  <a:srgbClr val="4D4D4D"/>
                </a:solidFill>
                <a:effectLst/>
                <a:uFillTx/>
                <a:ea typeface="MS UI Gothic"/>
              </a:rPr>
              <a:t>282</a:t>
            </a:r>
          </a:p>
          <a:p>
            <a:pPr algn="ctr"/>
            <a:r>
              <a:rPr lang="ja-JP" sz="1200" b="0" i="0" u="none" strike="noStrike" cap="none" baseline="0">
                <a:solidFill>
                  <a:srgbClr val="4D4D4D"/>
                </a:solidFill>
                <a:effectLst/>
                <a:uFillTx/>
                <a:ea typeface="MS UI Gothic"/>
              </a:rPr>
              <a:t>131</a:t>
            </a:r>
          </a:p>
        </p:txBody>
      </p:sp>
      <p:sp>
        <p:nvSpPr>
          <p:cNvPr id="80" name="TextBox 79">
            <a:extLst>
              <a:ext uri="{FF2B5EF4-FFF2-40B4-BE49-F238E27FC236}">
                <a16:creationId xmlns:a16="http://schemas.microsoft.com/office/drawing/2014/main" xmlns="" id="{A6FDE1A8-A7BD-4136-9E1A-2263E2DAB61B}"/>
              </a:ext>
            </a:extLst>
          </p:cNvPr>
          <p:cNvSpPr txBox="1"/>
          <p:nvPr/>
        </p:nvSpPr>
        <p:spPr>
          <a:xfrm>
            <a:off x="1829659" y="5386471"/>
            <a:ext cx="435728" cy="457657"/>
          </a:xfrm>
          <a:prstGeom prst="rect">
            <a:avLst/>
          </a:prstGeom>
          <a:noFill/>
        </p:spPr>
        <p:txBody>
          <a:bodyPr wrap="none" rtlCol="0">
            <a:spAutoFit/>
          </a:bodyPr>
          <a:lstStyle/>
          <a:p>
            <a:pPr algn="ctr"/>
            <a:r>
              <a:rPr lang="ja-JP" sz="1200" b="0" i="0" u="none" strike="noStrike" cap="none" baseline="0">
                <a:solidFill>
                  <a:srgbClr val="4D4D4D"/>
                </a:solidFill>
                <a:effectLst/>
                <a:uFillTx/>
                <a:ea typeface="MS UI Gothic"/>
              </a:rPr>
              <a:t>240</a:t>
            </a:r>
          </a:p>
          <a:p>
            <a:pPr algn="ctr"/>
            <a:r>
              <a:rPr lang="ja-JP" sz="1200" b="0" i="0" u="none" strike="noStrike" cap="none" baseline="0">
                <a:solidFill>
                  <a:srgbClr val="4D4D4D"/>
                </a:solidFill>
                <a:effectLst/>
                <a:uFillTx/>
                <a:ea typeface="MS UI Gothic"/>
              </a:rPr>
              <a:t>101</a:t>
            </a:r>
          </a:p>
        </p:txBody>
      </p:sp>
      <p:sp>
        <p:nvSpPr>
          <p:cNvPr id="81" name="TextBox 80">
            <a:extLst>
              <a:ext uri="{FF2B5EF4-FFF2-40B4-BE49-F238E27FC236}">
                <a16:creationId xmlns:a16="http://schemas.microsoft.com/office/drawing/2014/main" xmlns="" id="{4026F0C1-5C05-432E-84CA-1D5B6F0A23D1}"/>
              </a:ext>
            </a:extLst>
          </p:cNvPr>
          <p:cNvSpPr txBox="1"/>
          <p:nvPr/>
        </p:nvSpPr>
        <p:spPr>
          <a:xfrm>
            <a:off x="2131889" y="5386471"/>
            <a:ext cx="435728" cy="457657"/>
          </a:xfrm>
          <a:prstGeom prst="rect">
            <a:avLst/>
          </a:prstGeom>
          <a:noFill/>
        </p:spPr>
        <p:txBody>
          <a:bodyPr wrap="none" rtlCol="0">
            <a:spAutoFit/>
          </a:bodyPr>
          <a:lstStyle/>
          <a:p>
            <a:pPr algn="ctr"/>
            <a:r>
              <a:rPr lang="ja-JP" sz="1200" b="0" i="0" u="none" strike="noStrike" cap="none" baseline="0">
                <a:solidFill>
                  <a:srgbClr val="4D4D4D"/>
                </a:solidFill>
                <a:effectLst/>
                <a:uFillTx/>
                <a:ea typeface="MS UI Gothic"/>
              </a:rPr>
              <a:t>201</a:t>
            </a:r>
          </a:p>
          <a:p>
            <a:pPr algn="ctr"/>
            <a:r>
              <a:rPr lang="ja-JP" sz="1200" b="0" i="0" u="none" strike="noStrike" cap="none" baseline="0">
                <a:solidFill>
                  <a:srgbClr val="4D4D4D"/>
                </a:solidFill>
                <a:effectLst/>
                <a:uFillTx/>
                <a:ea typeface="MS UI Gothic"/>
              </a:rPr>
              <a:t>71</a:t>
            </a:r>
          </a:p>
        </p:txBody>
      </p:sp>
      <p:sp>
        <p:nvSpPr>
          <p:cNvPr id="82" name="TextBox 81">
            <a:extLst>
              <a:ext uri="{FF2B5EF4-FFF2-40B4-BE49-F238E27FC236}">
                <a16:creationId xmlns:a16="http://schemas.microsoft.com/office/drawing/2014/main" xmlns="" id="{E262A909-6307-411F-A336-5CB0C1DC7782}"/>
              </a:ext>
            </a:extLst>
          </p:cNvPr>
          <p:cNvSpPr txBox="1"/>
          <p:nvPr/>
        </p:nvSpPr>
        <p:spPr>
          <a:xfrm>
            <a:off x="2434116" y="5386471"/>
            <a:ext cx="435728" cy="457657"/>
          </a:xfrm>
          <a:prstGeom prst="rect">
            <a:avLst/>
          </a:prstGeom>
          <a:noFill/>
        </p:spPr>
        <p:txBody>
          <a:bodyPr wrap="none" rtlCol="0">
            <a:spAutoFit/>
          </a:bodyPr>
          <a:lstStyle/>
          <a:p>
            <a:pPr algn="ctr"/>
            <a:r>
              <a:rPr lang="ja-JP" sz="1200" b="0" i="0" u="none" strike="noStrike" cap="none" baseline="0">
                <a:solidFill>
                  <a:srgbClr val="4D4D4D"/>
                </a:solidFill>
                <a:effectLst/>
                <a:uFillTx/>
                <a:ea typeface="MS UI Gothic"/>
              </a:rPr>
              <a:t>161</a:t>
            </a:r>
          </a:p>
          <a:p>
            <a:pPr algn="ctr"/>
            <a:r>
              <a:rPr lang="ja-JP" sz="1200" b="0" i="0" u="none" strike="noStrike" cap="none" baseline="0">
                <a:solidFill>
                  <a:srgbClr val="4D4D4D"/>
                </a:solidFill>
                <a:effectLst/>
                <a:uFillTx/>
                <a:ea typeface="MS UI Gothic"/>
              </a:rPr>
              <a:t>60</a:t>
            </a:r>
          </a:p>
        </p:txBody>
      </p:sp>
      <p:sp>
        <p:nvSpPr>
          <p:cNvPr id="83" name="TextBox 82">
            <a:extLst>
              <a:ext uri="{FF2B5EF4-FFF2-40B4-BE49-F238E27FC236}">
                <a16:creationId xmlns:a16="http://schemas.microsoft.com/office/drawing/2014/main" xmlns="" id="{CE601FDA-1EBC-44AF-99AA-97DB064CBAD7}"/>
              </a:ext>
            </a:extLst>
          </p:cNvPr>
          <p:cNvSpPr txBox="1"/>
          <p:nvPr/>
        </p:nvSpPr>
        <p:spPr>
          <a:xfrm>
            <a:off x="2736344" y="5386471"/>
            <a:ext cx="435728" cy="457657"/>
          </a:xfrm>
          <a:prstGeom prst="rect">
            <a:avLst/>
          </a:prstGeom>
          <a:noFill/>
        </p:spPr>
        <p:txBody>
          <a:bodyPr wrap="none" rtlCol="0">
            <a:spAutoFit/>
          </a:bodyPr>
          <a:lstStyle/>
          <a:p>
            <a:pPr algn="ctr"/>
            <a:r>
              <a:rPr lang="ja-JP" sz="1200" b="0" i="0" u="none" strike="noStrike" cap="none" baseline="0" dirty="0">
                <a:solidFill>
                  <a:srgbClr val="4D4D4D"/>
                </a:solidFill>
                <a:effectLst/>
                <a:uFillTx/>
                <a:ea typeface="MS UI Gothic"/>
              </a:rPr>
              <a:t>124</a:t>
            </a:r>
          </a:p>
          <a:p>
            <a:pPr algn="ctr"/>
            <a:r>
              <a:rPr lang="ja-JP" sz="1200" b="0" i="0" u="none" strike="noStrike" cap="none" baseline="0" dirty="0">
                <a:solidFill>
                  <a:srgbClr val="4D4D4D"/>
                </a:solidFill>
                <a:effectLst/>
                <a:uFillTx/>
                <a:ea typeface="MS UI Gothic"/>
              </a:rPr>
              <a:t>47</a:t>
            </a:r>
          </a:p>
        </p:txBody>
      </p:sp>
      <p:sp>
        <p:nvSpPr>
          <p:cNvPr id="84" name="TextBox 83">
            <a:extLst>
              <a:ext uri="{FF2B5EF4-FFF2-40B4-BE49-F238E27FC236}">
                <a16:creationId xmlns:a16="http://schemas.microsoft.com/office/drawing/2014/main" xmlns="" id="{3DF6CB9C-C878-4DBE-960E-610F67822BDF}"/>
              </a:ext>
            </a:extLst>
          </p:cNvPr>
          <p:cNvSpPr txBox="1"/>
          <p:nvPr/>
        </p:nvSpPr>
        <p:spPr>
          <a:xfrm>
            <a:off x="3038572" y="5386471"/>
            <a:ext cx="435728" cy="457657"/>
          </a:xfrm>
          <a:prstGeom prst="rect">
            <a:avLst/>
          </a:prstGeom>
          <a:noFill/>
        </p:spPr>
        <p:txBody>
          <a:bodyPr wrap="none" rtlCol="0">
            <a:spAutoFit/>
          </a:bodyPr>
          <a:lstStyle/>
          <a:p>
            <a:pPr algn="ctr"/>
            <a:r>
              <a:rPr lang="ja-JP" sz="1200" b="0" i="0" u="none" strike="noStrike" cap="none" baseline="0">
                <a:solidFill>
                  <a:srgbClr val="4D4D4D"/>
                </a:solidFill>
                <a:effectLst/>
                <a:uFillTx/>
                <a:ea typeface="MS UI Gothic"/>
              </a:rPr>
              <a:t>102</a:t>
            </a:r>
          </a:p>
          <a:p>
            <a:pPr algn="ctr"/>
            <a:r>
              <a:rPr lang="ja-JP" sz="1200" b="0" i="0" u="none" strike="noStrike" cap="none" baseline="0">
                <a:solidFill>
                  <a:srgbClr val="4D4D4D"/>
                </a:solidFill>
                <a:effectLst/>
                <a:uFillTx/>
                <a:ea typeface="MS UI Gothic"/>
              </a:rPr>
              <a:t>40</a:t>
            </a:r>
          </a:p>
        </p:txBody>
      </p:sp>
      <p:sp>
        <p:nvSpPr>
          <p:cNvPr id="85" name="TextBox 84">
            <a:extLst>
              <a:ext uri="{FF2B5EF4-FFF2-40B4-BE49-F238E27FC236}">
                <a16:creationId xmlns:a16="http://schemas.microsoft.com/office/drawing/2014/main" xmlns="" id="{B1DC6BAA-C533-4466-BC7C-6C2455A41FCD}"/>
              </a:ext>
            </a:extLst>
          </p:cNvPr>
          <p:cNvSpPr txBox="1"/>
          <p:nvPr/>
        </p:nvSpPr>
        <p:spPr>
          <a:xfrm>
            <a:off x="3382911" y="5386471"/>
            <a:ext cx="351506" cy="457657"/>
          </a:xfrm>
          <a:prstGeom prst="rect">
            <a:avLst/>
          </a:prstGeom>
          <a:noFill/>
        </p:spPr>
        <p:txBody>
          <a:bodyPr wrap="none" rtlCol="0">
            <a:spAutoFit/>
          </a:bodyPr>
          <a:lstStyle/>
          <a:p>
            <a:pPr algn="ctr"/>
            <a:r>
              <a:rPr lang="ja-JP" sz="1200" b="0" i="0" u="none" strike="noStrike" cap="none" baseline="0">
                <a:solidFill>
                  <a:srgbClr val="4D4D4D"/>
                </a:solidFill>
                <a:effectLst/>
                <a:uFillTx/>
                <a:ea typeface="MS UI Gothic"/>
              </a:rPr>
              <a:t>80</a:t>
            </a:r>
          </a:p>
          <a:p>
            <a:pPr algn="ctr"/>
            <a:r>
              <a:rPr lang="ja-JP" sz="1200" b="0" i="0" u="none" strike="noStrike" cap="none" baseline="0">
                <a:solidFill>
                  <a:srgbClr val="4D4D4D"/>
                </a:solidFill>
                <a:effectLst/>
                <a:uFillTx/>
                <a:ea typeface="MS UI Gothic"/>
              </a:rPr>
              <a:t>34</a:t>
            </a:r>
          </a:p>
        </p:txBody>
      </p:sp>
      <p:sp>
        <p:nvSpPr>
          <p:cNvPr id="86" name="TextBox 85">
            <a:extLst>
              <a:ext uri="{FF2B5EF4-FFF2-40B4-BE49-F238E27FC236}">
                <a16:creationId xmlns:a16="http://schemas.microsoft.com/office/drawing/2014/main" xmlns="" id="{5839978C-E734-41DC-B711-904EBD0270C1}"/>
              </a:ext>
            </a:extLst>
          </p:cNvPr>
          <p:cNvSpPr txBox="1"/>
          <p:nvPr/>
        </p:nvSpPr>
        <p:spPr>
          <a:xfrm>
            <a:off x="3685139" y="5386471"/>
            <a:ext cx="351506" cy="457657"/>
          </a:xfrm>
          <a:prstGeom prst="rect">
            <a:avLst/>
          </a:prstGeom>
          <a:noFill/>
        </p:spPr>
        <p:txBody>
          <a:bodyPr wrap="none" rtlCol="0">
            <a:spAutoFit/>
          </a:bodyPr>
          <a:lstStyle/>
          <a:p>
            <a:pPr algn="ctr"/>
            <a:r>
              <a:rPr lang="ja-JP" sz="1200" b="0" i="0" u="none" strike="noStrike" cap="none" baseline="0">
                <a:solidFill>
                  <a:srgbClr val="4D4D4D"/>
                </a:solidFill>
                <a:effectLst/>
                <a:uFillTx/>
                <a:ea typeface="MS UI Gothic"/>
              </a:rPr>
              <a:t>66</a:t>
            </a:r>
          </a:p>
          <a:p>
            <a:pPr algn="ctr"/>
            <a:r>
              <a:rPr lang="ja-JP" sz="1200" b="0" i="0" u="none" strike="noStrike" cap="none" baseline="0">
                <a:solidFill>
                  <a:srgbClr val="4D4D4D"/>
                </a:solidFill>
                <a:effectLst/>
                <a:uFillTx/>
                <a:ea typeface="MS UI Gothic"/>
              </a:rPr>
              <a:t>29</a:t>
            </a:r>
          </a:p>
        </p:txBody>
      </p:sp>
      <p:sp>
        <p:nvSpPr>
          <p:cNvPr id="87" name="TextBox 86">
            <a:extLst>
              <a:ext uri="{FF2B5EF4-FFF2-40B4-BE49-F238E27FC236}">
                <a16:creationId xmlns:a16="http://schemas.microsoft.com/office/drawing/2014/main" xmlns="" id="{D263A380-93AA-422F-BE4A-37D0AAE3FB32}"/>
              </a:ext>
            </a:extLst>
          </p:cNvPr>
          <p:cNvSpPr txBox="1"/>
          <p:nvPr/>
        </p:nvSpPr>
        <p:spPr>
          <a:xfrm>
            <a:off x="3989908" y="5386471"/>
            <a:ext cx="351506" cy="457657"/>
          </a:xfrm>
          <a:prstGeom prst="rect">
            <a:avLst/>
          </a:prstGeom>
          <a:noFill/>
        </p:spPr>
        <p:txBody>
          <a:bodyPr wrap="none" rtlCol="0">
            <a:spAutoFit/>
          </a:bodyPr>
          <a:lstStyle/>
          <a:p>
            <a:pPr algn="ctr"/>
            <a:r>
              <a:rPr lang="ja-JP" sz="1200" b="0" i="0" u="none" strike="noStrike" cap="none" baseline="0">
                <a:solidFill>
                  <a:srgbClr val="4D4D4D"/>
                </a:solidFill>
                <a:effectLst/>
                <a:uFillTx/>
                <a:ea typeface="MS UI Gothic"/>
              </a:rPr>
              <a:t>51</a:t>
            </a:r>
          </a:p>
          <a:p>
            <a:pPr algn="ctr"/>
            <a:r>
              <a:rPr lang="ja-JP" sz="1200" b="0" i="0" u="none" strike="noStrike" cap="none" baseline="0">
                <a:solidFill>
                  <a:srgbClr val="4D4D4D"/>
                </a:solidFill>
                <a:effectLst/>
                <a:uFillTx/>
                <a:ea typeface="MS UI Gothic"/>
              </a:rPr>
              <a:t>17</a:t>
            </a:r>
          </a:p>
        </p:txBody>
      </p:sp>
      <p:sp>
        <p:nvSpPr>
          <p:cNvPr id="88" name="TextBox 87">
            <a:extLst>
              <a:ext uri="{FF2B5EF4-FFF2-40B4-BE49-F238E27FC236}">
                <a16:creationId xmlns:a16="http://schemas.microsoft.com/office/drawing/2014/main" xmlns="" id="{1A93ED86-50BB-4771-9E9E-161E936846A4}"/>
              </a:ext>
            </a:extLst>
          </p:cNvPr>
          <p:cNvSpPr txBox="1"/>
          <p:nvPr/>
        </p:nvSpPr>
        <p:spPr>
          <a:xfrm>
            <a:off x="4285597" y="5386471"/>
            <a:ext cx="351506" cy="457657"/>
          </a:xfrm>
          <a:prstGeom prst="rect">
            <a:avLst/>
          </a:prstGeom>
          <a:noFill/>
        </p:spPr>
        <p:txBody>
          <a:bodyPr wrap="none" rtlCol="0">
            <a:spAutoFit/>
          </a:bodyPr>
          <a:lstStyle/>
          <a:p>
            <a:pPr algn="ctr"/>
            <a:r>
              <a:rPr lang="ja-JP" sz="1200" b="0" i="0" u="none" strike="noStrike" cap="none" baseline="0" dirty="0">
                <a:solidFill>
                  <a:srgbClr val="4D4D4D"/>
                </a:solidFill>
                <a:effectLst/>
                <a:uFillTx/>
                <a:ea typeface="MS UI Gothic"/>
              </a:rPr>
              <a:t>40</a:t>
            </a:r>
          </a:p>
          <a:p>
            <a:pPr algn="ctr"/>
            <a:r>
              <a:rPr lang="ja-JP" sz="1200" b="0" i="0" u="none" strike="noStrike" cap="none" baseline="0" dirty="0">
                <a:solidFill>
                  <a:srgbClr val="4D4D4D"/>
                </a:solidFill>
                <a:effectLst/>
                <a:uFillTx/>
                <a:ea typeface="MS UI Gothic"/>
              </a:rPr>
              <a:t>12</a:t>
            </a:r>
          </a:p>
        </p:txBody>
      </p:sp>
      <p:sp>
        <p:nvSpPr>
          <p:cNvPr id="89" name="TextBox 88">
            <a:extLst>
              <a:ext uri="{FF2B5EF4-FFF2-40B4-BE49-F238E27FC236}">
                <a16:creationId xmlns:a16="http://schemas.microsoft.com/office/drawing/2014/main" xmlns="" id="{96540478-8076-4DCF-BE2E-BF1B44C2126A}"/>
              </a:ext>
            </a:extLst>
          </p:cNvPr>
          <p:cNvSpPr txBox="1"/>
          <p:nvPr/>
        </p:nvSpPr>
        <p:spPr>
          <a:xfrm>
            <a:off x="4581285" y="5386471"/>
            <a:ext cx="351506" cy="457657"/>
          </a:xfrm>
          <a:prstGeom prst="rect">
            <a:avLst/>
          </a:prstGeom>
          <a:noFill/>
        </p:spPr>
        <p:txBody>
          <a:bodyPr wrap="none" rtlCol="0">
            <a:spAutoFit/>
          </a:bodyPr>
          <a:lstStyle/>
          <a:p>
            <a:pPr algn="ctr"/>
            <a:r>
              <a:rPr lang="ja-JP" sz="1200" b="0" i="0" u="none" strike="noStrike" cap="none" baseline="0">
                <a:solidFill>
                  <a:srgbClr val="4D4D4D"/>
                </a:solidFill>
                <a:effectLst/>
                <a:uFillTx/>
                <a:ea typeface="MS UI Gothic"/>
              </a:rPr>
              <a:t>31</a:t>
            </a:r>
          </a:p>
          <a:p>
            <a:pPr algn="ctr"/>
            <a:r>
              <a:rPr lang="ja-JP" sz="1200" b="0" i="0" u="none" strike="noStrike" cap="none" baseline="0">
                <a:solidFill>
                  <a:srgbClr val="4D4D4D"/>
                </a:solidFill>
                <a:effectLst/>
                <a:uFillTx/>
                <a:ea typeface="MS UI Gothic"/>
              </a:rPr>
              <a:t>10</a:t>
            </a:r>
          </a:p>
        </p:txBody>
      </p:sp>
      <p:sp>
        <p:nvSpPr>
          <p:cNvPr id="90" name="TextBox 89">
            <a:extLst>
              <a:ext uri="{FF2B5EF4-FFF2-40B4-BE49-F238E27FC236}">
                <a16:creationId xmlns:a16="http://schemas.microsoft.com/office/drawing/2014/main" xmlns="" id="{550F9CF5-77F4-4C06-B6C2-01BA2371167E}"/>
              </a:ext>
            </a:extLst>
          </p:cNvPr>
          <p:cNvSpPr txBox="1"/>
          <p:nvPr/>
        </p:nvSpPr>
        <p:spPr>
          <a:xfrm>
            <a:off x="4883642" y="5386471"/>
            <a:ext cx="351506" cy="457657"/>
          </a:xfrm>
          <a:prstGeom prst="rect">
            <a:avLst/>
          </a:prstGeom>
          <a:noFill/>
        </p:spPr>
        <p:txBody>
          <a:bodyPr wrap="none" rtlCol="0">
            <a:spAutoFit/>
          </a:bodyPr>
          <a:lstStyle/>
          <a:p>
            <a:pPr algn="ctr"/>
            <a:r>
              <a:rPr lang="ja-JP" sz="1200" b="0" i="0" u="none" strike="noStrike" cap="none" baseline="0">
                <a:solidFill>
                  <a:srgbClr val="4D4D4D"/>
                </a:solidFill>
                <a:effectLst/>
                <a:uFillTx/>
                <a:ea typeface="MS UI Gothic"/>
              </a:rPr>
              <a:t>22</a:t>
            </a:r>
          </a:p>
          <a:p>
            <a:pPr algn="ctr"/>
            <a:r>
              <a:rPr lang="ja-JP" sz="1200" b="0" i="0" u="none" strike="noStrike" cap="none" baseline="0">
                <a:solidFill>
                  <a:srgbClr val="4D4D4D"/>
                </a:solidFill>
                <a:effectLst/>
                <a:uFillTx/>
                <a:ea typeface="MS UI Gothic"/>
              </a:rPr>
              <a:t>9</a:t>
            </a:r>
          </a:p>
        </p:txBody>
      </p:sp>
      <p:sp>
        <p:nvSpPr>
          <p:cNvPr id="91" name="TextBox 90">
            <a:extLst>
              <a:ext uri="{FF2B5EF4-FFF2-40B4-BE49-F238E27FC236}">
                <a16:creationId xmlns:a16="http://schemas.microsoft.com/office/drawing/2014/main" xmlns="" id="{42957EA1-2570-4B84-9419-90A5AEBD36C0}"/>
              </a:ext>
            </a:extLst>
          </p:cNvPr>
          <p:cNvSpPr txBox="1"/>
          <p:nvPr/>
        </p:nvSpPr>
        <p:spPr>
          <a:xfrm>
            <a:off x="5185998" y="5386471"/>
            <a:ext cx="351506" cy="457657"/>
          </a:xfrm>
          <a:prstGeom prst="rect">
            <a:avLst/>
          </a:prstGeom>
          <a:noFill/>
        </p:spPr>
        <p:txBody>
          <a:bodyPr wrap="none" rtlCol="0">
            <a:spAutoFit/>
          </a:bodyPr>
          <a:lstStyle/>
          <a:p>
            <a:pPr algn="ctr"/>
            <a:r>
              <a:rPr lang="ja-JP" sz="1200" b="0" i="0" u="none" strike="noStrike" cap="none" baseline="0">
                <a:solidFill>
                  <a:srgbClr val="4D4D4D"/>
                </a:solidFill>
                <a:effectLst/>
                <a:uFillTx/>
                <a:ea typeface="MS UI Gothic"/>
              </a:rPr>
              <a:t>16</a:t>
            </a:r>
          </a:p>
          <a:p>
            <a:pPr algn="ctr"/>
            <a:r>
              <a:rPr lang="ja-JP" sz="1200" b="0" i="0" u="none" strike="noStrike" cap="none" baseline="0">
                <a:solidFill>
                  <a:srgbClr val="4D4D4D"/>
                </a:solidFill>
                <a:effectLst/>
                <a:uFillTx/>
                <a:ea typeface="MS UI Gothic"/>
              </a:rPr>
              <a:t>7</a:t>
            </a:r>
          </a:p>
        </p:txBody>
      </p:sp>
      <p:sp>
        <p:nvSpPr>
          <p:cNvPr id="92" name="TextBox 91">
            <a:extLst>
              <a:ext uri="{FF2B5EF4-FFF2-40B4-BE49-F238E27FC236}">
                <a16:creationId xmlns:a16="http://schemas.microsoft.com/office/drawing/2014/main" xmlns="" id="{42884526-4E21-47FD-9823-3ECEBC61AA61}"/>
              </a:ext>
            </a:extLst>
          </p:cNvPr>
          <p:cNvSpPr txBox="1"/>
          <p:nvPr/>
        </p:nvSpPr>
        <p:spPr>
          <a:xfrm>
            <a:off x="5488356" y="5386471"/>
            <a:ext cx="351506" cy="457657"/>
          </a:xfrm>
          <a:prstGeom prst="rect">
            <a:avLst/>
          </a:prstGeom>
          <a:noFill/>
        </p:spPr>
        <p:txBody>
          <a:bodyPr wrap="none" rtlCol="0">
            <a:spAutoFit/>
          </a:bodyPr>
          <a:lstStyle/>
          <a:p>
            <a:pPr algn="ctr"/>
            <a:r>
              <a:rPr lang="ja-JP" sz="1200" b="0" i="0" u="none" strike="noStrike" cap="none" baseline="0">
                <a:solidFill>
                  <a:srgbClr val="4D4D4D"/>
                </a:solidFill>
                <a:effectLst/>
                <a:uFillTx/>
                <a:ea typeface="MS UI Gothic"/>
              </a:rPr>
              <a:t>11</a:t>
            </a:r>
          </a:p>
          <a:p>
            <a:pPr algn="ctr"/>
            <a:r>
              <a:rPr lang="ja-JP" sz="1200" b="0" i="0" u="none" strike="noStrike" cap="none" baseline="0">
                <a:solidFill>
                  <a:srgbClr val="4D4D4D"/>
                </a:solidFill>
                <a:effectLst/>
                <a:uFillTx/>
                <a:ea typeface="MS UI Gothic"/>
              </a:rPr>
              <a:t>5</a:t>
            </a:r>
          </a:p>
        </p:txBody>
      </p:sp>
      <p:sp>
        <p:nvSpPr>
          <p:cNvPr id="93" name="TextBox 92">
            <a:extLst>
              <a:ext uri="{FF2B5EF4-FFF2-40B4-BE49-F238E27FC236}">
                <a16:creationId xmlns:a16="http://schemas.microsoft.com/office/drawing/2014/main" xmlns="" id="{65E2CF40-5E0E-405F-A0CB-B0FFCDF4B442}"/>
              </a:ext>
            </a:extLst>
          </p:cNvPr>
          <p:cNvSpPr txBox="1"/>
          <p:nvPr/>
        </p:nvSpPr>
        <p:spPr>
          <a:xfrm>
            <a:off x="5832824" y="5386471"/>
            <a:ext cx="267285" cy="457657"/>
          </a:xfrm>
          <a:prstGeom prst="rect">
            <a:avLst/>
          </a:prstGeom>
          <a:noFill/>
        </p:spPr>
        <p:txBody>
          <a:bodyPr wrap="none" rtlCol="0">
            <a:spAutoFit/>
          </a:bodyPr>
          <a:lstStyle/>
          <a:p>
            <a:pPr algn="ctr"/>
            <a:r>
              <a:rPr lang="ja-JP" sz="1200" b="0" i="0" u="none" strike="noStrike" cap="none" baseline="0">
                <a:solidFill>
                  <a:srgbClr val="4D4D4D"/>
                </a:solidFill>
                <a:effectLst/>
                <a:uFillTx/>
                <a:ea typeface="MS UI Gothic"/>
              </a:rPr>
              <a:t>9</a:t>
            </a:r>
          </a:p>
          <a:p>
            <a:pPr algn="ctr"/>
            <a:r>
              <a:rPr lang="ja-JP" sz="1200" b="0" i="0" u="none" strike="noStrike" cap="none" baseline="0">
                <a:solidFill>
                  <a:srgbClr val="4D4D4D"/>
                </a:solidFill>
                <a:effectLst/>
                <a:uFillTx/>
                <a:ea typeface="MS UI Gothic"/>
              </a:rPr>
              <a:t>2</a:t>
            </a:r>
          </a:p>
        </p:txBody>
      </p:sp>
      <p:sp>
        <p:nvSpPr>
          <p:cNvPr id="94" name="TextBox 93">
            <a:extLst>
              <a:ext uri="{FF2B5EF4-FFF2-40B4-BE49-F238E27FC236}">
                <a16:creationId xmlns:a16="http://schemas.microsoft.com/office/drawing/2014/main" xmlns="" id="{CF5ED7E4-4A57-46D9-BC65-D1FA8E17F46D}"/>
              </a:ext>
            </a:extLst>
          </p:cNvPr>
          <p:cNvSpPr txBox="1"/>
          <p:nvPr/>
        </p:nvSpPr>
        <p:spPr>
          <a:xfrm>
            <a:off x="6135181" y="5386471"/>
            <a:ext cx="267285" cy="457657"/>
          </a:xfrm>
          <a:prstGeom prst="rect">
            <a:avLst/>
          </a:prstGeom>
          <a:noFill/>
        </p:spPr>
        <p:txBody>
          <a:bodyPr wrap="none" rtlCol="0">
            <a:spAutoFit/>
          </a:bodyPr>
          <a:lstStyle/>
          <a:p>
            <a:pPr algn="ctr"/>
            <a:r>
              <a:rPr lang="ja-JP" sz="1200" b="0" i="0" u="none" strike="noStrike" cap="none" baseline="0">
                <a:solidFill>
                  <a:srgbClr val="4D4D4D"/>
                </a:solidFill>
                <a:effectLst/>
                <a:uFillTx/>
                <a:ea typeface="MS UI Gothic"/>
              </a:rPr>
              <a:t>7</a:t>
            </a:r>
          </a:p>
          <a:p>
            <a:pPr algn="ctr"/>
            <a:r>
              <a:rPr lang="ja-JP" sz="1200" b="0" i="0" u="none" strike="noStrike" cap="none" baseline="0">
                <a:solidFill>
                  <a:srgbClr val="4D4D4D"/>
                </a:solidFill>
                <a:effectLst/>
                <a:uFillTx/>
                <a:ea typeface="MS UI Gothic"/>
              </a:rPr>
              <a:t>2</a:t>
            </a:r>
          </a:p>
        </p:txBody>
      </p:sp>
      <p:sp>
        <p:nvSpPr>
          <p:cNvPr id="95" name="TextBox 94">
            <a:extLst>
              <a:ext uri="{FF2B5EF4-FFF2-40B4-BE49-F238E27FC236}">
                <a16:creationId xmlns:a16="http://schemas.microsoft.com/office/drawing/2014/main" xmlns="" id="{A09FAF28-1421-4C33-A706-35973D6D91DC}"/>
              </a:ext>
            </a:extLst>
          </p:cNvPr>
          <p:cNvSpPr txBox="1"/>
          <p:nvPr/>
        </p:nvSpPr>
        <p:spPr>
          <a:xfrm>
            <a:off x="6437538" y="5386471"/>
            <a:ext cx="267285" cy="457657"/>
          </a:xfrm>
          <a:prstGeom prst="rect">
            <a:avLst/>
          </a:prstGeom>
          <a:noFill/>
        </p:spPr>
        <p:txBody>
          <a:bodyPr wrap="none" rtlCol="0">
            <a:spAutoFit/>
          </a:bodyPr>
          <a:lstStyle/>
          <a:p>
            <a:pPr algn="ctr"/>
            <a:r>
              <a:rPr lang="ja-JP" sz="1200" b="0" i="0" u="none" strike="noStrike" cap="none" baseline="0">
                <a:solidFill>
                  <a:srgbClr val="4D4D4D"/>
                </a:solidFill>
                <a:effectLst/>
                <a:uFillTx/>
                <a:ea typeface="MS UI Gothic"/>
              </a:rPr>
              <a:t>7</a:t>
            </a:r>
          </a:p>
          <a:p>
            <a:pPr algn="ctr"/>
            <a:r>
              <a:rPr lang="ja-JP" sz="1200" b="0" i="0" u="none" strike="noStrike" cap="none" baseline="0">
                <a:solidFill>
                  <a:srgbClr val="4D4D4D"/>
                </a:solidFill>
                <a:effectLst/>
                <a:uFillTx/>
                <a:ea typeface="MS UI Gothic"/>
              </a:rPr>
              <a:t>0</a:t>
            </a:r>
          </a:p>
        </p:txBody>
      </p:sp>
      <p:sp>
        <p:nvSpPr>
          <p:cNvPr id="96" name="TextBox 95">
            <a:extLst>
              <a:ext uri="{FF2B5EF4-FFF2-40B4-BE49-F238E27FC236}">
                <a16:creationId xmlns:a16="http://schemas.microsoft.com/office/drawing/2014/main" xmlns="" id="{98FFFB88-1AD8-4585-B3EE-FAE295335F1B}"/>
              </a:ext>
            </a:extLst>
          </p:cNvPr>
          <p:cNvSpPr txBox="1"/>
          <p:nvPr/>
        </p:nvSpPr>
        <p:spPr>
          <a:xfrm>
            <a:off x="6739896" y="5386471"/>
            <a:ext cx="267285" cy="457657"/>
          </a:xfrm>
          <a:prstGeom prst="rect">
            <a:avLst/>
          </a:prstGeom>
          <a:noFill/>
        </p:spPr>
        <p:txBody>
          <a:bodyPr wrap="none" rtlCol="0">
            <a:spAutoFit/>
          </a:bodyPr>
          <a:lstStyle/>
          <a:p>
            <a:pPr algn="ctr"/>
            <a:r>
              <a:rPr lang="ja-JP" sz="1200" b="0" i="0" u="none" strike="noStrike" cap="none" baseline="0">
                <a:solidFill>
                  <a:srgbClr val="4D4D4D"/>
                </a:solidFill>
                <a:effectLst/>
                <a:uFillTx/>
                <a:ea typeface="MS UI Gothic"/>
              </a:rPr>
              <a:t>7</a:t>
            </a:r>
          </a:p>
          <a:p>
            <a:pPr algn="ctr"/>
            <a:r>
              <a:rPr lang="ja-JP" sz="1200" b="0" i="0" u="none" strike="noStrike" cap="none" baseline="0">
                <a:solidFill>
                  <a:srgbClr val="4D4D4D"/>
                </a:solidFill>
                <a:effectLst/>
                <a:uFillTx/>
                <a:ea typeface="MS UI Gothic"/>
              </a:rPr>
              <a:t>0</a:t>
            </a:r>
          </a:p>
        </p:txBody>
      </p:sp>
      <p:sp>
        <p:nvSpPr>
          <p:cNvPr id="97" name="TextBox 96">
            <a:extLst>
              <a:ext uri="{FF2B5EF4-FFF2-40B4-BE49-F238E27FC236}">
                <a16:creationId xmlns:a16="http://schemas.microsoft.com/office/drawing/2014/main" xmlns="" id="{5DE5BAB9-2444-4D99-8E37-35EC57017250}"/>
              </a:ext>
            </a:extLst>
          </p:cNvPr>
          <p:cNvSpPr txBox="1"/>
          <p:nvPr/>
        </p:nvSpPr>
        <p:spPr>
          <a:xfrm>
            <a:off x="7042253" y="5386471"/>
            <a:ext cx="267285" cy="457657"/>
          </a:xfrm>
          <a:prstGeom prst="rect">
            <a:avLst/>
          </a:prstGeom>
          <a:noFill/>
        </p:spPr>
        <p:txBody>
          <a:bodyPr wrap="none" rtlCol="0">
            <a:spAutoFit/>
          </a:bodyPr>
          <a:lstStyle/>
          <a:p>
            <a:pPr algn="ctr"/>
            <a:r>
              <a:rPr lang="ja-JP" sz="1200" b="0" i="0" u="none" strike="noStrike" cap="none" baseline="0">
                <a:solidFill>
                  <a:srgbClr val="4D4D4D"/>
                </a:solidFill>
                <a:effectLst/>
                <a:uFillTx/>
                <a:ea typeface="MS UI Gothic"/>
              </a:rPr>
              <a:t>4</a:t>
            </a:r>
          </a:p>
          <a:p>
            <a:pPr algn="ctr"/>
            <a:r>
              <a:rPr lang="ja-JP" sz="1200" b="0" i="0" u="none" strike="noStrike" cap="none" baseline="0">
                <a:solidFill>
                  <a:srgbClr val="4D4D4D"/>
                </a:solidFill>
                <a:effectLst/>
                <a:uFillTx/>
                <a:ea typeface="MS UI Gothic"/>
              </a:rPr>
              <a:t>0</a:t>
            </a:r>
          </a:p>
        </p:txBody>
      </p:sp>
      <p:sp>
        <p:nvSpPr>
          <p:cNvPr id="98" name="TextBox 97">
            <a:extLst>
              <a:ext uri="{FF2B5EF4-FFF2-40B4-BE49-F238E27FC236}">
                <a16:creationId xmlns:a16="http://schemas.microsoft.com/office/drawing/2014/main" xmlns="" id="{AAEB9B3F-7060-4DCB-A7C4-71CD09BA5A2D}"/>
              </a:ext>
            </a:extLst>
          </p:cNvPr>
          <p:cNvSpPr txBox="1"/>
          <p:nvPr/>
        </p:nvSpPr>
        <p:spPr>
          <a:xfrm>
            <a:off x="7344610" y="5386471"/>
            <a:ext cx="267285" cy="457657"/>
          </a:xfrm>
          <a:prstGeom prst="rect">
            <a:avLst/>
          </a:prstGeom>
          <a:noFill/>
        </p:spPr>
        <p:txBody>
          <a:bodyPr wrap="none" rtlCol="0">
            <a:spAutoFit/>
          </a:bodyPr>
          <a:lstStyle/>
          <a:p>
            <a:pPr algn="ctr"/>
            <a:r>
              <a:rPr lang="ja-JP" sz="1200" b="0" i="0" u="none" strike="noStrike" cap="none" baseline="0">
                <a:solidFill>
                  <a:srgbClr val="4D4D4D"/>
                </a:solidFill>
                <a:effectLst/>
                <a:uFillTx/>
                <a:ea typeface="MS UI Gothic"/>
              </a:rPr>
              <a:t>4</a:t>
            </a:r>
          </a:p>
          <a:p>
            <a:pPr algn="ctr"/>
            <a:r>
              <a:rPr lang="ja-JP" sz="1200" b="0" i="0" u="none" strike="noStrike" cap="none" baseline="0">
                <a:solidFill>
                  <a:srgbClr val="4D4D4D"/>
                </a:solidFill>
                <a:effectLst/>
                <a:uFillTx/>
                <a:ea typeface="MS UI Gothic"/>
              </a:rPr>
              <a:t>0</a:t>
            </a:r>
          </a:p>
        </p:txBody>
      </p:sp>
      <p:sp>
        <p:nvSpPr>
          <p:cNvPr id="99" name="TextBox 98">
            <a:extLst>
              <a:ext uri="{FF2B5EF4-FFF2-40B4-BE49-F238E27FC236}">
                <a16:creationId xmlns:a16="http://schemas.microsoft.com/office/drawing/2014/main" xmlns="" id="{477E5B9F-AD0E-4917-BA79-612DE620B935}"/>
              </a:ext>
            </a:extLst>
          </p:cNvPr>
          <p:cNvSpPr txBox="1"/>
          <p:nvPr/>
        </p:nvSpPr>
        <p:spPr>
          <a:xfrm>
            <a:off x="7646966" y="5386471"/>
            <a:ext cx="267285" cy="457657"/>
          </a:xfrm>
          <a:prstGeom prst="rect">
            <a:avLst/>
          </a:prstGeom>
          <a:noFill/>
        </p:spPr>
        <p:txBody>
          <a:bodyPr wrap="none" rtlCol="0">
            <a:spAutoFit/>
          </a:bodyPr>
          <a:lstStyle/>
          <a:p>
            <a:pPr algn="ctr"/>
            <a:r>
              <a:rPr lang="ja-JP" sz="1200" b="0" i="0" u="none" strike="noStrike" cap="none" baseline="0">
                <a:solidFill>
                  <a:srgbClr val="4D4D4D"/>
                </a:solidFill>
                <a:effectLst/>
                <a:uFillTx/>
                <a:ea typeface="MS UI Gothic"/>
              </a:rPr>
              <a:t>4</a:t>
            </a:r>
          </a:p>
          <a:p>
            <a:pPr algn="ctr"/>
            <a:r>
              <a:rPr lang="ja-JP" sz="1200" b="0" i="0" u="none" strike="noStrike" cap="none" baseline="0">
                <a:solidFill>
                  <a:srgbClr val="4D4D4D"/>
                </a:solidFill>
                <a:effectLst/>
                <a:uFillTx/>
                <a:ea typeface="MS UI Gothic"/>
              </a:rPr>
              <a:t>0</a:t>
            </a:r>
          </a:p>
        </p:txBody>
      </p:sp>
      <p:sp>
        <p:nvSpPr>
          <p:cNvPr id="100" name="TextBox 99">
            <a:extLst>
              <a:ext uri="{FF2B5EF4-FFF2-40B4-BE49-F238E27FC236}">
                <a16:creationId xmlns:a16="http://schemas.microsoft.com/office/drawing/2014/main" xmlns="" id="{8435855B-E2DB-4E2C-A236-DC4BEEFB27CE}"/>
              </a:ext>
            </a:extLst>
          </p:cNvPr>
          <p:cNvSpPr txBox="1"/>
          <p:nvPr/>
        </p:nvSpPr>
        <p:spPr>
          <a:xfrm>
            <a:off x="7949323" y="5386471"/>
            <a:ext cx="267285" cy="457657"/>
          </a:xfrm>
          <a:prstGeom prst="rect">
            <a:avLst/>
          </a:prstGeom>
          <a:noFill/>
        </p:spPr>
        <p:txBody>
          <a:bodyPr wrap="none" rtlCol="0">
            <a:spAutoFit/>
          </a:bodyPr>
          <a:lstStyle/>
          <a:p>
            <a:pPr algn="ctr"/>
            <a:r>
              <a:rPr lang="ja-JP" sz="1200" b="0" i="0" u="none" strike="noStrike" cap="none" baseline="0">
                <a:solidFill>
                  <a:srgbClr val="4D4D4D"/>
                </a:solidFill>
                <a:effectLst/>
                <a:uFillTx/>
                <a:ea typeface="MS UI Gothic"/>
              </a:rPr>
              <a:t>3</a:t>
            </a:r>
          </a:p>
          <a:p>
            <a:pPr algn="ctr"/>
            <a:r>
              <a:rPr lang="ja-JP" sz="1200" b="0" i="0" u="none" strike="noStrike" cap="none" baseline="0">
                <a:solidFill>
                  <a:srgbClr val="4D4D4D"/>
                </a:solidFill>
                <a:effectLst/>
                <a:uFillTx/>
                <a:ea typeface="MS UI Gothic"/>
              </a:rPr>
              <a:t>0</a:t>
            </a:r>
          </a:p>
        </p:txBody>
      </p:sp>
      <p:sp>
        <p:nvSpPr>
          <p:cNvPr id="101" name="TextBox 100">
            <a:extLst>
              <a:ext uri="{FF2B5EF4-FFF2-40B4-BE49-F238E27FC236}">
                <a16:creationId xmlns:a16="http://schemas.microsoft.com/office/drawing/2014/main" xmlns="" id="{7257DB37-A60A-4DBC-8C21-BBD76FF2FF5D}"/>
              </a:ext>
            </a:extLst>
          </p:cNvPr>
          <p:cNvSpPr txBox="1"/>
          <p:nvPr/>
        </p:nvSpPr>
        <p:spPr>
          <a:xfrm>
            <a:off x="8251679" y="5386471"/>
            <a:ext cx="267285" cy="457657"/>
          </a:xfrm>
          <a:prstGeom prst="rect">
            <a:avLst/>
          </a:prstGeom>
          <a:noFill/>
        </p:spPr>
        <p:txBody>
          <a:bodyPr wrap="none" rtlCol="0">
            <a:spAutoFit/>
          </a:bodyPr>
          <a:lstStyle/>
          <a:p>
            <a:pPr algn="ctr"/>
            <a:r>
              <a:rPr lang="ja-JP" sz="1200" b="0" i="0" u="none" strike="noStrike" cap="none" baseline="0">
                <a:solidFill>
                  <a:srgbClr val="4D4D4D"/>
                </a:solidFill>
                <a:effectLst/>
                <a:uFillTx/>
                <a:ea typeface="MS UI Gothic"/>
              </a:rPr>
              <a:t>1</a:t>
            </a:r>
          </a:p>
          <a:p>
            <a:pPr algn="ctr"/>
            <a:r>
              <a:rPr lang="ja-JP" sz="1200" b="0" i="0" u="none" strike="noStrike" cap="none" baseline="0">
                <a:solidFill>
                  <a:srgbClr val="4D4D4D"/>
                </a:solidFill>
                <a:effectLst/>
                <a:uFillTx/>
                <a:ea typeface="MS UI Gothic"/>
              </a:rPr>
              <a:t>0</a:t>
            </a:r>
          </a:p>
        </p:txBody>
      </p:sp>
      <p:sp>
        <p:nvSpPr>
          <p:cNvPr id="102" name="TextBox 101">
            <a:extLst>
              <a:ext uri="{FF2B5EF4-FFF2-40B4-BE49-F238E27FC236}">
                <a16:creationId xmlns:a16="http://schemas.microsoft.com/office/drawing/2014/main" xmlns="" id="{770102E6-9A9E-454E-ABD5-81FF5E422AC9}"/>
              </a:ext>
            </a:extLst>
          </p:cNvPr>
          <p:cNvSpPr txBox="1"/>
          <p:nvPr/>
        </p:nvSpPr>
        <p:spPr>
          <a:xfrm>
            <a:off x="8554041" y="5386471"/>
            <a:ext cx="267285" cy="457657"/>
          </a:xfrm>
          <a:prstGeom prst="rect">
            <a:avLst/>
          </a:prstGeom>
          <a:noFill/>
        </p:spPr>
        <p:txBody>
          <a:bodyPr wrap="none" rtlCol="0">
            <a:spAutoFit/>
          </a:bodyPr>
          <a:lstStyle/>
          <a:p>
            <a:pPr algn="ctr"/>
            <a:r>
              <a:rPr lang="ja-JP" sz="1200" b="0" i="0" u="none" strike="noStrike" cap="none" baseline="0">
                <a:solidFill>
                  <a:srgbClr val="4D4D4D"/>
                </a:solidFill>
                <a:effectLst/>
                <a:uFillTx/>
                <a:ea typeface="MS UI Gothic"/>
              </a:rPr>
              <a:t>0</a:t>
            </a:r>
          </a:p>
          <a:p>
            <a:pPr algn="ctr"/>
            <a:r>
              <a:rPr lang="ja-JP" sz="1200" b="0" i="0" u="none" strike="noStrike" cap="none" baseline="0">
                <a:solidFill>
                  <a:srgbClr val="4D4D4D"/>
                </a:solidFill>
                <a:effectLst/>
                <a:uFillTx/>
                <a:ea typeface="MS UI Gothic"/>
              </a:rPr>
              <a:t>0</a:t>
            </a:r>
          </a:p>
        </p:txBody>
      </p:sp>
      <p:grpSp>
        <p:nvGrpSpPr>
          <p:cNvPr id="103" name="Graphic 1024">
            <a:extLst>
              <a:ext uri="{FF2B5EF4-FFF2-40B4-BE49-F238E27FC236}">
                <a16:creationId xmlns:a16="http://schemas.microsoft.com/office/drawing/2014/main" xmlns="" id="{6BD860FF-EFB6-4877-AD97-5AF375C4F36C}"/>
              </a:ext>
            </a:extLst>
          </p:cNvPr>
          <p:cNvGrpSpPr/>
          <p:nvPr/>
        </p:nvGrpSpPr>
        <p:grpSpPr>
          <a:xfrm>
            <a:off x="1145868" y="2066688"/>
            <a:ext cx="7498684" cy="2321819"/>
            <a:chOff x="1050131" y="2340769"/>
            <a:chExt cx="7032308" cy="2177415"/>
          </a:xfrm>
        </p:grpSpPr>
        <p:sp>
          <p:nvSpPr>
            <p:cNvPr id="104" name="Freeform: Shape 1027">
              <a:extLst>
                <a:ext uri="{FF2B5EF4-FFF2-40B4-BE49-F238E27FC236}">
                  <a16:creationId xmlns:a16="http://schemas.microsoft.com/office/drawing/2014/main" xmlns="" id="{45FF6B68-7E6C-4E17-A6B7-55CE66649047}"/>
                </a:ext>
              </a:extLst>
            </p:cNvPr>
            <p:cNvSpPr/>
            <p:nvPr/>
          </p:nvSpPr>
          <p:spPr>
            <a:xfrm>
              <a:off x="1050131" y="2340769"/>
              <a:ext cx="7000875" cy="2143125"/>
            </a:xfrm>
            <a:custGeom>
              <a:avLst/>
              <a:gdLst>
                <a:gd name="connsiteX0" fmla="*/ 7144 w 7000875"/>
                <a:gd name="connsiteY0" fmla="*/ 7144 h 2143125"/>
                <a:gd name="connsiteX1" fmla="*/ 160496 w 7000875"/>
                <a:gd name="connsiteY1" fmla="*/ 7144 h 2143125"/>
                <a:gd name="connsiteX2" fmla="*/ 160496 w 7000875"/>
                <a:gd name="connsiteY2" fmla="*/ 14764 h 2143125"/>
                <a:gd name="connsiteX3" fmla="*/ 170974 w 7000875"/>
                <a:gd name="connsiteY3" fmla="*/ 14764 h 2143125"/>
                <a:gd name="connsiteX4" fmla="*/ 170974 w 7000875"/>
                <a:gd name="connsiteY4" fmla="*/ 22384 h 2143125"/>
                <a:gd name="connsiteX5" fmla="*/ 197644 w 7000875"/>
                <a:gd name="connsiteY5" fmla="*/ 22384 h 2143125"/>
                <a:gd name="connsiteX6" fmla="*/ 197644 w 7000875"/>
                <a:gd name="connsiteY6" fmla="*/ 31909 h 2143125"/>
                <a:gd name="connsiteX7" fmla="*/ 210979 w 7000875"/>
                <a:gd name="connsiteY7" fmla="*/ 31909 h 2143125"/>
                <a:gd name="connsiteX8" fmla="*/ 210979 w 7000875"/>
                <a:gd name="connsiteY8" fmla="*/ 39529 h 2143125"/>
                <a:gd name="connsiteX9" fmla="*/ 224314 w 7000875"/>
                <a:gd name="connsiteY9" fmla="*/ 39529 h 2143125"/>
                <a:gd name="connsiteX10" fmla="*/ 224314 w 7000875"/>
                <a:gd name="connsiteY10" fmla="*/ 50006 h 2143125"/>
                <a:gd name="connsiteX11" fmla="*/ 238601 w 7000875"/>
                <a:gd name="connsiteY11" fmla="*/ 50006 h 2143125"/>
                <a:gd name="connsiteX12" fmla="*/ 238601 w 7000875"/>
                <a:gd name="connsiteY12" fmla="*/ 58579 h 2143125"/>
                <a:gd name="connsiteX13" fmla="*/ 278606 w 7000875"/>
                <a:gd name="connsiteY13" fmla="*/ 58579 h 2143125"/>
                <a:gd name="connsiteX14" fmla="*/ 278606 w 7000875"/>
                <a:gd name="connsiteY14" fmla="*/ 68104 h 2143125"/>
                <a:gd name="connsiteX15" fmla="*/ 290989 w 7000875"/>
                <a:gd name="connsiteY15" fmla="*/ 68104 h 2143125"/>
                <a:gd name="connsiteX16" fmla="*/ 290989 w 7000875"/>
                <a:gd name="connsiteY16" fmla="*/ 76676 h 2143125"/>
                <a:gd name="connsiteX17" fmla="*/ 305276 w 7000875"/>
                <a:gd name="connsiteY17" fmla="*/ 76676 h 2143125"/>
                <a:gd name="connsiteX18" fmla="*/ 305276 w 7000875"/>
                <a:gd name="connsiteY18" fmla="*/ 84296 h 2143125"/>
                <a:gd name="connsiteX19" fmla="*/ 317659 w 7000875"/>
                <a:gd name="connsiteY19" fmla="*/ 84296 h 2143125"/>
                <a:gd name="connsiteX20" fmla="*/ 317659 w 7000875"/>
                <a:gd name="connsiteY20" fmla="*/ 93821 h 2143125"/>
                <a:gd name="connsiteX21" fmla="*/ 331946 w 7000875"/>
                <a:gd name="connsiteY21" fmla="*/ 93821 h 2143125"/>
                <a:gd name="connsiteX22" fmla="*/ 331946 w 7000875"/>
                <a:gd name="connsiteY22" fmla="*/ 111919 h 2143125"/>
                <a:gd name="connsiteX23" fmla="*/ 345281 w 7000875"/>
                <a:gd name="connsiteY23" fmla="*/ 111919 h 2143125"/>
                <a:gd name="connsiteX24" fmla="*/ 345281 w 7000875"/>
                <a:gd name="connsiteY24" fmla="*/ 120491 h 2143125"/>
                <a:gd name="connsiteX25" fmla="*/ 358616 w 7000875"/>
                <a:gd name="connsiteY25" fmla="*/ 120491 h 2143125"/>
                <a:gd name="connsiteX26" fmla="*/ 358616 w 7000875"/>
                <a:gd name="connsiteY26" fmla="*/ 144304 h 2143125"/>
                <a:gd name="connsiteX27" fmla="*/ 376714 w 7000875"/>
                <a:gd name="connsiteY27" fmla="*/ 144304 h 2143125"/>
                <a:gd name="connsiteX28" fmla="*/ 376714 w 7000875"/>
                <a:gd name="connsiteY28" fmla="*/ 180499 h 2143125"/>
                <a:gd name="connsiteX29" fmla="*/ 395764 w 7000875"/>
                <a:gd name="connsiteY29" fmla="*/ 180499 h 2143125"/>
                <a:gd name="connsiteX30" fmla="*/ 395764 w 7000875"/>
                <a:gd name="connsiteY30" fmla="*/ 195739 h 2143125"/>
                <a:gd name="connsiteX31" fmla="*/ 412909 w 7000875"/>
                <a:gd name="connsiteY31" fmla="*/ 195739 h 2143125"/>
                <a:gd name="connsiteX32" fmla="*/ 412909 w 7000875"/>
                <a:gd name="connsiteY32" fmla="*/ 204311 h 2143125"/>
                <a:gd name="connsiteX33" fmla="*/ 424339 w 7000875"/>
                <a:gd name="connsiteY33" fmla="*/ 204311 h 2143125"/>
                <a:gd name="connsiteX34" fmla="*/ 424339 w 7000875"/>
                <a:gd name="connsiteY34" fmla="*/ 216694 h 2143125"/>
                <a:gd name="connsiteX35" fmla="*/ 438626 w 7000875"/>
                <a:gd name="connsiteY35" fmla="*/ 216694 h 2143125"/>
                <a:gd name="connsiteX36" fmla="*/ 438626 w 7000875"/>
                <a:gd name="connsiteY36" fmla="*/ 235744 h 2143125"/>
                <a:gd name="connsiteX37" fmla="*/ 451961 w 7000875"/>
                <a:gd name="connsiteY37" fmla="*/ 235744 h 2143125"/>
                <a:gd name="connsiteX38" fmla="*/ 451961 w 7000875"/>
                <a:gd name="connsiteY38" fmla="*/ 250031 h 2143125"/>
                <a:gd name="connsiteX39" fmla="*/ 466249 w 7000875"/>
                <a:gd name="connsiteY39" fmla="*/ 250031 h 2143125"/>
                <a:gd name="connsiteX40" fmla="*/ 466249 w 7000875"/>
                <a:gd name="connsiteY40" fmla="*/ 271939 h 2143125"/>
                <a:gd name="connsiteX41" fmla="*/ 476726 w 7000875"/>
                <a:gd name="connsiteY41" fmla="*/ 271939 h 2143125"/>
                <a:gd name="connsiteX42" fmla="*/ 476726 w 7000875"/>
                <a:gd name="connsiteY42" fmla="*/ 302419 h 2143125"/>
                <a:gd name="connsiteX43" fmla="*/ 492919 w 7000875"/>
                <a:gd name="connsiteY43" fmla="*/ 302419 h 2143125"/>
                <a:gd name="connsiteX44" fmla="*/ 492919 w 7000875"/>
                <a:gd name="connsiteY44" fmla="*/ 311944 h 2143125"/>
                <a:gd name="connsiteX45" fmla="*/ 506254 w 7000875"/>
                <a:gd name="connsiteY45" fmla="*/ 311944 h 2143125"/>
                <a:gd name="connsiteX46" fmla="*/ 506254 w 7000875"/>
                <a:gd name="connsiteY46" fmla="*/ 330041 h 2143125"/>
                <a:gd name="connsiteX47" fmla="*/ 520541 w 7000875"/>
                <a:gd name="connsiteY47" fmla="*/ 330041 h 2143125"/>
                <a:gd name="connsiteX48" fmla="*/ 520541 w 7000875"/>
                <a:gd name="connsiteY48" fmla="*/ 341471 h 2143125"/>
                <a:gd name="connsiteX49" fmla="*/ 531971 w 7000875"/>
                <a:gd name="connsiteY49" fmla="*/ 341471 h 2143125"/>
                <a:gd name="connsiteX50" fmla="*/ 531971 w 7000875"/>
                <a:gd name="connsiteY50" fmla="*/ 349091 h 2143125"/>
                <a:gd name="connsiteX51" fmla="*/ 546259 w 7000875"/>
                <a:gd name="connsiteY51" fmla="*/ 349091 h 2143125"/>
                <a:gd name="connsiteX52" fmla="*/ 546259 w 7000875"/>
                <a:gd name="connsiteY52" fmla="*/ 357664 h 2143125"/>
                <a:gd name="connsiteX53" fmla="*/ 560546 w 7000875"/>
                <a:gd name="connsiteY53" fmla="*/ 357664 h 2143125"/>
                <a:gd name="connsiteX54" fmla="*/ 560546 w 7000875"/>
                <a:gd name="connsiteY54" fmla="*/ 376714 h 2143125"/>
                <a:gd name="connsiteX55" fmla="*/ 584359 w 7000875"/>
                <a:gd name="connsiteY55" fmla="*/ 376714 h 2143125"/>
                <a:gd name="connsiteX56" fmla="*/ 584359 w 7000875"/>
                <a:gd name="connsiteY56" fmla="*/ 396716 h 2143125"/>
                <a:gd name="connsiteX57" fmla="*/ 598646 w 7000875"/>
                <a:gd name="connsiteY57" fmla="*/ 396716 h 2143125"/>
                <a:gd name="connsiteX58" fmla="*/ 598646 w 7000875"/>
                <a:gd name="connsiteY58" fmla="*/ 426244 h 2143125"/>
                <a:gd name="connsiteX59" fmla="*/ 612934 w 7000875"/>
                <a:gd name="connsiteY59" fmla="*/ 426244 h 2143125"/>
                <a:gd name="connsiteX60" fmla="*/ 612934 w 7000875"/>
                <a:gd name="connsiteY60" fmla="*/ 435769 h 2143125"/>
                <a:gd name="connsiteX61" fmla="*/ 638651 w 7000875"/>
                <a:gd name="connsiteY61" fmla="*/ 435769 h 2143125"/>
                <a:gd name="connsiteX62" fmla="*/ 638651 w 7000875"/>
                <a:gd name="connsiteY62" fmla="*/ 446246 h 2143125"/>
                <a:gd name="connsiteX63" fmla="*/ 651034 w 7000875"/>
                <a:gd name="connsiteY63" fmla="*/ 446246 h 2143125"/>
                <a:gd name="connsiteX64" fmla="*/ 651034 w 7000875"/>
                <a:gd name="connsiteY64" fmla="*/ 453866 h 2143125"/>
                <a:gd name="connsiteX65" fmla="*/ 665321 w 7000875"/>
                <a:gd name="connsiteY65" fmla="*/ 453866 h 2143125"/>
                <a:gd name="connsiteX66" fmla="*/ 665321 w 7000875"/>
                <a:gd name="connsiteY66" fmla="*/ 461486 h 2143125"/>
                <a:gd name="connsiteX67" fmla="*/ 681514 w 7000875"/>
                <a:gd name="connsiteY67" fmla="*/ 461486 h 2143125"/>
                <a:gd name="connsiteX68" fmla="*/ 681514 w 7000875"/>
                <a:gd name="connsiteY68" fmla="*/ 471011 h 2143125"/>
                <a:gd name="connsiteX69" fmla="*/ 693896 w 7000875"/>
                <a:gd name="connsiteY69" fmla="*/ 471011 h 2143125"/>
                <a:gd name="connsiteX70" fmla="*/ 693896 w 7000875"/>
                <a:gd name="connsiteY70" fmla="*/ 479584 h 2143125"/>
                <a:gd name="connsiteX71" fmla="*/ 705326 w 7000875"/>
                <a:gd name="connsiteY71" fmla="*/ 479584 h 2143125"/>
                <a:gd name="connsiteX72" fmla="*/ 705326 w 7000875"/>
                <a:gd name="connsiteY72" fmla="*/ 490061 h 2143125"/>
                <a:gd name="connsiteX73" fmla="*/ 719614 w 7000875"/>
                <a:gd name="connsiteY73" fmla="*/ 490061 h 2143125"/>
                <a:gd name="connsiteX74" fmla="*/ 719614 w 7000875"/>
                <a:gd name="connsiteY74" fmla="*/ 497681 h 2143125"/>
                <a:gd name="connsiteX75" fmla="*/ 732949 w 7000875"/>
                <a:gd name="connsiteY75" fmla="*/ 497681 h 2143125"/>
                <a:gd name="connsiteX76" fmla="*/ 732949 w 7000875"/>
                <a:gd name="connsiteY76" fmla="*/ 512921 h 2143125"/>
                <a:gd name="connsiteX77" fmla="*/ 746284 w 7000875"/>
                <a:gd name="connsiteY77" fmla="*/ 512921 h 2143125"/>
                <a:gd name="connsiteX78" fmla="*/ 746284 w 7000875"/>
                <a:gd name="connsiteY78" fmla="*/ 527209 h 2143125"/>
                <a:gd name="connsiteX79" fmla="*/ 759619 w 7000875"/>
                <a:gd name="connsiteY79" fmla="*/ 527209 h 2143125"/>
                <a:gd name="connsiteX80" fmla="*/ 759619 w 7000875"/>
                <a:gd name="connsiteY80" fmla="*/ 541496 h 2143125"/>
                <a:gd name="connsiteX81" fmla="*/ 779621 w 7000875"/>
                <a:gd name="connsiteY81" fmla="*/ 541496 h 2143125"/>
                <a:gd name="connsiteX82" fmla="*/ 779621 w 7000875"/>
                <a:gd name="connsiteY82" fmla="*/ 551021 h 2143125"/>
                <a:gd name="connsiteX83" fmla="*/ 789146 w 7000875"/>
                <a:gd name="connsiteY83" fmla="*/ 551021 h 2143125"/>
                <a:gd name="connsiteX84" fmla="*/ 789146 w 7000875"/>
                <a:gd name="connsiteY84" fmla="*/ 562451 h 2143125"/>
                <a:gd name="connsiteX85" fmla="*/ 800576 w 7000875"/>
                <a:gd name="connsiteY85" fmla="*/ 562451 h 2143125"/>
                <a:gd name="connsiteX86" fmla="*/ 800576 w 7000875"/>
                <a:gd name="connsiteY86" fmla="*/ 577691 h 2143125"/>
                <a:gd name="connsiteX87" fmla="*/ 812006 w 7000875"/>
                <a:gd name="connsiteY87" fmla="*/ 577691 h 2143125"/>
                <a:gd name="connsiteX88" fmla="*/ 812006 w 7000875"/>
                <a:gd name="connsiteY88" fmla="*/ 603409 h 2143125"/>
                <a:gd name="connsiteX89" fmla="*/ 827246 w 7000875"/>
                <a:gd name="connsiteY89" fmla="*/ 603409 h 2143125"/>
                <a:gd name="connsiteX90" fmla="*/ 827246 w 7000875"/>
                <a:gd name="connsiteY90" fmla="*/ 620554 h 2143125"/>
                <a:gd name="connsiteX91" fmla="*/ 839629 w 7000875"/>
                <a:gd name="connsiteY91" fmla="*/ 620554 h 2143125"/>
                <a:gd name="connsiteX92" fmla="*/ 839629 w 7000875"/>
                <a:gd name="connsiteY92" fmla="*/ 630079 h 2143125"/>
                <a:gd name="connsiteX93" fmla="*/ 851059 w 7000875"/>
                <a:gd name="connsiteY93" fmla="*/ 630079 h 2143125"/>
                <a:gd name="connsiteX94" fmla="*/ 851059 w 7000875"/>
                <a:gd name="connsiteY94" fmla="*/ 638651 h 2143125"/>
                <a:gd name="connsiteX95" fmla="*/ 865346 w 7000875"/>
                <a:gd name="connsiteY95" fmla="*/ 638651 h 2143125"/>
                <a:gd name="connsiteX96" fmla="*/ 865346 w 7000875"/>
                <a:gd name="connsiteY96" fmla="*/ 653891 h 2143125"/>
                <a:gd name="connsiteX97" fmla="*/ 877729 w 7000875"/>
                <a:gd name="connsiteY97" fmla="*/ 653891 h 2143125"/>
                <a:gd name="connsiteX98" fmla="*/ 877729 w 7000875"/>
                <a:gd name="connsiteY98" fmla="*/ 667226 h 2143125"/>
                <a:gd name="connsiteX99" fmla="*/ 892016 w 7000875"/>
                <a:gd name="connsiteY99" fmla="*/ 667226 h 2143125"/>
                <a:gd name="connsiteX100" fmla="*/ 892016 w 7000875"/>
                <a:gd name="connsiteY100" fmla="*/ 683419 h 2143125"/>
                <a:gd name="connsiteX101" fmla="*/ 905351 w 7000875"/>
                <a:gd name="connsiteY101" fmla="*/ 683419 h 2143125"/>
                <a:gd name="connsiteX102" fmla="*/ 905351 w 7000875"/>
                <a:gd name="connsiteY102" fmla="*/ 694849 h 2143125"/>
                <a:gd name="connsiteX103" fmla="*/ 918686 w 7000875"/>
                <a:gd name="connsiteY103" fmla="*/ 694849 h 2143125"/>
                <a:gd name="connsiteX104" fmla="*/ 918686 w 7000875"/>
                <a:gd name="connsiteY104" fmla="*/ 704374 h 2143125"/>
                <a:gd name="connsiteX105" fmla="*/ 934879 w 7000875"/>
                <a:gd name="connsiteY105" fmla="*/ 704374 h 2143125"/>
                <a:gd name="connsiteX106" fmla="*/ 934879 w 7000875"/>
                <a:gd name="connsiteY106" fmla="*/ 715804 h 2143125"/>
                <a:gd name="connsiteX107" fmla="*/ 950119 w 7000875"/>
                <a:gd name="connsiteY107" fmla="*/ 715804 h 2143125"/>
                <a:gd name="connsiteX108" fmla="*/ 950119 w 7000875"/>
                <a:gd name="connsiteY108" fmla="*/ 726281 h 2143125"/>
                <a:gd name="connsiteX109" fmla="*/ 972026 w 7000875"/>
                <a:gd name="connsiteY109" fmla="*/ 726281 h 2143125"/>
                <a:gd name="connsiteX110" fmla="*/ 972026 w 7000875"/>
                <a:gd name="connsiteY110" fmla="*/ 734854 h 2143125"/>
                <a:gd name="connsiteX111" fmla="*/ 989171 w 7000875"/>
                <a:gd name="connsiteY111" fmla="*/ 734854 h 2143125"/>
                <a:gd name="connsiteX112" fmla="*/ 989171 w 7000875"/>
                <a:gd name="connsiteY112" fmla="*/ 742474 h 2143125"/>
                <a:gd name="connsiteX113" fmla="*/ 998696 w 7000875"/>
                <a:gd name="connsiteY113" fmla="*/ 742474 h 2143125"/>
                <a:gd name="connsiteX114" fmla="*/ 998696 w 7000875"/>
                <a:gd name="connsiteY114" fmla="*/ 751999 h 2143125"/>
                <a:gd name="connsiteX115" fmla="*/ 1013936 w 7000875"/>
                <a:gd name="connsiteY115" fmla="*/ 751999 h 2143125"/>
                <a:gd name="connsiteX116" fmla="*/ 1013936 w 7000875"/>
                <a:gd name="connsiteY116" fmla="*/ 763429 h 2143125"/>
                <a:gd name="connsiteX117" fmla="*/ 1029176 w 7000875"/>
                <a:gd name="connsiteY117" fmla="*/ 763429 h 2143125"/>
                <a:gd name="connsiteX118" fmla="*/ 1029176 w 7000875"/>
                <a:gd name="connsiteY118" fmla="*/ 771049 h 2143125"/>
                <a:gd name="connsiteX119" fmla="*/ 1038701 w 7000875"/>
                <a:gd name="connsiteY119" fmla="*/ 771049 h 2143125"/>
                <a:gd name="connsiteX120" fmla="*/ 1038701 w 7000875"/>
                <a:gd name="connsiteY120" fmla="*/ 780574 h 2143125"/>
                <a:gd name="connsiteX121" fmla="*/ 1056799 w 7000875"/>
                <a:gd name="connsiteY121" fmla="*/ 780574 h 2143125"/>
                <a:gd name="connsiteX122" fmla="*/ 1056799 w 7000875"/>
                <a:gd name="connsiteY122" fmla="*/ 789146 h 2143125"/>
                <a:gd name="connsiteX123" fmla="*/ 1066324 w 7000875"/>
                <a:gd name="connsiteY123" fmla="*/ 789146 h 2143125"/>
                <a:gd name="connsiteX124" fmla="*/ 1066324 w 7000875"/>
                <a:gd name="connsiteY124" fmla="*/ 796766 h 2143125"/>
                <a:gd name="connsiteX125" fmla="*/ 1079659 w 7000875"/>
                <a:gd name="connsiteY125" fmla="*/ 796766 h 2143125"/>
                <a:gd name="connsiteX126" fmla="*/ 1079659 w 7000875"/>
                <a:gd name="connsiteY126" fmla="*/ 806291 h 2143125"/>
                <a:gd name="connsiteX127" fmla="*/ 1094899 w 7000875"/>
                <a:gd name="connsiteY127" fmla="*/ 806291 h 2143125"/>
                <a:gd name="connsiteX128" fmla="*/ 1094899 w 7000875"/>
                <a:gd name="connsiteY128" fmla="*/ 812006 h 2143125"/>
                <a:gd name="connsiteX129" fmla="*/ 1112996 w 7000875"/>
                <a:gd name="connsiteY129" fmla="*/ 812006 h 2143125"/>
                <a:gd name="connsiteX130" fmla="*/ 1112996 w 7000875"/>
                <a:gd name="connsiteY130" fmla="*/ 817721 h 2143125"/>
                <a:gd name="connsiteX131" fmla="*/ 1123474 w 7000875"/>
                <a:gd name="connsiteY131" fmla="*/ 817721 h 2143125"/>
                <a:gd name="connsiteX132" fmla="*/ 1123474 w 7000875"/>
                <a:gd name="connsiteY132" fmla="*/ 826294 h 2143125"/>
                <a:gd name="connsiteX133" fmla="*/ 1134904 w 7000875"/>
                <a:gd name="connsiteY133" fmla="*/ 826294 h 2143125"/>
                <a:gd name="connsiteX134" fmla="*/ 1134904 w 7000875"/>
                <a:gd name="connsiteY134" fmla="*/ 832961 h 2143125"/>
                <a:gd name="connsiteX135" fmla="*/ 1150144 w 7000875"/>
                <a:gd name="connsiteY135" fmla="*/ 832961 h 2143125"/>
                <a:gd name="connsiteX136" fmla="*/ 1150144 w 7000875"/>
                <a:gd name="connsiteY136" fmla="*/ 840581 h 2143125"/>
                <a:gd name="connsiteX137" fmla="*/ 1166336 w 7000875"/>
                <a:gd name="connsiteY137" fmla="*/ 840581 h 2143125"/>
                <a:gd name="connsiteX138" fmla="*/ 1166336 w 7000875"/>
                <a:gd name="connsiteY138" fmla="*/ 848201 h 2143125"/>
                <a:gd name="connsiteX139" fmla="*/ 1202531 w 7000875"/>
                <a:gd name="connsiteY139" fmla="*/ 848201 h 2143125"/>
                <a:gd name="connsiteX140" fmla="*/ 1202531 w 7000875"/>
                <a:gd name="connsiteY140" fmla="*/ 908209 h 2143125"/>
                <a:gd name="connsiteX141" fmla="*/ 1230154 w 7000875"/>
                <a:gd name="connsiteY141" fmla="*/ 908209 h 2143125"/>
                <a:gd name="connsiteX142" fmla="*/ 1230154 w 7000875"/>
                <a:gd name="connsiteY142" fmla="*/ 920591 h 2143125"/>
                <a:gd name="connsiteX143" fmla="*/ 1253014 w 7000875"/>
                <a:gd name="connsiteY143" fmla="*/ 920591 h 2143125"/>
                <a:gd name="connsiteX144" fmla="*/ 1253014 w 7000875"/>
                <a:gd name="connsiteY144" fmla="*/ 932974 h 2143125"/>
                <a:gd name="connsiteX145" fmla="*/ 1266349 w 7000875"/>
                <a:gd name="connsiteY145" fmla="*/ 932974 h 2143125"/>
                <a:gd name="connsiteX146" fmla="*/ 1266349 w 7000875"/>
                <a:gd name="connsiteY146" fmla="*/ 944404 h 2143125"/>
                <a:gd name="connsiteX147" fmla="*/ 1281589 w 7000875"/>
                <a:gd name="connsiteY147" fmla="*/ 944404 h 2143125"/>
                <a:gd name="connsiteX148" fmla="*/ 1281589 w 7000875"/>
                <a:gd name="connsiteY148" fmla="*/ 962501 h 2143125"/>
                <a:gd name="connsiteX149" fmla="*/ 1293971 w 7000875"/>
                <a:gd name="connsiteY149" fmla="*/ 962501 h 2143125"/>
                <a:gd name="connsiteX150" fmla="*/ 1293971 w 7000875"/>
                <a:gd name="connsiteY150" fmla="*/ 976789 h 2143125"/>
                <a:gd name="connsiteX151" fmla="*/ 1311116 w 7000875"/>
                <a:gd name="connsiteY151" fmla="*/ 976789 h 2143125"/>
                <a:gd name="connsiteX152" fmla="*/ 1311116 w 7000875"/>
                <a:gd name="connsiteY152" fmla="*/ 989171 h 2143125"/>
                <a:gd name="connsiteX153" fmla="*/ 1333976 w 7000875"/>
                <a:gd name="connsiteY153" fmla="*/ 989171 h 2143125"/>
                <a:gd name="connsiteX154" fmla="*/ 1333976 w 7000875"/>
                <a:gd name="connsiteY154" fmla="*/ 1002506 h 2143125"/>
                <a:gd name="connsiteX155" fmla="*/ 1356836 w 7000875"/>
                <a:gd name="connsiteY155" fmla="*/ 1002506 h 2143125"/>
                <a:gd name="connsiteX156" fmla="*/ 1356836 w 7000875"/>
                <a:gd name="connsiteY156" fmla="*/ 1010126 h 2143125"/>
                <a:gd name="connsiteX157" fmla="*/ 1379696 w 7000875"/>
                <a:gd name="connsiteY157" fmla="*/ 1010126 h 2143125"/>
                <a:gd name="connsiteX158" fmla="*/ 1379696 w 7000875"/>
                <a:gd name="connsiteY158" fmla="*/ 1018699 h 2143125"/>
                <a:gd name="connsiteX159" fmla="*/ 1401604 w 7000875"/>
                <a:gd name="connsiteY159" fmla="*/ 1018699 h 2143125"/>
                <a:gd name="connsiteX160" fmla="*/ 1401604 w 7000875"/>
                <a:gd name="connsiteY160" fmla="*/ 1029176 h 2143125"/>
                <a:gd name="connsiteX161" fmla="*/ 1416844 w 7000875"/>
                <a:gd name="connsiteY161" fmla="*/ 1029176 h 2143125"/>
                <a:gd name="connsiteX162" fmla="*/ 1416844 w 7000875"/>
                <a:gd name="connsiteY162" fmla="*/ 1038701 h 2143125"/>
                <a:gd name="connsiteX163" fmla="*/ 1430179 w 7000875"/>
                <a:gd name="connsiteY163" fmla="*/ 1038701 h 2143125"/>
                <a:gd name="connsiteX164" fmla="*/ 1430179 w 7000875"/>
                <a:gd name="connsiteY164" fmla="*/ 1045369 h 2143125"/>
                <a:gd name="connsiteX165" fmla="*/ 1441609 w 7000875"/>
                <a:gd name="connsiteY165" fmla="*/ 1045369 h 2143125"/>
                <a:gd name="connsiteX166" fmla="*/ 1441609 w 7000875"/>
                <a:gd name="connsiteY166" fmla="*/ 1054894 h 2143125"/>
                <a:gd name="connsiteX167" fmla="*/ 1451134 w 7000875"/>
                <a:gd name="connsiteY167" fmla="*/ 1054894 h 2143125"/>
                <a:gd name="connsiteX168" fmla="*/ 1451134 w 7000875"/>
                <a:gd name="connsiteY168" fmla="*/ 1063466 h 2143125"/>
                <a:gd name="connsiteX169" fmla="*/ 1468279 w 7000875"/>
                <a:gd name="connsiteY169" fmla="*/ 1063466 h 2143125"/>
                <a:gd name="connsiteX170" fmla="*/ 1468279 w 7000875"/>
                <a:gd name="connsiteY170" fmla="*/ 1072039 h 2143125"/>
                <a:gd name="connsiteX171" fmla="*/ 1490186 w 7000875"/>
                <a:gd name="connsiteY171" fmla="*/ 1072039 h 2143125"/>
                <a:gd name="connsiteX172" fmla="*/ 1490186 w 7000875"/>
                <a:gd name="connsiteY172" fmla="*/ 1083469 h 2143125"/>
                <a:gd name="connsiteX173" fmla="*/ 1503521 w 7000875"/>
                <a:gd name="connsiteY173" fmla="*/ 1083469 h 2143125"/>
                <a:gd name="connsiteX174" fmla="*/ 1503521 w 7000875"/>
                <a:gd name="connsiteY174" fmla="*/ 1096804 h 2143125"/>
                <a:gd name="connsiteX175" fmla="*/ 1531144 w 7000875"/>
                <a:gd name="connsiteY175" fmla="*/ 1096804 h 2143125"/>
                <a:gd name="connsiteX176" fmla="*/ 1531144 w 7000875"/>
                <a:gd name="connsiteY176" fmla="*/ 1107281 h 2143125"/>
                <a:gd name="connsiteX177" fmla="*/ 1550194 w 7000875"/>
                <a:gd name="connsiteY177" fmla="*/ 1107281 h 2143125"/>
                <a:gd name="connsiteX178" fmla="*/ 1550194 w 7000875"/>
                <a:gd name="connsiteY178" fmla="*/ 1113949 h 2143125"/>
                <a:gd name="connsiteX179" fmla="*/ 1562576 w 7000875"/>
                <a:gd name="connsiteY179" fmla="*/ 1113949 h 2143125"/>
                <a:gd name="connsiteX180" fmla="*/ 1562576 w 7000875"/>
                <a:gd name="connsiteY180" fmla="*/ 1121569 h 2143125"/>
                <a:gd name="connsiteX181" fmla="*/ 1574959 w 7000875"/>
                <a:gd name="connsiteY181" fmla="*/ 1121569 h 2143125"/>
                <a:gd name="connsiteX182" fmla="*/ 1574959 w 7000875"/>
                <a:gd name="connsiteY182" fmla="*/ 1132046 h 2143125"/>
                <a:gd name="connsiteX183" fmla="*/ 1589246 w 7000875"/>
                <a:gd name="connsiteY183" fmla="*/ 1132046 h 2143125"/>
                <a:gd name="connsiteX184" fmla="*/ 1589246 w 7000875"/>
                <a:gd name="connsiteY184" fmla="*/ 1150144 h 2143125"/>
                <a:gd name="connsiteX185" fmla="*/ 1601629 w 7000875"/>
                <a:gd name="connsiteY185" fmla="*/ 1150144 h 2143125"/>
                <a:gd name="connsiteX186" fmla="*/ 1601629 w 7000875"/>
                <a:gd name="connsiteY186" fmla="*/ 1161574 h 2143125"/>
                <a:gd name="connsiteX187" fmla="*/ 1614964 w 7000875"/>
                <a:gd name="connsiteY187" fmla="*/ 1161574 h 2143125"/>
                <a:gd name="connsiteX188" fmla="*/ 1614964 w 7000875"/>
                <a:gd name="connsiteY188" fmla="*/ 1177766 h 2143125"/>
                <a:gd name="connsiteX189" fmla="*/ 1632109 w 7000875"/>
                <a:gd name="connsiteY189" fmla="*/ 1177766 h 2143125"/>
                <a:gd name="connsiteX190" fmla="*/ 1632109 w 7000875"/>
                <a:gd name="connsiteY190" fmla="*/ 1186339 h 2143125"/>
                <a:gd name="connsiteX191" fmla="*/ 1654016 w 7000875"/>
                <a:gd name="connsiteY191" fmla="*/ 1186339 h 2143125"/>
                <a:gd name="connsiteX192" fmla="*/ 1654016 w 7000875"/>
                <a:gd name="connsiteY192" fmla="*/ 1197769 h 2143125"/>
                <a:gd name="connsiteX193" fmla="*/ 1678781 w 7000875"/>
                <a:gd name="connsiteY193" fmla="*/ 1197769 h 2143125"/>
                <a:gd name="connsiteX194" fmla="*/ 1678781 w 7000875"/>
                <a:gd name="connsiteY194" fmla="*/ 1208246 h 2143125"/>
                <a:gd name="connsiteX195" fmla="*/ 1689259 w 7000875"/>
                <a:gd name="connsiteY195" fmla="*/ 1208246 h 2143125"/>
                <a:gd name="connsiteX196" fmla="*/ 1689259 w 7000875"/>
                <a:gd name="connsiteY196" fmla="*/ 1218724 h 2143125"/>
                <a:gd name="connsiteX197" fmla="*/ 1698784 w 7000875"/>
                <a:gd name="connsiteY197" fmla="*/ 1218724 h 2143125"/>
                <a:gd name="connsiteX198" fmla="*/ 1698784 w 7000875"/>
                <a:gd name="connsiteY198" fmla="*/ 1241584 h 2143125"/>
                <a:gd name="connsiteX199" fmla="*/ 1708309 w 7000875"/>
                <a:gd name="connsiteY199" fmla="*/ 1241584 h 2143125"/>
                <a:gd name="connsiteX200" fmla="*/ 1708309 w 7000875"/>
                <a:gd name="connsiteY200" fmla="*/ 1254919 h 2143125"/>
                <a:gd name="connsiteX201" fmla="*/ 1717834 w 7000875"/>
                <a:gd name="connsiteY201" fmla="*/ 1254919 h 2143125"/>
                <a:gd name="connsiteX202" fmla="*/ 1717834 w 7000875"/>
                <a:gd name="connsiteY202" fmla="*/ 1267301 h 2143125"/>
                <a:gd name="connsiteX203" fmla="*/ 1745456 w 7000875"/>
                <a:gd name="connsiteY203" fmla="*/ 1267301 h 2143125"/>
                <a:gd name="connsiteX204" fmla="*/ 1745456 w 7000875"/>
                <a:gd name="connsiteY204" fmla="*/ 1275874 h 2143125"/>
                <a:gd name="connsiteX205" fmla="*/ 1768316 w 7000875"/>
                <a:gd name="connsiteY205" fmla="*/ 1275874 h 2143125"/>
                <a:gd name="connsiteX206" fmla="*/ 1768316 w 7000875"/>
                <a:gd name="connsiteY206" fmla="*/ 1286351 h 2143125"/>
                <a:gd name="connsiteX207" fmla="*/ 1787366 w 7000875"/>
                <a:gd name="connsiteY207" fmla="*/ 1286351 h 2143125"/>
                <a:gd name="connsiteX208" fmla="*/ 1787366 w 7000875"/>
                <a:gd name="connsiteY208" fmla="*/ 1292066 h 2143125"/>
                <a:gd name="connsiteX209" fmla="*/ 1808321 w 7000875"/>
                <a:gd name="connsiteY209" fmla="*/ 1292066 h 2143125"/>
                <a:gd name="connsiteX210" fmla="*/ 1808321 w 7000875"/>
                <a:gd name="connsiteY210" fmla="*/ 1298734 h 2143125"/>
                <a:gd name="connsiteX211" fmla="*/ 1824514 w 7000875"/>
                <a:gd name="connsiteY211" fmla="*/ 1298734 h 2143125"/>
                <a:gd name="connsiteX212" fmla="*/ 1824514 w 7000875"/>
                <a:gd name="connsiteY212" fmla="*/ 1305401 h 2143125"/>
                <a:gd name="connsiteX213" fmla="*/ 1841659 w 7000875"/>
                <a:gd name="connsiteY213" fmla="*/ 1305401 h 2143125"/>
                <a:gd name="connsiteX214" fmla="*/ 1841659 w 7000875"/>
                <a:gd name="connsiteY214" fmla="*/ 1314926 h 2143125"/>
                <a:gd name="connsiteX215" fmla="*/ 1881664 w 7000875"/>
                <a:gd name="connsiteY215" fmla="*/ 1314926 h 2143125"/>
                <a:gd name="connsiteX216" fmla="*/ 1881664 w 7000875"/>
                <a:gd name="connsiteY216" fmla="*/ 1325404 h 2143125"/>
                <a:gd name="connsiteX217" fmla="*/ 1920716 w 7000875"/>
                <a:gd name="connsiteY217" fmla="*/ 1325404 h 2143125"/>
                <a:gd name="connsiteX218" fmla="*/ 1920716 w 7000875"/>
                <a:gd name="connsiteY218" fmla="*/ 1333976 h 2143125"/>
                <a:gd name="connsiteX219" fmla="*/ 1935004 w 7000875"/>
                <a:gd name="connsiteY219" fmla="*/ 1333976 h 2143125"/>
                <a:gd name="connsiteX220" fmla="*/ 1935004 w 7000875"/>
                <a:gd name="connsiteY220" fmla="*/ 1350169 h 2143125"/>
                <a:gd name="connsiteX221" fmla="*/ 1946434 w 7000875"/>
                <a:gd name="connsiteY221" fmla="*/ 1350169 h 2143125"/>
                <a:gd name="connsiteX222" fmla="*/ 1946434 w 7000875"/>
                <a:gd name="connsiteY222" fmla="*/ 1369219 h 2143125"/>
                <a:gd name="connsiteX223" fmla="*/ 1959769 w 7000875"/>
                <a:gd name="connsiteY223" fmla="*/ 1369219 h 2143125"/>
                <a:gd name="connsiteX224" fmla="*/ 1959769 w 7000875"/>
                <a:gd name="connsiteY224" fmla="*/ 1376839 h 2143125"/>
                <a:gd name="connsiteX225" fmla="*/ 1974056 w 7000875"/>
                <a:gd name="connsiteY225" fmla="*/ 1376839 h 2143125"/>
                <a:gd name="connsiteX226" fmla="*/ 1974056 w 7000875"/>
                <a:gd name="connsiteY226" fmla="*/ 1385411 h 2143125"/>
                <a:gd name="connsiteX227" fmla="*/ 1987391 w 7000875"/>
                <a:gd name="connsiteY227" fmla="*/ 1385411 h 2143125"/>
                <a:gd name="connsiteX228" fmla="*/ 1987391 w 7000875"/>
                <a:gd name="connsiteY228" fmla="*/ 1404461 h 2143125"/>
                <a:gd name="connsiteX229" fmla="*/ 1999774 w 7000875"/>
                <a:gd name="connsiteY229" fmla="*/ 1404461 h 2143125"/>
                <a:gd name="connsiteX230" fmla="*/ 1999774 w 7000875"/>
                <a:gd name="connsiteY230" fmla="*/ 1420654 h 2143125"/>
                <a:gd name="connsiteX231" fmla="*/ 2036921 w 7000875"/>
                <a:gd name="connsiteY231" fmla="*/ 1420654 h 2143125"/>
                <a:gd name="connsiteX232" fmla="*/ 2036921 w 7000875"/>
                <a:gd name="connsiteY232" fmla="*/ 1429226 h 2143125"/>
                <a:gd name="connsiteX233" fmla="*/ 2069306 w 7000875"/>
                <a:gd name="connsiteY233" fmla="*/ 1429226 h 2143125"/>
                <a:gd name="connsiteX234" fmla="*/ 2069306 w 7000875"/>
                <a:gd name="connsiteY234" fmla="*/ 1434941 h 2143125"/>
                <a:gd name="connsiteX235" fmla="*/ 2081689 w 7000875"/>
                <a:gd name="connsiteY235" fmla="*/ 1434941 h 2143125"/>
                <a:gd name="connsiteX236" fmla="*/ 2081689 w 7000875"/>
                <a:gd name="connsiteY236" fmla="*/ 1441609 h 2143125"/>
                <a:gd name="connsiteX237" fmla="*/ 2093119 w 7000875"/>
                <a:gd name="connsiteY237" fmla="*/ 1441609 h 2143125"/>
                <a:gd name="connsiteX238" fmla="*/ 2093119 w 7000875"/>
                <a:gd name="connsiteY238" fmla="*/ 1447324 h 2143125"/>
                <a:gd name="connsiteX239" fmla="*/ 2105501 w 7000875"/>
                <a:gd name="connsiteY239" fmla="*/ 1447324 h 2143125"/>
                <a:gd name="connsiteX240" fmla="*/ 2105501 w 7000875"/>
                <a:gd name="connsiteY240" fmla="*/ 1453991 h 2143125"/>
                <a:gd name="connsiteX241" fmla="*/ 2121694 w 7000875"/>
                <a:gd name="connsiteY241" fmla="*/ 1453991 h 2143125"/>
                <a:gd name="connsiteX242" fmla="*/ 2121694 w 7000875"/>
                <a:gd name="connsiteY242" fmla="*/ 1462564 h 2143125"/>
                <a:gd name="connsiteX243" fmla="*/ 2135981 w 7000875"/>
                <a:gd name="connsiteY243" fmla="*/ 1462564 h 2143125"/>
                <a:gd name="connsiteX244" fmla="*/ 2135981 w 7000875"/>
                <a:gd name="connsiteY244" fmla="*/ 1472089 h 2143125"/>
                <a:gd name="connsiteX245" fmla="*/ 2151221 w 7000875"/>
                <a:gd name="connsiteY245" fmla="*/ 1472089 h 2143125"/>
                <a:gd name="connsiteX246" fmla="*/ 2151221 w 7000875"/>
                <a:gd name="connsiteY246" fmla="*/ 1481614 h 2143125"/>
                <a:gd name="connsiteX247" fmla="*/ 2176939 w 7000875"/>
                <a:gd name="connsiteY247" fmla="*/ 1481614 h 2143125"/>
                <a:gd name="connsiteX248" fmla="*/ 2176939 w 7000875"/>
                <a:gd name="connsiteY248" fmla="*/ 1493996 h 2143125"/>
                <a:gd name="connsiteX249" fmla="*/ 2194084 w 7000875"/>
                <a:gd name="connsiteY249" fmla="*/ 1493996 h 2143125"/>
                <a:gd name="connsiteX250" fmla="*/ 2194084 w 7000875"/>
                <a:gd name="connsiteY250" fmla="*/ 1504474 h 2143125"/>
                <a:gd name="connsiteX251" fmla="*/ 2246471 w 7000875"/>
                <a:gd name="connsiteY251" fmla="*/ 1504474 h 2143125"/>
                <a:gd name="connsiteX252" fmla="*/ 2246471 w 7000875"/>
                <a:gd name="connsiteY252" fmla="*/ 1515904 h 2143125"/>
                <a:gd name="connsiteX253" fmla="*/ 2264569 w 7000875"/>
                <a:gd name="connsiteY253" fmla="*/ 1515904 h 2143125"/>
                <a:gd name="connsiteX254" fmla="*/ 2264569 w 7000875"/>
                <a:gd name="connsiteY254" fmla="*/ 1525429 h 2143125"/>
                <a:gd name="connsiteX255" fmla="*/ 2338864 w 7000875"/>
                <a:gd name="connsiteY255" fmla="*/ 1525429 h 2143125"/>
                <a:gd name="connsiteX256" fmla="*/ 2338864 w 7000875"/>
                <a:gd name="connsiteY256" fmla="*/ 1559719 h 2143125"/>
                <a:gd name="connsiteX257" fmla="*/ 2498884 w 7000875"/>
                <a:gd name="connsiteY257" fmla="*/ 1559719 h 2143125"/>
                <a:gd name="connsiteX258" fmla="*/ 2498884 w 7000875"/>
                <a:gd name="connsiteY258" fmla="*/ 1572101 h 2143125"/>
                <a:gd name="connsiteX259" fmla="*/ 2510314 w 7000875"/>
                <a:gd name="connsiteY259" fmla="*/ 1572101 h 2143125"/>
                <a:gd name="connsiteX260" fmla="*/ 2510314 w 7000875"/>
                <a:gd name="connsiteY260" fmla="*/ 1583531 h 2143125"/>
                <a:gd name="connsiteX261" fmla="*/ 2527459 w 7000875"/>
                <a:gd name="connsiteY261" fmla="*/ 1583531 h 2143125"/>
                <a:gd name="connsiteX262" fmla="*/ 2527459 w 7000875"/>
                <a:gd name="connsiteY262" fmla="*/ 1591151 h 2143125"/>
                <a:gd name="connsiteX263" fmla="*/ 2616041 w 7000875"/>
                <a:gd name="connsiteY263" fmla="*/ 1591151 h 2143125"/>
                <a:gd name="connsiteX264" fmla="*/ 2616041 w 7000875"/>
                <a:gd name="connsiteY264" fmla="*/ 1598771 h 2143125"/>
                <a:gd name="connsiteX265" fmla="*/ 2631281 w 7000875"/>
                <a:gd name="connsiteY265" fmla="*/ 1598771 h 2143125"/>
                <a:gd name="connsiteX266" fmla="*/ 2631281 w 7000875"/>
                <a:gd name="connsiteY266" fmla="*/ 1604486 h 2143125"/>
                <a:gd name="connsiteX267" fmla="*/ 2641759 w 7000875"/>
                <a:gd name="connsiteY267" fmla="*/ 1604486 h 2143125"/>
                <a:gd name="connsiteX268" fmla="*/ 2641759 w 7000875"/>
                <a:gd name="connsiteY268" fmla="*/ 1614011 h 2143125"/>
                <a:gd name="connsiteX269" fmla="*/ 2656046 w 7000875"/>
                <a:gd name="connsiteY269" fmla="*/ 1614011 h 2143125"/>
                <a:gd name="connsiteX270" fmla="*/ 2656046 w 7000875"/>
                <a:gd name="connsiteY270" fmla="*/ 1640681 h 2143125"/>
                <a:gd name="connsiteX271" fmla="*/ 2668429 w 7000875"/>
                <a:gd name="connsiteY271" fmla="*/ 1640681 h 2143125"/>
                <a:gd name="connsiteX272" fmla="*/ 2668429 w 7000875"/>
                <a:gd name="connsiteY272" fmla="*/ 1654969 h 2143125"/>
                <a:gd name="connsiteX273" fmla="*/ 2680811 w 7000875"/>
                <a:gd name="connsiteY273" fmla="*/ 1654969 h 2143125"/>
                <a:gd name="connsiteX274" fmla="*/ 2680811 w 7000875"/>
                <a:gd name="connsiteY274" fmla="*/ 1657826 h 2143125"/>
                <a:gd name="connsiteX275" fmla="*/ 2711291 w 7000875"/>
                <a:gd name="connsiteY275" fmla="*/ 1657826 h 2143125"/>
                <a:gd name="connsiteX276" fmla="*/ 2711291 w 7000875"/>
                <a:gd name="connsiteY276" fmla="*/ 1666399 h 2143125"/>
                <a:gd name="connsiteX277" fmla="*/ 2737009 w 7000875"/>
                <a:gd name="connsiteY277" fmla="*/ 1666399 h 2143125"/>
                <a:gd name="connsiteX278" fmla="*/ 2737009 w 7000875"/>
                <a:gd name="connsiteY278" fmla="*/ 1675924 h 2143125"/>
                <a:gd name="connsiteX279" fmla="*/ 2749391 w 7000875"/>
                <a:gd name="connsiteY279" fmla="*/ 1675924 h 2143125"/>
                <a:gd name="connsiteX280" fmla="*/ 2749391 w 7000875"/>
                <a:gd name="connsiteY280" fmla="*/ 1686401 h 2143125"/>
                <a:gd name="connsiteX281" fmla="*/ 2768441 w 7000875"/>
                <a:gd name="connsiteY281" fmla="*/ 1686401 h 2143125"/>
                <a:gd name="connsiteX282" fmla="*/ 2768441 w 7000875"/>
                <a:gd name="connsiteY282" fmla="*/ 1693069 h 2143125"/>
                <a:gd name="connsiteX283" fmla="*/ 2781776 w 7000875"/>
                <a:gd name="connsiteY283" fmla="*/ 1693069 h 2143125"/>
                <a:gd name="connsiteX284" fmla="*/ 2781776 w 7000875"/>
                <a:gd name="connsiteY284" fmla="*/ 1699736 h 2143125"/>
                <a:gd name="connsiteX285" fmla="*/ 2915126 w 7000875"/>
                <a:gd name="connsiteY285" fmla="*/ 1699736 h 2143125"/>
                <a:gd name="connsiteX286" fmla="*/ 2915126 w 7000875"/>
                <a:gd name="connsiteY286" fmla="*/ 1711166 h 2143125"/>
                <a:gd name="connsiteX287" fmla="*/ 2988469 w 7000875"/>
                <a:gd name="connsiteY287" fmla="*/ 1711166 h 2143125"/>
                <a:gd name="connsiteX288" fmla="*/ 2988469 w 7000875"/>
                <a:gd name="connsiteY288" fmla="*/ 1715929 h 2143125"/>
                <a:gd name="connsiteX289" fmla="*/ 3075146 w 7000875"/>
                <a:gd name="connsiteY289" fmla="*/ 1715929 h 2143125"/>
                <a:gd name="connsiteX290" fmla="*/ 3075146 w 7000875"/>
                <a:gd name="connsiteY290" fmla="*/ 1729264 h 2143125"/>
                <a:gd name="connsiteX291" fmla="*/ 3082766 w 7000875"/>
                <a:gd name="connsiteY291" fmla="*/ 1729264 h 2143125"/>
                <a:gd name="connsiteX292" fmla="*/ 3082766 w 7000875"/>
                <a:gd name="connsiteY292" fmla="*/ 1743551 h 2143125"/>
                <a:gd name="connsiteX293" fmla="*/ 3090386 w 7000875"/>
                <a:gd name="connsiteY293" fmla="*/ 1743551 h 2143125"/>
                <a:gd name="connsiteX294" fmla="*/ 3090386 w 7000875"/>
                <a:gd name="connsiteY294" fmla="*/ 1759744 h 2143125"/>
                <a:gd name="connsiteX295" fmla="*/ 3122771 w 7000875"/>
                <a:gd name="connsiteY295" fmla="*/ 1759744 h 2143125"/>
                <a:gd name="connsiteX296" fmla="*/ 3122771 w 7000875"/>
                <a:gd name="connsiteY296" fmla="*/ 1768316 h 2143125"/>
                <a:gd name="connsiteX297" fmla="*/ 3173254 w 7000875"/>
                <a:gd name="connsiteY297" fmla="*/ 1768316 h 2143125"/>
                <a:gd name="connsiteX298" fmla="*/ 3173254 w 7000875"/>
                <a:gd name="connsiteY298" fmla="*/ 1782604 h 2143125"/>
                <a:gd name="connsiteX299" fmla="*/ 3389471 w 7000875"/>
                <a:gd name="connsiteY299" fmla="*/ 1782604 h 2143125"/>
                <a:gd name="connsiteX300" fmla="*/ 3389471 w 7000875"/>
                <a:gd name="connsiteY300" fmla="*/ 1812131 h 2143125"/>
                <a:gd name="connsiteX301" fmla="*/ 3456146 w 7000875"/>
                <a:gd name="connsiteY301" fmla="*/ 1812131 h 2143125"/>
                <a:gd name="connsiteX302" fmla="*/ 3456146 w 7000875"/>
                <a:gd name="connsiteY302" fmla="*/ 1834039 h 2143125"/>
                <a:gd name="connsiteX303" fmla="*/ 3471386 w 7000875"/>
                <a:gd name="connsiteY303" fmla="*/ 1834039 h 2143125"/>
                <a:gd name="connsiteX304" fmla="*/ 3471386 w 7000875"/>
                <a:gd name="connsiteY304" fmla="*/ 1840706 h 2143125"/>
                <a:gd name="connsiteX305" fmla="*/ 3485674 w 7000875"/>
                <a:gd name="connsiteY305" fmla="*/ 1840706 h 2143125"/>
                <a:gd name="connsiteX306" fmla="*/ 3485674 w 7000875"/>
                <a:gd name="connsiteY306" fmla="*/ 1893094 h 2143125"/>
                <a:gd name="connsiteX307" fmla="*/ 3692366 w 7000875"/>
                <a:gd name="connsiteY307" fmla="*/ 1893094 h 2143125"/>
                <a:gd name="connsiteX308" fmla="*/ 3692366 w 7000875"/>
                <a:gd name="connsiteY308" fmla="*/ 1908334 h 2143125"/>
                <a:gd name="connsiteX309" fmla="*/ 3824764 w 7000875"/>
                <a:gd name="connsiteY309" fmla="*/ 1908334 h 2143125"/>
                <a:gd name="connsiteX310" fmla="*/ 3824764 w 7000875"/>
                <a:gd name="connsiteY310" fmla="*/ 1931194 h 2143125"/>
                <a:gd name="connsiteX311" fmla="*/ 3950494 w 7000875"/>
                <a:gd name="connsiteY311" fmla="*/ 1931194 h 2143125"/>
                <a:gd name="connsiteX312" fmla="*/ 3950494 w 7000875"/>
                <a:gd name="connsiteY312" fmla="*/ 1940719 h 2143125"/>
                <a:gd name="connsiteX313" fmla="*/ 3976211 w 7000875"/>
                <a:gd name="connsiteY313" fmla="*/ 1940719 h 2143125"/>
                <a:gd name="connsiteX314" fmla="*/ 3976211 w 7000875"/>
                <a:gd name="connsiteY314" fmla="*/ 1955006 h 2143125"/>
                <a:gd name="connsiteX315" fmla="*/ 3989546 w 7000875"/>
                <a:gd name="connsiteY315" fmla="*/ 1955006 h 2143125"/>
                <a:gd name="connsiteX316" fmla="*/ 3989546 w 7000875"/>
                <a:gd name="connsiteY316" fmla="*/ 1973104 h 2143125"/>
                <a:gd name="connsiteX317" fmla="*/ 4143851 w 7000875"/>
                <a:gd name="connsiteY317" fmla="*/ 1973104 h 2143125"/>
                <a:gd name="connsiteX318" fmla="*/ 4143851 w 7000875"/>
                <a:gd name="connsiteY318" fmla="*/ 1994059 h 2143125"/>
                <a:gd name="connsiteX319" fmla="*/ 4176236 w 7000875"/>
                <a:gd name="connsiteY319" fmla="*/ 1994059 h 2143125"/>
                <a:gd name="connsiteX320" fmla="*/ 4176236 w 7000875"/>
                <a:gd name="connsiteY320" fmla="*/ 2036921 h 2143125"/>
                <a:gd name="connsiteX321" fmla="*/ 4604862 w 7000875"/>
                <a:gd name="connsiteY321" fmla="*/ 2036921 h 2143125"/>
                <a:gd name="connsiteX322" fmla="*/ 4604862 w 7000875"/>
                <a:gd name="connsiteY322" fmla="*/ 2064544 h 2143125"/>
                <a:gd name="connsiteX323" fmla="*/ 5407819 w 7000875"/>
                <a:gd name="connsiteY323" fmla="*/ 2064544 h 2143125"/>
                <a:gd name="connsiteX324" fmla="*/ 5407819 w 7000875"/>
                <a:gd name="connsiteY324" fmla="*/ 2113121 h 2143125"/>
                <a:gd name="connsiteX325" fmla="*/ 5500212 w 7000875"/>
                <a:gd name="connsiteY325" fmla="*/ 2113121 h 2143125"/>
                <a:gd name="connsiteX326" fmla="*/ 5500212 w 7000875"/>
                <a:gd name="connsiteY326" fmla="*/ 2140744 h 2143125"/>
                <a:gd name="connsiteX327" fmla="*/ 6995637 w 7000875"/>
                <a:gd name="connsiteY327" fmla="*/ 2140744 h 214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Lst>
              <a:rect l="l" t="t" r="r" b="b"/>
              <a:pathLst>
                <a:path w="7000875" h="2143125">
                  <a:moveTo>
                    <a:pt x="7144" y="7144"/>
                  </a:moveTo>
                  <a:lnTo>
                    <a:pt x="160496" y="7144"/>
                  </a:lnTo>
                  <a:lnTo>
                    <a:pt x="160496" y="14764"/>
                  </a:lnTo>
                  <a:lnTo>
                    <a:pt x="170974" y="14764"/>
                  </a:lnTo>
                  <a:lnTo>
                    <a:pt x="170974" y="22384"/>
                  </a:lnTo>
                  <a:lnTo>
                    <a:pt x="197644" y="22384"/>
                  </a:lnTo>
                  <a:lnTo>
                    <a:pt x="197644" y="31909"/>
                  </a:lnTo>
                  <a:lnTo>
                    <a:pt x="210979" y="31909"/>
                  </a:lnTo>
                  <a:lnTo>
                    <a:pt x="210979" y="39529"/>
                  </a:lnTo>
                  <a:lnTo>
                    <a:pt x="224314" y="39529"/>
                  </a:lnTo>
                  <a:lnTo>
                    <a:pt x="224314" y="50006"/>
                  </a:lnTo>
                  <a:lnTo>
                    <a:pt x="238601" y="50006"/>
                  </a:lnTo>
                  <a:lnTo>
                    <a:pt x="238601" y="58579"/>
                  </a:lnTo>
                  <a:lnTo>
                    <a:pt x="278606" y="58579"/>
                  </a:lnTo>
                  <a:lnTo>
                    <a:pt x="278606" y="68104"/>
                  </a:lnTo>
                  <a:lnTo>
                    <a:pt x="290989" y="68104"/>
                  </a:lnTo>
                  <a:lnTo>
                    <a:pt x="290989" y="76676"/>
                  </a:lnTo>
                  <a:lnTo>
                    <a:pt x="305276" y="76676"/>
                  </a:lnTo>
                  <a:lnTo>
                    <a:pt x="305276" y="84296"/>
                  </a:lnTo>
                  <a:lnTo>
                    <a:pt x="317659" y="84296"/>
                  </a:lnTo>
                  <a:lnTo>
                    <a:pt x="317659" y="93821"/>
                  </a:lnTo>
                  <a:lnTo>
                    <a:pt x="331946" y="93821"/>
                  </a:lnTo>
                  <a:lnTo>
                    <a:pt x="331946" y="111919"/>
                  </a:lnTo>
                  <a:lnTo>
                    <a:pt x="345281" y="111919"/>
                  </a:lnTo>
                  <a:lnTo>
                    <a:pt x="345281" y="120491"/>
                  </a:lnTo>
                  <a:lnTo>
                    <a:pt x="358616" y="120491"/>
                  </a:lnTo>
                  <a:lnTo>
                    <a:pt x="358616" y="144304"/>
                  </a:lnTo>
                  <a:lnTo>
                    <a:pt x="376714" y="144304"/>
                  </a:lnTo>
                  <a:lnTo>
                    <a:pt x="376714" y="180499"/>
                  </a:lnTo>
                  <a:lnTo>
                    <a:pt x="395764" y="180499"/>
                  </a:lnTo>
                  <a:lnTo>
                    <a:pt x="395764" y="195739"/>
                  </a:lnTo>
                  <a:lnTo>
                    <a:pt x="412909" y="195739"/>
                  </a:lnTo>
                  <a:lnTo>
                    <a:pt x="412909" y="204311"/>
                  </a:lnTo>
                  <a:lnTo>
                    <a:pt x="424339" y="204311"/>
                  </a:lnTo>
                  <a:lnTo>
                    <a:pt x="424339" y="216694"/>
                  </a:lnTo>
                  <a:lnTo>
                    <a:pt x="438626" y="216694"/>
                  </a:lnTo>
                  <a:lnTo>
                    <a:pt x="438626" y="235744"/>
                  </a:lnTo>
                  <a:lnTo>
                    <a:pt x="451961" y="235744"/>
                  </a:lnTo>
                  <a:lnTo>
                    <a:pt x="451961" y="250031"/>
                  </a:lnTo>
                  <a:lnTo>
                    <a:pt x="466249" y="250031"/>
                  </a:lnTo>
                  <a:lnTo>
                    <a:pt x="466249" y="271939"/>
                  </a:lnTo>
                  <a:lnTo>
                    <a:pt x="476726" y="271939"/>
                  </a:lnTo>
                  <a:lnTo>
                    <a:pt x="476726" y="302419"/>
                  </a:lnTo>
                  <a:lnTo>
                    <a:pt x="492919" y="302419"/>
                  </a:lnTo>
                  <a:lnTo>
                    <a:pt x="492919" y="311944"/>
                  </a:lnTo>
                  <a:lnTo>
                    <a:pt x="506254" y="311944"/>
                  </a:lnTo>
                  <a:lnTo>
                    <a:pt x="506254" y="330041"/>
                  </a:lnTo>
                  <a:lnTo>
                    <a:pt x="520541" y="330041"/>
                  </a:lnTo>
                  <a:lnTo>
                    <a:pt x="520541" y="341471"/>
                  </a:lnTo>
                  <a:lnTo>
                    <a:pt x="531971" y="341471"/>
                  </a:lnTo>
                  <a:lnTo>
                    <a:pt x="531971" y="349091"/>
                  </a:lnTo>
                  <a:lnTo>
                    <a:pt x="546259" y="349091"/>
                  </a:lnTo>
                  <a:lnTo>
                    <a:pt x="546259" y="357664"/>
                  </a:lnTo>
                  <a:lnTo>
                    <a:pt x="560546" y="357664"/>
                  </a:lnTo>
                  <a:lnTo>
                    <a:pt x="560546" y="376714"/>
                  </a:lnTo>
                  <a:lnTo>
                    <a:pt x="584359" y="376714"/>
                  </a:lnTo>
                  <a:lnTo>
                    <a:pt x="584359" y="396716"/>
                  </a:lnTo>
                  <a:lnTo>
                    <a:pt x="598646" y="396716"/>
                  </a:lnTo>
                  <a:lnTo>
                    <a:pt x="598646" y="426244"/>
                  </a:lnTo>
                  <a:lnTo>
                    <a:pt x="612934" y="426244"/>
                  </a:lnTo>
                  <a:lnTo>
                    <a:pt x="612934" y="435769"/>
                  </a:lnTo>
                  <a:lnTo>
                    <a:pt x="638651" y="435769"/>
                  </a:lnTo>
                  <a:lnTo>
                    <a:pt x="638651" y="446246"/>
                  </a:lnTo>
                  <a:lnTo>
                    <a:pt x="651034" y="446246"/>
                  </a:lnTo>
                  <a:lnTo>
                    <a:pt x="651034" y="453866"/>
                  </a:lnTo>
                  <a:lnTo>
                    <a:pt x="665321" y="453866"/>
                  </a:lnTo>
                  <a:lnTo>
                    <a:pt x="665321" y="461486"/>
                  </a:lnTo>
                  <a:lnTo>
                    <a:pt x="681514" y="461486"/>
                  </a:lnTo>
                  <a:lnTo>
                    <a:pt x="681514" y="471011"/>
                  </a:lnTo>
                  <a:lnTo>
                    <a:pt x="693896" y="471011"/>
                  </a:lnTo>
                  <a:lnTo>
                    <a:pt x="693896" y="479584"/>
                  </a:lnTo>
                  <a:lnTo>
                    <a:pt x="705326" y="479584"/>
                  </a:lnTo>
                  <a:lnTo>
                    <a:pt x="705326" y="490061"/>
                  </a:lnTo>
                  <a:lnTo>
                    <a:pt x="719614" y="490061"/>
                  </a:lnTo>
                  <a:lnTo>
                    <a:pt x="719614" y="497681"/>
                  </a:lnTo>
                  <a:lnTo>
                    <a:pt x="732949" y="497681"/>
                  </a:lnTo>
                  <a:lnTo>
                    <a:pt x="732949" y="512921"/>
                  </a:lnTo>
                  <a:lnTo>
                    <a:pt x="746284" y="512921"/>
                  </a:lnTo>
                  <a:lnTo>
                    <a:pt x="746284" y="527209"/>
                  </a:lnTo>
                  <a:lnTo>
                    <a:pt x="759619" y="527209"/>
                  </a:lnTo>
                  <a:lnTo>
                    <a:pt x="759619" y="541496"/>
                  </a:lnTo>
                  <a:lnTo>
                    <a:pt x="779621" y="541496"/>
                  </a:lnTo>
                  <a:lnTo>
                    <a:pt x="779621" y="551021"/>
                  </a:lnTo>
                  <a:lnTo>
                    <a:pt x="789146" y="551021"/>
                  </a:lnTo>
                  <a:lnTo>
                    <a:pt x="789146" y="562451"/>
                  </a:lnTo>
                  <a:lnTo>
                    <a:pt x="800576" y="562451"/>
                  </a:lnTo>
                  <a:lnTo>
                    <a:pt x="800576" y="577691"/>
                  </a:lnTo>
                  <a:lnTo>
                    <a:pt x="812006" y="577691"/>
                  </a:lnTo>
                  <a:lnTo>
                    <a:pt x="812006" y="603409"/>
                  </a:lnTo>
                  <a:lnTo>
                    <a:pt x="827246" y="603409"/>
                  </a:lnTo>
                  <a:lnTo>
                    <a:pt x="827246" y="620554"/>
                  </a:lnTo>
                  <a:lnTo>
                    <a:pt x="839629" y="620554"/>
                  </a:lnTo>
                  <a:lnTo>
                    <a:pt x="839629" y="630079"/>
                  </a:lnTo>
                  <a:lnTo>
                    <a:pt x="851059" y="630079"/>
                  </a:lnTo>
                  <a:lnTo>
                    <a:pt x="851059" y="638651"/>
                  </a:lnTo>
                  <a:lnTo>
                    <a:pt x="865346" y="638651"/>
                  </a:lnTo>
                  <a:lnTo>
                    <a:pt x="865346" y="653891"/>
                  </a:lnTo>
                  <a:lnTo>
                    <a:pt x="877729" y="653891"/>
                  </a:lnTo>
                  <a:lnTo>
                    <a:pt x="877729" y="667226"/>
                  </a:lnTo>
                  <a:lnTo>
                    <a:pt x="892016" y="667226"/>
                  </a:lnTo>
                  <a:lnTo>
                    <a:pt x="892016" y="683419"/>
                  </a:lnTo>
                  <a:lnTo>
                    <a:pt x="905351" y="683419"/>
                  </a:lnTo>
                  <a:lnTo>
                    <a:pt x="905351" y="694849"/>
                  </a:lnTo>
                  <a:lnTo>
                    <a:pt x="918686" y="694849"/>
                  </a:lnTo>
                  <a:lnTo>
                    <a:pt x="918686" y="704374"/>
                  </a:lnTo>
                  <a:lnTo>
                    <a:pt x="934879" y="704374"/>
                  </a:lnTo>
                  <a:lnTo>
                    <a:pt x="934879" y="715804"/>
                  </a:lnTo>
                  <a:lnTo>
                    <a:pt x="950119" y="715804"/>
                  </a:lnTo>
                  <a:lnTo>
                    <a:pt x="950119" y="726281"/>
                  </a:lnTo>
                  <a:lnTo>
                    <a:pt x="972026" y="726281"/>
                  </a:lnTo>
                  <a:lnTo>
                    <a:pt x="972026" y="734854"/>
                  </a:lnTo>
                  <a:lnTo>
                    <a:pt x="989171" y="734854"/>
                  </a:lnTo>
                  <a:lnTo>
                    <a:pt x="989171" y="742474"/>
                  </a:lnTo>
                  <a:lnTo>
                    <a:pt x="998696" y="742474"/>
                  </a:lnTo>
                  <a:lnTo>
                    <a:pt x="998696" y="751999"/>
                  </a:lnTo>
                  <a:lnTo>
                    <a:pt x="1013936" y="751999"/>
                  </a:lnTo>
                  <a:lnTo>
                    <a:pt x="1013936" y="763429"/>
                  </a:lnTo>
                  <a:lnTo>
                    <a:pt x="1029176" y="763429"/>
                  </a:lnTo>
                  <a:lnTo>
                    <a:pt x="1029176" y="771049"/>
                  </a:lnTo>
                  <a:lnTo>
                    <a:pt x="1038701" y="771049"/>
                  </a:lnTo>
                  <a:lnTo>
                    <a:pt x="1038701" y="780574"/>
                  </a:lnTo>
                  <a:lnTo>
                    <a:pt x="1056799" y="780574"/>
                  </a:lnTo>
                  <a:lnTo>
                    <a:pt x="1056799" y="789146"/>
                  </a:lnTo>
                  <a:lnTo>
                    <a:pt x="1066324" y="789146"/>
                  </a:lnTo>
                  <a:lnTo>
                    <a:pt x="1066324" y="796766"/>
                  </a:lnTo>
                  <a:lnTo>
                    <a:pt x="1079659" y="796766"/>
                  </a:lnTo>
                  <a:lnTo>
                    <a:pt x="1079659" y="806291"/>
                  </a:lnTo>
                  <a:lnTo>
                    <a:pt x="1094899" y="806291"/>
                  </a:lnTo>
                  <a:lnTo>
                    <a:pt x="1094899" y="812006"/>
                  </a:lnTo>
                  <a:lnTo>
                    <a:pt x="1112996" y="812006"/>
                  </a:lnTo>
                  <a:lnTo>
                    <a:pt x="1112996" y="817721"/>
                  </a:lnTo>
                  <a:lnTo>
                    <a:pt x="1123474" y="817721"/>
                  </a:lnTo>
                  <a:lnTo>
                    <a:pt x="1123474" y="826294"/>
                  </a:lnTo>
                  <a:lnTo>
                    <a:pt x="1134904" y="826294"/>
                  </a:lnTo>
                  <a:lnTo>
                    <a:pt x="1134904" y="832961"/>
                  </a:lnTo>
                  <a:lnTo>
                    <a:pt x="1150144" y="832961"/>
                  </a:lnTo>
                  <a:lnTo>
                    <a:pt x="1150144" y="840581"/>
                  </a:lnTo>
                  <a:lnTo>
                    <a:pt x="1166336" y="840581"/>
                  </a:lnTo>
                  <a:lnTo>
                    <a:pt x="1166336" y="848201"/>
                  </a:lnTo>
                  <a:lnTo>
                    <a:pt x="1202531" y="848201"/>
                  </a:lnTo>
                  <a:lnTo>
                    <a:pt x="1202531" y="908209"/>
                  </a:lnTo>
                  <a:lnTo>
                    <a:pt x="1230154" y="908209"/>
                  </a:lnTo>
                  <a:lnTo>
                    <a:pt x="1230154" y="920591"/>
                  </a:lnTo>
                  <a:lnTo>
                    <a:pt x="1253014" y="920591"/>
                  </a:lnTo>
                  <a:lnTo>
                    <a:pt x="1253014" y="932974"/>
                  </a:lnTo>
                  <a:lnTo>
                    <a:pt x="1266349" y="932974"/>
                  </a:lnTo>
                  <a:lnTo>
                    <a:pt x="1266349" y="944404"/>
                  </a:lnTo>
                  <a:lnTo>
                    <a:pt x="1281589" y="944404"/>
                  </a:lnTo>
                  <a:lnTo>
                    <a:pt x="1281589" y="962501"/>
                  </a:lnTo>
                  <a:lnTo>
                    <a:pt x="1293971" y="962501"/>
                  </a:lnTo>
                  <a:lnTo>
                    <a:pt x="1293971" y="976789"/>
                  </a:lnTo>
                  <a:lnTo>
                    <a:pt x="1311116" y="976789"/>
                  </a:lnTo>
                  <a:lnTo>
                    <a:pt x="1311116" y="989171"/>
                  </a:lnTo>
                  <a:lnTo>
                    <a:pt x="1333976" y="989171"/>
                  </a:lnTo>
                  <a:lnTo>
                    <a:pt x="1333976" y="1002506"/>
                  </a:lnTo>
                  <a:lnTo>
                    <a:pt x="1356836" y="1002506"/>
                  </a:lnTo>
                  <a:lnTo>
                    <a:pt x="1356836" y="1010126"/>
                  </a:lnTo>
                  <a:lnTo>
                    <a:pt x="1379696" y="1010126"/>
                  </a:lnTo>
                  <a:lnTo>
                    <a:pt x="1379696" y="1018699"/>
                  </a:lnTo>
                  <a:lnTo>
                    <a:pt x="1401604" y="1018699"/>
                  </a:lnTo>
                  <a:lnTo>
                    <a:pt x="1401604" y="1029176"/>
                  </a:lnTo>
                  <a:lnTo>
                    <a:pt x="1416844" y="1029176"/>
                  </a:lnTo>
                  <a:lnTo>
                    <a:pt x="1416844" y="1038701"/>
                  </a:lnTo>
                  <a:lnTo>
                    <a:pt x="1430179" y="1038701"/>
                  </a:lnTo>
                  <a:lnTo>
                    <a:pt x="1430179" y="1045369"/>
                  </a:lnTo>
                  <a:lnTo>
                    <a:pt x="1441609" y="1045369"/>
                  </a:lnTo>
                  <a:lnTo>
                    <a:pt x="1441609" y="1054894"/>
                  </a:lnTo>
                  <a:lnTo>
                    <a:pt x="1451134" y="1054894"/>
                  </a:lnTo>
                  <a:lnTo>
                    <a:pt x="1451134" y="1063466"/>
                  </a:lnTo>
                  <a:lnTo>
                    <a:pt x="1468279" y="1063466"/>
                  </a:lnTo>
                  <a:lnTo>
                    <a:pt x="1468279" y="1072039"/>
                  </a:lnTo>
                  <a:lnTo>
                    <a:pt x="1490186" y="1072039"/>
                  </a:lnTo>
                  <a:lnTo>
                    <a:pt x="1490186" y="1083469"/>
                  </a:lnTo>
                  <a:lnTo>
                    <a:pt x="1503521" y="1083469"/>
                  </a:lnTo>
                  <a:lnTo>
                    <a:pt x="1503521" y="1096804"/>
                  </a:lnTo>
                  <a:lnTo>
                    <a:pt x="1531144" y="1096804"/>
                  </a:lnTo>
                  <a:lnTo>
                    <a:pt x="1531144" y="1107281"/>
                  </a:lnTo>
                  <a:lnTo>
                    <a:pt x="1550194" y="1107281"/>
                  </a:lnTo>
                  <a:lnTo>
                    <a:pt x="1550194" y="1113949"/>
                  </a:lnTo>
                  <a:lnTo>
                    <a:pt x="1562576" y="1113949"/>
                  </a:lnTo>
                  <a:lnTo>
                    <a:pt x="1562576" y="1121569"/>
                  </a:lnTo>
                  <a:lnTo>
                    <a:pt x="1574959" y="1121569"/>
                  </a:lnTo>
                  <a:lnTo>
                    <a:pt x="1574959" y="1132046"/>
                  </a:lnTo>
                  <a:lnTo>
                    <a:pt x="1589246" y="1132046"/>
                  </a:lnTo>
                  <a:lnTo>
                    <a:pt x="1589246" y="1150144"/>
                  </a:lnTo>
                  <a:lnTo>
                    <a:pt x="1601629" y="1150144"/>
                  </a:lnTo>
                  <a:lnTo>
                    <a:pt x="1601629" y="1161574"/>
                  </a:lnTo>
                  <a:lnTo>
                    <a:pt x="1614964" y="1161574"/>
                  </a:lnTo>
                  <a:lnTo>
                    <a:pt x="1614964" y="1177766"/>
                  </a:lnTo>
                  <a:lnTo>
                    <a:pt x="1632109" y="1177766"/>
                  </a:lnTo>
                  <a:lnTo>
                    <a:pt x="1632109" y="1186339"/>
                  </a:lnTo>
                  <a:lnTo>
                    <a:pt x="1654016" y="1186339"/>
                  </a:lnTo>
                  <a:lnTo>
                    <a:pt x="1654016" y="1197769"/>
                  </a:lnTo>
                  <a:lnTo>
                    <a:pt x="1678781" y="1197769"/>
                  </a:lnTo>
                  <a:lnTo>
                    <a:pt x="1678781" y="1208246"/>
                  </a:lnTo>
                  <a:lnTo>
                    <a:pt x="1689259" y="1208246"/>
                  </a:lnTo>
                  <a:lnTo>
                    <a:pt x="1689259" y="1218724"/>
                  </a:lnTo>
                  <a:lnTo>
                    <a:pt x="1698784" y="1218724"/>
                  </a:lnTo>
                  <a:lnTo>
                    <a:pt x="1698784" y="1241584"/>
                  </a:lnTo>
                  <a:lnTo>
                    <a:pt x="1708309" y="1241584"/>
                  </a:lnTo>
                  <a:lnTo>
                    <a:pt x="1708309" y="1254919"/>
                  </a:lnTo>
                  <a:lnTo>
                    <a:pt x="1717834" y="1254919"/>
                  </a:lnTo>
                  <a:lnTo>
                    <a:pt x="1717834" y="1267301"/>
                  </a:lnTo>
                  <a:lnTo>
                    <a:pt x="1745456" y="1267301"/>
                  </a:lnTo>
                  <a:lnTo>
                    <a:pt x="1745456" y="1275874"/>
                  </a:lnTo>
                  <a:lnTo>
                    <a:pt x="1768316" y="1275874"/>
                  </a:lnTo>
                  <a:lnTo>
                    <a:pt x="1768316" y="1286351"/>
                  </a:lnTo>
                  <a:lnTo>
                    <a:pt x="1787366" y="1286351"/>
                  </a:lnTo>
                  <a:lnTo>
                    <a:pt x="1787366" y="1292066"/>
                  </a:lnTo>
                  <a:lnTo>
                    <a:pt x="1808321" y="1292066"/>
                  </a:lnTo>
                  <a:lnTo>
                    <a:pt x="1808321" y="1298734"/>
                  </a:lnTo>
                  <a:lnTo>
                    <a:pt x="1824514" y="1298734"/>
                  </a:lnTo>
                  <a:lnTo>
                    <a:pt x="1824514" y="1305401"/>
                  </a:lnTo>
                  <a:lnTo>
                    <a:pt x="1841659" y="1305401"/>
                  </a:lnTo>
                  <a:lnTo>
                    <a:pt x="1841659" y="1314926"/>
                  </a:lnTo>
                  <a:lnTo>
                    <a:pt x="1881664" y="1314926"/>
                  </a:lnTo>
                  <a:lnTo>
                    <a:pt x="1881664" y="1325404"/>
                  </a:lnTo>
                  <a:lnTo>
                    <a:pt x="1920716" y="1325404"/>
                  </a:lnTo>
                  <a:lnTo>
                    <a:pt x="1920716" y="1333976"/>
                  </a:lnTo>
                  <a:lnTo>
                    <a:pt x="1935004" y="1333976"/>
                  </a:lnTo>
                  <a:lnTo>
                    <a:pt x="1935004" y="1350169"/>
                  </a:lnTo>
                  <a:lnTo>
                    <a:pt x="1946434" y="1350169"/>
                  </a:lnTo>
                  <a:lnTo>
                    <a:pt x="1946434" y="1369219"/>
                  </a:lnTo>
                  <a:lnTo>
                    <a:pt x="1959769" y="1369219"/>
                  </a:lnTo>
                  <a:lnTo>
                    <a:pt x="1959769" y="1376839"/>
                  </a:lnTo>
                  <a:lnTo>
                    <a:pt x="1974056" y="1376839"/>
                  </a:lnTo>
                  <a:lnTo>
                    <a:pt x="1974056" y="1385411"/>
                  </a:lnTo>
                  <a:lnTo>
                    <a:pt x="1987391" y="1385411"/>
                  </a:lnTo>
                  <a:lnTo>
                    <a:pt x="1987391" y="1404461"/>
                  </a:lnTo>
                  <a:lnTo>
                    <a:pt x="1999774" y="1404461"/>
                  </a:lnTo>
                  <a:lnTo>
                    <a:pt x="1999774" y="1420654"/>
                  </a:lnTo>
                  <a:lnTo>
                    <a:pt x="2036921" y="1420654"/>
                  </a:lnTo>
                  <a:lnTo>
                    <a:pt x="2036921" y="1429226"/>
                  </a:lnTo>
                  <a:lnTo>
                    <a:pt x="2069306" y="1429226"/>
                  </a:lnTo>
                  <a:lnTo>
                    <a:pt x="2069306" y="1434941"/>
                  </a:lnTo>
                  <a:lnTo>
                    <a:pt x="2081689" y="1434941"/>
                  </a:lnTo>
                  <a:lnTo>
                    <a:pt x="2081689" y="1441609"/>
                  </a:lnTo>
                  <a:lnTo>
                    <a:pt x="2093119" y="1441609"/>
                  </a:lnTo>
                  <a:lnTo>
                    <a:pt x="2093119" y="1447324"/>
                  </a:lnTo>
                  <a:lnTo>
                    <a:pt x="2105501" y="1447324"/>
                  </a:lnTo>
                  <a:lnTo>
                    <a:pt x="2105501" y="1453991"/>
                  </a:lnTo>
                  <a:lnTo>
                    <a:pt x="2121694" y="1453991"/>
                  </a:lnTo>
                  <a:lnTo>
                    <a:pt x="2121694" y="1462564"/>
                  </a:lnTo>
                  <a:lnTo>
                    <a:pt x="2135981" y="1462564"/>
                  </a:lnTo>
                  <a:lnTo>
                    <a:pt x="2135981" y="1472089"/>
                  </a:lnTo>
                  <a:lnTo>
                    <a:pt x="2151221" y="1472089"/>
                  </a:lnTo>
                  <a:lnTo>
                    <a:pt x="2151221" y="1481614"/>
                  </a:lnTo>
                  <a:lnTo>
                    <a:pt x="2176939" y="1481614"/>
                  </a:lnTo>
                  <a:lnTo>
                    <a:pt x="2176939" y="1493996"/>
                  </a:lnTo>
                  <a:lnTo>
                    <a:pt x="2194084" y="1493996"/>
                  </a:lnTo>
                  <a:lnTo>
                    <a:pt x="2194084" y="1504474"/>
                  </a:lnTo>
                  <a:lnTo>
                    <a:pt x="2246471" y="1504474"/>
                  </a:lnTo>
                  <a:lnTo>
                    <a:pt x="2246471" y="1515904"/>
                  </a:lnTo>
                  <a:lnTo>
                    <a:pt x="2264569" y="1515904"/>
                  </a:lnTo>
                  <a:lnTo>
                    <a:pt x="2264569" y="1525429"/>
                  </a:lnTo>
                  <a:lnTo>
                    <a:pt x="2338864" y="1525429"/>
                  </a:lnTo>
                  <a:lnTo>
                    <a:pt x="2338864" y="1559719"/>
                  </a:lnTo>
                  <a:lnTo>
                    <a:pt x="2498884" y="1559719"/>
                  </a:lnTo>
                  <a:lnTo>
                    <a:pt x="2498884" y="1572101"/>
                  </a:lnTo>
                  <a:lnTo>
                    <a:pt x="2510314" y="1572101"/>
                  </a:lnTo>
                  <a:lnTo>
                    <a:pt x="2510314" y="1583531"/>
                  </a:lnTo>
                  <a:lnTo>
                    <a:pt x="2527459" y="1583531"/>
                  </a:lnTo>
                  <a:lnTo>
                    <a:pt x="2527459" y="1591151"/>
                  </a:lnTo>
                  <a:lnTo>
                    <a:pt x="2616041" y="1591151"/>
                  </a:lnTo>
                  <a:lnTo>
                    <a:pt x="2616041" y="1598771"/>
                  </a:lnTo>
                  <a:lnTo>
                    <a:pt x="2631281" y="1598771"/>
                  </a:lnTo>
                  <a:lnTo>
                    <a:pt x="2631281" y="1604486"/>
                  </a:lnTo>
                  <a:lnTo>
                    <a:pt x="2641759" y="1604486"/>
                  </a:lnTo>
                  <a:lnTo>
                    <a:pt x="2641759" y="1614011"/>
                  </a:lnTo>
                  <a:lnTo>
                    <a:pt x="2656046" y="1614011"/>
                  </a:lnTo>
                  <a:lnTo>
                    <a:pt x="2656046" y="1640681"/>
                  </a:lnTo>
                  <a:lnTo>
                    <a:pt x="2668429" y="1640681"/>
                  </a:lnTo>
                  <a:lnTo>
                    <a:pt x="2668429" y="1654969"/>
                  </a:lnTo>
                  <a:lnTo>
                    <a:pt x="2680811" y="1654969"/>
                  </a:lnTo>
                  <a:lnTo>
                    <a:pt x="2680811" y="1657826"/>
                  </a:lnTo>
                  <a:lnTo>
                    <a:pt x="2711291" y="1657826"/>
                  </a:lnTo>
                  <a:lnTo>
                    <a:pt x="2711291" y="1666399"/>
                  </a:lnTo>
                  <a:lnTo>
                    <a:pt x="2737009" y="1666399"/>
                  </a:lnTo>
                  <a:lnTo>
                    <a:pt x="2737009" y="1675924"/>
                  </a:lnTo>
                  <a:lnTo>
                    <a:pt x="2749391" y="1675924"/>
                  </a:lnTo>
                  <a:lnTo>
                    <a:pt x="2749391" y="1686401"/>
                  </a:lnTo>
                  <a:lnTo>
                    <a:pt x="2768441" y="1686401"/>
                  </a:lnTo>
                  <a:lnTo>
                    <a:pt x="2768441" y="1693069"/>
                  </a:lnTo>
                  <a:lnTo>
                    <a:pt x="2781776" y="1693069"/>
                  </a:lnTo>
                  <a:lnTo>
                    <a:pt x="2781776" y="1699736"/>
                  </a:lnTo>
                  <a:lnTo>
                    <a:pt x="2915126" y="1699736"/>
                  </a:lnTo>
                  <a:lnTo>
                    <a:pt x="2915126" y="1711166"/>
                  </a:lnTo>
                  <a:lnTo>
                    <a:pt x="2988469" y="1711166"/>
                  </a:lnTo>
                  <a:lnTo>
                    <a:pt x="2988469" y="1715929"/>
                  </a:lnTo>
                  <a:lnTo>
                    <a:pt x="3075146" y="1715929"/>
                  </a:lnTo>
                  <a:lnTo>
                    <a:pt x="3075146" y="1729264"/>
                  </a:lnTo>
                  <a:lnTo>
                    <a:pt x="3082766" y="1729264"/>
                  </a:lnTo>
                  <a:lnTo>
                    <a:pt x="3082766" y="1743551"/>
                  </a:lnTo>
                  <a:lnTo>
                    <a:pt x="3090386" y="1743551"/>
                  </a:lnTo>
                  <a:lnTo>
                    <a:pt x="3090386" y="1759744"/>
                  </a:lnTo>
                  <a:lnTo>
                    <a:pt x="3122771" y="1759744"/>
                  </a:lnTo>
                  <a:lnTo>
                    <a:pt x="3122771" y="1768316"/>
                  </a:lnTo>
                  <a:lnTo>
                    <a:pt x="3173254" y="1768316"/>
                  </a:lnTo>
                  <a:lnTo>
                    <a:pt x="3173254" y="1782604"/>
                  </a:lnTo>
                  <a:lnTo>
                    <a:pt x="3389471" y="1782604"/>
                  </a:lnTo>
                  <a:lnTo>
                    <a:pt x="3389471" y="1812131"/>
                  </a:lnTo>
                  <a:lnTo>
                    <a:pt x="3456146" y="1812131"/>
                  </a:lnTo>
                  <a:lnTo>
                    <a:pt x="3456146" y="1834039"/>
                  </a:lnTo>
                  <a:lnTo>
                    <a:pt x="3471386" y="1834039"/>
                  </a:lnTo>
                  <a:lnTo>
                    <a:pt x="3471386" y="1840706"/>
                  </a:lnTo>
                  <a:lnTo>
                    <a:pt x="3485674" y="1840706"/>
                  </a:lnTo>
                  <a:lnTo>
                    <a:pt x="3485674" y="1893094"/>
                  </a:lnTo>
                  <a:lnTo>
                    <a:pt x="3692366" y="1893094"/>
                  </a:lnTo>
                  <a:lnTo>
                    <a:pt x="3692366" y="1908334"/>
                  </a:lnTo>
                  <a:lnTo>
                    <a:pt x="3824764" y="1908334"/>
                  </a:lnTo>
                  <a:lnTo>
                    <a:pt x="3824764" y="1931194"/>
                  </a:lnTo>
                  <a:lnTo>
                    <a:pt x="3950494" y="1931194"/>
                  </a:lnTo>
                  <a:lnTo>
                    <a:pt x="3950494" y="1940719"/>
                  </a:lnTo>
                  <a:lnTo>
                    <a:pt x="3976211" y="1940719"/>
                  </a:lnTo>
                  <a:lnTo>
                    <a:pt x="3976211" y="1955006"/>
                  </a:lnTo>
                  <a:lnTo>
                    <a:pt x="3989546" y="1955006"/>
                  </a:lnTo>
                  <a:lnTo>
                    <a:pt x="3989546" y="1973104"/>
                  </a:lnTo>
                  <a:lnTo>
                    <a:pt x="4143851" y="1973104"/>
                  </a:lnTo>
                  <a:lnTo>
                    <a:pt x="4143851" y="1994059"/>
                  </a:lnTo>
                  <a:lnTo>
                    <a:pt x="4176236" y="1994059"/>
                  </a:lnTo>
                  <a:lnTo>
                    <a:pt x="4176236" y="2036921"/>
                  </a:lnTo>
                  <a:lnTo>
                    <a:pt x="4604862" y="2036921"/>
                  </a:lnTo>
                  <a:lnTo>
                    <a:pt x="4604862" y="2064544"/>
                  </a:lnTo>
                  <a:lnTo>
                    <a:pt x="5407819" y="2064544"/>
                  </a:lnTo>
                  <a:lnTo>
                    <a:pt x="5407819" y="2113121"/>
                  </a:lnTo>
                  <a:lnTo>
                    <a:pt x="5500212" y="2113121"/>
                  </a:lnTo>
                  <a:lnTo>
                    <a:pt x="5500212" y="2140744"/>
                  </a:lnTo>
                  <a:lnTo>
                    <a:pt x="6995637" y="2140744"/>
                  </a:lnTo>
                </a:path>
              </a:pathLst>
            </a:custGeom>
            <a:noFill/>
            <a:ln w="28575" cap="flat">
              <a:solidFill>
                <a:schemeClr val="accent3"/>
              </a:solidFill>
              <a:prstDash val="solid"/>
              <a:miter/>
            </a:ln>
          </p:spPr>
          <p:txBody>
            <a:bodyPr rtlCol="0" anchor="ctr"/>
            <a:lstStyle/>
            <a:p>
              <a:endParaRPr lang="en-GB">
                <a:solidFill>
                  <a:srgbClr val="4D4D4D"/>
                </a:solidFill>
              </a:endParaRPr>
            </a:p>
          </p:txBody>
        </p:sp>
        <p:sp>
          <p:nvSpPr>
            <p:cNvPr id="105" name="Freeform: Shape 1028">
              <a:extLst>
                <a:ext uri="{FF2B5EF4-FFF2-40B4-BE49-F238E27FC236}">
                  <a16:creationId xmlns:a16="http://schemas.microsoft.com/office/drawing/2014/main" xmlns="" id="{17B87EBE-B69B-4C57-9962-A7B44CE3399E}"/>
                </a:ext>
              </a:extLst>
            </p:cNvPr>
            <p:cNvSpPr/>
            <p:nvPr/>
          </p:nvSpPr>
          <p:spPr>
            <a:xfrm>
              <a:off x="8006239" y="4441984"/>
              <a:ext cx="76200" cy="76200"/>
            </a:xfrm>
            <a:custGeom>
              <a:avLst/>
              <a:gdLst>
                <a:gd name="connsiteX0" fmla="*/ 71914 w 76200"/>
                <a:gd name="connsiteY0" fmla="*/ 39529 h 76200"/>
                <a:gd name="connsiteX1" fmla="*/ 39528 w 76200"/>
                <a:gd name="connsiteY1" fmla="*/ 71914 h 76200"/>
                <a:gd name="connsiteX2" fmla="*/ 7143 w 76200"/>
                <a:gd name="connsiteY2" fmla="*/ 39529 h 76200"/>
                <a:gd name="connsiteX3" fmla="*/ 39528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8" y="71914"/>
                  </a:cubicBezTo>
                  <a:cubicBezTo>
                    <a:pt x="21643" y="71914"/>
                    <a:pt x="7143" y="57414"/>
                    <a:pt x="7143" y="39529"/>
                  </a:cubicBezTo>
                  <a:cubicBezTo>
                    <a:pt x="7143" y="21643"/>
                    <a:pt x="21642" y="7144"/>
                    <a:pt x="39528"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06" name="Freeform: Shape 1029">
              <a:extLst>
                <a:ext uri="{FF2B5EF4-FFF2-40B4-BE49-F238E27FC236}">
                  <a16:creationId xmlns:a16="http://schemas.microsoft.com/office/drawing/2014/main" xmlns="" id="{D7648606-F305-4BA9-9973-4DF4F3454CB0}"/>
                </a:ext>
              </a:extLst>
            </p:cNvPr>
            <p:cNvSpPr/>
            <p:nvPr/>
          </p:nvSpPr>
          <p:spPr>
            <a:xfrm>
              <a:off x="7702391" y="4441984"/>
              <a:ext cx="76200" cy="76200"/>
            </a:xfrm>
            <a:custGeom>
              <a:avLst/>
              <a:gdLst>
                <a:gd name="connsiteX0" fmla="*/ 71914 w 76200"/>
                <a:gd name="connsiteY0" fmla="*/ 39529 h 76200"/>
                <a:gd name="connsiteX1" fmla="*/ 39529 w 76200"/>
                <a:gd name="connsiteY1" fmla="*/ 71914 h 76200"/>
                <a:gd name="connsiteX2" fmla="*/ 7143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3" y="57414"/>
                    <a:pt x="7143" y="39529"/>
                  </a:cubicBezTo>
                  <a:cubicBezTo>
                    <a:pt x="7143"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07" name="Freeform: Shape 1030">
              <a:extLst>
                <a:ext uri="{FF2B5EF4-FFF2-40B4-BE49-F238E27FC236}">
                  <a16:creationId xmlns:a16="http://schemas.microsoft.com/office/drawing/2014/main" xmlns="" id="{097D5F74-88E3-46A5-806D-3BADF851EB68}"/>
                </a:ext>
              </a:extLst>
            </p:cNvPr>
            <p:cNvSpPr/>
            <p:nvPr/>
          </p:nvSpPr>
          <p:spPr>
            <a:xfrm>
              <a:off x="7505224" y="4441984"/>
              <a:ext cx="76200" cy="76200"/>
            </a:xfrm>
            <a:custGeom>
              <a:avLst/>
              <a:gdLst>
                <a:gd name="connsiteX0" fmla="*/ 71914 w 76200"/>
                <a:gd name="connsiteY0" fmla="*/ 39529 h 76200"/>
                <a:gd name="connsiteX1" fmla="*/ 39529 w 76200"/>
                <a:gd name="connsiteY1" fmla="*/ 71914 h 76200"/>
                <a:gd name="connsiteX2" fmla="*/ 7143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3" y="57414"/>
                    <a:pt x="7143" y="39529"/>
                  </a:cubicBezTo>
                  <a:cubicBezTo>
                    <a:pt x="7143" y="21643"/>
                    <a:pt x="21642"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08" name="Freeform: Shape 1031">
              <a:extLst>
                <a:ext uri="{FF2B5EF4-FFF2-40B4-BE49-F238E27FC236}">
                  <a16:creationId xmlns:a16="http://schemas.microsoft.com/office/drawing/2014/main" xmlns="" id="{540312D4-4517-4B79-A86C-21376971340C}"/>
                </a:ext>
              </a:extLst>
            </p:cNvPr>
            <p:cNvSpPr/>
            <p:nvPr/>
          </p:nvSpPr>
          <p:spPr>
            <a:xfrm>
              <a:off x="7256621" y="444198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09" name="Freeform: Shape 1032">
              <a:extLst>
                <a:ext uri="{FF2B5EF4-FFF2-40B4-BE49-F238E27FC236}">
                  <a16:creationId xmlns:a16="http://schemas.microsoft.com/office/drawing/2014/main" xmlns="" id="{1CA7188B-245A-44B9-9941-3A2753078C35}"/>
                </a:ext>
              </a:extLst>
            </p:cNvPr>
            <p:cNvSpPr/>
            <p:nvPr/>
          </p:nvSpPr>
          <p:spPr>
            <a:xfrm>
              <a:off x="6392704" y="4365784"/>
              <a:ext cx="76200" cy="76200"/>
            </a:xfrm>
            <a:custGeom>
              <a:avLst/>
              <a:gdLst>
                <a:gd name="connsiteX0" fmla="*/ 71914 w 76200"/>
                <a:gd name="connsiteY0" fmla="*/ 39529 h 76200"/>
                <a:gd name="connsiteX1" fmla="*/ 39529 w 76200"/>
                <a:gd name="connsiteY1" fmla="*/ 71914 h 76200"/>
                <a:gd name="connsiteX2" fmla="*/ 7143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3" y="57414"/>
                    <a:pt x="7143" y="39529"/>
                  </a:cubicBezTo>
                  <a:cubicBezTo>
                    <a:pt x="7143"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10" name="Freeform: Shape 1033">
              <a:extLst>
                <a:ext uri="{FF2B5EF4-FFF2-40B4-BE49-F238E27FC236}">
                  <a16:creationId xmlns:a16="http://schemas.microsoft.com/office/drawing/2014/main" xmlns="" id="{C64D725F-BE82-4F8E-B82F-BE40383292F1}"/>
                </a:ext>
              </a:extLst>
            </p:cNvPr>
            <p:cNvSpPr/>
            <p:nvPr/>
          </p:nvSpPr>
          <p:spPr>
            <a:xfrm>
              <a:off x="5543074" y="433816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11" name="Freeform: Shape 1034">
              <a:extLst>
                <a:ext uri="{FF2B5EF4-FFF2-40B4-BE49-F238E27FC236}">
                  <a16:creationId xmlns:a16="http://schemas.microsoft.com/office/drawing/2014/main" xmlns="" id="{1105B14D-98C4-4256-9554-012FCF71312B}"/>
                </a:ext>
              </a:extLst>
            </p:cNvPr>
            <p:cNvSpPr/>
            <p:nvPr/>
          </p:nvSpPr>
          <p:spPr>
            <a:xfrm>
              <a:off x="5362099" y="433816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12" name="Freeform: Shape 1035">
              <a:extLst>
                <a:ext uri="{FF2B5EF4-FFF2-40B4-BE49-F238E27FC236}">
                  <a16:creationId xmlns:a16="http://schemas.microsoft.com/office/drawing/2014/main" xmlns="" id="{906CAA34-73F2-449A-A384-8AC5C814F8B0}"/>
                </a:ext>
              </a:extLst>
            </p:cNvPr>
            <p:cNvSpPr/>
            <p:nvPr/>
          </p:nvSpPr>
          <p:spPr>
            <a:xfrm>
              <a:off x="5291614" y="433816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13" name="Freeform: Shape 1036">
              <a:extLst>
                <a:ext uri="{FF2B5EF4-FFF2-40B4-BE49-F238E27FC236}">
                  <a16:creationId xmlns:a16="http://schemas.microsoft.com/office/drawing/2014/main" xmlns="" id="{AAB91E33-BC21-428E-9F05-ABE3A90B39BD}"/>
                </a:ext>
              </a:extLst>
            </p:cNvPr>
            <p:cNvSpPr/>
            <p:nvPr/>
          </p:nvSpPr>
          <p:spPr>
            <a:xfrm>
              <a:off x="5113496" y="427339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14" name="Freeform: Shape 1037">
              <a:extLst>
                <a:ext uri="{FF2B5EF4-FFF2-40B4-BE49-F238E27FC236}">
                  <a16:creationId xmlns:a16="http://schemas.microsoft.com/office/drawing/2014/main" xmlns="" id="{91F031FA-9D4B-4291-8702-3A731EA9D6C5}"/>
                </a:ext>
              </a:extLst>
            </p:cNvPr>
            <p:cNvSpPr/>
            <p:nvPr/>
          </p:nvSpPr>
          <p:spPr>
            <a:xfrm>
              <a:off x="4917281" y="423148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15" name="Freeform: Shape 1038">
              <a:extLst>
                <a:ext uri="{FF2B5EF4-FFF2-40B4-BE49-F238E27FC236}">
                  <a16:creationId xmlns:a16="http://schemas.microsoft.com/office/drawing/2014/main" xmlns="" id="{754420BB-B43B-4CDB-A425-82C3A233E737}"/>
                </a:ext>
              </a:extLst>
            </p:cNvPr>
            <p:cNvSpPr/>
            <p:nvPr/>
          </p:nvSpPr>
          <p:spPr>
            <a:xfrm>
              <a:off x="4836319" y="423148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16" name="Freeform: Shape 1039">
              <a:extLst>
                <a:ext uri="{FF2B5EF4-FFF2-40B4-BE49-F238E27FC236}">
                  <a16:creationId xmlns:a16="http://schemas.microsoft.com/office/drawing/2014/main" xmlns="" id="{116A5016-979E-49F7-BEE0-4D5EA72AF4A5}"/>
                </a:ext>
              </a:extLst>
            </p:cNvPr>
            <p:cNvSpPr/>
            <p:nvPr/>
          </p:nvSpPr>
          <p:spPr>
            <a:xfrm>
              <a:off x="4703921" y="420862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17" name="Freeform: Shape 1040">
              <a:extLst>
                <a:ext uri="{FF2B5EF4-FFF2-40B4-BE49-F238E27FC236}">
                  <a16:creationId xmlns:a16="http://schemas.microsoft.com/office/drawing/2014/main" xmlns="" id="{1D3B8711-3DCE-4602-9C22-05E95A9D3E24}"/>
                </a:ext>
              </a:extLst>
            </p:cNvPr>
            <p:cNvSpPr/>
            <p:nvPr/>
          </p:nvSpPr>
          <p:spPr>
            <a:xfrm>
              <a:off x="4183856" y="408384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18" name="Freeform: Shape 1041">
              <a:extLst>
                <a:ext uri="{FF2B5EF4-FFF2-40B4-BE49-F238E27FC236}">
                  <a16:creationId xmlns:a16="http://schemas.microsoft.com/office/drawing/2014/main" xmlns="" id="{B668DAE8-0234-4B23-8E1B-8AC9C80F96A1}"/>
                </a:ext>
              </a:extLst>
            </p:cNvPr>
            <p:cNvSpPr/>
            <p:nvPr/>
          </p:nvSpPr>
          <p:spPr>
            <a:xfrm>
              <a:off x="4252436" y="408384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19" name="Freeform: Shape 1042">
              <a:extLst>
                <a:ext uri="{FF2B5EF4-FFF2-40B4-BE49-F238E27FC236}">
                  <a16:creationId xmlns:a16="http://schemas.microsoft.com/office/drawing/2014/main" xmlns="" id="{4C66FC7B-3195-41B0-86E1-70BDEA490D0A}"/>
                </a:ext>
              </a:extLst>
            </p:cNvPr>
            <p:cNvSpPr/>
            <p:nvPr/>
          </p:nvSpPr>
          <p:spPr>
            <a:xfrm>
              <a:off x="4310539" y="408384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20" name="Freeform: Shape 1043">
              <a:extLst>
                <a:ext uri="{FF2B5EF4-FFF2-40B4-BE49-F238E27FC236}">
                  <a16:creationId xmlns:a16="http://schemas.microsoft.com/office/drawing/2014/main" xmlns="" id="{C5210315-4328-409B-820C-D581EA62A978}"/>
                </a:ext>
              </a:extLst>
            </p:cNvPr>
            <p:cNvSpPr/>
            <p:nvPr/>
          </p:nvSpPr>
          <p:spPr>
            <a:xfrm>
              <a:off x="4362926" y="408384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21" name="Freeform: Shape 1044">
              <a:extLst>
                <a:ext uri="{FF2B5EF4-FFF2-40B4-BE49-F238E27FC236}">
                  <a16:creationId xmlns:a16="http://schemas.microsoft.com/office/drawing/2014/main" xmlns="" id="{1AA1B828-64B4-493F-89ED-4849AD033488}"/>
                </a:ext>
              </a:extLst>
            </p:cNvPr>
            <p:cNvSpPr/>
            <p:nvPr/>
          </p:nvSpPr>
          <p:spPr>
            <a:xfrm>
              <a:off x="3813334" y="400002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22" name="Freeform: Shape 1045">
              <a:extLst>
                <a:ext uri="{FF2B5EF4-FFF2-40B4-BE49-F238E27FC236}">
                  <a16:creationId xmlns:a16="http://schemas.microsoft.com/office/drawing/2014/main" xmlns="" id="{DCC30E38-15E4-4899-8E1A-1E4BC15890F9}"/>
                </a:ext>
              </a:extLst>
            </p:cNvPr>
            <p:cNvSpPr/>
            <p:nvPr/>
          </p:nvSpPr>
          <p:spPr>
            <a:xfrm>
              <a:off x="3841909" y="400002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23" name="Freeform: Shape 1046">
              <a:extLst>
                <a:ext uri="{FF2B5EF4-FFF2-40B4-BE49-F238E27FC236}">
                  <a16:creationId xmlns:a16="http://schemas.microsoft.com/office/drawing/2014/main" xmlns="" id="{86933472-FB73-4479-AD31-83F205ADF8D9}"/>
                </a:ext>
              </a:extLst>
            </p:cNvPr>
            <p:cNvSpPr/>
            <p:nvPr/>
          </p:nvSpPr>
          <p:spPr>
            <a:xfrm>
              <a:off x="3870484" y="400002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24" name="Freeform: Shape 1047">
              <a:extLst>
                <a:ext uri="{FF2B5EF4-FFF2-40B4-BE49-F238E27FC236}">
                  <a16:creationId xmlns:a16="http://schemas.microsoft.com/office/drawing/2014/main" xmlns="" id="{B30455CC-31BC-46F3-AF7E-1E8AC8D4BE07}"/>
                </a:ext>
              </a:extLst>
            </p:cNvPr>
            <p:cNvSpPr/>
            <p:nvPr/>
          </p:nvSpPr>
          <p:spPr>
            <a:xfrm>
              <a:off x="3895249" y="400002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25" name="Freeform: Shape 1048">
              <a:extLst>
                <a:ext uri="{FF2B5EF4-FFF2-40B4-BE49-F238E27FC236}">
                  <a16:creationId xmlns:a16="http://schemas.microsoft.com/office/drawing/2014/main" xmlns="" id="{41F21AEF-8029-4071-BF81-F70159C1D54C}"/>
                </a:ext>
              </a:extLst>
            </p:cNvPr>
            <p:cNvSpPr/>
            <p:nvPr/>
          </p:nvSpPr>
          <p:spPr>
            <a:xfrm>
              <a:off x="3975259" y="401335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26" name="Freeform: Shape 1049">
              <a:extLst>
                <a:ext uri="{FF2B5EF4-FFF2-40B4-BE49-F238E27FC236}">
                  <a16:creationId xmlns:a16="http://schemas.microsoft.com/office/drawing/2014/main" xmlns="" id="{1B22F960-80BD-4B99-85ED-929E5A6F2FF9}"/>
                </a:ext>
              </a:extLst>
            </p:cNvPr>
            <p:cNvSpPr/>
            <p:nvPr/>
          </p:nvSpPr>
          <p:spPr>
            <a:xfrm>
              <a:off x="3935254" y="401335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27" name="Freeform: Shape 1050">
              <a:extLst>
                <a:ext uri="{FF2B5EF4-FFF2-40B4-BE49-F238E27FC236}">
                  <a16:creationId xmlns:a16="http://schemas.microsoft.com/office/drawing/2014/main" xmlns="" id="{F2F2223D-763F-452E-9403-86A26AB2E635}"/>
                </a:ext>
              </a:extLst>
            </p:cNvPr>
            <p:cNvSpPr/>
            <p:nvPr/>
          </p:nvSpPr>
          <p:spPr>
            <a:xfrm>
              <a:off x="3953351" y="401335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28" name="Freeform: Shape 1051">
              <a:extLst>
                <a:ext uri="{FF2B5EF4-FFF2-40B4-BE49-F238E27FC236}">
                  <a16:creationId xmlns:a16="http://schemas.microsoft.com/office/drawing/2014/main" xmlns="" id="{AFFB8FC5-344C-47F6-952D-0BD5A800D428}"/>
                </a:ext>
              </a:extLst>
            </p:cNvPr>
            <p:cNvSpPr/>
            <p:nvPr/>
          </p:nvSpPr>
          <p:spPr>
            <a:xfrm>
              <a:off x="3583781" y="389334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29" name="Freeform: Shape 1052">
              <a:extLst>
                <a:ext uri="{FF2B5EF4-FFF2-40B4-BE49-F238E27FC236}">
                  <a16:creationId xmlns:a16="http://schemas.microsoft.com/office/drawing/2014/main" xmlns="" id="{6FD56CE4-486D-4273-91CE-85F94EE6D6A1}"/>
                </a:ext>
              </a:extLst>
            </p:cNvPr>
            <p:cNvSpPr/>
            <p:nvPr/>
          </p:nvSpPr>
          <p:spPr>
            <a:xfrm>
              <a:off x="2788444" y="358854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30" name="Freeform: Shape 1053">
              <a:extLst>
                <a:ext uri="{FF2B5EF4-FFF2-40B4-BE49-F238E27FC236}">
                  <a16:creationId xmlns:a16="http://schemas.microsoft.com/office/drawing/2014/main" xmlns="" id="{DDFBDE21-4ABE-4CF7-B65A-D3024A9D936F}"/>
                </a:ext>
              </a:extLst>
            </p:cNvPr>
            <p:cNvSpPr/>
            <p:nvPr/>
          </p:nvSpPr>
          <p:spPr>
            <a:xfrm>
              <a:off x="1982629" y="303133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4" y="71914"/>
                    <a:pt x="39529" y="71914"/>
                  </a:cubicBezTo>
                  <a:cubicBezTo>
                    <a:pt x="21643" y="71914"/>
                    <a:pt x="7144" y="57415"/>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31" name="Freeform: Shape 1054">
              <a:extLst>
                <a:ext uri="{FF2B5EF4-FFF2-40B4-BE49-F238E27FC236}">
                  <a16:creationId xmlns:a16="http://schemas.microsoft.com/office/drawing/2014/main" xmlns="" id="{48FB273D-E651-453C-AA7D-54D999AAC22A}"/>
                </a:ext>
              </a:extLst>
            </p:cNvPr>
            <p:cNvSpPr/>
            <p:nvPr/>
          </p:nvSpPr>
          <p:spPr>
            <a:xfrm>
              <a:off x="2009299" y="304657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4" y="71914"/>
                    <a:pt x="39529" y="71914"/>
                  </a:cubicBezTo>
                  <a:cubicBezTo>
                    <a:pt x="21643" y="71914"/>
                    <a:pt x="7144" y="57415"/>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32" name="Freeform: Shape 134">
              <a:extLst>
                <a:ext uri="{FF2B5EF4-FFF2-40B4-BE49-F238E27FC236}">
                  <a16:creationId xmlns:a16="http://schemas.microsoft.com/office/drawing/2014/main" xmlns="" id="{256D730B-FDBF-431A-A9F8-1981BD8F338F}"/>
                </a:ext>
              </a:extLst>
            </p:cNvPr>
            <p:cNvSpPr/>
            <p:nvPr/>
          </p:nvSpPr>
          <p:spPr>
            <a:xfrm>
              <a:off x="2031206" y="306466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33" name="Freeform: Shape 135">
              <a:extLst>
                <a:ext uri="{FF2B5EF4-FFF2-40B4-BE49-F238E27FC236}">
                  <a16:creationId xmlns:a16="http://schemas.microsoft.com/office/drawing/2014/main" xmlns="" id="{5B947750-0BCF-4334-95B5-B02E1BFB0023}"/>
                </a:ext>
              </a:extLst>
            </p:cNvPr>
            <p:cNvSpPr/>
            <p:nvPr/>
          </p:nvSpPr>
          <p:spPr>
            <a:xfrm>
              <a:off x="2052161" y="307895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4" y="71914"/>
                    <a:pt x="39529" y="71914"/>
                  </a:cubicBezTo>
                  <a:cubicBezTo>
                    <a:pt x="21643" y="71914"/>
                    <a:pt x="7144" y="57415"/>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34" name="Freeform: Shape 136">
              <a:extLst>
                <a:ext uri="{FF2B5EF4-FFF2-40B4-BE49-F238E27FC236}">
                  <a16:creationId xmlns:a16="http://schemas.microsoft.com/office/drawing/2014/main" xmlns="" id="{45EFFAC6-F8C4-4376-ACEB-C9B0F0186971}"/>
                </a:ext>
              </a:extLst>
            </p:cNvPr>
            <p:cNvSpPr/>
            <p:nvPr/>
          </p:nvSpPr>
          <p:spPr>
            <a:xfrm>
              <a:off x="2079784" y="309229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35" name="Freeform: Shape 137">
              <a:extLst>
                <a:ext uri="{FF2B5EF4-FFF2-40B4-BE49-F238E27FC236}">
                  <a16:creationId xmlns:a16="http://schemas.microsoft.com/office/drawing/2014/main" xmlns="" id="{A3D741F1-9E35-40B7-8D50-916A8F92F8EF}"/>
                </a:ext>
              </a:extLst>
            </p:cNvPr>
            <p:cNvSpPr/>
            <p:nvPr/>
          </p:nvSpPr>
          <p:spPr>
            <a:xfrm>
              <a:off x="2098834" y="310562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36" name="Freeform: Shape 138">
              <a:extLst>
                <a:ext uri="{FF2B5EF4-FFF2-40B4-BE49-F238E27FC236}">
                  <a16:creationId xmlns:a16="http://schemas.microsoft.com/office/drawing/2014/main" xmlns="" id="{2EDB2D36-36E1-4A14-9861-3581AA82F195}"/>
                </a:ext>
              </a:extLst>
            </p:cNvPr>
            <p:cNvSpPr/>
            <p:nvPr/>
          </p:nvSpPr>
          <p:spPr>
            <a:xfrm>
              <a:off x="2163604" y="314182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4" y="71914"/>
                    <a:pt x="39529" y="71914"/>
                  </a:cubicBezTo>
                  <a:cubicBezTo>
                    <a:pt x="21643" y="71914"/>
                    <a:pt x="7144" y="57415"/>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37" name="Freeform: Shape 139">
              <a:extLst>
                <a:ext uri="{FF2B5EF4-FFF2-40B4-BE49-F238E27FC236}">
                  <a16:creationId xmlns:a16="http://schemas.microsoft.com/office/drawing/2014/main" xmlns="" id="{1B086C69-B647-4227-AF3E-32E0EA160F12}"/>
                </a:ext>
              </a:extLst>
            </p:cNvPr>
            <p:cNvSpPr/>
            <p:nvPr/>
          </p:nvSpPr>
          <p:spPr>
            <a:xfrm>
              <a:off x="2182654" y="314944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4" y="71914"/>
                    <a:pt x="39529" y="71914"/>
                  </a:cubicBezTo>
                  <a:cubicBezTo>
                    <a:pt x="21643" y="71914"/>
                    <a:pt x="7144" y="57415"/>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38" name="Freeform: Shape 140">
              <a:extLst>
                <a:ext uri="{FF2B5EF4-FFF2-40B4-BE49-F238E27FC236}">
                  <a16:creationId xmlns:a16="http://schemas.microsoft.com/office/drawing/2014/main" xmlns="" id="{AAD89709-9A20-415A-B498-FD0E1B9628F5}"/>
                </a:ext>
              </a:extLst>
            </p:cNvPr>
            <p:cNvSpPr/>
            <p:nvPr/>
          </p:nvSpPr>
          <p:spPr>
            <a:xfrm>
              <a:off x="2240756" y="321135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39" name="Freeform: Shape 141">
              <a:extLst>
                <a:ext uri="{FF2B5EF4-FFF2-40B4-BE49-F238E27FC236}">
                  <a16:creationId xmlns:a16="http://schemas.microsoft.com/office/drawing/2014/main" xmlns="" id="{75413D2F-24F6-458E-9206-ED038A98865B}"/>
                </a:ext>
              </a:extLst>
            </p:cNvPr>
            <p:cNvSpPr/>
            <p:nvPr/>
          </p:nvSpPr>
          <p:spPr>
            <a:xfrm>
              <a:off x="2256949" y="322278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4" y="71914"/>
                    <a:pt x="39529" y="71914"/>
                  </a:cubicBezTo>
                  <a:cubicBezTo>
                    <a:pt x="21643" y="71914"/>
                    <a:pt x="7144" y="57415"/>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40" name="Freeform: Shape 142">
              <a:extLst>
                <a:ext uri="{FF2B5EF4-FFF2-40B4-BE49-F238E27FC236}">
                  <a16:creationId xmlns:a16="http://schemas.microsoft.com/office/drawing/2014/main" xmlns="" id="{6AA3491C-86EC-4DCB-A322-E3CAB29A31F7}"/>
                </a:ext>
              </a:extLst>
            </p:cNvPr>
            <p:cNvSpPr/>
            <p:nvPr/>
          </p:nvSpPr>
          <p:spPr>
            <a:xfrm>
              <a:off x="2270284" y="323326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41" name="Freeform: Shape 143">
              <a:extLst>
                <a:ext uri="{FF2B5EF4-FFF2-40B4-BE49-F238E27FC236}">
                  <a16:creationId xmlns:a16="http://schemas.microsoft.com/office/drawing/2014/main" xmlns="" id="{AE00B2CE-E9AD-48DD-8ECB-DD904FB662B2}"/>
                </a:ext>
              </a:extLst>
            </p:cNvPr>
            <p:cNvSpPr/>
            <p:nvPr/>
          </p:nvSpPr>
          <p:spPr>
            <a:xfrm>
              <a:off x="2383631" y="331136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42" name="Freeform: Shape 144">
              <a:extLst>
                <a:ext uri="{FF2B5EF4-FFF2-40B4-BE49-F238E27FC236}">
                  <a16:creationId xmlns:a16="http://schemas.microsoft.com/office/drawing/2014/main" xmlns="" id="{40C66474-555F-4D41-AD1D-9485CE3AF496}"/>
                </a:ext>
              </a:extLst>
            </p:cNvPr>
            <p:cNvSpPr/>
            <p:nvPr/>
          </p:nvSpPr>
          <p:spPr>
            <a:xfrm>
              <a:off x="2402681" y="331993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43" name="Freeform: Shape 145">
              <a:extLst>
                <a:ext uri="{FF2B5EF4-FFF2-40B4-BE49-F238E27FC236}">
                  <a16:creationId xmlns:a16="http://schemas.microsoft.com/office/drawing/2014/main" xmlns="" id="{35A6E078-DF35-4263-9A9E-17E0A1FDA0FF}"/>
                </a:ext>
              </a:extLst>
            </p:cNvPr>
            <p:cNvSpPr/>
            <p:nvPr/>
          </p:nvSpPr>
          <p:spPr>
            <a:xfrm>
              <a:off x="2428399" y="333041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4" y="71914"/>
                    <a:pt x="39529" y="71914"/>
                  </a:cubicBezTo>
                  <a:cubicBezTo>
                    <a:pt x="21643" y="71914"/>
                    <a:pt x="7144" y="57415"/>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44" name="Freeform: Shape 146">
              <a:extLst>
                <a:ext uri="{FF2B5EF4-FFF2-40B4-BE49-F238E27FC236}">
                  <a16:creationId xmlns:a16="http://schemas.microsoft.com/office/drawing/2014/main" xmlns="" id="{B07428CF-26AD-4307-9590-92B2A7508678}"/>
                </a:ext>
              </a:extLst>
            </p:cNvPr>
            <p:cNvSpPr/>
            <p:nvPr/>
          </p:nvSpPr>
          <p:spPr>
            <a:xfrm>
              <a:off x="2441734" y="334660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4" y="71914"/>
                    <a:pt x="39529" y="71914"/>
                  </a:cubicBezTo>
                  <a:cubicBezTo>
                    <a:pt x="21643" y="71914"/>
                    <a:pt x="7144" y="57415"/>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45" name="Freeform: Shape 147">
              <a:extLst>
                <a:ext uri="{FF2B5EF4-FFF2-40B4-BE49-F238E27FC236}">
                  <a16:creationId xmlns:a16="http://schemas.microsoft.com/office/drawing/2014/main" xmlns="" id="{C4447109-3D50-45D2-BE1F-FFAF8C4983CA}"/>
                </a:ext>
              </a:extLst>
            </p:cNvPr>
            <p:cNvSpPr/>
            <p:nvPr/>
          </p:nvSpPr>
          <p:spPr>
            <a:xfrm>
              <a:off x="2468404" y="336280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46" name="Freeform: Shape 148">
              <a:extLst>
                <a:ext uri="{FF2B5EF4-FFF2-40B4-BE49-F238E27FC236}">
                  <a16:creationId xmlns:a16="http://schemas.microsoft.com/office/drawing/2014/main" xmlns="" id="{304BC0CA-D6F8-458F-85A8-5E2B07F1D599}"/>
                </a:ext>
              </a:extLst>
            </p:cNvPr>
            <p:cNvSpPr/>
            <p:nvPr/>
          </p:nvSpPr>
          <p:spPr>
            <a:xfrm>
              <a:off x="2491264" y="337518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47" name="Freeform: Shape 149">
              <a:extLst>
                <a:ext uri="{FF2B5EF4-FFF2-40B4-BE49-F238E27FC236}">
                  <a16:creationId xmlns:a16="http://schemas.microsoft.com/office/drawing/2014/main" xmlns="" id="{1E066737-7700-49C0-8B75-7B5C4AB4A392}"/>
                </a:ext>
              </a:extLst>
            </p:cNvPr>
            <p:cNvSpPr/>
            <p:nvPr/>
          </p:nvSpPr>
          <p:spPr>
            <a:xfrm>
              <a:off x="2509361" y="338470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4" y="71914"/>
                    <a:pt x="39529" y="71914"/>
                  </a:cubicBezTo>
                  <a:cubicBezTo>
                    <a:pt x="21643" y="71914"/>
                    <a:pt x="7144" y="57415"/>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48" name="Freeform: Shape 150">
              <a:extLst>
                <a:ext uri="{FF2B5EF4-FFF2-40B4-BE49-F238E27FC236}">
                  <a16:creationId xmlns:a16="http://schemas.microsoft.com/office/drawing/2014/main" xmlns="" id="{29E9109C-2F82-4AEF-954D-EBC86162D601}"/>
                </a:ext>
              </a:extLst>
            </p:cNvPr>
            <p:cNvSpPr/>
            <p:nvPr/>
          </p:nvSpPr>
          <p:spPr>
            <a:xfrm>
              <a:off x="2531269" y="339804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49" name="Freeform: Shape 151">
              <a:extLst>
                <a:ext uri="{FF2B5EF4-FFF2-40B4-BE49-F238E27FC236}">
                  <a16:creationId xmlns:a16="http://schemas.microsoft.com/office/drawing/2014/main" xmlns="" id="{B0876188-367E-40CE-92F3-8BAC584E36AE}"/>
                </a:ext>
              </a:extLst>
            </p:cNvPr>
            <p:cNvSpPr/>
            <p:nvPr/>
          </p:nvSpPr>
          <p:spPr>
            <a:xfrm>
              <a:off x="2572226" y="341899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50" name="Freeform: Shape 152">
              <a:extLst>
                <a:ext uri="{FF2B5EF4-FFF2-40B4-BE49-F238E27FC236}">
                  <a16:creationId xmlns:a16="http://schemas.microsoft.com/office/drawing/2014/main" xmlns="" id="{EDF666FC-230C-4185-9211-29D6F99570D0}"/>
                </a:ext>
              </a:extLst>
            </p:cNvPr>
            <p:cNvSpPr/>
            <p:nvPr/>
          </p:nvSpPr>
          <p:spPr>
            <a:xfrm>
              <a:off x="2590324" y="343423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51" name="Freeform: Shape 153">
              <a:extLst>
                <a:ext uri="{FF2B5EF4-FFF2-40B4-BE49-F238E27FC236}">
                  <a16:creationId xmlns:a16="http://schemas.microsoft.com/office/drawing/2014/main" xmlns="" id="{6C67C5DB-8141-469E-87F5-7F6C28CD527A}"/>
                </a:ext>
              </a:extLst>
            </p:cNvPr>
            <p:cNvSpPr/>
            <p:nvPr/>
          </p:nvSpPr>
          <p:spPr>
            <a:xfrm>
              <a:off x="2606516" y="344947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4" y="71914"/>
                    <a:pt x="39529" y="71914"/>
                  </a:cubicBezTo>
                  <a:cubicBezTo>
                    <a:pt x="21643" y="71914"/>
                    <a:pt x="7144" y="57415"/>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52" name="Freeform: Shape 154">
              <a:extLst>
                <a:ext uri="{FF2B5EF4-FFF2-40B4-BE49-F238E27FC236}">
                  <a16:creationId xmlns:a16="http://schemas.microsoft.com/office/drawing/2014/main" xmlns="" id="{4F09354B-F4BE-4389-9360-C76389A29BC3}"/>
                </a:ext>
              </a:extLst>
            </p:cNvPr>
            <p:cNvSpPr/>
            <p:nvPr/>
          </p:nvSpPr>
          <p:spPr>
            <a:xfrm>
              <a:off x="2625566" y="346281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53" name="Freeform: Shape 155">
              <a:extLst>
                <a:ext uri="{FF2B5EF4-FFF2-40B4-BE49-F238E27FC236}">
                  <a16:creationId xmlns:a16="http://schemas.microsoft.com/office/drawing/2014/main" xmlns="" id="{AA0CE380-DC94-4B34-9989-FA36ED50481F}"/>
                </a:ext>
              </a:extLst>
            </p:cNvPr>
            <p:cNvSpPr/>
            <p:nvPr/>
          </p:nvSpPr>
          <p:spPr>
            <a:xfrm>
              <a:off x="2650331" y="348567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54" name="Freeform: Shape 156">
              <a:extLst>
                <a:ext uri="{FF2B5EF4-FFF2-40B4-BE49-F238E27FC236}">
                  <a16:creationId xmlns:a16="http://schemas.microsoft.com/office/drawing/2014/main" xmlns="" id="{2450053B-2A49-4CB2-B35C-39519477F246}"/>
                </a:ext>
              </a:extLst>
            </p:cNvPr>
            <p:cNvSpPr/>
            <p:nvPr/>
          </p:nvSpPr>
          <p:spPr>
            <a:xfrm>
              <a:off x="2673191" y="349900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55" name="Freeform: Shape 157">
              <a:extLst>
                <a:ext uri="{FF2B5EF4-FFF2-40B4-BE49-F238E27FC236}">
                  <a16:creationId xmlns:a16="http://schemas.microsoft.com/office/drawing/2014/main" xmlns="" id="{B2A698D9-EB65-4328-879E-50AE66240E52}"/>
                </a:ext>
              </a:extLst>
            </p:cNvPr>
            <p:cNvSpPr/>
            <p:nvPr/>
          </p:nvSpPr>
          <p:spPr>
            <a:xfrm>
              <a:off x="2690336" y="350662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56" name="Freeform: Shape 158">
              <a:extLst>
                <a:ext uri="{FF2B5EF4-FFF2-40B4-BE49-F238E27FC236}">
                  <a16:creationId xmlns:a16="http://schemas.microsoft.com/office/drawing/2014/main" xmlns="" id="{35FE72B0-ABCA-40A5-A5F9-E3FC473E3098}"/>
                </a:ext>
              </a:extLst>
            </p:cNvPr>
            <p:cNvSpPr/>
            <p:nvPr/>
          </p:nvSpPr>
          <p:spPr>
            <a:xfrm>
              <a:off x="1769269" y="283606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57" name="Freeform: Shape 1055">
              <a:extLst>
                <a:ext uri="{FF2B5EF4-FFF2-40B4-BE49-F238E27FC236}">
                  <a16:creationId xmlns:a16="http://schemas.microsoft.com/office/drawing/2014/main" xmlns="" id="{262EB21A-9EFB-4825-B6EE-D6B5FA08177C}"/>
                </a:ext>
              </a:extLst>
            </p:cNvPr>
            <p:cNvSpPr/>
            <p:nvPr/>
          </p:nvSpPr>
          <p:spPr>
            <a:xfrm>
              <a:off x="1609249" y="270176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58" name="Freeform: Shape 1056">
              <a:extLst>
                <a:ext uri="{FF2B5EF4-FFF2-40B4-BE49-F238E27FC236}">
                  <a16:creationId xmlns:a16="http://schemas.microsoft.com/office/drawing/2014/main" xmlns="" id="{21915897-4092-49F7-A322-ED6D0E63146E}"/>
                </a:ext>
              </a:extLst>
            </p:cNvPr>
            <p:cNvSpPr/>
            <p:nvPr/>
          </p:nvSpPr>
          <p:spPr>
            <a:xfrm>
              <a:off x="1395889" y="247983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59" name="Freeform: Shape 1057">
              <a:extLst>
                <a:ext uri="{FF2B5EF4-FFF2-40B4-BE49-F238E27FC236}">
                  <a16:creationId xmlns:a16="http://schemas.microsoft.com/office/drawing/2014/main" xmlns="" id="{C130FA31-377F-48C2-99E4-53D6388A5772}"/>
                </a:ext>
              </a:extLst>
            </p:cNvPr>
            <p:cNvSpPr/>
            <p:nvPr/>
          </p:nvSpPr>
          <p:spPr>
            <a:xfrm>
              <a:off x="1410176" y="249507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60" name="Freeform: Shape 1058">
              <a:extLst>
                <a:ext uri="{FF2B5EF4-FFF2-40B4-BE49-F238E27FC236}">
                  <a16:creationId xmlns:a16="http://schemas.microsoft.com/office/drawing/2014/main" xmlns="" id="{18D8625F-3836-4A9A-A566-79F91AB2BA39}"/>
                </a:ext>
              </a:extLst>
            </p:cNvPr>
            <p:cNvSpPr/>
            <p:nvPr/>
          </p:nvSpPr>
          <p:spPr>
            <a:xfrm>
              <a:off x="3070384" y="372856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61" name="Freeform: Shape 1059">
              <a:extLst>
                <a:ext uri="{FF2B5EF4-FFF2-40B4-BE49-F238E27FC236}">
                  <a16:creationId xmlns:a16="http://schemas.microsoft.com/office/drawing/2014/main" xmlns="" id="{5C5E0D77-7F77-4B13-AE97-75018E104A15}"/>
                </a:ext>
              </a:extLst>
            </p:cNvPr>
            <p:cNvSpPr/>
            <p:nvPr/>
          </p:nvSpPr>
          <p:spPr>
            <a:xfrm>
              <a:off x="3095149" y="374189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62" name="Freeform: Shape 1060">
              <a:extLst>
                <a:ext uri="{FF2B5EF4-FFF2-40B4-BE49-F238E27FC236}">
                  <a16:creationId xmlns:a16="http://schemas.microsoft.com/office/drawing/2014/main" xmlns="" id="{B3F64302-94FD-47DC-A073-FEAB76F742F3}"/>
                </a:ext>
              </a:extLst>
            </p:cNvPr>
            <p:cNvSpPr/>
            <p:nvPr/>
          </p:nvSpPr>
          <p:spPr>
            <a:xfrm>
              <a:off x="3116104" y="375332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63" name="Freeform: Shape 1061">
              <a:extLst>
                <a:ext uri="{FF2B5EF4-FFF2-40B4-BE49-F238E27FC236}">
                  <a16:creationId xmlns:a16="http://schemas.microsoft.com/office/drawing/2014/main" xmlns="" id="{C884E0F4-87F5-41E1-9956-7651EBE2E56C}"/>
                </a:ext>
              </a:extLst>
            </p:cNvPr>
            <p:cNvSpPr/>
            <p:nvPr/>
          </p:nvSpPr>
          <p:spPr>
            <a:xfrm>
              <a:off x="3143726" y="376570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64" name="Freeform: Shape 1062">
              <a:extLst>
                <a:ext uri="{FF2B5EF4-FFF2-40B4-BE49-F238E27FC236}">
                  <a16:creationId xmlns:a16="http://schemas.microsoft.com/office/drawing/2014/main" xmlns="" id="{B0AEE85C-9219-4D51-AE42-EB8A5F97C038}"/>
                </a:ext>
              </a:extLst>
            </p:cNvPr>
            <p:cNvSpPr/>
            <p:nvPr/>
          </p:nvSpPr>
          <p:spPr>
            <a:xfrm>
              <a:off x="3163729" y="378094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65" name="Freeform: Shape 1063">
              <a:extLst>
                <a:ext uri="{FF2B5EF4-FFF2-40B4-BE49-F238E27FC236}">
                  <a16:creationId xmlns:a16="http://schemas.microsoft.com/office/drawing/2014/main" xmlns="" id="{224FAC49-EEE7-4705-9DED-00C165C92F24}"/>
                </a:ext>
              </a:extLst>
            </p:cNvPr>
            <p:cNvSpPr/>
            <p:nvPr/>
          </p:nvSpPr>
          <p:spPr>
            <a:xfrm>
              <a:off x="3190399" y="379333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66" name="Freeform: Shape 1064">
              <a:extLst>
                <a:ext uri="{FF2B5EF4-FFF2-40B4-BE49-F238E27FC236}">
                  <a16:creationId xmlns:a16="http://schemas.microsoft.com/office/drawing/2014/main" xmlns="" id="{56C550C9-B63C-4A42-82E2-56E83B8555B2}"/>
                </a:ext>
              </a:extLst>
            </p:cNvPr>
            <p:cNvSpPr/>
            <p:nvPr/>
          </p:nvSpPr>
          <p:spPr>
            <a:xfrm>
              <a:off x="3278981" y="382571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67" name="Freeform: Shape 1065">
              <a:extLst>
                <a:ext uri="{FF2B5EF4-FFF2-40B4-BE49-F238E27FC236}">
                  <a16:creationId xmlns:a16="http://schemas.microsoft.com/office/drawing/2014/main" xmlns="" id="{B06D22EB-AF48-4834-9B82-1E75AF172A85}"/>
                </a:ext>
              </a:extLst>
            </p:cNvPr>
            <p:cNvSpPr/>
            <p:nvPr/>
          </p:nvSpPr>
          <p:spPr>
            <a:xfrm>
              <a:off x="3318986" y="382571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68" name="Freeform: Shape 1066">
              <a:extLst>
                <a:ext uri="{FF2B5EF4-FFF2-40B4-BE49-F238E27FC236}">
                  <a16:creationId xmlns:a16="http://schemas.microsoft.com/office/drawing/2014/main" xmlns="" id="{A2A10FF5-2A7F-442C-B62F-ACED3946132D}"/>
                </a:ext>
              </a:extLst>
            </p:cNvPr>
            <p:cNvSpPr/>
            <p:nvPr/>
          </p:nvSpPr>
          <p:spPr>
            <a:xfrm>
              <a:off x="3304699" y="382571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69" name="Freeform: Shape 1067">
              <a:extLst>
                <a:ext uri="{FF2B5EF4-FFF2-40B4-BE49-F238E27FC236}">
                  <a16:creationId xmlns:a16="http://schemas.microsoft.com/office/drawing/2014/main" xmlns="" id="{32B99236-F0AB-4C8D-8F2B-142081676473}"/>
                </a:ext>
              </a:extLst>
            </p:cNvPr>
            <p:cNvSpPr/>
            <p:nvPr/>
          </p:nvSpPr>
          <p:spPr>
            <a:xfrm>
              <a:off x="3393281" y="386095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70" name="Freeform: Shape 1068">
              <a:extLst>
                <a:ext uri="{FF2B5EF4-FFF2-40B4-BE49-F238E27FC236}">
                  <a16:creationId xmlns:a16="http://schemas.microsoft.com/office/drawing/2014/main" xmlns="" id="{93482646-B5B4-49CA-85AE-778656F432BA}"/>
                </a:ext>
              </a:extLst>
            </p:cNvPr>
            <p:cNvSpPr/>
            <p:nvPr/>
          </p:nvSpPr>
          <p:spPr>
            <a:xfrm>
              <a:off x="3519011" y="387715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71" name="Freeform: Shape 1069">
              <a:extLst>
                <a:ext uri="{FF2B5EF4-FFF2-40B4-BE49-F238E27FC236}">
                  <a16:creationId xmlns:a16="http://schemas.microsoft.com/office/drawing/2014/main" xmlns="" id="{EB3710BA-4661-4209-B751-D7C1D15982F3}"/>
                </a:ext>
              </a:extLst>
            </p:cNvPr>
            <p:cNvSpPr/>
            <p:nvPr/>
          </p:nvSpPr>
          <p:spPr>
            <a:xfrm>
              <a:off x="4513421" y="419528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72" name="Freeform: Shape 235">
              <a:extLst>
                <a:ext uri="{FF2B5EF4-FFF2-40B4-BE49-F238E27FC236}">
                  <a16:creationId xmlns:a16="http://schemas.microsoft.com/office/drawing/2014/main" xmlns="" id="{9DD87573-192D-4E16-AE11-716E8FED1A52}"/>
                </a:ext>
              </a:extLst>
            </p:cNvPr>
            <p:cNvSpPr/>
            <p:nvPr/>
          </p:nvSpPr>
          <p:spPr>
            <a:xfrm>
              <a:off x="4396869" y="4099923"/>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grpSp>
      <p:grpSp>
        <p:nvGrpSpPr>
          <p:cNvPr id="173" name="Graphic 1070">
            <a:extLst>
              <a:ext uri="{FF2B5EF4-FFF2-40B4-BE49-F238E27FC236}">
                <a16:creationId xmlns:a16="http://schemas.microsoft.com/office/drawing/2014/main" xmlns="" id="{8D079D13-640B-48FB-AF8F-ED35F41E335C}"/>
              </a:ext>
            </a:extLst>
          </p:cNvPr>
          <p:cNvGrpSpPr/>
          <p:nvPr/>
        </p:nvGrpSpPr>
        <p:grpSpPr>
          <a:xfrm>
            <a:off x="1138476" y="2037988"/>
            <a:ext cx="5453905" cy="2457812"/>
            <a:chOff x="2014537" y="2276475"/>
            <a:chExt cx="5114925" cy="2305050"/>
          </a:xfrm>
        </p:grpSpPr>
        <p:sp>
          <p:nvSpPr>
            <p:cNvPr id="174" name="Freeform: Shape 1072">
              <a:extLst>
                <a:ext uri="{FF2B5EF4-FFF2-40B4-BE49-F238E27FC236}">
                  <a16:creationId xmlns:a16="http://schemas.microsoft.com/office/drawing/2014/main" xmlns="" id="{4C3F70EF-BBC1-47EE-9609-BE1F23AE0DDA}"/>
                </a:ext>
              </a:extLst>
            </p:cNvPr>
            <p:cNvSpPr/>
            <p:nvPr/>
          </p:nvSpPr>
          <p:spPr>
            <a:xfrm>
              <a:off x="7055643" y="4501039"/>
              <a:ext cx="76200" cy="76200"/>
            </a:xfrm>
            <a:custGeom>
              <a:avLst/>
              <a:gdLst>
                <a:gd name="connsiteX0" fmla="*/ 71914 w 76200"/>
                <a:gd name="connsiteY0" fmla="*/ 39529 h 76200"/>
                <a:gd name="connsiteX1" fmla="*/ 39528 w 76200"/>
                <a:gd name="connsiteY1" fmla="*/ 71914 h 76200"/>
                <a:gd name="connsiteX2" fmla="*/ 7143 w 76200"/>
                <a:gd name="connsiteY2" fmla="*/ 39529 h 76200"/>
                <a:gd name="connsiteX3" fmla="*/ 39528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8" y="71914"/>
                  </a:cubicBezTo>
                  <a:cubicBezTo>
                    <a:pt x="21643" y="71914"/>
                    <a:pt x="7143" y="57414"/>
                    <a:pt x="7143" y="39529"/>
                  </a:cubicBezTo>
                  <a:cubicBezTo>
                    <a:pt x="7143" y="21643"/>
                    <a:pt x="21642" y="7144"/>
                    <a:pt x="39528"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75" name="Freeform: Shape 1073">
              <a:extLst>
                <a:ext uri="{FF2B5EF4-FFF2-40B4-BE49-F238E27FC236}">
                  <a16:creationId xmlns:a16="http://schemas.microsoft.com/office/drawing/2014/main" xmlns="" id="{E78163A3-2475-409C-98E1-50A3F6EC304F}"/>
                </a:ext>
              </a:extLst>
            </p:cNvPr>
            <p:cNvSpPr/>
            <p:nvPr/>
          </p:nvSpPr>
          <p:spPr>
            <a:xfrm>
              <a:off x="6326028" y="434006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76" name="Freeform: Shape 1074">
              <a:extLst>
                <a:ext uri="{FF2B5EF4-FFF2-40B4-BE49-F238E27FC236}">
                  <a16:creationId xmlns:a16="http://schemas.microsoft.com/office/drawing/2014/main" xmlns="" id="{7249D52B-886E-4932-A0D7-133F6DBF75C5}"/>
                </a:ext>
              </a:extLst>
            </p:cNvPr>
            <p:cNvSpPr/>
            <p:nvPr/>
          </p:nvSpPr>
          <p:spPr>
            <a:xfrm>
              <a:off x="6164103" y="434006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77" name="Freeform: Shape 1075">
              <a:extLst>
                <a:ext uri="{FF2B5EF4-FFF2-40B4-BE49-F238E27FC236}">
                  <a16:creationId xmlns:a16="http://schemas.microsoft.com/office/drawing/2014/main" xmlns="" id="{35F43A4F-D8BD-41AF-A86E-8FAA35D2E4BE}"/>
                </a:ext>
              </a:extLst>
            </p:cNvPr>
            <p:cNvSpPr/>
            <p:nvPr/>
          </p:nvSpPr>
          <p:spPr>
            <a:xfrm>
              <a:off x="5810726" y="430768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78" name="Freeform: Shape 1076">
              <a:extLst>
                <a:ext uri="{FF2B5EF4-FFF2-40B4-BE49-F238E27FC236}">
                  <a16:creationId xmlns:a16="http://schemas.microsoft.com/office/drawing/2014/main" xmlns="" id="{B96A94B8-6C33-4A23-BE25-C93477835F3C}"/>
                </a:ext>
              </a:extLst>
            </p:cNvPr>
            <p:cNvSpPr/>
            <p:nvPr/>
          </p:nvSpPr>
          <p:spPr>
            <a:xfrm>
              <a:off x="5099208" y="421528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79" name="Freeform: Shape 1077">
              <a:extLst>
                <a:ext uri="{FF2B5EF4-FFF2-40B4-BE49-F238E27FC236}">
                  <a16:creationId xmlns:a16="http://schemas.microsoft.com/office/drawing/2014/main" xmlns="" id="{207D72D6-CF79-4089-8EA1-9F866E1FA593}"/>
                </a:ext>
              </a:extLst>
            </p:cNvPr>
            <p:cNvSpPr/>
            <p:nvPr/>
          </p:nvSpPr>
          <p:spPr>
            <a:xfrm>
              <a:off x="4990623" y="418480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80" name="Freeform: Shape 1078">
              <a:extLst>
                <a:ext uri="{FF2B5EF4-FFF2-40B4-BE49-F238E27FC236}">
                  <a16:creationId xmlns:a16="http://schemas.microsoft.com/office/drawing/2014/main" xmlns="" id="{D2C57FE5-1C4D-470B-8C41-F67B370E70A9}"/>
                </a:ext>
              </a:extLst>
            </p:cNvPr>
            <p:cNvSpPr/>
            <p:nvPr/>
          </p:nvSpPr>
          <p:spPr>
            <a:xfrm>
              <a:off x="4862036" y="415623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81" name="Freeform: Shape 1079">
              <a:extLst>
                <a:ext uri="{FF2B5EF4-FFF2-40B4-BE49-F238E27FC236}">
                  <a16:creationId xmlns:a16="http://schemas.microsoft.com/office/drawing/2014/main" xmlns="" id="{DCE1D3D6-4C8E-4372-B126-1F0C8279A545}"/>
                </a:ext>
              </a:extLst>
            </p:cNvPr>
            <p:cNvSpPr/>
            <p:nvPr/>
          </p:nvSpPr>
          <p:spPr>
            <a:xfrm>
              <a:off x="4777263" y="413813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82" name="Freeform: Shape 1080">
              <a:extLst>
                <a:ext uri="{FF2B5EF4-FFF2-40B4-BE49-F238E27FC236}">
                  <a16:creationId xmlns:a16="http://schemas.microsoft.com/office/drawing/2014/main" xmlns="" id="{E74F7C69-FC73-40C9-AD80-2F974D3FE50F}"/>
                </a:ext>
              </a:extLst>
            </p:cNvPr>
            <p:cNvSpPr/>
            <p:nvPr/>
          </p:nvSpPr>
          <p:spPr>
            <a:xfrm>
              <a:off x="4762023" y="412956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83" name="Freeform: Shape 1081">
              <a:extLst>
                <a:ext uri="{FF2B5EF4-FFF2-40B4-BE49-F238E27FC236}">
                  <a16:creationId xmlns:a16="http://schemas.microsoft.com/office/drawing/2014/main" xmlns="" id="{9008C867-3AB6-4092-BBED-81FDEA72450A}"/>
                </a:ext>
              </a:extLst>
            </p:cNvPr>
            <p:cNvSpPr/>
            <p:nvPr/>
          </p:nvSpPr>
          <p:spPr>
            <a:xfrm>
              <a:off x="4274343" y="392763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84" name="Freeform: Shape 1082">
              <a:extLst>
                <a:ext uri="{FF2B5EF4-FFF2-40B4-BE49-F238E27FC236}">
                  <a16:creationId xmlns:a16="http://schemas.microsoft.com/office/drawing/2014/main" xmlns="" id="{7ADB486E-2ED1-4C81-B1E5-413237658B5D}"/>
                </a:ext>
              </a:extLst>
            </p:cNvPr>
            <p:cNvSpPr/>
            <p:nvPr/>
          </p:nvSpPr>
          <p:spPr>
            <a:xfrm>
              <a:off x="4226718" y="392763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85" name="Freeform: Shape 1083">
              <a:extLst>
                <a:ext uri="{FF2B5EF4-FFF2-40B4-BE49-F238E27FC236}">
                  <a16:creationId xmlns:a16="http://schemas.microsoft.com/office/drawing/2014/main" xmlns="" id="{A8C711DD-756F-4657-9174-29DCD21DD150}"/>
                </a:ext>
              </a:extLst>
            </p:cNvPr>
            <p:cNvSpPr/>
            <p:nvPr/>
          </p:nvSpPr>
          <p:spPr>
            <a:xfrm>
              <a:off x="4080986" y="388477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86" name="Freeform: Shape 1084">
              <a:extLst>
                <a:ext uri="{FF2B5EF4-FFF2-40B4-BE49-F238E27FC236}">
                  <a16:creationId xmlns:a16="http://schemas.microsoft.com/office/drawing/2014/main" xmlns="" id="{2EC22EEB-5393-4A4B-AF51-9099B57A6D3B}"/>
                </a:ext>
              </a:extLst>
            </p:cNvPr>
            <p:cNvSpPr/>
            <p:nvPr/>
          </p:nvSpPr>
          <p:spPr>
            <a:xfrm>
              <a:off x="3973353" y="388477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87" name="Freeform: Shape 1085">
              <a:extLst>
                <a:ext uri="{FF2B5EF4-FFF2-40B4-BE49-F238E27FC236}">
                  <a16:creationId xmlns:a16="http://schemas.microsoft.com/office/drawing/2014/main" xmlns="" id="{DB8F518E-D88C-4E52-BA71-2DF55523F858}"/>
                </a:ext>
              </a:extLst>
            </p:cNvPr>
            <p:cNvSpPr/>
            <p:nvPr/>
          </p:nvSpPr>
          <p:spPr>
            <a:xfrm>
              <a:off x="3680936" y="379523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88" name="Freeform: Shape 1086">
              <a:extLst>
                <a:ext uri="{FF2B5EF4-FFF2-40B4-BE49-F238E27FC236}">
                  <a16:creationId xmlns:a16="http://schemas.microsoft.com/office/drawing/2014/main" xmlns="" id="{8164E141-5745-4D7A-8C55-2E46A37F746E}"/>
                </a:ext>
              </a:extLst>
            </p:cNvPr>
            <p:cNvSpPr/>
            <p:nvPr/>
          </p:nvSpPr>
          <p:spPr>
            <a:xfrm>
              <a:off x="3658076" y="376761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89" name="Freeform: Shape 1087">
              <a:extLst>
                <a:ext uri="{FF2B5EF4-FFF2-40B4-BE49-F238E27FC236}">
                  <a16:creationId xmlns:a16="http://schemas.microsoft.com/office/drawing/2014/main" xmlns="" id="{CA449554-19D2-4C84-8AFD-4FBA53BBF027}"/>
                </a:ext>
              </a:extLst>
            </p:cNvPr>
            <p:cNvSpPr/>
            <p:nvPr/>
          </p:nvSpPr>
          <p:spPr>
            <a:xfrm>
              <a:off x="3606641" y="374856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90" name="Freeform: Shape 1088">
              <a:extLst>
                <a:ext uri="{FF2B5EF4-FFF2-40B4-BE49-F238E27FC236}">
                  <a16:creationId xmlns:a16="http://schemas.microsoft.com/office/drawing/2014/main" xmlns="" id="{357731D6-77E6-4E3D-A03E-5D775DC1691D}"/>
                </a:ext>
              </a:extLst>
            </p:cNvPr>
            <p:cNvSpPr/>
            <p:nvPr/>
          </p:nvSpPr>
          <p:spPr>
            <a:xfrm>
              <a:off x="3482816" y="3674269"/>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91" name="Freeform: Shape 1089">
              <a:extLst>
                <a:ext uri="{FF2B5EF4-FFF2-40B4-BE49-F238E27FC236}">
                  <a16:creationId xmlns:a16="http://schemas.microsoft.com/office/drawing/2014/main" xmlns="" id="{872AA173-9DE6-4983-8F46-35DC7225D5B9}"/>
                </a:ext>
              </a:extLst>
            </p:cNvPr>
            <p:cNvSpPr/>
            <p:nvPr/>
          </p:nvSpPr>
          <p:spPr>
            <a:xfrm>
              <a:off x="3295173" y="356663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92" name="Freeform: Shape 1090">
              <a:extLst>
                <a:ext uri="{FF2B5EF4-FFF2-40B4-BE49-F238E27FC236}">
                  <a16:creationId xmlns:a16="http://schemas.microsoft.com/office/drawing/2014/main" xmlns="" id="{35CC4985-FB40-4314-9805-9C5D3FEB90A9}"/>
                </a:ext>
              </a:extLst>
            </p:cNvPr>
            <p:cNvSpPr/>
            <p:nvPr/>
          </p:nvSpPr>
          <p:spPr>
            <a:xfrm>
              <a:off x="3175158" y="356663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93" name="Freeform: Shape 1091">
              <a:extLst>
                <a:ext uri="{FF2B5EF4-FFF2-40B4-BE49-F238E27FC236}">
                  <a16:creationId xmlns:a16="http://schemas.microsoft.com/office/drawing/2014/main" xmlns="" id="{9EEA0CC5-35EE-44CB-BE0F-2D2E402A67D9}"/>
                </a:ext>
              </a:extLst>
            </p:cNvPr>
            <p:cNvSpPr/>
            <p:nvPr/>
          </p:nvSpPr>
          <p:spPr>
            <a:xfrm>
              <a:off x="3132296" y="356663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94" name="Freeform: Shape 1092">
              <a:extLst>
                <a:ext uri="{FF2B5EF4-FFF2-40B4-BE49-F238E27FC236}">
                  <a16:creationId xmlns:a16="http://schemas.microsoft.com/office/drawing/2014/main" xmlns="" id="{640D055D-49A6-43AF-B41A-3EEBADBEEB12}"/>
                </a:ext>
              </a:extLst>
            </p:cNvPr>
            <p:cNvSpPr/>
            <p:nvPr/>
          </p:nvSpPr>
          <p:spPr>
            <a:xfrm>
              <a:off x="3081813" y="3534251"/>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95" name="Freeform: Shape 1093">
              <a:extLst>
                <a:ext uri="{FF2B5EF4-FFF2-40B4-BE49-F238E27FC236}">
                  <a16:creationId xmlns:a16="http://schemas.microsoft.com/office/drawing/2014/main" xmlns="" id="{547AA5D2-841B-4BAD-918A-E01087F888C1}"/>
                </a:ext>
              </a:extLst>
            </p:cNvPr>
            <p:cNvSpPr/>
            <p:nvPr/>
          </p:nvSpPr>
          <p:spPr>
            <a:xfrm>
              <a:off x="2585561" y="2884646"/>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4" y="71914"/>
                    <a:pt x="39529" y="71914"/>
                  </a:cubicBezTo>
                  <a:cubicBezTo>
                    <a:pt x="21643" y="71914"/>
                    <a:pt x="7144" y="57415"/>
                    <a:pt x="7144" y="39529"/>
                  </a:cubicBezTo>
                  <a:cubicBezTo>
                    <a:pt x="7144" y="21643"/>
                    <a:pt x="21643" y="7144"/>
                    <a:pt x="39529"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96" name="Freeform: Shape 1094">
              <a:extLst>
                <a:ext uri="{FF2B5EF4-FFF2-40B4-BE49-F238E27FC236}">
                  <a16:creationId xmlns:a16="http://schemas.microsoft.com/office/drawing/2014/main" xmlns="" id="{916434AC-2105-4CCE-8A05-2D66D2290A4C}"/>
                </a:ext>
              </a:extLst>
            </p:cNvPr>
            <p:cNvSpPr/>
            <p:nvPr/>
          </p:nvSpPr>
          <p:spPr>
            <a:xfrm>
              <a:off x="2012156" y="2274094"/>
              <a:ext cx="76200" cy="762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97" name="Freeform: Shape 1095">
              <a:extLst>
                <a:ext uri="{FF2B5EF4-FFF2-40B4-BE49-F238E27FC236}">
                  <a16:creationId xmlns:a16="http://schemas.microsoft.com/office/drawing/2014/main" xmlns="" id="{F5F06246-4E1D-407E-8CFE-79423A6C39E9}"/>
                </a:ext>
              </a:extLst>
            </p:cNvPr>
            <p:cNvSpPr/>
            <p:nvPr/>
          </p:nvSpPr>
          <p:spPr>
            <a:xfrm>
              <a:off x="2030253" y="2306479"/>
              <a:ext cx="5105400" cy="2238375"/>
            </a:xfrm>
            <a:custGeom>
              <a:avLst/>
              <a:gdLst>
                <a:gd name="connsiteX0" fmla="*/ 5103019 w 5105400"/>
                <a:gd name="connsiteY0" fmla="*/ 2234089 h 2238375"/>
                <a:gd name="connsiteX1" fmla="*/ 5032534 w 5105400"/>
                <a:gd name="connsiteY1" fmla="*/ 2234089 h 2238375"/>
                <a:gd name="connsiteX2" fmla="*/ 5032534 w 5105400"/>
                <a:gd name="connsiteY2" fmla="*/ 2161699 h 2238375"/>
                <a:gd name="connsiteX3" fmla="*/ 5021104 w 5105400"/>
                <a:gd name="connsiteY3" fmla="*/ 2161699 h 2238375"/>
                <a:gd name="connsiteX4" fmla="*/ 5021104 w 5105400"/>
                <a:gd name="connsiteY4" fmla="*/ 2143601 h 2238375"/>
                <a:gd name="connsiteX5" fmla="*/ 4487704 w 5105400"/>
                <a:gd name="connsiteY5" fmla="*/ 2143601 h 2238375"/>
                <a:gd name="connsiteX6" fmla="*/ 4487704 w 5105400"/>
                <a:gd name="connsiteY6" fmla="*/ 2135981 h 2238375"/>
                <a:gd name="connsiteX7" fmla="*/ 4473416 w 5105400"/>
                <a:gd name="connsiteY7" fmla="*/ 2135981 h 2238375"/>
                <a:gd name="connsiteX8" fmla="*/ 4473416 w 5105400"/>
                <a:gd name="connsiteY8" fmla="*/ 2085499 h 2238375"/>
                <a:gd name="connsiteX9" fmla="*/ 4460081 w 5105400"/>
                <a:gd name="connsiteY9" fmla="*/ 2085499 h 2238375"/>
                <a:gd name="connsiteX10" fmla="*/ 4460081 w 5105400"/>
                <a:gd name="connsiteY10" fmla="*/ 2075021 h 2238375"/>
                <a:gd name="connsiteX11" fmla="*/ 3992404 w 5105400"/>
                <a:gd name="connsiteY11" fmla="*/ 2075021 h 2238375"/>
                <a:gd name="connsiteX12" fmla="*/ 3992404 w 5105400"/>
                <a:gd name="connsiteY12" fmla="*/ 2057876 h 2238375"/>
                <a:gd name="connsiteX13" fmla="*/ 3977164 w 5105400"/>
                <a:gd name="connsiteY13" fmla="*/ 2057876 h 2238375"/>
                <a:gd name="connsiteX14" fmla="*/ 3977164 w 5105400"/>
                <a:gd name="connsiteY14" fmla="*/ 2038826 h 2238375"/>
                <a:gd name="connsiteX15" fmla="*/ 3776186 w 5105400"/>
                <a:gd name="connsiteY15" fmla="*/ 2038826 h 2238375"/>
                <a:gd name="connsiteX16" fmla="*/ 3776186 w 5105400"/>
                <a:gd name="connsiteY16" fmla="*/ 2031206 h 2238375"/>
                <a:gd name="connsiteX17" fmla="*/ 3766661 w 5105400"/>
                <a:gd name="connsiteY17" fmla="*/ 2031206 h 2238375"/>
                <a:gd name="connsiteX18" fmla="*/ 3766661 w 5105400"/>
                <a:gd name="connsiteY18" fmla="*/ 2020729 h 2238375"/>
                <a:gd name="connsiteX19" fmla="*/ 3754279 w 5105400"/>
                <a:gd name="connsiteY19" fmla="*/ 2020729 h 2238375"/>
                <a:gd name="connsiteX20" fmla="*/ 3754279 w 5105400"/>
                <a:gd name="connsiteY20" fmla="*/ 2010251 h 2238375"/>
                <a:gd name="connsiteX21" fmla="*/ 3526631 w 5105400"/>
                <a:gd name="connsiteY21" fmla="*/ 2010251 h 2238375"/>
                <a:gd name="connsiteX22" fmla="*/ 3526631 w 5105400"/>
                <a:gd name="connsiteY22" fmla="*/ 1994059 h 2238375"/>
                <a:gd name="connsiteX23" fmla="*/ 3510439 w 5105400"/>
                <a:gd name="connsiteY23" fmla="*/ 1994059 h 2238375"/>
                <a:gd name="connsiteX24" fmla="*/ 3510439 w 5105400"/>
                <a:gd name="connsiteY24" fmla="*/ 1977866 h 2238375"/>
                <a:gd name="connsiteX25" fmla="*/ 3139916 w 5105400"/>
                <a:gd name="connsiteY25" fmla="*/ 1977866 h 2238375"/>
                <a:gd name="connsiteX26" fmla="*/ 3139916 w 5105400"/>
                <a:gd name="connsiteY26" fmla="*/ 1968341 h 2238375"/>
                <a:gd name="connsiteX27" fmla="*/ 3123724 w 5105400"/>
                <a:gd name="connsiteY27" fmla="*/ 1968341 h 2238375"/>
                <a:gd name="connsiteX28" fmla="*/ 3123724 w 5105400"/>
                <a:gd name="connsiteY28" fmla="*/ 1948339 h 2238375"/>
                <a:gd name="connsiteX29" fmla="*/ 3097054 w 5105400"/>
                <a:gd name="connsiteY29" fmla="*/ 1948339 h 2238375"/>
                <a:gd name="connsiteX30" fmla="*/ 3097054 w 5105400"/>
                <a:gd name="connsiteY30" fmla="*/ 1926431 h 2238375"/>
                <a:gd name="connsiteX31" fmla="*/ 3085624 w 5105400"/>
                <a:gd name="connsiteY31" fmla="*/ 1926431 h 2238375"/>
                <a:gd name="connsiteX32" fmla="*/ 3085624 w 5105400"/>
                <a:gd name="connsiteY32" fmla="*/ 1916906 h 2238375"/>
                <a:gd name="connsiteX33" fmla="*/ 2991326 w 5105400"/>
                <a:gd name="connsiteY33" fmla="*/ 1916906 h 2238375"/>
                <a:gd name="connsiteX34" fmla="*/ 2991326 w 5105400"/>
                <a:gd name="connsiteY34" fmla="*/ 1890236 h 2238375"/>
                <a:gd name="connsiteX35" fmla="*/ 2813209 w 5105400"/>
                <a:gd name="connsiteY35" fmla="*/ 1890236 h 2238375"/>
                <a:gd name="connsiteX36" fmla="*/ 2813209 w 5105400"/>
                <a:gd name="connsiteY36" fmla="*/ 1872139 h 2238375"/>
                <a:gd name="connsiteX37" fmla="*/ 2772251 w 5105400"/>
                <a:gd name="connsiteY37" fmla="*/ 1872139 h 2238375"/>
                <a:gd name="connsiteX38" fmla="*/ 2772251 w 5105400"/>
                <a:gd name="connsiteY38" fmla="*/ 1850231 h 2238375"/>
                <a:gd name="connsiteX39" fmla="*/ 2656999 w 5105400"/>
                <a:gd name="connsiteY39" fmla="*/ 1850231 h 2238375"/>
                <a:gd name="connsiteX40" fmla="*/ 2656999 w 5105400"/>
                <a:gd name="connsiteY40" fmla="*/ 1830229 h 2238375"/>
                <a:gd name="connsiteX41" fmla="*/ 2644616 w 5105400"/>
                <a:gd name="connsiteY41" fmla="*/ 1830229 h 2238375"/>
                <a:gd name="connsiteX42" fmla="*/ 2644616 w 5105400"/>
                <a:gd name="connsiteY42" fmla="*/ 1811179 h 2238375"/>
                <a:gd name="connsiteX43" fmla="*/ 2631281 w 5105400"/>
                <a:gd name="connsiteY43" fmla="*/ 1811179 h 2238375"/>
                <a:gd name="connsiteX44" fmla="*/ 2631281 w 5105400"/>
                <a:gd name="connsiteY44" fmla="*/ 1785461 h 2238375"/>
                <a:gd name="connsiteX45" fmla="*/ 2616041 w 5105400"/>
                <a:gd name="connsiteY45" fmla="*/ 1785461 h 2238375"/>
                <a:gd name="connsiteX46" fmla="*/ 2616041 w 5105400"/>
                <a:gd name="connsiteY46" fmla="*/ 1769269 h 2238375"/>
                <a:gd name="connsiteX47" fmla="*/ 2604611 w 5105400"/>
                <a:gd name="connsiteY47" fmla="*/ 1769269 h 2238375"/>
                <a:gd name="connsiteX48" fmla="*/ 2604611 w 5105400"/>
                <a:gd name="connsiteY48" fmla="*/ 1759744 h 2238375"/>
                <a:gd name="connsiteX49" fmla="*/ 2551271 w 5105400"/>
                <a:gd name="connsiteY49" fmla="*/ 1759744 h 2238375"/>
                <a:gd name="connsiteX50" fmla="*/ 2551271 w 5105400"/>
                <a:gd name="connsiteY50" fmla="*/ 1750219 h 2238375"/>
                <a:gd name="connsiteX51" fmla="*/ 2536984 w 5105400"/>
                <a:gd name="connsiteY51" fmla="*/ 1750219 h 2238375"/>
                <a:gd name="connsiteX52" fmla="*/ 2536984 w 5105400"/>
                <a:gd name="connsiteY52" fmla="*/ 1742599 h 2238375"/>
                <a:gd name="connsiteX53" fmla="*/ 2523649 w 5105400"/>
                <a:gd name="connsiteY53" fmla="*/ 1742599 h 2238375"/>
                <a:gd name="connsiteX54" fmla="*/ 2523649 w 5105400"/>
                <a:gd name="connsiteY54" fmla="*/ 1732121 h 2238375"/>
                <a:gd name="connsiteX55" fmla="*/ 2509361 w 5105400"/>
                <a:gd name="connsiteY55" fmla="*/ 1732121 h 2238375"/>
                <a:gd name="connsiteX56" fmla="*/ 2509361 w 5105400"/>
                <a:gd name="connsiteY56" fmla="*/ 1723549 h 2238375"/>
                <a:gd name="connsiteX57" fmla="*/ 2483644 w 5105400"/>
                <a:gd name="connsiteY57" fmla="*/ 1723549 h 2238375"/>
                <a:gd name="connsiteX58" fmla="*/ 2483644 w 5105400"/>
                <a:gd name="connsiteY58" fmla="*/ 1714976 h 2238375"/>
                <a:gd name="connsiteX59" fmla="*/ 2470309 w 5105400"/>
                <a:gd name="connsiteY59" fmla="*/ 1714976 h 2238375"/>
                <a:gd name="connsiteX60" fmla="*/ 2470309 w 5105400"/>
                <a:gd name="connsiteY60" fmla="*/ 1705451 h 2238375"/>
                <a:gd name="connsiteX61" fmla="*/ 2458879 w 5105400"/>
                <a:gd name="connsiteY61" fmla="*/ 1705451 h 2238375"/>
                <a:gd name="connsiteX62" fmla="*/ 2458879 w 5105400"/>
                <a:gd name="connsiteY62" fmla="*/ 1697831 h 2238375"/>
                <a:gd name="connsiteX63" fmla="*/ 2443639 w 5105400"/>
                <a:gd name="connsiteY63" fmla="*/ 1697831 h 2238375"/>
                <a:gd name="connsiteX64" fmla="*/ 2443639 w 5105400"/>
                <a:gd name="connsiteY64" fmla="*/ 1689259 h 2238375"/>
                <a:gd name="connsiteX65" fmla="*/ 2430304 w 5105400"/>
                <a:gd name="connsiteY65" fmla="*/ 1689259 h 2238375"/>
                <a:gd name="connsiteX66" fmla="*/ 2430304 w 5105400"/>
                <a:gd name="connsiteY66" fmla="*/ 1679734 h 2238375"/>
                <a:gd name="connsiteX67" fmla="*/ 2402681 w 5105400"/>
                <a:gd name="connsiteY67" fmla="*/ 1679734 h 2238375"/>
                <a:gd name="connsiteX68" fmla="*/ 2402681 w 5105400"/>
                <a:gd name="connsiteY68" fmla="*/ 1670209 h 2238375"/>
                <a:gd name="connsiteX69" fmla="*/ 2389346 w 5105400"/>
                <a:gd name="connsiteY69" fmla="*/ 1670209 h 2238375"/>
                <a:gd name="connsiteX70" fmla="*/ 2389346 w 5105400"/>
                <a:gd name="connsiteY70" fmla="*/ 1661636 h 2238375"/>
                <a:gd name="connsiteX71" fmla="*/ 2221706 w 5105400"/>
                <a:gd name="connsiteY71" fmla="*/ 1661636 h 2238375"/>
                <a:gd name="connsiteX72" fmla="*/ 2221706 w 5105400"/>
                <a:gd name="connsiteY72" fmla="*/ 1643539 h 2238375"/>
                <a:gd name="connsiteX73" fmla="*/ 2176939 w 5105400"/>
                <a:gd name="connsiteY73" fmla="*/ 1643539 h 2238375"/>
                <a:gd name="connsiteX74" fmla="*/ 2176939 w 5105400"/>
                <a:gd name="connsiteY74" fmla="*/ 1634966 h 2238375"/>
                <a:gd name="connsiteX75" fmla="*/ 2162651 w 5105400"/>
                <a:gd name="connsiteY75" fmla="*/ 1634966 h 2238375"/>
                <a:gd name="connsiteX76" fmla="*/ 2162651 w 5105400"/>
                <a:gd name="connsiteY76" fmla="*/ 1618774 h 2238375"/>
                <a:gd name="connsiteX77" fmla="*/ 1830229 w 5105400"/>
                <a:gd name="connsiteY77" fmla="*/ 1618774 h 2238375"/>
                <a:gd name="connsiteX78" fmla="*/ 1830229 w 5105400"/>
                <a:gd name="connsiteY78" fmla="*/ 1599724 h 2238375"/>
                <a:gd name="connsiteX79" fmla="*/ 1817846 w 5105400"/>
                <a:gd name="connsiteY79" fmla="*/ 1599724 h 2238375"/>
                <a:gd name="connsiteX80" fmla="*/ 1817846 w 5105400"/>
                <a:gd name="connsiteY80" fmla="*/ 1590199 h 2238375"/>
                <a:gd name="connsiteX81" fmla="*/ 1799749 w 5105400"/>
                <a:gd name="connsiteY81" fmla="*/ 1590199 h 2238375"/>
                <a:gd name="connsiteX82" fmla="*/ 1799749 w 5105400"/>
                <a:gd name="connsiteY82" fmla="*/ 1581626 h 2238375"/>
                <a:gd name="connsiteX83" fmla="*/ 1788319 w 5105400"/>
                <a:gd name="connsiteY83" fmla="*/ 1581626 h 2238375"/>
                <a:gd name="connsiteX84" fmla="*/ 1788319 w 5105400"/>
                <a:gd name="connsiteY84" fmla="*/ 1575911 h 2238375"/>
                <a:gd name="connsiteX85" fmla="*/ 1777841 w 5105400"/>
                <a:gd name="connsiteY85" fmla="*/ 1575911 h 2238375"/>
                <a:gd name="connsiteX86" fmla="*/ 1777841 w 5105400"/>
                <a:gd name="connsiteY86" fmla="*/ 1556861 h 2238375"/>
                <a:gd name="connsiteX87" fmla="*/ 1762601 w 5105400"/>
                <a:gd name="connsiteY87" fmla="*/ 1556861 h 2238375"/>
                <a:gd name="connsiteX88" fmla="*/ 1762601 w 5105400"/>
                <a:gd name="connsiteY88" fmla="*/ 1526381 h 2238375"/>
                <a:gd name="connsiteX89" fmla="*/ 1666399 w 5105400"/>
                <a:gd name="connsiteY89" fmla="*/ 1526381 h 2238375"/>
                <a:gd name="connsiteX90" fmla="*/ 1666399 w 5105400"/>
                <a:gd name="connsiteY90" fmla="*/ 1494949 h 2238375"/>
                <a:gd name="connsiteX91" fmla="*/ 1628299 w 5105400"/>
                <a:gd name="connsiteY91" fmla="*/ 1494949 h 2238375"/>
                <a:gd name="connsiteX92" fmla="*/ 1628299 w 5105400"/>
                <a:gd name="connsiteY92" fmla="*/ 1483519 h 2238375"/>
                <a:gd name="connsiteX93" fmla="*/ 1562576 w 5105400"/>
                <a:gd name="connsiteY93" fmla="*/ 1483519 h 2238375"/>
                <a:gd name="connsiteX94" fmla="*/ 1562576 w 5105400"/>
                <a:gd name="connsiteY94" fmla="*/ 1470184 h 2238375"/>
                <a:gd name="connsiteX95" fmla="*/ 1544479 w 5105400"/>
                <a:gd name="connsiteY95" fmla="*/ 1470184 h 2238375"/>
                <a:gd name="connsiteX96" fmla="*/ 1544479 w 5105400"/>
                <a:gd name="connsiteY96" fmla="*/ 1460659 h 2238375"/>
                <a:gd name="connsiteX97" fmla="*/ 1522571 w 5105400"/>
                <a:gd name="connsiteY97" fmla="*/ 1460659 h 2238375"/>
                <a:gd name="connsiteX98" fmla="*/ 1522571 w 5105400"/>
                <a:gd name="connsiteY98" fmla="*/ 1433036 h 2238375"/>
                <a:gd name="connsiteX99" fmla="*/ 1509236 w 5105400"/>
                <a:gd name="connsiteY99" fmla="*/ 1433036 h 2238375"/>
                <a:gd name="connsiteX100" fmla="*/ 1509236 w 5105400"/>
                <a:gd name="connsiteY100" fmla="*/ 1409224 h 2238375"/>
                <a:gd name="connsiteX101" fmla="*/ 1482566 w 5105400"/>
                <a:gd name="connsiteY101" fmla="*/ 1409224 h 2238375"/>
                <a:gd name="connsiteX102" fmla="*/ 1482566 w 5105400"/>
                <a:gd name="connsiteY102" fmla="*/ 1390174 h 2238375"/>
                <a:gd name="connsiteX103" fmla="*/ 1416844 w 5105400"/>
                <a:gd name="connsiteY103" fmla="*/ 1390174 h 2238375"/>
                <a:gd name="connsiteX104" fmla="*/ 1416844 w 5105400"/>
                <a:gd name="connsiteY104" fmla="*/ 1373981 h 2238375"/>
                <a:gd name="connsiteX105" fmla="*/ 1402556 w 5105400"/>
                <a:gd name="connsiteY105" fmla="*/ 1373981 h 2238375"/>
                <a:gd name="connsiteX106" fmla="*/ 1402556 w 5105400"/>
                <a:gd name="connsiteY106" fmla="*/ 1357789 h 2238375"/>
                <a:gd name="connsiteX107" fmla="*/ 1388269 w 5105400"/>
                <a:gd name="connsiteY107" fmla="*/ 1357789 h 2238375"/>
                <a:gd name="connsiteX108" fmla="*/ 1388269 w 5105400"/>
                <a:gd name="connsiteY108" fmla="*/ 1337786 h 2238375"/>
                <a:gd name="connsiteX109" fmla="*/ 1373981 w 5105400"/>
                <a:gd name="connsiteY109" fmla="*/ 1337786 h 2238375"/>
                <a:gd name="connsiteX110" fmla="*/ 1373981 w 5105400"/>
                <a:gd name="connsiteY110" fmla="*/ 1328261 h 2238375"/>
                <a:gd name="connsiteX111" fmla="*/ 1362551 w 5105400"/>
                <a:gd name="connsiteY111" fmla="*/ 1328261 h 2238375"/>
                <a:gd name="connsiteX112" fmla="*/ 1362551 w 5105400"/>
                <a:gd name="connsiteY112" fmla="*/ 1320641 h 2238375"/>
                <a:gd name="connsiteX113" fmla="*/ 1347311 w 5105400"/>
                <a:gd name="connsiteY113" fmla="*/ 1320641 h 2238375"/>
                <a:gd name="connsiteX114" fmla="*/ 1347311 w 5105400"/>
                <a:gd name="connsiteY114" fmla="*/ 1311116 h 2238375"/>
                <a:gd name="connsiteX115" fmla="*/ 1320641 w 5105400"/>
                <a:gd name="connsiteY115" fmla="*/ 1311116 h 2238375"/>
                <a:gd name="connsiteX116" fmla="*/ 1320641 w 5105400"/>
                <a:gd name="connsiteY116" fmla="*/ 1301591 h 2238375"/>
                <a:gd name="connsiteX117" fmla="*/ 1127284 w 5105400"/>
                <a:gd name="connsiteY117" fmla="*/ 1301591 h 2238375"/>
                <a:gd name="connsiteX118" fmla="*/ 1127284 w 5105400"/>
                <a:gd name="connsiteY118" fmla="*/ 1275874 h 2238375"/>
                <a:gd name="connsiteX119" fmla="*/ 1089184 w 5105400"/>
                <a:gd name="connsiteY119" fmla="*/ 1275874 h 2238375"/>
                <a:gd name="connsiteX120" fmla="*/ 1089184 w 5105400"/>
                <a:gd name="connsiteY120" fmla="*/ 1249204 h 2238375"/>
                <a:gd name="connsiteX121" fmla="*/ 1082516 w 5105400"/>
                <a:gd name="connsiteY121" fmla="*/ 1249204 h 2238375"/>
                <a:gd name="connsiteX122" fmla="*/ 1082516 w 5105400"/>
                <a:gd name="connsiteY122" fmla="*/ 1233011 h 2238375"/>
                <a:gd name="connsiteX123" fmla="*/ 1068229 w 5105400"/>
                <a:gd name="connsiteY123" fmla="*/ 1233011 h 2238375"/>
                <a:gd name="connsiteX124" fmla="*/ 1068229 w 5105400"/>
                <a:gd name="connsiteY124" fmla="*/ 1218724 h 2238375"/>
                <a:gd name="connsiteX125" fmla="*/ 1052036 w 5105400"/>
                <a:gd name="connsiteY125" fmla="*/ 1218724 h 2238375"/>
                <a:gd name="connsiteX126" fmla="*/ 1052036 w 5105400"/>
                <a:gd name="connsiteY126" fmla="*/ 1210151 h 2238375"/>
                <a:gd name="connsiteX127" fmla="*/ 1041559 w 5105400"/>
                <a:gd name="connsiteY127" fmla="*/ 1210151 h 2238375"/>
                <a:gd name="connsiteX128" fmla="*/ 1041559 w 5105400"/>
                <a:gd name="connsiteY128" fmla="*/ 1187291 h 2238375"/>
                <a:gd name="connsiteX129" fmla="*/ 1027271 w 5105400"/>
                <a:gd name="connsiteY129" fmla="*/ 1187291 h 2238375"/>
                <a:gd name="connsiteX130" fmla="*/ 1027271 w 5105400"/>
                <a:gd name="connsiteY130" fmla="*/ 1168241 h 2238375"/>
                <a:gd name="connsiteX131" fmla="*/ 1015841 w 5105400"/>
                <a:gd name="connsiteY131" fmla="*/ 1168241 h 2238375"/>
                <a:gd name="connsiteX132" fmla="*/ 1015841 w 5105400"/>
                <a:gd name="connsiteY132" fmla="*/ 1157764 h 2238375"/>
                <a:gd name="connsiteX133" fmla="*/ 1000601 w 5105400"/>
                <a:gd name="connsiteY133" fmla="*/ 1157764 h 2238375"/>
                <a:gd name="connsiteX134" fmla="*/ 1000601 w 5105400"/>
                <a:gd name="connsiteY134" fmla="*/ 1133951 h 2238375"/>
                <a:gd name="connsiteX135" fmla="*/ 989171 w 5105400"/>
                <a:gd name="connsiteY135" fmla="*/ 1133951 h 2238375"/>
                <a:gd name="connsiteX136" fmla="*/ 989171 w 5105400"/>
                <a:gd name="connsiteY136" fmla="*/ 1090136 h 2238375"/>
                <a:gd name="connsiteX137" fmla="*/ 972979 w 5105400"/>
                <a:gd name="connsiteY137" fmla="*/ 1090136 h 2238375"/>
                <a:gd name="connsiteX138" fmla="*/ 972979 w 5105400"/>
                <a:gd name="connsiteY138" fmla="*/ 1073944 h 2238375"/>
                <a:gd name="connsiteX139" fmla="*/ 959644 w 5105400"/>
                <a:gd name="connsiteY139" fmla="*/ 1073944 h 2238375"/>
                <a:gd name="connsiteX140" fmla="*/ 959644 w 5105400"/>
                <a:gd name="connsiteY140" fmla="*/ 1065371 h 2238375"/>
                <a:gd name="connsiteX141" fmla="*/ 934879 w 5105400"/>
                <a:gd name="connsiteY141" fmla="*/ 1065371 h 2238375"/>
                <a:gd name="connsiteX142" fmla="*/ 934879 w 5105400"/>
                <a:gd name="connsiteY142" fmla="*/ 1019651 h 2238375"/>
                <a:gd name="connsiteX143" fmla="*/ 921544 w 5105400"/>
                <a:gd name="connsiteY143" fmla="*/ 1019651 h 2238375"/>
                <a:gd name="connsiteX144" fmla="*/ 921544 w 5105400"/>
                <a:gd name="connsiteY144" fmla="*/ 1012984 h 2238375"/>
                <a:gd name="connsiteX145" fmla="*/ 907256 w 5105400"/>
                <a:gd name="connsiteY145" fmla="*/ 1012984 h 2238375"/>
                <a:gd name="connsiteX146" fmla="*/ 907256 w 5105400"/>
                <a:gd name="connsiteY146" fmla="*/ 994886 h 2238375"/>
                <a:gd name="connsiteX147" fmla="*/ 895826 w 5105400"/>
                <a:gd name="connsiteY147" fmla="*/ 994886 h 2238375"/>
                <a:gd name="connsiteX148" fmla="*/ 895826 w 5105400"/>
                <a:gd name="connsiteY148" fmla="*/ 975836 h 2238375"/>
                <a:gd name="connsiteX149" fmla="*/ 880586 w 5105400"/>
                <a:gd name="connsiteY149" fmla="*/ 975836 h 2238375"/>
                <a:gd name="connsiteX150" fmla="*/ 880586 w 5105400"/>
                <a:gd name="connsiteY150" fmla="*/ 950119 h 2238375"/>
                <a:gd name="connsiteX151" fmla="*/ 866299 w 5105400"/>
                <a:gd name="connsiteY151" fmla="*/ 950119 h 2238375"/>
                <a:gd name="connsiteX152" fmla="*/ 866299 w 5105400"/>
                <a:gd name="connsiteY152" fmla="*/ 906304 h 2238375"/>
                <a:gd name="connsiteX153" fmla="*/ 853916 w 5105400"/>
                <a:gd name="connsiteY153" fmla="*/ 906304 h 2238375"/>
                <a:gd name="connsiteX154" fmla="*/ 853916 w 5105400"/>
                <a:gd name="connsiteY154" fmla="*/ 899636 h 2238375"/>
                <a:gd name="connsiteX155" fmla="*/ 843439 w 5105400"/>
                <a:gd name="connsiteY155" fmla="*/ 899636 h 2238375"/>
                <a:gd name="connsiteX156" fmla="*/ 843439 w 5105400"/>
                <a:gd name="connsiteY156" fmla="*/ 889159 h 2238375"/>
                <a:gd name="connsiteX157" fmla="*/ 827246 w 5105400"/>
                <a:gd name="connsiteY157" fmla="*/ 889159 h 2238375"/>
                <a:gd name="connsiteX158" fmla="*/ 827246 w 5105400"/>
                <a:gd name="connsiteY158" fmla="*/ 879634 h 2238375"/>
                <a:gd name="connsiteX159" fmla="*/ 813911 w 5105400"/>
                <a:gd name="connsiteY159" fmla="*/ 879634 h 2238375"/>
                <a:gd name="connsiteX160" fmla="*/ 813911 w 5105400"/>
                <a:gd name="connsiteY160" fmla="*/ 871061 h 2238375"/>
                <a:gd name="connsiteX161" fmla="*/ 799624 w 5105400"/>
                <a:gd name="connsiteY161" fmla="*/ 871061 h 2238375"/>
                <a:gd name="connsiteX162" fmla="*/ 799624 w 5105400"/>
                <a:gd name="connsiteY162" fmla="*/ 861536 h 2238375"/>
                <a:gd name="connsiteX163" fmla="*/ 776764 w 5105400"/>
                <a:gd name="connsiteY163" fmla="*/ 861536 h 2238375"/>
                <a:gd name="connsiteX164" fmla="*/ 776764 w 5105400"/>
                <a:gd name="connsiteY164" fmla="*/ 852964 h 2238375"/>
                <a:gd name="connsiteX165" fmla="*/ 763429 w 5105400"/>
                <a:gd name="connsiteY165" fmla="*/ 852964 h 2238375"/>
                <a:gd name="connsiteX166" fmla="*/ 763429 w 5105400"/>
                <a:gd name="connsiteY166" fmla="*/ 835819 h 2238375"/>
                <a:gd name="connsiteX167" fmla="*/ 746284 w 5105400"/>
                <a:gd name="connsiteY167" fmla="*/ 835819 h 2238375"/>
                <a:gd name="connsiteX168" fmla="*/ 746284 w 5105400"/>
                <a:gd name="connsiteY168" fmla="*/ 828199 h 2238375"/>
                <a:gd name="connsiteX169" fmla="*/ 732949 w 5105400"/>
                <a:gd name="connsiteY169" fmla="*/ 828199 h 2238375"/>
                <a:gd name="connsiteX170" fmla="*/ 732949 w 5105400"/>
                <a:gd name="connsiteY170" fmla="*/ 817721 h 2238375"/>
                <a:gd name="connsiteX171" fmla="*/ 708184 w 5105400"/>
                <a:gd name="connsiteY171" fmla="*/ 817721 h 2238375"/>
                <a:gd name="connsiteX172" fmla="*/ 708184 w 5105400"/>
                <a:gd name="connsiteY172" fmla="*/ 793909 h 2238375"/>
                <a:gd name="connsiteX173" fmla="*/ 693896 w 5105400"/>
                <a:gd name="connsiteY173" fmla="*/ 793909 h 2238375"/>
                <a:gd name="connsiteX174" fmla="*/ 693896 w 5105400"/>
                <a:gd name="connsiteY174" fmla="*/ 773906 h 2238375"/>
                <a:gd name="connsiteX175" fmla="*/ 678656 w 5105400"/>
                <a:gd name="connsiteY175" fmla="*/ 773906 h 2238375"/>
                <a:gd name="connsiteX176" fmla="*/ 678656 w 5105400"/>
                <a:gd name="connsiteY176" fmla="*/ 748189 h 2238375"/>
                <a:gd name="connsiteX177" fmla="*/ 667226 w 5105400"/>
                <a:gd name="connsiteY177" fmla="*/ 748189 h 2238375"/>
                <a:gd name="connsiteX178" fmla="*/ 667226 w 5105400"/>
                <a:gd name="connsiteY178" fmla="*/ 730091 h 2238375"/>
                <a:gd name="connsiteX179" fmla="*/ 652939 w 5105400"/>
                <a:gd name="connsiteY179" fmla="*/ 730091 h 2238375"/>
                <a:gd name="connsiteX180" fmla="*/ 652939 w 5105400"/>
                <a:gd name="connsiteY180" fmla="*/ 720566 h 2238375"/>
                <a:gd name="connsiteX181" fmla="*/ 640556 w 5105400"/>
                <a:gd name="connsiteY181" fmla="*/ 720566 h 2238375"/>
                <a:gd name="connsiteX182" fmla="*/ 640556 w 5105400"/>
                <a:gd name="connsiteY182" fmla="*/ 701516 h 2238375"/>
                <a:gd name="connsiteX183" fmla="*/ 626269 w 5105400"/>
                <a:gd name="connsiteY183" fmla="*/ 701516 h 2238375"/>
                <a:gd name="connsiteX184" fmla="*/ 626269 w 5105400"/>
                <a:gd name="connsiteY184" fmla="*/ 685324 h 2238375"/>
                <a:gd name="connsiteX185" fmla="*/ 613886 w 5105400"/>
                <a:gd name="connsiteY185" fmla="*/ 685324 h 2238375"/>
                <a:gd name="connsiteX186" fmla="*/ 613886 w 5105400"/>
                <a:gd name="connsiteY186" fmla="*/ 669131 h 2238375"/>
                <a:gd name="connsiteX187" fmla="*/ 600551 w 5105400"/>
                <a:gd name="connsiteY187" fmla="*/ 669131 h 2238375"/>
                <a:gd name="connsiteX188" fmla="*/ 600551 w 5105400"/>
                <a:gd name="connsiteY188" fmla="*/ 614839 h 2238375"/>
                <a:gd name="connsiteX189" fmla="*/ 587216 w 5105400"/>
                <a:gd name="connsiteY189" fmla="*/ 614839 h 2238375"/>
                <a:gd name="connsiteX190" fmla="*/ 587216 w 5105400"/>
                <a:gd name="connsiteY190" fmla="*/ 554831 h 2238375"/>
                <a:gd name="connsiteX191" fmla="*/ 574834 w 5105400"/>
                <a:gd name="connsiteY191" fmla="*/ 554831 h 2238375"/>
                <a:gd name="connsiteX192" fmla="*/ 574834 w 5105400"/>
                <a:gd name="connsiteY192" fmla="*/ 510064 h 2238375"/>
                <a:gd name="connsiteX193" fmla="*/ 561499 w 5105400"/>
                <a:gd name="connsiteY193" fmla="*/ 510064 h 2238375"/>
                <a:gd name="connsiteX194" fmla="*/ 561499 w 5105400"/>
                <a:gd name="connsiteY194" fmla="*/ 503396 h 2238375"/>
                <a:gd name="connsiteX195" fmla="*/ 547211 w 5105400"/>
                <a:gd name="connsiteY195" fmla="*/ 503396 h 2238375"/>
                <a:gd name="connsiteX196" fmla="*/ 547211 w 5105400"/>
                <a:gd name="connsiteY196" fmla="*/ 492919 h 2238375"/>
                <a:gd name="connsiteX197" fmla="*/ 532924 w 5105400"/>
                <a:gd name="connsiteY197" fmla="*/ 492919 h 2238375"/>
                <a:gd name="connsiteX198" fmla="*/ 532924 w 5105400"/>
                <a:gd name="connsiteY198" fmla="*/ 482441 h 2238375"/>
                <a:gd name="connsiteX199" fmla="*/ 520541 w 5105400"/>
                <a:gd name="connsiteY199" fmla="*/ 482441 h 2238375"/>
                <a:gd name="connsiteX200" fmla="*/ 520541 w 5105400"/>
                <a:gd name="connsiteY200" fmla="*/ 472916 h 2238375"/>
                <a:gd name="connsiteX201" fmla="*/ 507206 w 5105400"/>
                <a:gd name="connsiteY201" fmla="*/ 472916 h 2238375"/>
                <a:gd name="connsiteX202" fmla="*/ 507206 w 5105400"/>
                <a:gd name="connsiteY202" fmla="*/ 457676 h 2238375"/>
                <a:gd name="connsiteX203" fmla="*/ 495776 w 5105400"/>
                <a:gd name="connsiteY203" fmla="*/ 457676 h 2238375"/>
                <a:gd name="connsiteX204" fmla="*/ 495776 w 5105400"/>
                <a:gd name="connsiteY204" fmla="*/ 422434 h 2238375"/>
                <a:gd name="connsiteX205" fmla="*/ 478631 w 5105400"/>
                <a:gd name="connsiteY205" fmla="*/ 422434 h 2238375"/>
                <a:gd name="connsiteX206" fmla="*/ 478631 w 5105400"/>
                <a:gd name="connsiteY206" fmla="*/ 404336 h 2238375"/>
                <a:gd name="connsiteX207" fmla="*/ 468154 w 5105400"/>
                <a:gd name="connsiteY207" fmla="*/ 404336 h 2238375"/>
                <a:gd name="connsiteX208" fmla="*/ 468154 w 5105400"/>
                <a:gd name="connsiteY208" fmla="*/ 388144 h 2238375"/>
                <a:gd name="connsiteX209" fmla="*/ 453866 w 5105400"/>
                <a:gd name="connsiteY209" fmla="*/ 388144 h 2238375"/>
                <a:gd name="connsiteX210" fmla="*/ 453866 w 5105400"/>
                <a:gd name="connsiteY210" fmla="*/ 334804 h 2238375"/>
                <a:gd name="connsiteX211" fmla="*/ 440531 w 5105400"/>
                <a:gd name="connsiteY211" fmla="*/ 334804 h 2238375"/>
                <a:gd name="connsiteX212" fmla="*/ 440531 w 5105400"/>
                <a:gd name="connsiteY212" fmla="*/ 318611 h 2238375"/>
                <a:gd name="connsiteX213" fmla="*/ 412909 w 5105400"/>
                <a:gd name="connsiteY213" fmla="*/ 318611 h 2238375"/>
                <a:gd name="connsiteX214" fmla="*/ 412909 w 5105400"/>
                <a:gd name="connsiteY214" fmla="*/ 308134 h 2238375"/>
                <a:gd name="connsiteX215" fmla="*/ 399574 w 5105400"/>
                <a:gd name="connsiteY215" fmla="*/ 308134 h 2238375"/>
                <a:gd name="connsiteX216" fmla="*/ 399574 w 5105400"/>
                <a:gd name="connsiteY216" fmla="*/ 290036 h 2238375"/>
                <a:gd name="connsiteX217" fmla="*/ 387191 w 5105400"/>
                <a:gd name="connsiteY217" fmla="*/ 290036 h 2238375"/>
                <a:gd name="connsiteX218" fmla="*/ 387191 w 5105400"/>
                <a:gd name="connsiteY218" fmla="*/ 258604 h 2238375"/>
                <a:gd name="connsiteX219" fmla="*/ 374809 w 5105400"/>
                <a:gd name="connsiteY219" fmla="*/ 258604 h 2238375"/>
                <a:gd name="connsiteX220" fmla="*/ 374809 w 5105400"/>
                <a:gd name="connsiteY220" fmla="*/ 247174 h 2238375"/>
                <a:gd name="connsiteX221" fmla="*/ 361474 w 5105400"/>
                <a:gd name="connsiteY221" fmla="*/ 247174 h 2238375"/>
                <a:gd name="connsiteX222" fmla="*/ 361474 w 5105400"/>
                <a:gd name="connsiteY222" fmla="*/ 240506 h 2238375"/>
                <a:gd name="connsiteX223" fmla="*/ 346234 w 5105400"/>
                <a:gd name="connsiteY223" fmla="*/ 240506 h 2238375"/>
                <a:gd name="connsiteX224" fmla="*/ 346234 w 5105400"/>
                <a:gd name="connsiteY224" fmla="*/ 219551 h 2238375"/>
                <a:gd name="connsiteX225" fmla="*/ 332899 w 5105400"/>
                <a:gd name="connsiteY225" fmla="*/ 219551 h 2238375"/>
                <a:gd name="connsiteX226" fmla="*/ 332899 w 5105400"/>
                <a:gd name="connsiteY226" fmla="*/ 211931 h 2238375"/>
                <a:gd name="connsiteX227" fmla="*/ 306229 w 5105400"/>
                <a:gd name="connsiteY227" fmla="*/ 211931 h 2238375"/>
                <a:gd name="connsiteX228" fmla="*/ 306229 w 5105400"/>
                <a:gd name="connsiteY228" fmla="*/ 188119 h 2238375"/>
                <a:gd name="connsiteX229" fmla="*/ 292894 w 5105400"/>
                <a:gd name="connsiteY229" fmla="*/ 188119 h 2238375"/>
                <a:gd name="connsiteX230" fmla="*/ 292894 w 5105400"/>
                <a:gd name="connsiteY230" fmla="*/ 168116 h 2238375"/>
                <a:gd name="connsiteX231" fmla="*/ 281464 w 5105400"/>
                <a:gd name="connsiteY231" fmla="*/ 168116 h 2238375"/>
                <a:gd name="connsiteX232" fmla="*/ 281464 w 5105400"/>
                <a:gd name="connsiteY232" fmla="*/ 152876 h 2238375"/>
                <a:gd name="connsiteX233" fmla="*/ 266224 w 5105400"/>
                <a:gd name="connsiteY233" fmla="*/ 152876 h 2238375"/>
                <a:gd name="connsiteX234" fmla="*/ 266224 w 5105400"/>
                <a:gd name="connsiteY234" fmla="*/ 142399 h 2238375"/>
                <a:gd name="connsiteX235" fmla="*/ 255746 w 5105400"/>
                <a:gd name="connsiteY235" fmla="*/ 142399 h 2238375"/>
                <a:gd name="connsiteX236" fmla="*/ 255746 w 5105400"/>
                <a:gd name="connsiteY236" fmla="*/ 130969 h 2238375"/>
                <a:gd name="connsiteX237" fmla="*/ 241459 w 5105400"/>
                <a:gd name="connsiteY237" fmla="*/ 130969 h 2238375"/>
                <a:gd name="connsiteX238" fmla="*/ 241459 w 5105400"/>
                <a:gd name="connsiteY238" fmla="*/ 113824 h 2238375"/>
                <a:gd name="connsiteX239" fmla="*/ 226219 w 5105400"/>
                <a:gd name="connsiteY239" fmla="*/ 113824 h 2238375"/>
                <a:gd name="connsiteX240" fmla="*/ 226219 w 5105400"/>
                <a:gd name="connsiteY240" fmla="*/ 97631 h 2238375"/>
                <a:gd name="connsiteX241" fmla="*/ 213836 w 5105400"/>
                <a:gd name="connsiteY241" fmla="*/ 97631 h 2238375"/>
                <a:gd name="connsiteX242" fmla="*/ 213836 w 5105400"/>
                <a:gd name="connsiteY242" fmla="*/ 89059 h 2238375"/>
                <a:gd name="connsiteX243" fmla="*/ 202406 w 5105400"/>
                <a:gd name="connsiteY243" fmla="*/ 89059 h 2238375"/>
                <a:gd name="connsiteX244" fmla="*/ 202406 w 5105400"/>
                <a:gd name="connsiteY244" fmla="*/ 71914 h 2238375"/>
                <a:gd name="connsiteX245" fmla="*/ 186214 w 5105400"/>
                <a:gd name="connsiteY245" fmla="*/ 71914 h 2238375"/>
                <a:gd name="connsiteX246" fmla="*/ 186214 w 5105400"/>
                <a:gd name="connsiteY246" fmla="*/ 61436 h 2238375"/>
                <a:gd name="connsiteX247" fmla="*/ 170974 w 5105400"/>
                <a:gd name="connsiteY247" fmla="*/ 61436 h 2238375"/>
                <a:gd name="connsiteX248" fmla="*/ 170974 w 5105400"/>
                <a:gd name="connsiteY248" fmla="*/ 54769 h 2238375"/>
                <a:gd name="connsiteX249" fmla="*/ 130016 w 5105400"/>
                <a:gd name="connsiteY249" fmla="*/ 54769 h 2238375"/>
                <a:gd name="connsiteX250" fmla="*/ 130016 w 5105400"/>
                <a:gd name="connsiteY250" fmla="*/ 35719 h 2238375"/>
                <a:gd name="connsiteX251" fmla="*/ 120491 w 5105400"/>
                <a:gd name="connsiteY251" fmla="*/ 35719 h 2238375"/>
                <a:gd name="connsiteX252" fmla="*/ 120491 w 5105400"/>
                <a:gd name="connsiteY252" fmla="*/ 18574 h 2238375"/>
                <a:gd name="connsiteX253" fmla="*/ 102394 w 5105400"/>
                <a:gd name="connsiteY253" fmla="*/ 18574 h 2238375"/>
                <a:gd name="connsiteX254" fmla="*/ 102394 w 5105400"/>
                <a:gd name="connsiteY254" fmla="*/ 7144 h 2238375"/>
                <a:gd name="connsiteX255" fmla="*/ 7144 w 5105400"/>
                <a:gd name="connsiteY255" fmla="*/ 7144 h 2238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l="l" t="t" r="r" b="b"/>
              <a:pathLst>
                <a:path w="5105400" h="2238375">
                  <a:moveTo>
                    <a:pt x="5103019" y="2234089"/>
                  </a:moveTo>
                  <a:lnTo>
                    <a:pt x="5032534" y="2234089"/>
                  </a:lnTo>
                  <a:lnTo>
                    <a:pt x="5032534" y="2161699"/>
                  </a:lnTo>
                  <a:lnTo>
                    <a:pt x="5021104" y="2161699"/>
                  </a:lnTo>
                  <a:lnTo>
                    <a:pt x="5021104" y="2143601"/>
                  </a:lnTo>
                  <a:lnTo>
                    <a:pt x="4487704" y="2143601"/>
                  </a:lnTo>
                  <a:lnTo>
                    <a:pt x="4487704" y="2135981"/>
                  </a:lnTo>
                  <a:lnTo>
                    <a:pt x="4473416" y="2135981"/>
                  </a:lnTo>
                  <a:lnTo>
                    <a:pt x="4473416" y="2085499"/>
                  </a:lnTo>
                  <a:lnTo>
                    <a:pt x="4460081" y="2085499"/>
                  </a:lnTo>
                  <a:lnTo>
                    <a:pt x="4460081" y="2075021"/>
                  </a:lnTo>
                  <a:lnTo>
                    <a:pt x="3992404" y="2075021"/>
                  </a:lnTo>
                  <a:lnTo>
                    <a:pt x="3992404" y="2057876"/>
                  </a:lnTo>
                  <a:lnTo>
                    <a:pt x="3977164" y="2057876"/>
                  </a:lnTo>
                  <a:lnTo>
                    <a:pt x="3977164" y="2038826"/>
                  </a:lnTo>
                  <a:lnTo>
                    <a:pt x="3776186" y="2038826"/>
                  </a:lnTo>
                  <a:lnTo>
                    <a:pt x="3776186" y="2031206"/>
                  </a:lnTo>
                  <a:lnTo>
                    <a:pt x="3766661" y="2031206"/>
                  </a:lnTo>
                  <a:lnTo>
                    <a:pt x="3766661" y="2020729"/>
                  </a:lnTo>
                  <a:lnTo>
                    <a:pt x="3754279" y="2020729"/>
                  </a:lnTo>
                  <a:lnTo>
                    <a:pt x="3754279" y="2010251"/>
                  </a:lnTo>
                  <a:lnTo>
                    <a:pt x="3526631" y="2010251"/>
                  </a:lnTo>
                  <a:lnTo>
                    <a:pt x="3526631" y="1994059"/>
                  </a:lnTo>
                  <a:lnTo>
                    <a:pt x="3510439" y="1994059"/>
                  </a:lnTo>
                  <a:lnTo>
                    <a:pt x="3510439" y="1977866"/>
                  </a:lnTo>
                  <a:lnTo>
                    <a:pt x="3139916" y="1977866"/>
                  </a:lnTo>
                  <a:lnTo>
                    <a:pt x="3139916" y="1968341"/>
                  </a:lnTo>
                  <a:lnTo>
                    <a:pt x="3123724" y="1968341"/>
                  </a:lnTo>
                  <a:lnTo>
                    <a:pt x="3123724" y="1948339"/>
                  </a:lnTo>
                  <a:lnTo>
                    <a:pt x="3097054" y="1948339"/>
                  </a:lnTo>
                  <a:lnTo>
                    <a:pt x="3097054" y="1926431"/>
                  </a:lnTo>
                  <a:lnTo>
                    <a:pt x="3085624" y="1926431"/>
                  </a:lnTo>
                  <a:lnTo>
                    <a:pt x="3085624" y="1916906"/>
                  </a:lnTo>
                  <a:lnTo>
                    <a:pt x="2991326" y="1916906"/>
                  </a:lnTo>
                  <a:lnTo>
                    <a:pt x="2991326" y="1890236"/>
                  </a:lnTo>
                  <a:lnTo>
                    <a:pt x="2813209" y="1890236"/>
                  </a:lnTo>
                  <a:lnTo>
                    <a:pt x="2813209" y="1872139"/>
                  </a:lnTo>
                  <a:lnTo>
                    <a:pt x="2772251" y="1872139"/>
                  </a:lnTo>
                  <a:lnTo>
                    <a:pt x="2772251" y="1850231"/>
                  </a:lnTo>
                  <a:lnTo>
                    <a:pt x="2656999" y="1850231"/>
                  </a:lnTo>
                  <a:lnTo>
                    <a:pt x="2656999" y="1830229"/>
                  </a:lnTo>
                  <a:lnTo>
                    <a:pt x="2644616" y="1830229"/>
                  </a:lnTo>
                  <a:lnTo>
                    <a:pt x="2644616" y="1811179"/>
                  </a:lnTo>
                  <a:lnTo>
                    <a:pt x="2631281" y="1811179"/>
                  </a:lnTo>
                  <a:lnTo>
                    <a:pt x="2631281" y="1785461"/>
                  </a:lnTo>
                  <a:lnTo>
                    <a:pt x="2616041" y="1785461"/>
                  </a:lnTo>
                  <a:lnTo>
                    <a:pt x="2616041" y="1769269"/>
                  </a:lnTo>
                  <a:lnTo>
                    <a:pt x="2604611" y="1769269"/>
                  </a:lnTo>
                  <a:lnTo>
                    <a:pt x="2604611" y="1759744"/>
                  </a:lnTo>
                  <a:lnTo>
                    <a:pt x="2551271" y="1759744"/>
                  </a:lnTo>
                  <a:lnTo>
                    <a:pt x="2551271" y="1750219"/>
                  </a:lnTo>
                  <a:lnTo>
                    <a:pt x="2536984" y="1750219"/>
                  </a:lnTo>
                  <a:lnTo>
                    <a:pt x="2536984" y="1742599"/>
                  </a:lnTo>
                  <a:lnTo>
                    <a:pt x="2523649" y="1742599"/>
                  </a:lnTo>
                  <a:lnTo>
                    <a:pt x="2523649" y="1732121"/>
                  </a:lnTo>
                  <a:lnTo>
                    <a:pt x="2509361" y="1732121"/>
                  </a:lnTo>
                  <a:lnTo>
                    <a:pt x="2509361" y="1723549"/>
                  </a:lnTo>
                  <a:lnTo>
                    <a:pt x="2483644" y="1723549"/>
                  </a:lnTo>
                  <a:lnTo>
                    <a:pt x="2483644" y="1714976"/>
                  </a:lnTo>
                  <a:lnTo>
                    <a:pt x="2470309" y="1714976"/>
                  </a:lnTo>
                  <a:lnTo>
                    <a:pt x="2470309" y="1705451"/>
                  </a:lnTo>
                  <a:lnTo>
                    <a:pt x="2458879" y="1705451"/>
                  </a:lnTo>
                  <a:lnTo>
                    <a:pt x="2458879" y="1697831"/>
                  </a:lnTo>
                  <a:lnTo>
                    <a:pt x="2443639" y="1697831"/>
                  </a:lnTo>
                  <a:lnTo>
                    <a:pt x="2443639" y="1689259"/>
                  </a:lnTo>
                  <a:lnTo>
                    <a:pt x="2430304" y="1689259"/>
                  </a:lnTo>
                  <a:lnTo>
                    <a:pt x="2430304" y="1679734"/>
                  </a:lnTo>
                  <a:lnTo>
                    <a:pt x="2402681" y="1679734"/>
                  </a:lnTo>
                  <a:lnTo>
                    <a:pt x="2402681" y="1670209"/>
                  </a:lnTo>
                  <a:lnTo>
                    <a:pt x="2389346" y="1670209"/>
                  </a:lnTo>
                  <a:lnTo>
                    <a:pt x="2389346" y="1661636"/>
                  </a:lnTo>
                  <a:lnTo>
                    <a:pt x="2221706" y="1661636"/>
                  </a:lnTo>
                  <a:lnTo>
                    <a:pt x="2221706" y="1643539"/>
                  </a:lnTo>
                  <a:lnTo>
                    <a:pt x="2176939" y="1643539"/>
                  </a:lnTo>
                  <a:lnTo>
                    <a:pt x="2176939" y="1634966"/>
                  </a:lnTo>
                  <a:lnTo>
                    <a:pt x="2162651" y="1634966"/>
                  </a:lnTo>
                  <a:lnTo>
                    <a:pt x="2162651" y="1618774"/>
                  </a:lnTo>
                  <a:lnTo>
                    <a:pt x="1830229" y="1618774"/>
                  </a:lnTo>
                  <a:lnTo>
                    <a:pt x="1830229" y="1599724"/>
                  </a:lnTo>
                  <a:lnTo>
                    <a:pt x="1817846" y="1599724"/>
                  </a:lnTo>
                  <a:lnTo>
                    <a:pt x="1817846" y="1590199"/>
                  </a:lnTo>
                  <a:lnTo>
                    <a:pt x="1799749" y="1590199"/>
                  </a:lnTo>
                  <a:lnTo>
                    <a:pt x="1799749" y="1581626"/>
                  </a:lnTo>
                  <a:lnTo>
                    <a:pt x="1788319" y="1581626"/>
                  </a:lnTo>
                  <a:lnTo>
                    <a:pt x="1788319" y="1575911"/>
                  </a:lnTo>
                  <a:lnTo>
                    <a:pt x="1777841" y="1575911"/>
                  </a:lnTo>
                  <a:lnTo>
                    <a:pt x="1777841" y="1556861"/>
                  </a:lnTo>
                  <a:lnTo>
                    <a:pt x="1762601" y="1556861"/>
                  </a:lnTo>
                  <a:lnTo>
                    <a:pt x="1762601" y="1526381"/>
                  </a:lnTo>
                  <a:lnTo>
                    <a:pt x="1666399" y="1526381"/>
                  </a:lnTo>
                  <a:lnTo>
                    <a:pt x="1666399" y="1494949"/>
                  </a:lnTo>
                  <a:lnTo>
                    <a:pt x="1628299" y="1494949"/>
                  </a:lnTo>
                  <a:lnTo>
                    <a:pt x="1628299" y="1483519"/>
                  </a:lnTo>
                  <a:lnTo>
                    <a:pt x="1562576" y="1483519"/>
                  </a:lnTo>
                  <a:lnTo>
                    <a:pt x="1562576" y="1470184"/>
                  </a:lnTo>
                  <a:lnTo>
                    <a:pt x="1544479" y="1470184"/>
                  </a:lnTo>
                  <a:lnTo>
                    <a:pt x="1544479" y="1460659"/>
                  </a:lnTo>
                  <a:lnTo>
                    <a:pt x="1522571" y="1460659"/>
                  </a:lnTo>
                  <a:lnTo>
                    <a:pt x="1522571" y="1433036"/>
                  </a:lnTo>
                  <a:lnTo>
                    <a:pt x="1509236" y="1433036"/>
                  </a:lnTo>
                  <a:lnTo>
                    <a:pt x="1509236" y="1409224"/>
                  </a:lnTo>
                  <a:lnTo>
                    <a:pt x="1482566" y="1409224"/>
                  </a:lnTo>
                  <a:lnTo>
                    <a:pt x="1482566" y="1390174"/>
                  </a:lnTo>
                  <a:lnTo>
                    <a:pt x="1416844" y="1390174"/>
                  </a:lnTo>
                  <a:lnTo>
                    <a:pt x="1416844" y="1373981"/>
                  </a:lnTo>
                  <a:lnTo>
                    <a:pt x="1402556" y="1373981"/>
                  </a:lnTo>
                  <a:lnTo>
                    <a:pt x="1402556" y="1357789"/>
                  </a:lnTo>
                  <a:lnTo>
                    <a:pt x="1388269" y="1357789"/>
                  </a:lnTo>
                  <a:lnTo>
                    <a:pt x="1388269" y="1337786"/>
                  </a:lnTo>
                  <a:lnTo>
                    <a:pt x="1373981" y="1337786"/>
                  </a:lnTo>
                  <a:lnTo>
                    <a:pt x="1373981" y="1328261"/>
                  </a:lnTo>
                  <a:lnTo>
                    <a:pt x="1362551" y="1328261"/>
                  </a:lnTo>
                  <a:lnTo>
                    <a:pt x="1362551" y="1320641"/>
                  </a:lnTo>
                  <a:lnTo>
                    <a:pt x="1347311" y="1320641"/>
                  </a:lnTo>
                  <a:lnTo>
                    <a:pt x="1347311" y="1311116"/>
                  </a:lnTo>
                  <a:lnTo>
                    <a:pt x="1320641" y="1311116"/>
                  </a:lnTo>
                  <a:lnTo>
                    <a:pt x="1320641" y="1301591"/>
                  </a:lnTo>
                  <a:lnTo>
                    <a:pt x="1127284" y="1301591"/>
                  </a:lnTo>
                  <a:lnTo>
                    <a:pt x="1127284" y="1275874"/>
                  </a:lnTo>
                  <a:lnTo>
                    <a:pt x="1089184" y="1275874"/>
                  </a:lnTo>
                  <a:lnTo>
                    <a:pt x="1089184" y="1249204"/>
                  </a:lnTo>
                  <a:lnTo>
                    <a:pt x="1082516" y="1249204"/>
                  </a:lnTo>
                  <a:lnTo>
                    <a:pt x="1082516" y="1233011"/>
                  </a:lnTo>
                  <a:lnTo>
                    <a:pt x="1068229" y="1233011"/>
                  </a:lnTo>
                  <a:lnTo>
                    <a:pt x="1068229" y="1218724"/>
                  </a:lnTo>
                  <a:lnTo>
                    <a:pt x="1052036" y="1218724"/>
                  </a:lnTo>
                  <a:lnTo>
                    <a:pt x="1052036" y="1210151"/>
                  </a:lnTo>
                  <a:lnTo>
                    <a:pt x="1041559" y="1210151"/>
                  </a:lnTo>
                  <a:lnTo>
                    <a:pt x="1041559" y="1187291"/>
                  </a:lnTo>
                  <a:lnTo>
                    <a:pt x="1027271" y="1187291"/>
                  </a:lnTo>
                  <a:lnTo>
                    <a:pt x="1027271" y="1168241"/>
                  </a:lnTo>
                  <a:lnTo>
                    <a:pt x="1015841" y="1168241"/>
                  </a:lnTo>
                  <a:lnTo>
                    <a:pt x="1015841" y="1157764"/>
                  </a:lnTo>
                  <a:lnTo>
                    <a:pt x="1000601" y="1157764"/>
                  </a:lnTo>
                  <a:lnTo>
                    <a:pt x="1000601" y="1133951"/>
                  </a:lnTo>
                  <a:lnTo>
                    <a:pt x="989171" y="1133951"/>
                  </a:lnTo>
                  <a:lnTo>
                    <a:pt x="989171" y="1090136"/>
                  </a:lnTo>
                  <a:lnTo>
                    <a:pt x="972979" y="1090136"/>
                  </a:lnTo>
                  <a:lnTo>
                    <a:pt x="972979" y="1073944"/>
                  </a:lnTo>
                  <a:lnTo>
                    <a:pt x="959644" y="1073944"/>
                  </a:lnTo>
                  <a:lnTo>
                    <a:pt x="959644" y="1065371"/>
                  </a:lnTo>
                  <a:lnTo>
                    <a:pt x="934879" y="1065371"/>
                  </a:lnTo>
                  <a:lnTo>
                    <a:pt x="934879" y="1019651"/>
                  </a:lnTo>
                  <a:lnTo>
                    <a:pt x="921544" y="1019651"/>
                  </a:lnTo>
                  <a:lnTo>
                    <a:pt x="921544" y="1012984"/>
                  </a:lnTo>
                  <a:lnTo>
                    <a:pt x="907256" y="1012984"/>
                  </a:lnTo>
                  <a:lnTo>
                    <a:pt x="907256" y="994886"/>
                  </a:lnTo>
                  <a:lnTo>
                    <a:pt x="895826" y="994886"/>
                  </a:lnTo>
                  <a:lnTo>
                    <a:pt x="895826" y="975836"/>
                  </a:lnTo>
                  <a:lnTo>
                    <a:pt x="880586" y="975836"/>
                  </a:lnTo>
                  <a:lnTo>
                    <a:pt x="880586" y="950119"/>
                  </a:lnTo>
                  <a:lnTo>
                    <a:pt x="866299" y="950119"/>
                  </a:lnTo>
                  <a:lnTo>
                    <a:pt x="866299" y="906304"/>
                  </a:lnTo>
                  <a:lnTo>
                    <a:pt x="853916" y="906304"/>
                  </a:lnTo>
                  <a:lnTo>
                    <a:pt x="853916" y="899636"/>
                  </a:lnTo>
                  <a:lnTo>
                    <a:pt x="843439" y="899636"/>
                  </a:lnTo>
                  <a:lnTo>
                    <a:pt x="843439" y="889159"/>
                  </a:lnTo>
                  <a:lnTo>
                    <a:pt x="827246" y="889159"/>
                  </a:lnTo>
                  <a:lnTo>
                    <a:pt x="827246" y="879634"/>
                  </a:lnTo>
                  <a:lnTo>
                    <a:pt x="813911" y="879634"/>
                  </a:lnTo>
                  <a:lnTo>
                    <a:pt x="813911" y="871061"/>
                  </a:lnTo>
                  <a:lnTo>
                    <a:pt x="799624" y="871061"/>
                  </a:lnTo>
                  <a:lnTo>
                    <a:pt x="799624" y="861536"/>
                  </a:lnTo>
                  <a:lnTo>
                    <a:pt x="776764" y="861536"/>
                  </a:lnTo>
                  <a:lnTo>
                    <a:pt x="776764" y="852964"/>
                  </a:lnTo>
                  <a:lnTo>
                    <a:pt x="763429" y="852964"/>
                  </a:lnTo>
                  <a:lnTo>
                    <a:pt x="763429" y="835819"/>
                  </a:lnTo>
                  <a:lnTo>
                    <a:pt x="746284" y="835819"/>
                  </a:lnTo>
                  <a:lnTo>
                    <a:pt x="746284" y="828199"/>
                  </a:lnTo>
                  <a:lnTo>
                    <a:pt x="732949" y="828199"/>
                  </a:lnTo>
                  <a:lnTo>
                    <a:pt x="732949" y="817721"/>
                  </a:lnTo>
                  <a:lnTo>
                    <a:pt x="708184" y="817721"/>
                  </a:lnTo>
                  <a:lnTo>
                    <a:pt x="708184" y="793909"/>
                  </a:lnTo>
                  <a:lnTo>
                    <a:pt x="693896" y="793909"/>
                  </a:lnTo>
                  <a:lnTo>
                    <a:pt x="693896" y="773906"/>
                  </a:lnTo>
                  <a:lnTo>
                    <a:pt x="678656" y="773906"/>
                  </a:lnTo>
                  <a:lnTo>
                    <a:pt x="678656" y="748189"/>
                  </a:lnTo>
                  <a:lnTo>
                    <a:pt x="667226" y="748189"/>
                  </a:lnTo>
                  <a:lnTo>
                    <a:pt x="667226" y="730091"/>
                  </a:lnTo>
                  <a:lnTo>
                    <a:pt x="652939" y="730091"/>
                  </a:lnTo>
                  <a:lnTo>
                    <a:pt x="652939" y="720566"/>
                  </a:lnTo>
                  <a:lnTo>
                    <a:pt x="640556" y="720566"/>
                  </a:lnTo>
                  <a:lnTo>
                    <a:pt x="640556" y="701516"/>
                  </a:lnTo>
                  <a:lnTo>
                    <a:pt x="626269" y="701516"/>
                  </a:lnTo>
                  <a:lnTo>
                    <a:pt x="626269" y="685324"/>
                  </a:lnTo>
                  <a:lnTo>
                    <a:pt x="613886" y="685324"/>
                  </a:lnTo>
                  <a:lnTo>
                    <a:pt x="613886" y="669131"/>
                  </a:lnTo>
                  <a:lnTo>
                    <a:pt x="600551" y="669131"/>
                  </a:lnTo>
                  <a:lnTo>
                    <a:pt x="600551" y="614839"/>
                  </a:lnTo>
                  <a:lnTo>
                    <a:pt x="587216" y="614839"/>
                  </a:lnTo>
                  <a:lnTo>
                    <a:pt x="587216" y="554831"/>
                  </a:lnTo>
                  <a:lnTo>
                    <a:pt x="574834" y="554831"/>
                  </a:lnTo>
                  <a:lnTo>
                    <a:pt x="574834" y="510064"/>
                  </a:lnTo>
                  <a:lnTo>
                    <a:pt x="561499" y="510064"/>
                  </a:lnTo>
                  <a:lnTo>
                    <a:pt x="561499" y="503396"/>
                  </a:lnTo>
                  <a:lnTo>
                    <a:pt x="547211" y="503396"/>
                  </a:lnTo>
                  <a:lnTo>
                    <a:pt x="547211" y="492919"/>
                  </a:lnTo>
                  <a:lnTo>
                    <a:pt x="532924" y="492919"/>
                  </a:lnTo>
                  <a:lnTo>
                    <a:pt x="532924" y="482441"/>
                  </a:lnTo>
                  <a:lnTo>
                    <a:pt x="520541" y="482441"/>
                  </a:lnTo>
                  <a:lnTo>
                    <a:pt x="520541" y="472916"/>
                  </a:lnTo>
                  <a:lnTo>
                    <a:pt x="507206" y="472916"/>
                  </a:lnTo>
                  <a:lnTo>
                    <a:pt x="507206" y="457676"/>
                  </a:lnTo>
                  <a:lnTo>
                    <a:pt x="495776" y="457676"/>
                  </a:lnTo>
                  <a:lnTo>
                    <a:pt x="495776" y="422434"/>
                  </a:lnTo>
                  <a:lnTo>
                    <a:pt x="478631" y="422434"/>
                  </a:lnTo>
                  <a:lnTo>
                    <a:pt x="478631" y="404336"/>
                  </a:lnTo>
                  <a:lnTo>
                    <a:pt x="468154" y="404336"/>
                  </a:lnTo>
                  <a:lnTo>
                    <a:pt x="468154" y="388144"/>
                  </a:lnTo>
                  <a:lnTo>
                    <a:pt x="453866" y="388144"/>
                  </a:lnTo>
                  <a:lnTo>
                    <a:pt x="453866" y="334804"/>
                  </a:lnTo>
                  <a:lnTo>
                    <a:pt x="440531" y="334804"/>
                  </a:lnTo>
                  <a:lnTo>
                    <a:pt x="440531" y="318611"/>
                  </a:lnTo>
                  <a:lnTo>
                    <a:pt x="412909" y="318611"/>
                  </a:lnTo>
                  <a:lnTo>
                    <a:pt x="412909" y="308134"/>
                  </a:lnTo>
                  <a:lnTo>
                    <a:pt x="399574" y="308134"/>
                  </a:lnTo>
                  <a:lnTo>
                    <a:pt x="399574" y="290036"/>
                  </a:lnTo>
                  <a:lnTo>
                    <a:pt x="387191" y="290036"/>
                  </a:lnTo>
                  <a:lnTo>
                    <a:pt x="387191" y="258604"/>
                  </a:lnTo>
                  <a:lnTo>
                    <a:pt x="374809" y="258604"/>
                  </a:lnTo>
                  <a:lnTo>
                    <a:pt x="374809" y="247174"/>
                  </a:lnTo>
                  <a:lnTo>
                    <a:pt x="361474" y="247174"/>
                  </a:lnTo>
                  <a:lnTo>
                    <a:pt x="361474" y="240506"/>
                  </a:lnTo>
                  <a:lnTo>
                    <a:pt x="346234" y="240506"/>
                  </a:lnTo>
                  <a:lnTo>
                    <a:pt x="346234" y="219551"/>
                  </a:lnTo>
                  <a:lnTo>
                    <a:pt x="332899" y="219551"/>
                  </a:lnTo>
                  <a:lnTo>
                    <a:pt x="332899" y="211931"/>
                  </a:lnTo>
                  <a:lnTo>
                    <a:pt x="306229" y="211931"/>
                  </a:lnTo>
                  <a:lnTo>
                    <a:pt x="306229" y="188119"/>
                  </a:lnTo>
                  <a:lnTo>
                    <a:pt x="292894" y="188119"/>
                  </a:lnTo>
                  <a:lnTo>
                    <a:pt x="292894" y="168116"/>
                  </a:lnTo>
                  <a:lnTo>
                    <a:pt x="281464" y="168116"/>
                  </a:lnTo>
                  <a:lnTo>
                    <a:pt x="281464" y="152876"/>
                  </a:lnTo>
                  <a:lnTo>
                    <a:pt x="266224" y="152876"/>
                  </a:lnTo>
                  <a:lnTo>
                    <a:pt x="266224" y="142399"/>
                  </a:lnTo>
                  <a:lnTo>
                    <a:pt x="255746" y="142399"/>
                  </a:lnTo>
                  <a:lnTo>
                    <a:pt x="255746" y="130969"/>
                  </a:lnTo>
                  <a:lnTo>
                    <a:pt x="241459" y="130969"/>
                  </a:lnTo>
                  <a:lnTo>
                    <a:pt x="241459" y="113824"/>
                  </a:lnTo>
                  <a:lnTo>
                    <a:pt x="226219" y="113824"/>
                  </a:lnTo>
                  <a:lnTo>
                    <a:pt x="226219" y="97631"/>
                  </a:lnTo>
                  <a:lnTo>
                    <a:pt x="213836" y="97631"/>
                  </a:lnTo>
                  <a:lnTo>
                    <a:pt x="213836" y="89059"/>
                  </a:lnTo>
                  <a:lnTo>
                    <a:pt x="202406" y="89059"/>
                  </a:lnTo>
                  <a:lnTo>
                    <a:pt x="202406" y="71914"/>
                  </a:lnTo>
                  <a:lnTo>
                    <a:pt x="186214" y="71914"/>
                  </a:lnTo>
                  <a:lnTo>
                    <a:pt x="186214" y="61436"/>
                  </a:lnTo>
                  <a:lnTo>
                    <a:pt x="170974" y="61436"/>
                  </a:lnTo>
                  <a:lnTo>
                    <a:pt x="170974" y="54769"/>
                  </a:lnTo>
                  <a:lnTo>
                    <a:pt x="130016" y="54769"/>
                  </a:lnTo>
                  <a:lnTo>
                    <a:pt x="130016" y="35719"/>
                  </a:lnTo>
                  <a:lnTo>
                    <a:pt x="120491" y="35719"/>
                  </a:lnTo>
                  <a:lnTo>
                    <a:pt x="120491" y="18574"/>
                  </a:lnTo>
                  <a:lnTo>
                    <a:pt x="102394" y="18574"/>
                  </a:lnTo>
                  <a:lnTo>
                    <a:pt x="102394" y="7144"/>
                  </a:lnTo>
                  <a:lnTo>
                    <a:pt x="7144" y="7144"/>
                  </a:lnTo>
                </a:path>
              </a:pathLst>
            </a:custGeom>
            <a:noFill/>
            <a:ln w="28575" cap="flat">
              <a:solidFill>
                <a:schemeClr val="accent2"/>
              </a:solidFill>
              <a:prstDash val="solid"/>
              <a:miter/>
            </a:ln>
          </p:spPr>
          <p:txBody>
            <a:bodyPr rtlCol="0" anchor="ctr"/>
            <a:lstStyle/>
            <a:p>
              <a:endParaRPr lang="en-GB">
                <a:solidFill>
                  <a:srgbClr val="4D4D4D"/>
                </a:solidFill>
              </a:endParaRPr>
            </a:p>
          </p:txBody>
        </p:sp>
      </p:grpSp>
      <p:sp>
        <p:nvSpPr>
          <p:cNvPr id="198" name="TextBox 197">
            <a:extLst>
              <a:ext uri="{FF2B5EF4-FFF2-40B4-BE49-F238E27FC236}">
                <a16:creationId xmlns:a16="http://schemas.microsoft.com/office/drawing/2014/main" xmlns="" id="{488877B2-B524-443C-8311-D6CDD5BD9095}"/>
              </a:ext>
            </a:extLst>
          </p:cNvPr>
          <p:cNvSpPr txBox="1"/>
          <p:nvPr/>
        </p:nvSpPr>
        <p:spPr>
          <a:xfrm>
            <a:off x="4875483" y="3717032"/>
            <a:ext cx="1388584" cy="305105"/>
          </a:xfrm>
          <a:prstGeom prst="rect">
            <a:avLst/>
          </a:prstGeom>
          <a:noFill/>
        </p:spPr>
        <p:txBody>
          <a:bodyPr wrap="none" rtlCol="0">
            <a:spAutoFit/>
          </a:bodyPr>
          <a:lstStyle/>
          <a:p>
            <a:pPr algn="ctr"/>
            <a:r>
              <a:rPr lang="ja-JP" sz="1400" b="0" i="0" u="none" strike="noStrike" cap="none" baseline="0">
                <a:solidFill>
                  <a:srgbClr val="B60D27"/>
                </a:solidFill>
                <a:effectLst/>
                <a:uFillTx/>
                <a:ea typeface="MS UI Gothic"/>
              </a:rPr>
              <a:t>12カ月OS：21%</a:t>
            </a:r>
          </a:p>
        </p:txBody>
      </p:sp>
      <p:sp>
        <p:nvSpPr>
          <p:cNvPr id="199" name="TextBox 198">
            <a:extLst>
              <a:ext uri="{FF2B5EF4-FFF2-40B4-BE49-F238E27FC236}">
                <a16:creationId xmlns:a16="http://schemas.microsoft.com/office/drawing/2014/main" xmlns="" id="{1B1FDAAD-C70C-4EFF-B557-1B459AD77A20}"/>
              </a:ext>
            </a:extLst>
          </p:cNvPr>
          <p:cNvSpPr txBox="1"/>
          <p:nvPr/>
        </p:nvSpPr>
        <p:spPr>
          <a:xfrm>
            <a:off x="3261592" y="4179560"/>
            <a:ext cx="1388584" cy="305105"/>
          </a:xfrm>
          <a:prstGeom prst="rect">
            <a:avLst/>
          </a:prstGeom>
          <a:noFill/>
        </p:spPr>
        <p:txBody>
          <a:bodyPr wrap="none" rtlCol="0">
            <a:spAutoFit/>
          </a:bodyPr>
          <a:lstStyle/>
          <a:p>
            <a:pPr algn="ctr"/>
            <a:r>
              <a:rPr lang="ja-JP" sz="1400" b="0" i="0" u="none" strike="noStrike" cap="none" baseline="0">
                <a:solidFill>
                  <a:srgbClr val="B2C0D8"/>
                </a:solidFill>
                <a:effectLst/>
                <a:uFillTx/>
                <a:ea typeface="MS UI Gothic"/>
              </a:rPr>
              <a:t>12カ月OS：13%</a:t>
            </a:r>
          </a:p>
        </p:txBody>
      </p:sp>
      <p:sp>
        <p:nvSpPr>
          <p:cNvPr id="200" name="TextBox 199">
            <a:extLst>
              <a:ext uri="{FF2B5EF4-FFF2-40B4-BE49-F238E27FC236}">
                <a16:creationId xmlns:a16="http://schemas.microsoft.com/office/drawing/2014/main" xmlns="" id="{6337306C-53FD-4776-8766-40D8087A8629}"/>
              </a:ext>
            </a:extLst>
          </p:cNvPr>
          <p:cNvSpPr txBox="1"/>
          <p:nvPr/>
        </p:nvSpPr>
        <p:spPr>
          <a:xfrm rot="16200000">
            <a:off x="72915" y="3131261"/>
            <a:ext cx="723275" cy="307777"/>
          </a:xfrm>
          <a:prstGeom prst="rect">
            <a:avLst/>
          </a:prstGeom>
          <a:noFill/>
        </p:spPr>
        <p:txBody>
          <a:bodyPr wrap="none" rtlCol="0">
            <a:spAutoFit/>
          </a:bodyPr>
          <a:lstStyle/>
          <a:p>
            <a:pPr algn="ctr"/>
            <a:r>
              <a:rPr lang="en-US" altLang="ja-JP" sz="1400" dirty="0">
                <a:solidFill>
                  <a:srgbClr val="4D4D4D"/>
                </a:solidFill>
                <a:ea typeface="MS UI Gothic"/>
              </a:rPr>
              <a:t>OS</a:t>
            </a:r>
            <a:r>
              <a:rPr lang="ja-JP" altLang="en-US" sz="1400" dirty="0" smtClean="0">
                <a:solidFill>
                  <a:srgbClr val="4D4D4D"/>
                </a:solidFill>
                <a:ea typeface="MS UI Gothic"/>
              </a:rPr>
              <a:t>、</a:t>
            </a:r>
            <a:r>
              <a:rPr lang="ja-JP" sz="1400" b="0" i="0" u="none" strike="noStrike" cap="none" baseline="0" dirty="0" smtClean="0">
                <a:solidFill>
                  <a:srgbClr val="4D4D4D"/>
                </a:solidFill>
                <a:effectLst/>
                <a:uFillTx/>
                <a:ea typeface="MS UI Gothic"/>
              </a:rPr>
              <a:t>%</a:t>
            </a:r>
            <a:endParaRPr lang="ja-JP" sz="1400" b="0" i="0" u="none" strike="noStrike" cap="none" baseline="0" dirty="0">
              <a:solidFill>
                <a:srgbClr val="4D4D4D"/>
              </a:solidFill>
              <a:effectLst/>
              <a:uFillTx/>
              <a:ea typeface="MS UI Gothic"/>
            </a:endParaRPr>
          </a:p>
        </p:txBody>
      </p:sp>
      <p:sp>
        <p:nvSpPr>
          <p:cNvPr id="201" name="TextBox 200">
            <a:extLst>
              <a:ext uri="{FF2B5EF4-FFF2-40B4-BE49-F238E27FC236}">
                <a16:creationId xmlns:a16="http://schemas.microsoft.com/office/drawing/2014/main" xmlns="" id="{B7DAC853-0DB8-42F3-9547-9D5115B95879}"/>
              </a:ext>
            </a:extLst>
          </p:cNvPr>
          <p:cNvSpPr txBox="1"/>
          <p:nvPr/>
        </p:nvSpPr>
        <p:spPr>
          <a:xfrm>
            <a:off x="196789" y="5191497"/>
            <a:ext cx="2009343" cy="640720"/>
          </a:xfrm>
          <a:prstGeom prst="rect">
            <a:avLst/>
          </a:prstGeom>
          <a:noFill/>
        </p:spPr>
        <p:txBody>
          <a:bodyPr wrap="square" rtlCol="0">
            <a:spAutoFit/>
          </a:bodyPr>
          <a:lstStyle/>
          <a:p>
            <a:r>
              <a:rPr lang="ja-JP" sz="1200" b="0" i="0" u="none" strike="noStrike" cap="none" baseline="0" dirty="0">
                <a:solidFill>
                  <a:srgbClr val="4D4D4D"/>
                </a:solidFill>
                <a:effectLst/>
                <a:uFillTx/>
                <a:ea typeface="MS UI Gothic"/>
              </a:rPr>
              <a:t>リスクに晒されていた患者数</a:t>
            </a:r>
          </a:p>
          <a:p>
            <a:r>
              <a:rPr lang="ja-JP" sz="1200" b="0" i="0" u="none" strike="noStrike" cap="none" baseline="0" dirty="0">
                <a:solidFill>
                  <a:srgbClr val="B60D27"/>
                </a:solidFill>
                <a:effectLst/>
                <a:uFillTx/>
                <a:ea typeface="MS UI Gothic"/>
              </a:rPr>
              <a:t>TFD/TPI</a:t>
            </a:r>
          </a:p>
          <a:p>
            <a:r>
              <a:rPr lang="ja-JP" sz="1200" b="0" i="0" u="none" strike="noStrike" cap="none" baseline="0" dirty="0">
                <a:solidFill>
                  <a:srgbClr val="B2C0D8"/>
                </a:solidFill>
                <a:effectLst/>
                <a:uFillTx/>
                <a:ea typeface="MS UI Gothic"/>
              </a:rPr>
              <a:t>プラセボ</a:t>
            </a:r>
          </a:p>
        </p:txBody>
      </p:sp>
    </p:spTree>
    <p:extLst>
      <p:ext uri="{BB962C8B-B14F-4D97-AF65-F5344CB8AC3E}">
        <p14:creationId xmlns:p14="http://schemas.microsoft.com/office/powerpoint/2010/main" xmlns="" val="2095773169"/>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13751" cy="807720"/>
          </a:xfrm>
        </p:spPr>
        <p:txBody>
          <a:bodyPr/>
          <a:lstStyle/>
          <a:p>
            <a:r>
              <a:rPr lang="ja-JP" sz="1800" b="1" i="0" u="none" strike="noStrike" cap="none" baseline="0" dirty="0">
                <a:solidFill>
                  <a:srgbClr val="043882"/>
                </a:solidFill>
                <a:effectLst/>
                <a:uFillTx/>
                <a:ea typeface="MS UI Gothic"/>
              </a:rPr>
              <a:t>1559O: 2001～2014年にイングランドで診断された若年成人の結腸直腸癌発生率の増加 – Exarchakou A, et al</a:t>
            </a:r>
          </a:p>
        </p:txBody>
      </p:sp>
      <p:sp>
        <p:nvSpPr>
          <p:cNvPr id="3" name="Content Placeholder 2"/>
          <p:cNvSpPr>
            <a:spLocks noGrp="1"/>
          </p:cNvSpPr>
          <p:nvPr>
            <p:ph idx="1"/>
          </p:nvPr>
        </p:nvSpPr>
        <p:spPr>
          <a:xfrm>
            <a:off x="365124" y="1254035"/>
            <a:ext cx="8413751" cy="4751478"/>
          </a:xfrm>
        </p:spPr>
        <p:txBody>
          <a:bodyPr/>
          <a:lstStyle/>
          <a:p>
            <a:pPr marL="0" indent="0">
              <a:buNone/>
            </a:pPr>
            <a:r>
              <a:rPr lang="ja-JP" sz="1600" b="1" i="0" u="none" strike="noStrike" cap="none" baseline="0">
                <a:solidFill>
                  <a:srgbClr val="4D4D4D"/>
                </a:solidFill>
                <a:effectLst/>
                <a:uFillTx/>
                <a:ea typeface="MS UI Gothic"/>
              </a:rPr>
              <a:t>試験の目的</a:t>
            </a:r>
          </a:p>
          <a:p>
            <a:r>
              <a:rPr lang="ja-JP" sz="1600" b="0" i="0" u="none" strike="noStrike" cap="none" baseline="0">
                <a:solidFill>
                  <a:srgbClr val="4D4D4D"/>
                </a:solidFill>
                <a:effectLst/>
                <a:uFillTx/>
                <a:ea typeface="MS UI Gothic"/>
              </a:rPr>
              <a:t>20歳から39歳の若年成人の1971年から2014年までのイングランドにおけるCRCの発生率の傾向</a:t>
            </a:r>
          </a:p>
          <a:p>
            <a:endParaRPr lang="en-GB"/>
          </a:p>
          <a:p>
            <a:pPr marL="0" indent="0">
              <a:buNone/>
            </a:pPr>
            <a:r>
              <a:rPr lang="ja-JP" sz="1600" b="1" i="0" u="none" strike="noStrike" cap="none" baseline="0">
                <a:solidFill>
                  <a:srgbClr val="4D4D4D"/>
                </a:solidFill>
                <a:effectLst/>
                <a:uFillTx/>
                <a:ea typeface="MS UI Gothic"/>
              </a:rPr>
              <a:t>方法</a:t>
            </a:r>
          </a:p>
          <a:p>
            <a:r>
              <a:rPr lang="ja-JP" sz="1600" b="0" i="0" u="none" strike="noStrike" cap="none" baseline="0">
                <a:solidFill>
                  <a:srgbClr val="4D4D4D"/>
                </a:solidFill>
                <a:effectLst/>
                <a:uFillTx/>
                <a:ea typeface="MS UI Gothic"/>
              </a:rPr>
              <a:t>National Cancer Registryから1,073,624名の患者のデータを収集し、10年ごとの年齢層（20～29歳および30～39歳）および癌の部位（左結腸、右結腸および直腸）に従って層別化した</a:t>
            </a:r>
          </a:p>
          <a:p>
            <a:r>
              <a:rPr lang="ja-JP" sz="1600" b="0" i="0" u="none" strike="noStrike" cap="none" baseline="0">
                <a:solidFill>
                  <a:srgbClr val="4D4D4D"/>
                </a:solidFill>
                <a:effectLst/>
                <a:uFillTx/>
                <a:ea typeface="MS UI Gothic"/>
              </a:rPr>
              <a:t>重複剥奪指標 （IMD 2015）を用いて、5つのカテゴリー（1 =最も恵まれた、最も裕福な、5 =最も恵まれない）で社会的剥奪を判定した</a:t>
            </a:r>
          </a:p>
          <a:p>
            <a:pPr lvl="1"/>
            <a:r>
              <a:rPr lang="ja-JP" sz="1600" b="0" i="0" u="none" strike="noStrike" cap="none" baseline="0">
                <a:solidFill>
                  <a:srgbClr val="4D4D4D"/>
                </a:solidFill>
                <a:effectLst/>
                <a:uFillTx/>
                <a:ea typeface="MS UI Gothic"/>
              </a:rPr>
              <a:t>注：剥奪指標による統計は2001年からしか入手できなかった</a:t>
            </a:r>
          </a:p>
          <a:p>
            <a:endParaRPr lang="en-GB"/>
          </a:p>
        </p:txBody>
      </p:sp>
      <p:sp>
        <p:nvSpPr>
          <p:cNvPr id="5" name="Text Placeholder 4"/>
          <p:cNvSpPr>
            <a:spLocks noGrp="1"/>
          </p:cNvSpPr>
          <p:nvPr>
            <p:ph type="body" sz="quarter" idx="11"/>
          </p:nvPr>
        </p:nvSpPr>
        <p:spPr>
          <a:xfrm>
            <a:off x="4298400" y="6096000"/>
            <a:ext cx="4480475" cy="487363"/>
          </a:xfrm>
        </p:spPr>
        <p:txBody>
          <a:bodyPr/>
          <a:lstStyle/>
          <a:p>
            <a:r>
              <a:rPr lang="ja-JP" sz="1200" b="0" i="0" u="none" strike="noStrike" cap="none" baseline="0">
                <a:solidFill>
                  <a:srgbClr val="4D4D4D"/>
                </a:solidFill>
                <a:effectLst/>
                <a:uFillTx/>
                <a:ea typeface="MS UI Gothic"/>
              </a:rPr>
              <a:t>Exarchakou A, et al. Ann Oncol 2018;29(suppl 5):abstr 1559O</a:t>
            </a:r>
          </a:p>
        </p:txBody>
      </p:sp>
    </p:spTree>
    <p:extLst>
      <p:ext uri="{BB962C8B-B14F-4D97-AF65-F5344CB8AC3E}">
        <p14:creationId xmlns:p14="http://schemas.microsoft.com/office/powerpoint/2010/main" xmlns="" val="1991938070"/>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13751" cy="807720"/>
          </a:xfrm>
        </p:spPr>
        <p:txBody>
          <a:bodyPr/>
          <a:lstStyle/>
          <a:p>
            <a:r>
              <a:rPr lang="ja-JP" sz="1800" b="1" i="0" u="none" strike="noStrike" cap="none" baseline="0" dirty="0">
                <a:solidFill>
                  <a:srgbClr val="043882"/>
                </a:solidFill>
                <a:effectLst/>
                <a:uFillTx/>
                <a:ea typeface="MS UI Gothic"/>
              </a:rPr>
              <a:t>1559O: 2001～2014年にイングランドで診断された若年成人の結腸直腸癌発生率の増加 – Exarchakou A,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主な結果</a:t>
            </a:r>
          </a:p>
          <a:p>
            <a:endParaRPr lang="en-GB"/>
          </a:p>
        </p:txBody>
      </p:sp>
      <p:sp>
        <p:nvSpPr>
          <p:cNvPr id="5" name="Text Placeholder 4"/>
          <p:cNvSpPr>
            <a:spLocks noGrp="1"/>
          </p:cNvSpPr>
          <p:nvPr>
            <p:ph type="body" sz="quarter" idx="11"/>
          </p:nvPr>
        </p:nvSpPr>
        <p:spPr>
          <a:xfrm>
            <a:off x="4298400" y="6096000"/>
            <a:ext cx="4480475" cy="487363"/>
          </a:xfrm>
        </p:spPr>
        <p:txBody>
          <a:bodyPr/>
          <a:lstStyle/>
          <a:p>
            <a:r>
              <a:rPr lang="ja-JP" sz="1200" b="0" i="0" u="none" strike="noStrike" cap="none" baseline="0">
                <a:solidFill>
                  <a:srgbClr val="4D4D4D"/>
                </a:solidFill>
                <a:effectLst/>
                <a:uFillTx/>
                <a:ea typeface="MS UI Gothic"/>
              </a:rPr>
              <a:t>Exarchakou A, et al. Ann Oncol 2018;29(suppl 5):abstr 1559O</a:t>
            </a:r>
          </a:p>
        </p:txBody>
      </p:sp>
      <p:graphicFrame>
        <p:nvGraphicFramePr>
          <p:cNvPr id="9" name="Table 8">
            <a:extLst>
              <a:ext uri="{FF2B5EF4-FFF2-40B4-BE49-F238E27FC236}">
                <a16:creationId xmlns:a16="http://schemas.microsoft.com/office/drawing/2014/main" xmlns="" id="{C8E73A26-E332-452B-9BEF-9EFB18D3AB77}"/>
              </a:ext>
            </a:extLst>
          </p:cNvPr>
          <p:cNvGraphicFramePr>
            <a:graphicFrameLocks noGrp="1"/>
          </p:cNvGraphicFramePr>
          <p:nvPr>
            <p:extLst>
              <p:ext uri="{D42A27DB-BD31-4B8C-83A1-F6EECF244321}">
                <p14:modId xmlns:p14="http://schemas.microsoft.com/office/powerpoint/2010/main" xmlns="" val="2403544405"/>
              </p:ext>
            </p:extLst>
          </p:nvPr>
        </p:nvGraphicFramePr>
        <p:xfrm>
          <a:off x="6378490" y="1955928"/>
          <a:ext cx="2660003" cy="3809774"/>
        </p:xfrm>
        <a:graphic>
          <a:graphicData uri="http://schemas.openxmlformats.org/drawingml/2006/table">
            <a:tbl>
              <a:tblPr firstRow="1" bandRow="1">
                <a:tableStyleId>{69012ECD-51FC-41F1-AA8D-1B2483CD663E}</a:tableStyleId>
              </a:tblPr>
              <a:tblGrid>
                <a:gridCol w="1413264">
                  <a:extLst>
                    <a:ext uri="{9D8B030D-6E8A-4147-A177-3AD203B41FA5}">
                      <a16:colId xmlns:a16="http://schemas.microsoft.com/office/drawing/2014/main" xmlns="" val="151312712"/>
                    </a:ext>
                  </a:extLst>
                </a:gridCol>
                <a:gridCol w="593206">
                  <a:extLst>
                    <a:ext uri="{9D8B030D-6E8A-4147-A177-3AD203B41FA5}">
                      <a16:colId xmlns:a16="http://schemas.microsoft.com/office/drawing/2014/main" xmlns="" val="2501696118"/>
                    </a:ext>
                  </a:extLst>
                </a:gridCol>
                <a:gridCol w="653533">
                  <a:extLst>
                    <a:ext uri="{9D8B030D-6E8A-4147-A177-3AD203B41FA5}">
                      <a16:colId xmlns:a16="http://schemas.microsoft.com/office/drawing/2014/main" xmlns="" val="2210170409"/>
                    </a:ext>
                  </a:extLst>
                </a:gridCol>
              </a:tblGrid>
              <a:tr h="464606">
                <a:tc>
                  <a:txBody>
                    <a:bodyPr/>
                    <a:lstStyle/>
                    <a:p>
                      <a:endParaRPr lang="en-GB" sz="1200" dirty="0">
                        <a:solidFill>
                          <a:schemeClr val="tx1"/>
                        </a:solidFill>
                      </a:endParaRPr>
                    </a:p>
                  </a:txBody>
                  <a:tcPr marL="45720" marR="45720" anchor="b">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i="0" u="none" strike="noStrike" cap="none" baseline="0" dirty="0">
                          <a:solidFill>
                            <a:srgbClr val="B60D27"/>
                          </a:solidFill>
                          <a:effectLst/>
                          <a:uFillTx/>
                          <a:ea typeface="MS UI Gothic"/>
                        </a:rPr>
                        <a:t>20～29歳</a:t>
                      </a:r>
                    </a:p>
                  </a:txBody>
                  <a:tcPr marL="45720" marR="4572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i="0" u="none" strike="noStrike" cap="none" baseline="0">
                          <a:solidFill>
                            <a:srgbClr val="B2C0D8"/>
                          </a:solidFill>
                          <a:effectLst/>
                          <a:uFillTx/>
                          <a:ea typeface="MS UI Gothic"/>
                        </a:rPr>
                        <a:t>30～39歳</a:t>
                      </a:r>
                    </a:p>
                  </a:txBody>
                  <a:tcPr marL="45720" marR="4572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99155740"/>
                  </a:ext>
                </a:extLst>
              </a:tr>
              <a:tr h="278764">
                <a:tc gridSpan="3">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原発罹患率（10万人あたり）</a:t>
                      </a:r>
                    </a:p>
                  </a:txBody>
                  <a:tcPr marL="45720" marR="45720" anchor="ct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hMerge="1">
                  <a:txBody>
                    <a:bodyPr/>
                    <a:lstStyle/>
                    <a:p>
                      <a:pPr algn="ctr"/>
                      <a:endParaRPr lang="en-GB" sz="1100">
                        <a:solidFill>
                          <a:srgbClr val="000000"/>
                        </a:solidFill>
                      </a:endParaRPr>
                    </a:p>
                  </a:txBody>
                  <a:tcPr marL="45720" marR="45720" anchor="ct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25098"/>
                      </a:srgbClr>
                    </a:solidFill>
                  </a:tcPr>
                </a:tc>
                <a:tc hMerge="1">
                  <a:txBody>
                    <a:bodyPr/>
                    <a:lstStyle/>
                    <a:p>
                      <a:pPr algn="ctr"/>
                      <a:endParaRPr lang="en-GB" sz="1100">
                        <a:solidFill>
                          <a:srgbClr val="000000"/>
                        </a:solidFill>
                      </a:endParaRPr>
                    </a:p>
                  </a:txBody>
                  <a:tcPr marL="45720" marR="4572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278764">
                <a:tc>
                  <a:txBody>
                    <a:bodyPr/>
                    <a:lstStyle/>
                    <a:p>
                      <a:pPr marL="87313" marR="0" lvl="1" indent="0" algn="l"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1971</a:t>
                      </a:r>
                    </a:p>
                  </a:txBody>
                  <a:tcPr marL="45720" marR="4572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ja-JP" sz="1200" b="0" i="0" u="none" strike="noStrike" cap="none" baseline="0">
                          <a:solidFill>
                            <a:srgbClr val="B60D27"/>
                          </a:solidFill>
                          <a:effectLst/>
                          <a:uFillTx/>
                          <a:ea typeface="MS UI Gothic"/>
                        </a:rPr>
                        <a:t>0.7</a:t>
                      </a:r>
                    </a:p>
                  </a:txBody>
                  <a:tcPr marL="45720" marR="4572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ja-JP" sz="1200" b="0" i="0" u="none" strike="noStrike" cap="none" baseline="0">
                          <a:solidFill>
                            <a:srgbClr val="B2C0D8"/>
                          </a:solidFill>
                          <a:effectLst/>
                          <a:uFillTx/>
                          <a:ea typeface="MS UI Gothic"/>
                        </a:rPr>
                        <a:t>4.4</a:t>
                      </a:r>
                    </a:p>
                  </a:txBody>
                  <a:tcPr marL="45720" marR="4572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78764">
                <a:tc>
                  <a:txBody>
                    <a:bodyPr/>
                    <a:lstStyle/>
                    <a:p>
                      <a:pPr marL="87313" marR="0" lvl="1" indent="0" algn="l"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1990</a:t>
                      </a:r>
                    </a:p>
                  </a:txBody>
                  <a:tcPr marL="45720" marR="4572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endParaRPr lang="en-GB" sz="1200">
                        <a:solidFill>
                          <a:schemeClr val="accent3"/>
                        </a:solidFill>
                      </a:endParaRPr>
                    </a:p>
                  </a:txBody>
                  <a:tcPr marL="45720" marR="4572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ja-JP" sz="1200" b="0" i="0" u="none" strike="noStrike" cap="none" baseline="0">
                          <a:solidFill>
                            <a:srgbClr val="B2C0D8"/>
                          </a:solidFill>
                          <a:effectLst/>
                          <a:uFillTx/>
                          <a:ea typeface="MS UI Gothic"/>
                        </a:rPr>
                        <a:t>3.1</a:t>
                      </a:r>
                    </a:p>
                  </a:txBody>
                  <a:tcPr marL="45720" marR="4572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78764">
                <a:tc>
                  <a:txBody>
                    <a:bodyPr/>
                    <a:lstStyle/>
                    <a:p>
                      <a:pPr marL="87313" marR="0" lvl="1" indent="0" algn="l"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1993</a:t>
                      </a:r>
                    </a:p>
                  </a:txBody>
                  <a:tcPr marL="45720" marR="4572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ja-JP" sz="1200" b="0" i="0" u="none" strike="noStrike" cap="none" baseline="0">
                          <a:solidFill>
                            <a:srgbClr val="B60D27"/>
                          </a:solidFill>
                          <a:effectLst/>
                          <a:uFillTx/>
                          <a:ea typeface="MS UI Gothic"/>
                        </a:rPr>
                        <a:t>0.8</a:t>
                      </a:r>
                    </a:p>
                  </a:txBody>
                  <a:tcPr marL="45720" marR="4572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endParaRPr lang="en-GB" sz="1200">
                        <a:solidFill>
                          <a:schemeClr val="accent2"/>
                        </a:solidFill>
                      </a:endParaRPr>
                    </a:p>
                  </a:txBody>
                  <a:tcPr marL="45720" marR="4572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78764">
                <a:tc>
                  <a:txBody>
                    <a:bodyPr/>
                    <a:lstStyle/>
                    <a:p>
                      <a:pPr marL="87313" marR="0" lvl="1" indent="0" algn="l"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2005</a:t>
                      </a:r>
                    </a:p>
                  </a:txBody>
                  <a:tcPr marL="45720" marR="4572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endParaRPr lang="en-GB" sz="1200">
                        <a:solidFill>
                          <a:schemeClr val="accent3"/>
                        </a:solidFill>
                      </a:endParaRPr>
                    </a:p>
                  </a:txBody>
                  <a:tcPr marL="45720" marR="4572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ja-JP" sz="1200" b="0" i="0" u="none" strike="noStrike" cap="none" baseline="0">
                          <a:solidFill>
                            <a:srgbClr val="B2C0D8"/>
                          </a:solidFill>
                          <a:effectLst/>
                          <a:uFillTx/>
                          <a:ea typeface="MS UI Gothic"/>
                        </a:rPr>
                        <a:t>3.9</a:t>
                      </a:r>
                    </a:p>
                  </a:txBody>
                  <a:tcPr marL="45720" marR="4572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278764">
                <a:tc>
                  <a:txBody>
                    <a:bodyPr/>
                    <a:lstStyle/>
                    <a:p>
                      <a:pPr marL="87313" marR="0" lvl="1" indent="0" algn="l"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2014</a:t>
                      </a:r>
                    </a:p>
                  </a:txBody>
                  <a:tcPr marL="45720" marR="4572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ja-JP" sz="1200" b="0" i="0" u="none" strike="noStrike" cap="none" baseline="0">
                          <a:solidFill>
                            <a:srgbClr val="B60D27"/>
                          </a:solidFill>
                          <a:effectLst/>
                          <a:uFillTx/>
                          <a:ea typeface="MS UI Gothic"/>
                        </a:rPr>
                        <a:t>2.8</a:t>
                      </a:r>
                    </a:p>
                  </a:txBody>
                  <a:tcPr marL="45720" marR="4572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ja-JP" sz="1200" b="0" i="0" u="none" strike="noStrike" cap="none" baseline="0">
                          <a:solidFill>
                            <a:srgbClr val="B2C0D8"/>
                          </a:solidFill>
                          <a:effectLst/>
                          <a:uFillTx/>
                          <a:ea typeface="MS UI Gothic"/>
                        </a:rPr>
                        <a:t>7.6</a:t>
                      </a:r>
                    </a:p>
                  </a:txBody>
                  <a:tcPr marL="45720" marR="4572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278764">
                <a:tc gridSpan="3">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年変化、%</a:t>
                      </a:r>
                    </a:p>
                  </a:txBody>
                  <a:tcPr marL="45720" marR="4572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hMerge="1">
                  <a:txBody>
                    <a:bodyPr/>
                    <a:lstStyle/>
                    <a:p>
                      <a:pPr algn="ctr"/>
                      <a:endParaRPr lang="en-GB" sz="1100">
                        <a:solidFill>
                          <a:srgbClr val="000000"/>
                        </a:solidFill>
                      </a:endParaRPr>
                    </a:p>
                  </a:txBody>
                  <a:tcPr marL="45720" marR="4572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hMerge="1">
                  <a:txBody>
                    <a:bodyPr/>
                    <a:lstStyle/>
                    <a:p>
                      <a:pPr algn="ctr"/>
                      <a:endParaRPr lang="en-GB" sz="1100">
                        <a:solidFill>
                          <a:srgbClr val="000000"/>
                        </a:solidFill>
                      </a:endParaRPr>
                    </a:p>
                  </a:txBody>
                  <a:tcPr marL="45720" marR="45720" anchor="ct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7"/>
                  </a:ext>
                </a:extLst>
              </a:tr>
              <a:tr h="278764">
                <a:tc>
                  <a:txBody>
                    <a:bodyPr/>
                    <a:lstStyle/>
                    <a:p>
                      <a:pPr marL="87313" marR="0" lvl="1" indent="0" algn="l"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1971～1990年</a:t>
                      </a:r>
                    </a:p>
                  </a:txBody>
                  <a:tcPr marL="45720" marR="4572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endParaRPr lang="en-GB" sz="1200">
                        <a:solidFill>
                          <a:schemeClr val="accent3"/>
                        </a:solidFill>
                      </a:endParaRPr>
                    </a:p>
                  </a:txBody>
                  <a:tcPr marL="45720" marR="4572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ja-JP" sz="1200" b="0" i="0" u="none" strike="noStrike" cap="none" baseline="0">
                          <a:solidFill>
                            <a:srgbClr val="B2C0D8"/>
                          </a:solidFill>
                          <a:effectLst/>
                          <a:uFillTx/>
                          <a:ea typeface="MS UI Gothic"/>
                        </a:rPr>
                        <a:t>–1.7</a:t>
                      </a:r>
                    </a:p>
                  </a:txBody>
                  <a:tcPr marL="45720" marR="45720" anchor="ct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278764">
                <a:tc>
                  <a:txBody>
                    <a:bodyPr/>
                    <a:lstStyle/>
                    <a:p>
                      <a:pPr marL="87313" marR="0" lvl="1" indent="0" algn="l"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1971～1993年</a:t>
                      </a:r>
                    </a:p>
                  </a:txBody>
                  <a:tcPr marL="45720" marR="4572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ja-JP" sz="1200" b="0" i="0" u="none" strike="noStrike" cap="none" baseline="0">
                          <a:solidFill>
                            <a:srgbClr val="B60D27"/>
                          </a:solidFill>
                          <a:effectLst/>
                          <a:uFillTx/>
                          <a:ea typeface="MS UI Gothic"/>
                        </a:rPr>
                        <a:t>–1.4</a:t>
                      </a:r>
                    </a:p>
                  </a:txBody>
                  <a:tcPr marL="45720" marR="4572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endParaRPr lang="en-GB" sz="1200">
                        <a:solidFill>
                          <a:schemeClr val="accent2"/>
                        </a:solidFill>
                      </a:endParaRPr>
                    </a:p>
                  </a:txBody>
                  <a:tcPr marL="45720" marR="45720" anchor="ct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278764">
                <a:tc>
                  <a:txBody>
                    <a:bodyPr/>
                    <a:lstStyle/>
                    <a:p>
                      <a:pPr marL="87313" marR="0" lvl="1" indent="0" algn="l"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1990～2005年</a:t>
                      </a:r>
                    </a:p>
                  </a:txBody>
                  <a:tcPr marL="45720" marR="4572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endParaRPr lang="en-GB" sz="1200">
                        <a:solidFill>
                          <a:schemeClr val="accent3"/>
                        </a:solidFill>
                      </a:endParaRPr>
                    </a:p>
                  </a:txBody>
                  <a:tcPr marL="45720" marR="4572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ja-JP" sz="1200" b="0" i="0" u="none" strike="noStrike" cap="none" baseline="0">
                          <a:solidFill>
                            <a:srgbClr val="B2C0D8"/>
                          </a:solidFill>
                          <a:effectLst/>
                          <a:uFillTx/>
                          <a:ea typeface="MS UI Gothic"/>
                        </a:rPr>
                        <a:t>1.1</a:t>
                      </a:r>
                    </a:p>
                  </a:txBody>
                  <a:tcPr marL="45720" marR="45720" anchor="ct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278764">
                <a:tc>
                  <a:txBody>
                    <a:bodyPr/>
                    <a:lstStyle/>
                    <a:p>
                      <a:pPr marL="87313" marR="0" lvl="1" indent="0" algn="l"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1993～2014年</a:t>
                      </a:r>
                    </a:p>
                  </a:txBody>
                  <a:tcPr marL="45720" marR="4572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ja-JP" sz="1200" b="0" i="0" u="none" strike="noStrike" cap="none" baseline="0">
                          <a:solidFill>
                            <a:srgbClr val="B60D27"/>
                          </a:solidFill>
                          <a:effectLst/>
                          <a:uFillTx/>
                          <a:ea typeface="MS UI Gothic"/>
                        </a:rPr>
                        <a:t>8.1</a:t>
                      </a:r>
                    </a:p>
                  </a:txBody>
                  <a:tcPr marL="45720" marR="4572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endParaRPr lang="en-GB" sz="1200">
                        <a:solidFill>
                          <a:schemeClr val="accent2"/>
                        </a:solidFill>
                      </a:endParaRPr>
                    </a:p>
                  </a:txBody>
                  <a:tcPr marL="45720" marR="45720" anchor="ct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11"/>
                  </a:ext>
                </a:extLst>
              </a:tr>
              <a:tr h="278764">
                <a:tc>
                  <a:txBody>
                    <a:bodyPr/>
                    <a:lstStyle/>
                    <a:p>
                      <a:pPr marL="87313" marR="0" lvl="1" indent="0" algn="l"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2005～2014年</a:t>
                      </a:r>
                    </a:p>
                  </a:txBody>
                  <a:tcPr marL="45720" marR="45720" anchor="ct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a:solidFill>
                          <a:schemeClr val="accent3"/>
                        </a:solidFill>
                      </a:endParaRPr>
                    </a:p>
                  </a:txBody>
                  <a:tcPr marL="45720" marR="45720" anchor="ct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0" i="0" u="none" strike="noStrike" cap="none" baseline="0" dirty="0">
                          <a:solidFill>
                            <a:srgbClr val="B2C0D8"/>
                          </a:solidFill>
                          <a:effectLst/>
                          <a:uFillTx/>
                          <a:ea typeface="MS UI Gothic"/>
                        </a:rPr>
                        <a:t>8.1</a:t>
                      </a:r>
                    </a:p>
                  </a:txBody>
                  <a:tcPr marL="45720" marR="4572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2"/>
                  </a:ext>
                </a:extLst>
              </a:tr>
            </a:tbl>
          </a:graphicData>
        </a:graphic>
      </p:graphicFrame>
      <p:sp>
        <p:nvSpPr>
          <p:cNvPr id="10" name="TextBox 9"/>
          <p:cNvSpPr txBox="1"/>
          <p:nvPr/>
        </p:nvSpPr>
        <p:spPr>
          <a:xfrm>
            <a:off x="3294128" y="1549400"/>
            <a:ext cx="2549214" cy="335615"/>
          </a:xfrm>
          <a:prstGeom prst="rect">
            <a:avLst/>
          </a:prstGeom>
          <a:noFill/>
        </p:spPr>
        <p:txBody>
          <a:bodyPr wrap="none" rtlCol="0">
            <a:spAutoFit/>
          </a:bodyPr>
          <a:lstStyle/>
          <a:p>
            <a:pPr algn="ctr"/>
            <a:r>
              <a:rPr lang="ja-JP" sz="1600" b="1" i="0" u="none" strike="noStrike" cap="none" baseline="0">
                <a:solidFill>
                  <a:srgbClr val="4D4D4D"/>
                </a:solidFill>
                <a:effectLst/>
                <a:uFillTx/>
                <a:ea typeface="MS UI Gothic"/>
              </a:rPr>
              <a:t>成人の年齢層別の発生傾向</a:t>
            </a:r>
          </a:p>
        </p:txBody>
      </p:sp>
      <p:grpSp>
        <p:nvGrpSpPr>
          <p:cNvPr id="17" name="Group 16">
            <a:extLst>
              <a:ext uri="{FF2B5EF4-FFF2-40B4-BE49-F238E27FC236}">
                <a16:creationId xmlns:a16="http://schemas.microsoft.com/office/drawing/2014/main" xmlns="" id="{51D75566-BBE2-4319-A452-88A009165464}"/>
              </a:ext>
            </a:extLst>
          </p:cNvPr>
          <p:cNvGrpSpPr/>
          <p:nvPr/>
        </p:nvGrpSpPr>
        <p:grpSpPr>
          <a:xfrm>
            <a:off x="287013" y="1955127"/>
            <a:ext cx="6092703" cy="4278889"/>
            <a:chOff x="287013" y="1955127"/>
            <a:chExt cx="6092703" cy="4278889"/>
          </a:xfrm>
        </p:grpSpPr>
        <p:sp>
          <p:nvSpPr>
            <p:cNvPr id="18" name="TextBox 17">
              <a:extLst>
                <a:ext uri="{FF2B5EF4-FFF2-40B4-BE49-F238E27FC236}">
                  <a16:creationId xmlns:a16="http://schemas.microsoft.com/office/drawing/2014/main" xmlns="" id="{06556C22-7F3D-4274-99D8-A73D0E9F8A4B}"/>
                </a:ext>
              </a:extLst>
            </p:cNvPr>
            <p:cNvSpPr txBox="1"/>
            <p:nvPr/>
          </p:nvSpPr>
          <p:spPr>
            <a:xfrm rot="16200000">
              <a:off x="-477657" y="3861980"/>
              <a:ext cx="1803932" cy="274594"/>
            </a:xfrm>
            <a:prstGeom prst="rect">
              <a:avLst/>
            </a:prstGeom>
            <a:noFill/>
          </p:spPr>
          <p:txBody>
            <a:bodyPr wrap="none" rtlCol="0">
              <a:spAutoFit/>
            </a:bodyPr>
            <a:lstStyle/>
            <a:p>
              <a:pPr algn="ctr"/>
              <a:r>
                <a:rPr lang="ja-JP" sz="1200" b="0" i="0" u="none" strike="noStrike" cap="none" baseline="0">
                  <a:solidFill>
                    <a:srgbClr val="4D4D4D"/>
                  </a:solidFill>
                  <a:effectLst/>
                  <a:uFillTx/>
                  <a:ea typeface="MS UI Gothic"/>
                </a:rPr>
                <a:t>100,000人あたりの罹患率</a:t>
              </a:r>
            </a:p>
          </p:txBody>
        </p:sp>
        <p:cxnSp>
          <p:nvCxnSpPr>
            <p:cNvPr id="19" name="Straight Connector 18">
              <a:extLst>
                <a:ext uri="{FF2B5EF4-FFF2-40B4-BE49-F238E27FC236}">
                  <a16:creationId xmlns:a16="http://schemas.microsoft.com/office/drawing/2014/main" xmlns="" id="{2401897E-F9A6-4908-AA98-0B2661CA4B6B}"/>
                </a:ext>
              </a:extLst>
            </p:cNvPr>
            <p:cNvCxnSpPr/>
            <p:nvPr/>
          </p:nvCxnSpPr>
          <p:spPr>
            <a:xfrm rot="16200000">
              <a:off x="963713"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064DCB7F-23B3-4D9D-9400-54ADD6C4B8DA}"/>
                </a:ext>
              </a:extLst>
            </p:cNvPr>
            <p:cNvCxnSpPr/>
            <p:nvPr/>
          </p:nvCxnSpPr>
          <p:spPr>
            <a:xfrm rot="16200000">
              <a:off x="6199306"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CF2CF146-C9E2-4DC2-9CDD-E8099722AD0F}"/>
                </a:ext>
              </a:extLst>
            </p:cNvPr>
            <p:cNvSpPr txBox="1"/>
            <p:nvPr/>
          </p:nvSpPr>
          <p:spPr>
            <a:xfrm>
              <a:off x="860585" y="5796166"/>
              <a:ext cx="279679" cy="152552"/>
            </a:xfrm>
            <a:prstGeom prst="rect">
              <a:avLst/>
            </a:prstGeom>
            <a:noFill/>
          </p:spPr>
          <p:txBody>
            <a:bodyPr wrap="none" lIns="0" tIns="0" rIns="0" bIns="0" rtlCol="0" anchor="ctr" anchorCtr="0">
              <a:spAutoFit/>
            </a:bodyPr>
            <a:lstStyle/>
            <a:p>
              <a:pPr algn="ctr"/>
              <a:r>
                <a:rPr lang="ja-JP" sz="1000" b="0" i="0" u="none" strike="noStrike" cap="none" baseline="0">
                  <a:solidFill>
                    <a:srgbClr val="4D4D4D"/>
                  </a:solidFill>
                  <a:effectLst/>
                  <a:uFillTx/>
                  <a:ea typeface="MS UI Gothic"/>
                </a:rPr>
                <a:t>1970</a:t>
              </a:r>
            </a:p>
          </p:txBody>
        </p:sp>
        <p:sp>
          <p:nvSpPr>
            <p:cNvPr id="22" name="TextBox 21">
              <a:extLst>
                <a:ext uri="{FF2B5EF4-FFF2-40B4-BE49-F238E27FC236}">
                  <a16:creationId xmlns:a16="http://schemas.microsoft.com/office/drawing/2014/main" xmlns="" id="{FB7F4A18-6D32-461F-B461-9A5B638F3040}"/>
                </a:ext>
              </a:extLst>
            </p:cNvPr>
            <p:cNvSpPr txBox="1"/>
            <p:nvPr/>
          </p:nvSpPr>
          <p:spPr>
            <a:xfrm>
              <a:off x="6098811" y="5796166"/>
              <a:ext cx="279679" cy="152552"/>
            </a:xfrm>
            <a:prstGeom prst="rect">
              <a:avLst/>
            </a:prstGeom>
            <a:noFill/>
          </p:spPr>
          <p:txBody>
            <a:bodyPr wrap="none" lIns="0" tIns="0" rIns="0" bIns="0" rtlCol="0" anchor="ctr" anchorCtr="0">
              <a:spAutoFit/>
            </a:bodyPr>
            <a:lstStyle/>
            <a:p>
              <a:pPr algn="ctr"/>
              <a:r>
                <a:rPr lang="ja-JP" sz="1000" b="0" i="0" u="none" strike="noStrike" cap="none" baseline="0">
                  <a:solidFill>
                    <a:srgbClr val="4D4D4D"/>
                  </a:solidFill>
                  <a:effectLst/>
                  <a:uFillTx/>
                  <a:ea typeface="MS UI Gothic"/>
                </a:rPr>
                <a:t>2015</a:t>
              </a:r>
            </a:p>
          </p:txBody>
        </p:sp>
        <p:sp>
          <p:nvSpPr>
            <p:cNvPr id="23" name="Freeform: Shape 63">
              <a:extLst>
                <a:ext uri="{FF2B5EF4-FFF2-40B4-BE49-F238E27FC236}">
                  <a16:creationId xmlns:a16="http://schemas.microsoft.com/office/drawing/2014/main" xmlns="" id="{DC2C6393-F9B2-4700-9F2A-5E4971B39DE2}"/>
                </a:ext>
              </a:extLst>
            </p:cNvPr>
            <p:cNvSpPr/>
            <p:nvPr/>
          </p:nvSpPr>
          <p:spPr>
            <a:xfrm>
              <a:off x="1000760" y="2032000"/>
              <a:ext cx="5242560" cy="3658929"/>
            </a:xfrm>
            <a:custGeom>
              <a:avLst/>
              <a:gdLst>
                <a:gd name="connsiteX0" fmla="*/ 0 w 6559296"/>
                <a:gd name="connsiteY0" fmla="*/ 0 h 2237232"/>
                <a:gd name="connsiteX1" fmla="*/ 0 w 6559296"/>
                <a:gd name="connsiteY1" fmla="*/ 2237232 h 2237232"/>
                <a:gd name="connsiteX2" fmla="*/ 6559296 w 6559296"/>
                <a:gd name="connsiteY2" fmla="*/ 2237232 h 2237232"/>
              </a:gdLst>
              <a:ahLst/>
              <a:cxnLst>
                <a:cxn ang="0">
                  <a:pos x="connsiteX0" y="connsiteY0"/>
                </a:cxn>
                <a:cxn ang="0">
                  <a:pos x="connsiteX1" y="connsiteY1"/>
                </a:cxn>
                <a:cxn ang="0">
                  <a:pos x="connsiteX2" y="connsiteY2"/>
                </a:cxn>
              </a:cxnLst>
              <a:rect l="l" t="t" r="r" b="b"/>
              <a:pathLst>
                <a:path w="6559296" h="2237232">
                  <a:moveTo>
                    <a:pt x="0" y="0"/>
                  </a:moveTo>
                  <a:lnTo>
                    <a:pt x="0" y="2237232"/>
                  </a:lnTo>
                  <a:lnTo>
                    <a:pt x="6559296" y="2237232"/>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24" name="Straight Connector 23">
              <a:extLst>
                <a:ext uri="{FF2B5EF4-FFF2-40B4-BE49-F238E27FC236}">
                  <a16:creationId xmlns:a16="http://schemas.microsoft.com/office/drawing/2014/main" xmlns="" id="{1A5B6C13-A5E5-40E6-A4E1-728DDF7BAE0E}"/>
                </a:ext>
              </a:extLst>
            </p:cNvPr>
            <p:cNvCxnSpPr/>
            <p:nvPr/>
          </p:nvCxnSpPr>
          <p:spPr>
            <a:xfrm rot="10800000">
              <a:off x="930031" y="5691597"/>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xmlns="" id="{D7EF9B9B-1035-4BF2-932D-D41875B09125}"/>
                </a:ext>
              </a:extLst>
            </p:cNvPr>
            <p:cNvSpPr txBox="1"/>
            <p:nvPr/>
          </p:nvSpPr>
          <p:spPr>
            <a:xfrm>
              <a:off x="676420" y="5608448"/>
              <a:ext cx="211349" cy="183063"/>
            </a:xfrm>
            <a:prstGeom prst="rect">
              <a:avLst/>
            </a:prstGeom>
            <a:noFill/>
          </p:spPr>
          <p:txBody>
            <a:bodyPr wrap="none" lIns="0" tIns="0" rIns="0" bIns="0" rtlCol="0" anchor="ctr" anchorCtr="0">
              <a:spAutoFit/>
            </a:bodyPr>
            <a:lstStyle/>
            <a:p>
              <a:pPr algn="r"/>
              <a:r>
                <a:rPr lang="ja-JP" sz="1200" b="0" i="0" u="none" strike="noStrike" cap="none" baseline="0">
                  <a:solidFill>
                    <a:srgbClr val="4D4D4D"/>
                  </a:solidFill>
                  <a:effectLst/>
                  <a:uFillTx/>
                  <a:ea typeface="MS UI Gothic"/>
                </a:rPr>
                <a:t>0.0</a:t>
              </a:r>
            </a:p>
          </p:txBody>
        </p:sp>
        <p:cxnSp>
          <p:nvCxnSpPr>
            <p:cNvPr id="26" name="Straight Connector 25">
              <a:extLst>
                <a:ext uri="{FF2B5EF4-FFF2-40B4-BE49-F238E27FC236}">
                  <a16:creationId xmlns:a16="http://schemas.microsoft.com/office/drawing/2014/main" xmlns="" id="{1FC4B65B-37A9-4CD6-A4CD-A036DFD0CC8D}"/>
                </a:ext>
              </a:extLst>
            </p:cNvPr>
            <p:cNvCxnSpPr/>
            <p:nvPr/>
          </p:nvCxnSpPr>
          <p:spPr>
            <a:xfrm rot="10800000">
              <a:off x="930031" y="2035267"/>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xmlns="" id="{5E36DBEE-CF0E-4705-9AD0-7B31D24E10F0}"/>
                </a:ext>
              </a:extLst>
            </p:cNvPr>
            <p:cNvSpPr txBox="1"/>
            <p:nvPr/>
          </p:nvSpPr>
          <p:spPr>
            <a:xfrm>
              <a:off x="676420" y="1955929"/>
              <a:ext cx="211349" cy="183063"/>
            </a:xfrm>
            <a:prstGeom prst="rect">
              <a:avLst/>
            </a:prstGeom>
            <a:noFill/>
          </p:spPr>
          <p:txBody>
            <a:bodyPr wrap="none" lIns="0" tIns="0" rIns="0" bIns="0" rtlCol="0" anchor="ctr" anchorCtr="0">
              <a:spAutoFit/>
            </a:bodyPr>
            <a:lstStyle/>
            <a:p>
              <a:pPr algn="r"/>
              <a:r>
                <a:rPr lang="ja-JP" sz="1200" b="0" i="0" u="none" strike="noStrike" cap="none" baseline="0">
                  <a:solidFill>
                    <a:srgbClr val="4D4D4D"/>
                  </a:solidFill>
                  <a:effectLst/>
                  <a:uFillTx/>
                  <a:ea typeface="MS UI Gothic"/>
                </a:rPr>
                <a:t>1.0</a:t>
              </a:r>
            </a:p>
          </p:txBody>
        </p:sp>
        <p:cxnSp>
          <p:nvCxnSpPr>
            <p:cNvPr id="28" name="Straight Connector 27">
              <a:extLst>
                <a:ext uri="{FF2B5EF4-FFF2-40B4-BE49-F238E27FC236}">
                  <a16:creationId xmlns:a16="http://schemas.microsoft.com/office/drawing/2014/main" xmlns="" id="{FC854120-7BE7-49FD-997B-247777F64879}"/>
                </a:ext>
              </a:extLst>
            </p:cNvPr>
            <p:cNvCxnSpPr/>
            <p:nvPr/>
          </p:nvCxnSpPr>
          <p:spPr>
            <a:xfrm rot="10800000">
              <a:off x="930031" y="2765771"/>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xmlns="" id="{B161AAE0-7580-4755-A00B-3A9B752572C8}"/>
                </a:ext>
              </a:extLst>
            </p:cNvPr>
            <p:cNvSpPr txBox="1"/>
            <p:nvPr/>
          </p:nvSpPr>
          <p:spPr>
            <a:xfrm>
              <a:off x="676420" y="2686432"/>
              <a:ext cx="211349" cy="183063"/>
            </a:xfrm>
            <a:prstGeom prst="rect">
              <a:avLst/>
            </a:prstGeom>
            <a:noFill/>
          </p:spPr>
          <p:txBody>
            <a:bodyPr wrap="none" lIns="0" tIns="0" rIns="0" bIns="0" rtlCol="0" anchor="ctr" anchorCtr="0">
              <a:spAutoFit/>
            </a:bodyPr>
            <a:lstStyle/>
            <a:p>
              <a:pPr algn="r"/>
              <a:r>
                <a:rPr lang="ja-JP" sz="1200" b="0" i="0" u="none" strike="noStrike" cap="none" baseline="0">
                  <a:solidFill>
                    <a:srgbClr val="4D4D4D"/>
                  </a:solidFill>
                  <a:effectLst/>
                  <a:uFillTx/>
                  <a:ea typeface="MS UI Gothic"/>
                </a:rPr>
                <a:t>0.8</a:t>
              </a:r>
            </a:p>
          </p:txBody>
        </p:sp>
        <p:cxnSp>
          <p:nvCxnSpPr>
            <p:cNvPr id="30" name="Straight Connector 29">
              <a:extLst>
                <a:ext uri="{FF2B5EF4-FFF2-40B4-BE49-F238E27FC236}">
                  <a16:creationId xmlns:a16="http://schemas.microsoft.com/office/drawing/2014/main" xmlns="" id="{58CF1966-878A-414E-9568-5C73BDFBA829}"/>
                </a:ext>
              </a:extLst>
            </p:cNvPr>
            <p:cNvCxnSpPr/>
            <p:nvPr/>
          </p:nvCxnSpPr>
          <p:spPr>
            <a:xfrm rot="10800000">
              <a:off x="930031" y="3496275"/>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xmlns="" id="{67FB00CB-D946-40CD-866F-829DC4F4267A}"/>
                </a:ext>
              </a:extLst>
            </p:cNvPr>
            <p:cNvSpPr txBox="1"/>
            <p:nvPr/>
          </p:nvSpPr>
          <p:spPr>
            <a:xfrm>
              <a:off x="676420" y="3416936"/>
              <a:ext cx="211349" cy="183063"/>
            </a:xfrm>
            <a:prstGeom prst="rect">
              <a:avLst/>
            </a:prstGeom>
            <a:noFill/>
          </p:spPr>
          <p:txBody>
            <a:bodyPr wrap="none" lIns="0" tIns="0" rIns="0" bIns="0" rtlCol="0" anchor="ctr" anchorCtr="0">
              <a:spAutoFit/>
            </a:bodyPr>
            <a:lstStyle/>
            <a:p>
              <a:pPr algn="r"/>
              <a:r>
                <a:rPr lang="ja-JP" sz="1200" b="0" i="0" u="none" strike="noStrike" cap="none" baseline="0">
                  <a:solidFill>
                    <a:srgbClr val="4D4D4D"/>
                  </a:solidFill>
                  <a:effectLst/>
                  <a:uFillTx/>
                  <a:ea typeface="MS UI Gothic"/>
                </a:rPr>
                <a:t>0.6</a:t>
              </a:r>
            </a:p>
          </p:txBody>
        </p:sp>
        <p:cxnSp>
          <p:nvCxnSpPr>
            <p:cNvPr id="32" name="Straight Connector 31">
              <a:extLst>
                <a:ext uri="{FF2B5EF4-FFF2-40B4-BE49-F238E27FC236}">
                  <a16:creationId xmlns:a16="http://schemas.microsoft.com/office/drawing/2014/main" xmlns="" id="{59B1C793-4D66-440F-BC33-2053E364F48D}"/>
                </a:ext>
              </a:extLst>
            </p:cNvPr>
            <p:cNvCxnSpPr/>
            <p:nvPr/>
          </p:nvCxnSpPr>
          <p:spPr>
            <a:xfrm rot="10800000">
              <a:off x="930031" y="4226779"/>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xmlns="" id="{3F41834B-ADED-46B4-B209-487D851226AB}"/>
                </a:ext>
              </a:extLst>
            </p:cNvPr>
            <p:cNvSpPr txBox="1"/>
            <p:nvPr/>
          </p:nvSpPr>
          <p:spPr>
            <a:xfrm>
              <a:off x="676420" y="4147441"/>
              <a:ext cx="211349" cy="183063"/>
            </a:xfrm>
            <a:prstGeom prst="rect">
              <a:avLst/>
            </a:prstGeom>
            <a:noFill/>
          </p:spPr>
          <p:txBody>
            <a:bodyPr wrap="none" lIns="0" tIns="0" rIns="0" bIns="0" rtlCol="0" anchor="ctr" anchorCtr="0">
              <a:spAutoFit/>
            </a:bodyPr>
            <a:lstStyle/>
            <a:p>
              <a:pPr algn="r"/>
              <a:r>
                <a:rPr lang="ja-JP" sz="1200" b="0" i="0" u="none" strike="noStrike" cap="none" baseline="0">
                  <a:solidFill>
                    <a:srgbClr val="4D4D4D"/>
                  </a:solidFill>
                  <a:effectLst/>
                  <a:uFillTx/>
                  <a:ea typeface="MS UI Gothic"/>
                </a:rPr>
                <a:t>0.4</a:t>
              </a:r>
            </a:p>
          </p:txBody>
        </p:sp>
        <p:cxnSp>
          <p:nvCxnSpPr>
            <p:cNvPr id="34" name="Straight Connector 33">
              <a:extLst>
                <a:ext uri="{FF2B5EF4-FFF2-40B4-BE49-F238E27FC236}">
                  <a16:creationId xmlns:a16="http://schemas.microsoft.com/office/drawing/2014/main" xmlns="" id="{25171B86-E021-4B07-9563-F2764F3F5AAD}"/>
                </a:ext>
              </a:extLst>
            </p:cNvPr>
            <p:cNvCxnSpPr/>
            <p:nvPr/>
          </p:nvCxnSpPr>
          <p:spPr>
            <a:xfrm rot="10800000">
              <a:off x="930031" y="4957283"/>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xmlns="" id="{97CD0055-E538-48BB-BD2A-A57E947649ED}"/>
                </a:ext>
              </a:extLst>
            </p:cNvPr>
            <p:cNvSpPr txBox="1"/>
            <p:nvPr/>
          </p:nvSpPr>
          <p:spPr>
            <a:xfrm>
              <a:off x="676420" y="4877945"/>
              <a:ext cx="211349" cy="183063"/>
            </a:xfrm>
            <a:prstGeom prst="rect">
              <a:avLst/>
            </a:prstGeom>
            <a:noFill/>
          </p:spPr>
          <p:txBody>
            <a:bodyPr wrap="none" lIns="0" tIns="0" rIns="0" bIns="0" rtlCol="0" anchor="ctr" anchorCtr="0">
              <a:spAutoFit/>
            </a:bodyPr>
            <a:lstStyle/>
            <a:p>
              <a:pPr algn="r"/>
              <a:r>
                <a:rPr lang="ja-JP" sz="1200" b="0" i="0" u="none" strike="noStrike" cap="none" baseline="0">
                  <a:solidFill>
                    <a:srgbClr val="4D4D4D"/>
                  </a:solidFill>
                  <a:effectLst/>
                  <a:uFillTx/>
                  <a:ea typeface="MS UI Gothic"/>
                </a:rPr>
                <a:t>0.2</a:t>
              </a:r>
            </a:p>
          </p:txBody>
        </p:sp>
        <p:cxnSp>
          <p:nvCxnSpPr>
            <p:cNvPr id="36" name="Straight Connector 35">
              <a:extLst>
                <a:ext uri="{FF2B5EF4-FFF2-40B4-BE49-F238E27FC236}">
                  <a16:creationId xmlns:a16="http://schemas.microsoft.com/office/drawing/2014/main" xmlns="" id="{35DACD07-1FD6-40C4-9D8A-FA2E2DCCA209}"/>
                </a:ext>
              </a:extLst>
            </p:cNvPr>
            <p:cNvCxnSpPr/>
            <p:nvPr/>
          </p:nvCxnSpPr>
          <p:spPr>
            <a:xfrm rot="10800000">
              <a:off x="930031" y="2400519"/>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xmlns="" id="{BE7E9237-EDB2-454E-BE33-811D0E85F256}"/>
                </a:ext>
              </a:extLst>
            </p:cNvPr>
            <p:cNvSpPr txBox="1"/>
            <p:nvPr/>
          </p:nvSpPr>
          <p:spPr>
            <a:xfrm>
              <a:off x="676420" y="2321180"/>
              <a:ext cx="211349" cy="183063"/>
            </a:xfrm>
            <a:prstGeom prst="rect">
              <a:avLst/>
            </a:prstGeom>
            <a:noFill/>
          </p:spPr>
          <p:txBody>
            <a:bodyPr wrap="none" lIns="0" tIns="0" rIns="0" bIns="0" rtlCol="0" anchor="ctr" anchorCtr="0">
              <a:spAutoFit/>
            </a:bodyPr>
            <a:lstStyle/>
            <a:p>
              <a:pPr algn="r"/>
              <a:r>
                <a:rPr lang="ja-JP" sz="1200" b="0" i="0" u="none" strike="noStrike" cap="none" baseline="0">
                  <a:solidFill>
                    <a:srgbClr val="4D4D4D"/>
                  </a:solidFill>
                  <a:effectLst/>
                  <a:uFillTx/>
                  <a:ea typeface="MS UI Gothic"/>
                </a:rPr>
                <a:t>0.9</a:t>
              </a:r>
            </a:p>
          </p:txBody>
        </p:sp>
        <p:cxnSp>
          <p:nvCxnSpPr>
            <p:cNvPr id="38" name="Straight Connector 37">
              <a:extLst>
                <a:ext uri="{FF2B5EF4-FFF2-40B4-BE49-F238E27FC236}">
                  <a16:creationId xmlns:a16="http://schemas.microsoft.com/office/drawing/2014/main" xmlns="" id="{B4809EAC-C709-4180-BB88-BFD95E71FB5C}"/>
                </a:ext>
              </a:extLst>
            </p:cNvPr>
            <p:cNvCxnSpPr/>
            <p:nvPr/>
          </p:nvCxnSpPr>
          <p:spPr>
            <a:xfrm rot="10800000">
              <a:off x="930031" y="3131023"/>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xmlns="" id="{D2701832-0652-487C-8A65-7D4C41C5CAF6}"/>
                </a:ext>
              </a:extLst>
            </p:cNvPr>
            <p:cNvSpPr txBox="1"/>
            <p:nvPr/>
          </p:nvSpPr>
          <p:spPr>
            <a:xfrm>
              <a:off x="676420" y="3051685"/>
              <a:ext cx="211349" cy="183063"/>
            </a:xfrm>
            <a:prstGeom prst="rect">
              <a:avLst/>
            </a:prstGeom>
            <a:noFill/>
          </p:spPr>
          <p:txBody>
            <a:bodyPr wrap="none" lIns="0" tIns="0" rIns="0" bIns="0" rtlCol="0" anchor="ctr" anchorCtr="0">
              <a:spAutoFit/>
            </a:bodyPr>
            <a:lstStyle/>
            <a:p>
              <a:pPr algn="r"/>
              <a:r>
                <a:rPr lang="ja-JP" sz="1200" b="0" i="0" u="none" strike="noStrike" cap="none" baseline="0">
                  <a:solidFill>
                    <a:srgbClr val="4D4D4D"/>
                  </a:solidFill>
                  <a:effectLst/>
                  <a:uFillTx/>
                  <a:ea typeface="MS UI Gothic"/>
                </a:rPr>
                <a:t>0.7</a:t>
              </a:r>
            </a:p>
          </p:txBody>
        </p:sp>
        <p:cxnSp>
          <p:nvCxnSpPr>
            <p:cNvPr id="40" name="Straight Connector 39">
              <a:extLst>
                <a:ext uri="{FF2B5EF4-FFF2-40B4-BE49-F238E27FC236}">
                  <a16:creationId xmlns:a16="http://schemas.microsoft.com/office/drawing/2014/main" xmlns="" id="{CC0E7EA6-B94E-40AF-9FC9-39E6F14B9AAD}"/>
                </a:ext>
              </a:extLst>
            </p:cNvPr>
            <p:cNvCxnSpPr/>
            <p:nvPr/>
          </p:nvCxnSpPr>
          <p:spPr>
            <a:xfrm rot="10800000">
              <a:off x="930031" y="3861527"/>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0102FACE-8CA4-4B9B-9063-CCE840ED24D6}"/>
                </a:ext>
              </a:extLst>
            </p:cNvPr>
            <p:cNvSpPr txBox="1"/>
            <p:nvPr/>
          </p:nvSpPr>
          <p:spPr>
            <a:xfrm>
              <a:off x="676420" y="3782189"/>
              <a:ext cx="211349" cy="183063"/>
            </a:xfrm>
            <a:prstGeom prst="rect">
              <a:avLst/>
            </a:prstGeom>
            <a:noFill/>
          </p:spPr>
          <p:txBody>
            <a:bodyPr wrap="none" lIns="0" tIns="0" rIns="0" bIns="0" rtlCol="0" anchor="ctr" anchorCtr="0">
              <a:spAutoFit/>
            </a:bodyPr>
            <a:lstStyle/>
            <a:p>
              <a:pPr algn="r"/>
              <a:r>
                <a:rPr lang="ja-JP" sz="1200" b="0" i="0" u="none" strike="noStrike" cap="none" baseline="0">
                  <a:solidFill>
                    <a:srgbClr val="4D4D4D"/>
                  </a:solidFill>
                  <a:effectLst/>
                  <a:uFillTx/>
                  <a:ea typeface="MS UI Gothic"/>
                </a:rPr>
                <a:t>0.5</a:t>
              </a:r>
            </a:p>
          </p:txBody>
        </p:sp>
        <p:cxnSp>
          <p:nvCxnSpPr>
            <p:cNvPr id="42" name="Straight Connector 41">
              <a:extLst>
                <a:ext uri="{FF2B5EF4-FFF2-40B4-BE49-F238E27FC236}">
                  <a16:creationId xmlns:a16="http://schemas.microsoft.com/office/drawing/2014/main" xmlns="" id="{4BDB0D27-1C52-423B-8C90-BF20B3CE7757}"/>
                </a:ext>
              </a:extLst>
            </p:cNvPr>
            <p:cNvCxnSpPr/>
            <p:nvPr/>
          </p:nvCxnSpPr>
          <p:spPr>
            <a:xfrm rot="10800000">
              <a:off x="930031" y="4592031"/>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xmlns="" id="{35652B2C-C5F1-4917-89AB-FE0D6A11453F}"/>
                </a:ext>
              </a:extLst>
            </p:cNvPr>
            <p:cNvSpPr txBox="1"/>
            <p:nvPr/>
          </p:nvSpPr>
          <p:spPr>
            <a:xfrm>
              <a:off x="676420" y="4512693"/>
              <a:ext cx="211349" cy="183063"/>
            </a:xfrm>
            <a:prstGeom prst="rect">
              <a:avLst/>
            </a:prstGeom>
            <a:noFill/>
          </p:spPr>
          <p:txBody>
            <a:bodyPr wrap="none" lIns="0" tIns="0" rIns="0" bIns="0" rtlCol="0" anchor="ctr" anchorCtr="0">
              <a:spAutoFit/>
            </a:bodyPr>
            <a:lstStyle/>
            <a:p>
              <a:pPr algn="r"/>
              <a:r>
                <a:rPr lang="ja-JP" sz="1200" b="0" i="0" u="none" strike="noStrike" cap="none" baseline="0">
                  <a:solidFill>
                    <a:srgbClr val="4D4D4D"/>
                  </a:solidFill>
                  <a:effectLst/>
                  <a:uFillTx/>
                  <a:ea typeface="MS UI Gothic"/>
                </a:rPr>
                <a:t>0.3</a:t>
              </a:r>
            </a:p>
          </p:txBody>
        </p:sp>
        <p:cxnSp>
          <p:nvCxnSpPr>
            <p:cNvPr id="44" name="Straight Connector 43">
              <a:extLst>
                <a:ext uri="{FF2B5EF4-FFF2-40B4-BE49-F238E27FC236}">
                  <a16:creationId xmlns:a16="http://schemas.microsoft.com/office/drawing/2014/main" xmlns="" id="{D400C272-60D5-4A7E-AB80-9447AC239F58}"/>
                </a:ext>
              </a:extLst>
            </p:cNvPr>
            <p:cNvCxnSpPr/>
            <p:nvPr/>
          </p:nvCxnSpPr>
          <p:spPr>
            <a:xfrm rot="10800000">
              <a:off x="930031" y="5322535"/>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xmlns="" id="{21977D47-D546-4388-9843-463F2F62AEDF}"/>
                </a:ext>
              </a:extLst>
            </p:cNvPr>
            <p:cNvSpPr txBox="1"/>
            <p:nvPr/>
          </p:nvSpPr>
          <p:spPr>
            <a:xfrm>
              <a:off x="676420" y="5243197"/>
              <a:ext cx="211349" cy="183063"/>
            </a:xfrm>
            <a:prstGeom prst="rect">
              <a:avLst/>
            </a:prstGeom>
            <a:noFill/>
          </p:spPr>
          <p:txBody>
            <a:bodyPr wrap="none" lIns="0" tIns="0" rIns="0" bIns="0" rtlCol="0" anchor="ctr" anchorCtr="0">
              <a:spAutoFit/>
            </a:bodyPr>
            <a:lstStyle/>
            <a:p>
              <a:pPr algn="r"/>
              <a:r>
                <a:rPr lang="ja-JP" sz="1200" b="0" i="0" u="none" strike="noStrike" cap="none" baseline="0">
                  <a:solidFill>
                    <a:srgbClr val="4D4D4D"/>
                  </a:solidFill>
                  <a:effectLst/>
                  <a:uFillTx/>
                  <a:ea typeface="MS UI Gothic"/>
                </a:rPr>
                <a:t>0.1</a:t>
              </a:r>
            </a:p>
          </p:txBody>
        </p:sp>
        <p:sp>
          <p:nvSpPr>
            <p:cNvPr id="46" name="TextBox 45">
              <a:extLst>
                <a:ext uri="{FF2B5EF4-FFF2-40B4-BE49-F238E27FC236}">
                  <a16:creationId xmlns:a16="http://schemas.microsoft.com/office/drawing/2014/main" xmlns="" id="{9CD8CD8F-8715-48E8-9938-BFDF9D9702A5}"/>
                </a:ext>
              </a:extLst>
            </p:cNvPr>
            <p:cNvSpPr txBox="1"/>
            <p:nvPr/>
          </p:nvSpPr>
          <p:spPr>
            <a:xfrm>
              <a:off x="3545764" y="6050152"/>
              <a:ext cx="152552" cy="183063"/>
            </a:xfrm>
            <a:prstGeom prst="rect">
              <a:avLst/>
            </a:prstGeom>
            <a:noFill/>
          </p:spPr>
          <p:txBody>
            <a:bodyPr wrap="none" lIns="0" tIns="0" rIns="0" bIns="0" rtlCol="0" anchor="ctr" anchorCtr="0">
              <a:spAutoFit/>
            </a:bodyPr>
            <a:lstStyle/>
            <a:p>
              <a:pPr algn="ctr"/>
              <a:r>
                <a:rPr lang="ja-JP" sz="1200" b="0" i="0" u="none" strike="noStrike" cap="none" baseline="0">
                  <a:solidFill>
                    <a:srgbClr val="4D4D4D"/>
                  </a:solidFill>
                  <a:effectLst/>
                  <a:uFillTx/>
                  <a:ea typeface="MS UI Gothic"/>
                </a:rPr>
                <a:t>年</a:t>
              </a:r>
            </a:p>
          </p:txBody>
        </p:sp>
        <p:cxnSp>
          <p:nvCxnSpPr>
            <p:cNvPr id="47" name="Straight Connector 46">
              <a:extLst>
                <a:ext uri="{FF2B5EF4-FFF2-40B4-BE49-F238E27FC236}">
                  <a16:creationId xmlns:a16="http://schemas.microsoft.com/office/drawing/2014/main" xmlns="" id="{91B6D3AD-E3B1-4B85-9DBE-B0486EEB3822}"/>
                </a:ext>
              </a:extLst>
            </p:cNvPr>
            <p:cNvCxnSpPr/>
            <p:nvPr/>
          </p:nvCxnSpPr>
          <p:spPr>
            <a:xfrm rot="16200000">
              <a:off x="1312753"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xmlns="" id="{B5F4B720-636C-4252-B668-156C4A198A84}"/>
                </a:ext>
              </a:extLst>
            </p:cNvPr>
            <p:cNvSpPr txBox="1"/>
            <p:nvPr/>
          </p:nvSpPr>
          <p:spPr>
            <a:xfrm>
              <a:off x="1208565" y="5796166"/>
              <a:ext cx="279679" cy="152552"/>
            </a:xfrm>
            <a:prstGeom prst="rect">
              <a:avLst/>
            </a:prstGeom>
            <a:noFill/>
          </p:spPr>
          <p:txBody>
            <a:bodyPr wrap="none" lIns="0" tIns="0" rIns="0" bIns="0" rtlCol="0" anchor="ctr" anchorCtr="0">
              <a:spAutoFit/>
            </a:bodyPr>
            <a:lstStyle/>
            <a:p>
              <a:pPr algn="ctr"/>
              <a:r>
                <a:rPr lang="ja-JP" sz="1000" b="0" i="0" u="none" strike="noStrike" cap="none" baseline="0">
                  <a:solidFill>
                    <a:srgbClr val="4D4D4D"/>
                  </a:solidFill>
                  <a:effectLst/>
                  <a:uFillTx/>
                  <a:ea typeface="MS UI Gothic"/>
                </a:rPr>
                <a:t>1973</a:t>
              </a:r>
            </a:p>
          </p:txBody>
        </p:sp>
        <p:cxnSp>
          <p:nvCxnSpPr>
            <p:cNvPr id="49" name="Straight Connector 48">
              <a:extLst>
                <a:ext uri="{FF2B5EF4-FFF2-40B4-BE49-F238E27FC236}">
                  <a16:creationId xmlns:a16="http://schemas.microsoft.com/office/drawing/2014/main" xmlns="" id="{02E8250C-EC7F-429A-A3D1-AFB1E24951CE}"/>
                </a:ext>
              </a:extLst>
            </p:cNvPr>
            <p:cNvCxnSpPr/>
            <p:nvPr/>
          </p:nvCxnSpPr>
          <p:spPr>
            <a:xfrm rot="16200000">
              <a:off x="1661793"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xmlns="" id="{C9334CDB-6D71-4D23-ACF2-A9546420A1EA}"/>
                </a:ext>
              </a:extLst>
            </p:cNvPr>
            <p:cNvSpPr txBox="1"/>
            <p:nvPr/>
          </p:nvSpPr>
          <p:spPr>
            <a:xfrm>
              <a:off x="1562895" y="5796166"/>
              <a:ext cx="279679" cy="152552"/>
            </a:xfrm>
            <a:prstGeom prst="rect">
              <a:avLst/>
            </a:prstGeom>
            <a:noFill/>
          </p:spPr>
          <p:txBody>
            <a:bodyPr wrap="none" lIns="0" tIns="0" rIns="0" bIns="0" rtlCol="0" anchor="ctr" anchorCtr="0">
              <a:spAutoFit/>
            </a:bodyPr>
            <a:lstStyle/>
            <a:p>
              <a:pPr algn="ctr"/>
              <a:r>
                <a:rPr lang="ja-JP" sz="1000" b="0" i="0" u="none" strike="noStrike" cap="none" baseline="0">
                  <a:solidFill>
                    <a:srgbClr val="4D4D4D"/>
                  </a:solidFill>
                  <a:effectLst/>
                  <a:uFillTx/>
                  <a:ea typeface="MS UI Gothic"/>
                </a:rPr>
                <a:t>1976</a:t>
              </a:r>
            </a:p>
          </p:txBody>
        </p:sp>
        <p:cxnSp>
          <p:nvCxnSpPr>
            <p:cNvPr id="51" name="Straight Connector 50">
              <a:extLst>
                <a:ext uri="{FF2B5EF4-FFF2-40B4-BE49-F238E27FC236}">
                  <a16:creationId xmlns:a16="http://schemas.microsoft.com/office/drawing/2014/main" xmlns="" id="{5EC0B457-E3F9-4D39-AB60-2922D1CE4629}"/>
                </a:ext>
              </a:extLst>
            </p:cNvPr>
            <p:cNvCxnSpPr/>
            <p:nvPr/>
          </p:nvCxnSpPr>
          <p:spPr>
            <a:xfrm rot="16200000">
              <a:off x="2010833"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xmlns="" id="{7AA762EA-ABDB-42A1-A2F8-06C407CA7DDA}"/>
                </a:ext>
              </a:extLst>
            </p:cNvPr>
            <p:cNvSpPr txBox="1"/>
            <p:nvPr/>
          </p:nvSpPr>
          <p:spPr>
            <a:xfrm>
              <a:off x="1907064" y="5796166"/>
              <a:ext cx="279679" cy="152552"/>
            </a:xfrm>
            <a:prstGeom prst="rect">
              <a:avLst/>
            </a:prstGeom>
            <a:noFill/>
          </p:spPr>
          <p:txBody>
            <a:bodyPr wrap="none" lIns="0" tIns="0" rIns="0" bIns="0" rtlCol="0" anchor="ctr" anchorCtr="0">
              <a:spAutoFit/>
            </a:bodyPr>
            <a:lstStyle/>
            <a:p>
              <a:pPr algn="ctr"/>
              <a:r>
                <a:rPr lang="ja-JP" sz="1000" b="0" i="0" u="none" strike="noStrike" cap="none" baseline="0">
                  <a:solidFill>
                    <a:srgbClr val="4D4D4D"/>
                  </a:solidFill>
                  <a:effectLst/>
                  <a:uFillTx/>
                  <a:ea typeface="MS UI Gothic"/>
                </a:rPr>
                <a:t>1979</a:t>
              </a:r>
            </a:p>
          </p:txBody>
        </p:sp>
        <p:cxnSp>
          <p:nvCxnSpPr>
            <p:cNvPr id="53" name="Straight Connector 52">
              <a:extLst>
                <a:ext uri="{FF2B5EF4-FFF2-40B4-BE49-F238E27FC236}">
                  <a16:creationId xmlns:a16="http://schemas.microsoft.com/office/drawing/2014/main" xmlns="" id="{126E56F8-0A27-4D88-8FF3-A26FA1DEC10D}"/>
                </a:ext>
              </a:extLst>
            </p:cNvPr>
            <p:cNvCxnSpPr/>
            <p:nvPr/>
          </p:nvCxnSpPr>
          <p:spPr>
            <a:xfrm rot="16200000">
              <a:off x="2359873"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xmlns="" id="{FD9CF0CB-8D03-4A54-8B01-5FCAF4D26F66}"/>
                </a:ext>
              </a:extLst>
            </p:cNvPr>
            <p:cNvSpPr txBox="1"/>
            <p:nvPr/>
          </p:nvSpPr>
          <p:spPr>
            <a:xfrm>
              <a:off x="2260124" y="5796166"/>
              <a:ext cx="279679" cy="152552"/>
            </a:xfrm>
            <a:prstGeom prst="rect">
              <a:avLst/>
            </a:prstGeom>
            <a:noFill/>
          </p:spPr>
          <p:txBody>
            <a:bodyPr wrap="none" lIns="0" tIns="0" rIns="0" bIns="0" rtlCol="0" anchor="ctr" anchorCtr="0">
              <a:spAutoFit/>
            </a:bodyPr>
            <a:lstStyle/>
            <a:p>
              <a:pPr algn="ctr"/>
              <a:r>
                <a:rPr lang="ja-JP" sz="1000" b="0" i="0" u="none" strike="noStrike" cap="none" baseline="0">
                  <a:solidFill>
                    <a:srgbClr val="4D4D4D"/>
                  </a:solidFill>
                  <a:effectLst/>
                  <a:uFillTx/>
                  <a:ea typeface="MS UI Gothic"/>
                </a:rPr>
                <a:t>1982</a:t>
              </a:r>
            </a:p>
          </p:txBody>
        </p:sp>
        <p:cxnSp>
          <p:nvCxnSpPr>
            <p:cNvPr id="55" name="Straight Connector 54">
              <a:extLst>
                <a:ext uri="{FF2B5EF4-FFF2-40B4-BE49-F238E27FC236}">
                  <a16:creationId xmlns:a16="http://schemas.microsoft.com/office/drawing/2014/main" xmlns="" id="{39EF09A5-D1F8-463C-9351-A6DF83F62A9F}"/>
                </a:ext>
              </a:extLst>
            </p:cNvPr>
            <p:cNvCxnSpPr/>
            <p:nvPr/>
          </p:nvCxnSpPr>
          <p:spPr>
            <a:xfrm rot="16200000">
              <a:off x="2708913"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xmlns="" id="{5683F969-8924-4F69-B826-C58BF2EF98BA}"/>
                </a:ext>
              </a:extLst>
            </p:cNvPr>
            <p:cNvSpPr txBox="1"/>
            <p:nvPr/>
          </p:nvSpPr>
          <p:spPr>
            <a:xfrm>
              <a:off x="2610644" y="5796166"/>
              <a:ext cx="279679" cy="152552"/>
            </a:xfrm>
            <a:prstGeom prst="rect">
              <a:avLst/>
            </a:prstGeom>
            <a:noFill/>
          </p:spPr>
          <p:txBody>
            <a:bodyPr wrap="none" lIns="0" tIns="0" rIns="0" bIns="0" rtlCol="0" anchor="ctr" anchorCtr="0">
              <a:spAutoFit/>
            </a:bodyPr>
            <a:lstStyle/>
            <a:p>
              <a:pPr algn="ctr"/>
              <a:r>
                <a:rPr lang="ja-JP" sz="1000" b="0" i="0" u="none" strike="noStrike" cap="none" baseline="0">
                  <a:solidFill>
                    <a:srgbClr val="4D4D4D"/>
                  </a:solidFill>
                  <a:effectLst/>
                  <a:uFillTx/>
                  <a:ea typeface="MS UI Gothic"/>
                </a:rPr>
                <a:t>1985</a:t>
              </a:r>
            </a:p>
          </p:txBody>
        </p:sp>
        <p:cxnSp>
          <p:nvCxnSpPr>
            <p:cNvPr id="57" name="Straight Connector 56">
              <a:extLst>
                <a:ext uri="{FF2B5EF4-FFF2-40B4-BE49-F238E27FC236}">
                  <a16:creationId xmlns:a16="http://schemas.microsoft.com/office/drawing/2014/main" xmlns="" id="{76FBA58A-9153-48B0-A2E6-80A11DE50CEE}"/>
                </a:ext>
              </a:extLst>
            </p:cNvPr>
            <p:cNvCxnSpPr/>
            <p:nvPr/>
          </p:nvCxnSpPr>
          <p:spPr>
            <a:xfrm rot="16200000">
              <a:off x="3057953"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xmlns="" id="{73DB60D1-084B-4B4E-A64A-36324EE513DB}"/>
                </a:ext>
              </a:extLst>
            </p:cNvPr>
            <p:cNvSpPr txBox="1"/>
            <p:nvPr/>
          </p:nvSpPr>
          <p:spPr>
            <a:xfrm>
              <a:off x="2954814" y="5796166"/>
              <a:ext cx="279679" cy="152552"/>
            </a:xfrm>
            <a:prstGeom prst="rect">
              <a:avLst/>
            </a:prstGeom>
            <a:noFill/>
          </p:spPr>
          <p:txBody>
            <a:bodyPr wrap="none" lIns="0" tIns="0" rIns="0" bIns="0" rtlCol="0" anchor="ctr" anchorCtr="0">
              <a:spAutoFit/>
            </a:bodyPr>
            <a:lstStyle/>
            <a:p>
              <a:pPr algn="ctr"/>
              <a:r>
                <a:rPr lang="ja-JP" sz="1000" b="0" i="0" u="none" strike="noStrike" cap="none" baseline="0">
                  <a:solidFill>
                    <a:srgbClr val="4D4D4D"/>
                  </a:solidFill>
                  <a:effectLst/>
                  <a:uFillTx/>
                  <a:ea typeface="MS UI Gothic"/>
                </a:rPr>
                <a:t>1988</a:t>
              </a:r>
            </a:p>
          </p:txBody>
        </p:sp>
        <p:cxnSp>
          <p:nvCxnSpPr>
            <p:cNvPr id="59" name="Straight Connector 58">
              <a:extLst>
                <a:ext uri="{FF2B5EF4-FFF2-40B4-BE49-F238E27FC236}">
                  <a16:creationId xmlns:a16="http://schemas.microsoft.com/office/drawing/2014/main" xmlns="" id="{A7F7F8CE-D381-404B-83ED-B7BA9A8E4E81}"/>
                </a:ext>
              </a:extLst>
            </p:cNvPr>
            <p:cNvCxnSpPr/>
            <p:nvPr/>
          </p:nvCxnSpPr>
          <p:spPr>
            <a:xfrm rot="16200000">
              <a:off x="3406993"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xmlns="" id="{95267441-54D7-4C60-8F72-8E45B9A57563}"/>
                </a:ext>
              </a:extLst>
            </p:cNvPr>
            <p:cNvSpPr txBox="1"/>
            <p:nvPr/>
          </p:nvSpPr>
          <p:spPr>
            <a:xfrm>
              <a:off x="3306603" y="5796166"/>
              <a:ext cx="279679" cy="152552"/>
            </a:xfrm>
            <a:prstGeom prst="rect">
              <a:avLst/>
            </a:prstGeom>
            <a:noFill/>
          </p:spPr>
          <p:txBody>
            <a:bodyPr wrap="none" lIns="0" tIns="0" rIns="0" bIns="0" rtlCol="0" anchor="ctr" anchorCtr="0">
              <a:spAutoFit/>
            </a:bodyPr>
            <a:lstStyle/>
            <a:p>
              <a:pPr algn="ctr"/>
              <a:r>
                <a:rPr lang="ja-JP" sz="1000" b="0" i="0" u="none" strike="noStrike" cap="none" baseline="0">
                  <a:solidFill>
                    <a:srgbClr val="4D4D4D"/>
                  </a:solidFill>
                  <a:effectLst/>
                  <a:uFillTx/>
                  <a:ea typeface="MS UI Gothic"/>
                </a:rPr>
                <a:t>1991</a:t>
              </a:r>
            </a:p>
          </p:txBody>
        </p:sp>
        <p:cxnSp>
          <p:nvCxnSpPr>
            <p:cNvPr id="61" name="Straight Connector 60">
              <a:extLst>
                <a:ext uri="{FF2B5EF4-FFF2-40B4-BE49-F238E27FC236}">
                  <a16:creationId xmlns:a16="http://schemas.microsoft.com/office/drawing/2014/main" xmlns="" id="{0AB6BB3A-A2F5-4904-AD88-561FF1436DE7}"/>
                </a:ext>
              </a:extLst>
            </p:cNvPr>
            <p:cNvCxnSpPr/>
            <p:nvPr/>
          </p:nvCxnSpPr>
          <p:spPr>
            <a:xfrm rot="16200000">
              <a:off x="3756033"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xmlns="" id="{0C3B04C0-180A-4F38-9A5D-8446FE709BC7}"/>
                </a:ext>
              </a:extLst>
            </p:cNvPr>
            <p:cNvSpPr txBox="1"/>
            <p:nvPr/>
          </p:nvSpPr>
          <p:spPr>
            <a:xfrm>
              <a:off x="3655630" y="5796166"/>
              <a:ext cx="279679" cy="152552"/>
            </a:xfrm>
            <a:prstGeom prst="rect">
              <a:avLst/>
            </a:prstGeom>
            <a:noFill/>
          </p:spPr>
          <p:txBody>
            <a:bodyPr wrap="none" lIns="0" tIns="0" rIns="0" bIns="0" rtlCol="0" anchor="ctr" anchorCtr="0">
              <a:spAutoFit/>
            </a:bodyPr>
            <a:lstStyle/>
            <a:p>
              <a:pPr algn="ctr"/>
              <a:r>
                <a:rPr lang="ja-JP" sz="1000" b="0" i="0" u="none" strike="noStrike" cap="none" baseline="0">
                  <a:solidFill>
                    <a:srgbClr val="4D4D4D"/>
                  </a:solidFill>
                  <a:effectLst/>
                  <a:uFillTx/>
                  <a:ea typeface="MS UI Gothic"/>
                </a:rPr>
                <a:t>1994</a:t>
              </a:r>
            </a:p>
          </p:txBody>
        </p:sp>
        <p:cxnSp>
          <p:nvCxnSpPr>
            <p:cNvPr id="63" name="Straight Connector 62">
              <a:extLst>
                <a:ext uri="{FF2B5EF4-FFF2-40B4-BE49-F238E27FC236}">
                  <a16:creationId xmlns:a16="http://schemas.microsoft.com/office/drawing/2014/main" xmlns="" id="{C112C96A-109B-477D-8613-8EE53A1D6DAD}"/>
                </a:ext>
              </a:extLst>
            </p:cNvPr>
            <p:cNvCxnSpPr/>
            <p:nvPr/>
          </p:nvCxnSpPr>
          <p:spPr>
            <a:xfrm rot="16200000">
              <a:off x="4105073"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xmlns="" id="{0AED8761-3FA8-4037-87BF-3ED7CBCD36DC}"/>
                </a:ext>
              </a:extLst>
            </p:cNvPr>
            <p:cNvSpPr txBox="1"/>
            <p:nvPr/>
          </p:nvSpPr>
          <p:spPr>
            <a:xfrm>
              <a:off x="4004655" y="5796166"/>
              <a:ext cx="279679" cy="152552"/>
            </a:xfrm>
            <a:prstGeom prst="rect">
              <a:avLst/>
            </a:prstGeom>
            <a:noFill/>
          </p:spPr>
          <p:txBody>
            <a:bodyPr wrap="none" lIns="0" tIns="0" rIns="0" bIns="0" rtlCol="0" anchor="ctr" anchorCtr="0">
              <a:spAutoFit/>
            </a:bodyPr>
            <a:lstStyle/>
            <a:p>
              <a:pPr algn="ctr"/>
              <a:r>
                <a:rPr lang="ja-JP" sz="1000" b="0" i="0" u="none" strike="noStrike" cap="none" baseline="0">
                  <a:solidFill>
                    <a:srgbClr val="4D4D4D"/>
                  </a:solidFill>
                  <a:effectLst/>
                  <a:uFillTx/>
                  <a:ea typeface="MS UI Gothic"/>
                </a:rPr>
                <a:t>1997</a:t>
              </a:r>
            </a:p>
          </p:txBody>
        </p:sp>
        <p:cxnSp>
          <p:nvCxnSpPr>
            <p:cNvPr id="65" name="Straight Connector 64">
              <a:extLst>
                <a:ext uri="{FF2B5EF4-FFF2-40B4-BE49-F238E27FC236}">
                  <a16:creationId xmlns:a16="http://schemas.microsoft.com/office/drawing/2014/main" xmlns="" id="{AD1A377F-866F-4BD7-A1AB-DE97D99927B5}"/>
                </a:ext>
              </a:extLst>
            </p:cNvPr>
            <p:cNvCxnSpPr/>
            <p:nvPr/>
          </p:nvCxnSpPr>
          <p:spPr>
            <a:xfrm rot="16200000">
              <a:off x="4454113"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xmlns="" id="{C9404D15-5D0E-4CF1-9A93-0646A127E0A3}"/>
                </a:ext>
              </a:extLst>
            </p:cNvPr>
            <p:cNvSpPr txBox="1"/>
            <p:nvPr/>
          </p:nvSpPr>
          <p:spPr>
            <a:xfrm>
              <a:off x="4353681" y="5796166"/>
              <a:ext cx="279679" cy="152552"/>
            </a:xfrm>
            <a:prstGeom prst="rect">
              <a:avLst/>
            </a:prstGeom>
            <a:noFill/>
          </p:spPr>
          <p:txBody>
            <a:bodyPr wrap="none" lIns="0" tIns="0" rIns="0" bIns="0" rtlCol="0" anchor="ctr" anchorCtr="0">
              <a:spAutoFit/>
            </a:bodyPr>
            <a:lstStyle/>
            <a:p>
              <a:pPr algn="ctr"/>
              <a:r>
                <a:rPr lang="ja-JP" sz="1000" b="0" i="0" u="none" strike="noStrike" cap="none" baseline="0">
                  <a:solidFill>
                    <a:srgbClr val="4D4D4D"/>
                  </a:solidFill>
                  <a:effectLst/>
                  <a:uFillTx/>
                  <a:ea typeface="MS UI Gothic"/>
                </a:rPr>
                <a:t>2000</a:t>
              </a:r>
            </a:p>
          </p:txBody>
        </p:sp>
        <p:cxnSp>
          <p:nvCxnSpPr>
            <p:cNvPr id="67" name="Straight Connector 66">
              <a:extLst>
                <a:ext uri="{FF2B5EF4-FFF2-40B4-BE49-F238E27FC236}">
                  <a16:creationId xmlns:a16="http://schemas.microsoft.com/office/drawing/2014/main" xmlns="" id="{5A78C552-8CAC-4744-858E-EB49B51E724B}"/>
                </a:ext>
              </a:extLst>
            </p:cNvPr>
            <p:cNvCxnSpPr/>
            <p:nvPr/>
          </p:nvCxnSpPr>
          <p:spPr>
            <a:xfrm rot="16200000">
              <a:off x="4803153"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xmlns="" id="{69F92019-8EC9-460B-9267-8A7F9CB1A71D}"/>
                </a:ext>
              </a:extLst>
            </p:cNvPr>
            <p:cNvSpPr txBox="1"/>
            <p:nvPr/>
          </p:nvSpPr>
          <p:spPr>
            <a:xfrm>
              <a:off x="4702707" y="5796166"/>
              <a:ext cx="279679" cy="152552"/>
            </a:xfrm>
            <a:prstGeom prst="rect">
              <a:avLst/>
            </a:prstGeom>
            <a:noFill/>
          </p:spPr>
          <p:txBody>
            <a:bodyPr wrap="none" lIns="0" tIns="0" rIns="0" bIns="0" rtlCol="0" anchor="ctr" anchorCtr="0">
              <a:spAutoFit/>
            </a:bodyPr>
            <a:lstStyle/>
            <a:p>
              <a:pPr algn="ctr"/>
              <a:r>
                <a:rPr lang="ja-JP" sz="1000" b="0" i="0" u="none" strike="noStrike" cap="none" baseline="0">
                  <a:solidFill>
                    <a:srgbClr val="4D4D4D"/>
                  </a:solidFill>
                  <a:effectLst/>
                  <a:uFillTx/>
                  <a:ea typeface="MS UI Gothic"/>
                </a:rPr>
                <a:t>2003</a:t>
              </a:r>
            </a:p>
          </p:txBody>
        </p:sp>
        <p:cxnSp>
          <p:nvCxnSpPr>
            <p:cNvPr id="69" name="Straight Connector 68">
              <a:extLst>
                <a:ext uri="{FF2B5EF4-FFF2-40B4-BE49-F238E27FC236}">
                  <a16:creationId xmlns:a16="http://schemas.microsoft.com/office/drawing/2014/main" xmlns="" id="{C4442600-B6CC-47BB-993C-71EFC594B07A}"/>
                </a:ext>
              </a:extLst>
            </p:cNvPr>
            <p:cNvCxnSpPr/>
            <p:nvPr/>
          </p:nvCxnSpPr>
          <p:spPr>
            <a:xfrm rot="16200000">
              <a:off x="5152193"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xmlns="" id="{FCEBA852-1412-4B51-930A-92CA4F8A930B}"/>
                </a:ext>
              </a:extLst>
            </p:cNvPr>
            <p:cNvSpPr txBox="1"/>
            <p:nvPr/>
          </p:nvSpPr>
          <p:spPr>
            <a:xfrm>
              <a:off x="5051733" y="5796166"/>
              <a:ext cx="279679" cy="152552"/>
            </a:xfrm>
            <a:prstGeom prst="rect">
              <a:avLst/>
            </a:prstGeom>
            <a:noFill/>
          </p:spPr>
          <p:txBody>
            <a:bodyPr wrap="none" lIns="0" tIns="0" rIns="0" bIns="0" rtlCol="0" anchor="ctr" anchorCtr="0">
              <a:spAutoFit/>
            </a:bodyPr>
            <a:lstStyle/>
            <a:p>
              <a:pPr algn="ctr"/>
              <a:r>
                <a:rPr lang="ja-JP" sz="1000" b="0" i="0" u="none" strike="noStrike" cap="none" baseline="0">
                  <a:solidFill>
                    <a:srgbClr val="4D4D4D"/>
                  </a:solidFill>
                  <a:effectLst/>
                  <a:uFillTx/>
                  <a:ea typeface="MS UI Gothic"/>
                </a:rPr>
                <a:t>2006</a:t>
              </a:r>
            </a:p>
          </p:txBody>
        </p:sp>
        <p:cxnSp>
          <p:nvCxnSpPr>
            <p:cNvPr id="71" name="Straight Connector 70">
              <a:extLst>
                <a:ext uri="{FF2B5EF4-FFF2-40B4-BE49-F238E27FC236}">
                  <a16:creationId xmlns:a16="http://schemas.microsoft.com/office/drawing/2014/main" xmlns="" id="{AB0F4BD8-104D-47D8-B9A4-829CAEC770BC}"/>
                </a:ext>
              </a:extLst>
            </p:cNvPr>
            <p:cNvCxnSpPr/>
            <p:nvPr/>
          </p:nvCxnSpPr>
          <p:spPr>
            <a:xfrm rot="16200000">
              <a:off x="5501233"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xmlns="" id="{E16CB6DC-D52E-4A4C-977A-57D9284F7F52}"/>
                </a:ext>
              </a:extLst>
            </p:cNvPr>
            <p:cNvSpPr txBox="1"/>
            <p:nvPr/>
          </p:nvSpPr>
          <p:spPr>
            <a:xfrm>
              <a:off x="5400759" y="5796166"/>
              <a:ext cx="279679" cy="152552"/>
            </a:xfrm>
            <a:prstGeom prst="rect">
              <a:avLst/>
            </a:prstGeom>
            <a:noFill/>
          </p:spPr>
          <p:txBody>
            <a:bodyPr wrap="none" lIns="0" tIns="0" rIns="0" bIns="0" rtlCol="0" anchor="ctr" anchorCtr="0">
              <a:spAutoFit/>
            </a:bodyPr>
            <a:lstStyle/>
            <a:p>
              <a:pPr algn="ctr"/>
              <a:r>
                <a:rPr lang="ja-JP" sz="1000" b="0" i="0" u="none" strike="noStrike" cap="none" baseline="0">
                  <a:solidFill>
                    <a:srgbClr val="4D4D4D"/>
                  </a:solidFill>
                  <a:effectLst/>
                  <a:uFillTx/>
                  <a:ea typeface="MS UI Gothic"/>
                </a:rPr>
                <a:t>2009</a:t>
              </a:r>
            </a:p>
          </p:txBody>
        </p:sp>
        <p:cxnSp>
          <p:nvCxnSpPr>
            <p:cNvPr id="73" name="Straight Connector 72">
              <a:extLst>
                <a:ext uri="{FF2B5EF4-FFF2-40B4-BE49-F238E27FC236}">
                  <a16:creationId xmlns:a16="http://schemas.microsoft.com/office/drawing/2014/main" xmlns="" id="{60E7B81D-460D-450B-96F3-D40611FD06E3}"/>
                </a:ext>
              </a:extLst>
            </p:cNvPr>
            <p:cNvCxnSpPr/>
            <p:nvPr/>
          </p:nvCxnSpPr>
          <p:spPr>
            <a:xfrm rot="16200000">
              <a:off x="5850273" y="5733018"/>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xmlns="" id="{F96DB308-939C-4988-A53F-AE0042F91E0E}"/>
                </a:ext>
              </a:extLst>
            </p:cNvPr>
            <p:cNvSpPr txBox="1"/>
            <p:nvPr/>
          </p:nvSpPr>
          <p:spPr>
            <a:xfrm>
              <a:off x="5749785" y="5796166"/>
              <a:ext cx="279679" cy="152552"/>
            </a:xfrm>
            <a:prstGeom prst="rect">
              <a:avLst/>
            </a:prstGeom>
            <a:noFill/>
          </p:spPr>
          <p:txBody>
            <a:bodyPr wrap="none" lIns="0" tIns="0" rIns="0" bIns="0" rtlCol="0" anchor="ctr" anchorCtr="0">
              <a:spAutoFit/>
            </a:bodyPr>
            <a:lstStyle/>
            <a:p>
              <a:pPr algn="ctr"/>
              <a:r>
                <a:rPr lang="ja-JP" sz="1000" b="0" i="0" u="none" strike="noStrike" cap="none" baseline="0">
                  <a:solidFill>
                    <a:srgbClr val="4D4D4D"/>
                  </a:solidFill>
                  <a:effectLst/>
                  <a:uFillTx/>
                  <a:ea typeface="MS UI Gothic"/>
                </a:rPr>
                <a:t>2012</a:t>
              </a:r>
            </a:p>
          </p:txBody>
        </p:sp>
        <p:grpSp>
          <p:nvGrpSpPr>
            <p:cNvPr id="75" name="Group 74">
              <a:extLst>
                <a:ext uri="{FF2B5EF4-FFF2-40B4-BE49-F238E27FC236}">
                  <a16:creationId xmlns:a16="http://schemas.microsoft.com/office/drawing/2014/main" xmlns="" id="{1660CFE5-78CB-44F0-AF08-3FF72F641BD4}"/>
                </a:ext>
              </a:extLst>
            </p:cNvPr>
            <p:cNvGrpSpPr/>
            <p:nvPr/>
          </p:nvGrpSpPr>
          <p:grpSpPr>
            <a:xfrm>
              <a:off x="1098550" y="3063240"/>
              <a:ext cx="5012690" cy="1720850"/>
              <a:chOff x="1098550" y="3063240"/>
              <a:chExt cx="5012690" cy="1720850"/>
            </a:xfrm>
          </p:grpSpPr>
          <p:sp>
            <p:nvSpPr>
              <p:cNvPr id="121" name="Oval 120">
                <a:extLst>
                  <a:ext uri="{FF2B5EF4-FFF2-40B4-BE49-F238E27FC236}">
                    <a16:creationId xmlns:a16="http://schemas.microsoft.com/office/drawing/2014/main" xmlns="" id="{1523B545-9030-40E3-AB9B-135DE1500D41}"/>
                  </a:ext>
                </a:extLst>
              </p:cNvPr>
              <p:cNvSpPr/>
              <p:nvPr/>
            </p:nvSpPr>
            <p:spPr>
              <a:xfrm>
                <a:off x="1098550" y="4160647"/>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2" name="Freeform: Shape 13">
                <a:extLst>
                  <a:ext uri="{FF2B5EF4-FFF2-40B4-BE49-F238E27FC236}">
                    <a16:creationId xmlns:a16="http://schemas.microsoft.com/office/drawing/2014/main" xmlns="" id="{68AEF147-DC30-43E3-AEB8-D98418532579}"/>
                  </a:ext>
                </a:extLst>
              </p:cNvPr>
              <p:cNvSpPr/>
              <p:nvPr/>
            </p:nvSpPr>
            <p:spPr>
              <a:xfrm>
                <a:off x="1127760" y="3063240"/>
                <a:ext cx="4983480" cy="1513840"/>
              </a:xfrm>
              <a:custGeom>
                <a:avLst/>
                <a:gdLst>
                  <a:gd name="connsiteX0" fmla="*/ 0 w 4983480"/>
                  <a:gd name="connsiteY0" fmla="*/ 1082040 h 1513840"/>
                  <a:gd name="connsiteX1" fmla="*/ 1148080 w 4983480"/>
                  <a:gd name="connsiteY1" fmla="*/ 1336040 h 1513840"/>
                  <a:gd name="connsiteX2" fmla="*/ 2202180 w 4983480"/>
                  <a:gd name="connsiteY2" fmla="*/ 1513840 h 1513840"/>
                  <a:gd name="connsiteX3" fmla="*/ 3929380 w 4983480"/>
                  <a:gd name="connsiteY3" fmla="*/ 1315720 h 1513840"/>
                  <a:gd name="connsiteX4" fmla="*/ 4180840 w 4983480"/>
                  <a:gd name="connsiteY4" fmla="*/ 1079500 h 1513840"/>
                  <a:gd name="connsiteX5" fmla="*/ 4422140 w 4983480"/>
                  <a:gd name="connsiteY5" fmla="*/ 820420 h 1513840"/>
                  <a:gd name="connsiteX6" fmla="*/ 4739640 w 4983480"/>
                  <a:gd name="connsiteY6" fmla="*/ 388620 h 1513840"/>
                  <a:gd name="connsiteX7" fmla="*/ 4983480 w 4983480"/>
                  <a:gd name="connsiteY7" fmla="*/ 0 h 151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3480" h="1513840">
                    <a:moveTo>
                      <a:pt x="0" y="1082040"/>
                    </a:moveTo>
                    <a:cubicBezTo>
                      <a:pt x="395393" y="1159933"/>
                      <a:pt x="752687" y="1258147"/>
                      <a:pt x="1148080" y="1336040"/>
                    </a:cubicBezTo>
                    <a:lnTo>
                      <a:pt x="2202180" y="1513840"/>
                    </a:lnTo>
                    <a:lnTo>
                      <a:pt x="3929380" y="1315720"/>
                    </a:lnTo>
                    <a:lnTo>
                      <a:pt x="4180840" y="1079500"/>
                    </a:lnTo>
                    <a:lnTo>
                      <a:pt x="4422140" y="820420"/>
                    </a:lnTo>
                    <a:lnTo>
                      <a:pt x="4739640" y="388620"/>
                    </a:lnTo>
                    <a:lnTo>
                      <a:pt x="4983480" y="0"/>
                    </a:ln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3" name="Oval 122">
                <a:extLst>
                  <a:ext uri="{FF2B5EF4-FFF2-40B4-BE49-F238E27FC236}">
                    <a16:creationId xmlns:a16="http://schemas.microsoft.com/office/drawing/2014/main" xmlns="" id="{7A149F06-EA95-42B5-BD89-7431FBE81575}"/>
                  </a:ext>
                </a:extLst>
              </p:cNvPr>
              <p:cNvSpPr/>
              <p:nvPr/>
            </p:nvSpPr>
            <p:spPr>
              <a:xfrm>
                <a:off x="1224280" y="415874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4" name="Oval 123">
                <a:extLst>
                  <a:ext uri="{FF2B5EF4-FFF2-40B4-BE49-F238E27FC236}">
                    <a16:creationId xmlns:a16="http://schemas.microsoft.com/office/drawing/2014/main" xmlns="" id="{7F4FEEF2-A3AC-448C-B32D-187B6EA2304B}"/>
                  </a:ext>
                </a:extLst>
              </p:cNvPr>
              <p:cNvSpPr/>
              <p:nvPr/>
            </p:nvSpPr>
            <p:spPr>
              <a:xfrm>
                <a:off x="1336675" y="4122547"/>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5" name="Oval 124">
                <a:extLst>
                  <a:ext uri="{FF2B5EF4-FFF2-40B4-BE49-F238E27FC236}">
                    <a16:creationId xmlns:a16="http://schemas.microsoft.com/office/drawing/2014/main" xmlns="" id="{9F8A8FB3-3A9F-4C80-A043-41B24D8621F8}"/>
                  </a:ext>
                </a:extLst>
              </p:cNvPr>
              <p:cNvSpPr/>
              <p:nvPr/>
            </p:nvSpPr>
            <p:spPr>
              <a:xfrm>
                <a:off x="1450975" y="4236847"/>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6" name="Oval 125">
                <a:extLst>
                  <a:ext uri="{FF2B5EF4-FFF2-40B4-BE49-F238E27FC236}">
                    <a16:creationId xmlns:a16="http://schemas.microsoft.com/office/drawing/2014/main" xmlns="" id="{982A6CB4-CE06-4D8E-B747-A75C93723E64}"/>
                  </a:ext>
                </a:extLst>
              </p:cNvPr>
              <p:cNvSpPr/>
              <p:nvPr/>
            </p:nvSpPr>
            <p:spPr>
              <a:xfrm>
                <a:off x="1567180" y="4179697"/>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7" name="Oval 126">
                <a:extLst>
                  <a:ext uri="{FF2B5EF4-FFF2-40B4-BE49-F238E27FC236}">
                    <a16:creationId xmlns:a16="http://schemas.microsoft.com/office/drawing/2014/main" xmlns="" id="{D139405C-356D-4FFC-9C6D-93151C67289E}"/>
                  </a:ext>
                </a:extLst>
              </p:cNvPr>
              <p:cNvSpPr/>
              <p:nvPr/>
            </p:nvSpPr>
            <p:spPr>
              <a:xfrm>
                <a:off x="1683385" y="432638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8" name="Oval 127">
                <a:extLst>
                  <a:ext uri="{FF2B5EF4-FFF2-40B4-BE49-F238E27FC236}">
                    <a16:creationId xmlns:a16="http://schemas.microsoft.com/office/drawing/2014/main" xmlns="" id="{09B41AEB-31E8-41C4-A744-0F0A29B7BA4B}"/>
                  </a:ext>
                </a:extLst>
              </p:cNvPr>
              <p:cNvSpPr/>
              <p:nvPr/>
            </p:nvSpPr>
            <p:spPr>
              <a:xfrm>
                <a:off x="1803400" y="440639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9" name="Oval 128">
                <a:extLst>
                  <a:ext uri="{FF2B5EF4-FFF2-40B4-BE49-F238E27FC236}">
                    <a16:creationId xmlns:a16="http://schemas.microsoft.com/office/drawing/2014/main" xmlns="" id="{BDBAF128-E497-4450-809C-14024FB22EB3}"/>
                  </a:ext>
                </a:extLst>
              </p:cNvPr>
              <p:cNvSpPr/>
              <p:nvPr/>
            </p:nvSpPr>
            <p:spPr>
              <a:xfrm>
                <a:off x="1917700" y="439115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0" name="Oval 129">
                <a:extLst>
                  <a:ext uri="{FF2B5EF4-FFF2-40B4-BE49-F238E27FC236}">
                    <a16:creationId xmlns:a16="http://schemas.microsoft.com/office/drawing/2014/main" xmlns="" id="{E0AEDFDE-1AF6-41ED-B860-EE18B200D05D}"/>
                  </a:ext>
                </a:extLst>
              </p:cNvPr>
              <p:cNvSpPr/>
              <p:nvPr/>
            </p:nvSpPr>
            <p:spPr>
              <a:xfrm>
                <a:off x="2033905" y="433019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1" name="Oval 130">
                <a:extLst>
                  <a:ext uri="{FF2B5EF4-FFF2-40B4-BE49-F238E27FC236}">
                    <a16:creationId xmlns:a16="http://schemas.microsoft.com/office/drawing/2014/main" xmlns="" id="{FC15C37D-F4AD-4A22-BAD0-7D96B04982FB}"/>
                  </a:ext>
                </a:extLst>
              </p:cNvPr>
              <p:cNvSpPr/>
              <p:nvPr/>
            </p:nvSpPr>
            <p:spPr>
              <a:xfrm>
                <a:off x="2155825" y="430733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2" name="Oval 131">
                <a:extLst>
                  <a:ext uri="{FF2B5EF4-FFF2-40B4-BE49-F238E27FC236}">
                    <a16:creationId xmlns:a16="http://schemas.microsoft.com/office/drawing/2014/main" xmlns="" id="{609C2CDC-8801-407D-9B24-4F9A1CF66D4C}"/>
                  </a:ext>
                </a:extLst>
              </p:cNvPr>
              <p:cNvSpPr/>
              <p:nvPr/>
            </p:nvSpPr>
            <p:spPr>
              <a:xfrm>
                <a:off x="2273935" y="436448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3" name="Oval 132">
                <a:extLst>
                  <a:ext uri="{FF2B5EF4-FFF2-40B4-BE49-F238E27FC236}">
                    <a16:creationId xmlns:a16="http://schemas.microsoft.com/office/drawing/2014/main" xmlns="" id="{1B53607E-5696-495D-A19B-23EE42EABF45}"/>
                  </a:ext>
                </a:extLst>
              </p:cNvPr>
              <p:cNvSpPr/>
              <p:nvPr/>
            </p:nvSpPr>
            <p:spPr>
              <a:xfrm>
                <a:off x="2386330" y="415493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4" name="Oval 133">
                <a:extLst>
                  <a:ext uri="{FF2B5EF4-FFF2-40B4-BE49-F238E27FC236}">
                    <a16:creationId xmlns:a16="http://schemas.microsoft.com/office/drawing/2014/main" xmlns="" id="{B1150985-8CFD-4A8C-BF41-0D97082B0CC6}"/>
                  </a:ext>
                </a:extLst>
              </p:cNvPr>
              <p:cNvSpPr/>
              <p:nvPr/>
            </p:nvSpPr>
            <p:spPr>
              <a:xfrm>
                <a:off x="2493010" y="441401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5" name="Oval 134">
                <a:extLst>
                  <a:ext uri="{FF2B5EF4-FFF2-40B4-BE49-F238E27FC236}">
                    <a16:creationId xmlns:a16="http://schemas.microsoft.com/office/drawing/2014/main" xmlns="" id="{192FF741-0A36-418A-8062-0873DFC528C7}"/>
                  </a:ext>
                </a:extLst>
              </p:cNvPr>
              <p:cNvSpPr/>
              <p:nvPr/>
            </p:nvSpPr>
            <p:spPr>
              <a:xfrm>
                <a:off x="2613025" y="447878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6" name="Oval 135">
                <a:extLst>
                  <a:ext uri="{FF2B5EF4-FFF2-40B4-BE49-F238E27FC236}">
                    <a16:creationId xmlns:a16="http://schemas.microsoft.com/office/drawing/2014/main" xmlns="" id="{D91B5090-E5F0-45E8-9022-E15F59673679}"/>
                  </a:ext>
                </a:extLst>
              </p:cNvPr>
              <p:cNvSpPr/>
              <p:nvPr/>
            </p:nvSpPr>
            <p:spPr>
              <a:xfrm>
                <a:off x="2736850" y="4404487"/>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7" name="Oval 136">
                <a:extLst>
                  <a:ext uri="{FF2B5EF4-FFF2-40B4-BE49-F238E27FC236}">
                    <a16:creationId xmlns:a16="http://schemas.microsoft.com/office/drawing/2014/main" xmlns="" id="{BCBDBC42-7170-4FD2-8816-FF53517DBDFF}"/>
                  </a:ext>
                </a:extLst>
              </p:cNvPr>
              <p:cNvSpPr/>
              <p:nvPr/>
            </p:nvSpPr>
            <p:spPr>
              <a:xfrm>
                <a:off x="2845435" y="442163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8" name="Oval 137">
                <a:extLst>
                  <a:ext uri="{FF2B5EF4-FFF2-40B4-BE49-F238E27FC236}">
                    <a16:creationId xmlns:a16="http://schemas.microsoft.com/office/drawing/2014/main" xmlns="" id="{9A27962E-FDF5-4A0E-8AC3-5A607B45E1B5}"/>
                  </a:ext>
                </a:extLst>
              </p:cNvPr>
              <p:cNvSpPr/>
              <p:nvPr/>
            </p:nvSpPr>
            <p:spPr>
              <a:xfrm>
                <a:off x="2959735" y="458165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9" name="Oval 138">
                <a:extLst>
                  <a:ext uri="{FF2B5EF4-FFF2-40B4-BE49-F238E27FC236}">
                    <a16:creationId xmlns:a16="http://schemas.microsoft.com/office/drawing/2014/main" xmlns="" id="{56A89ECF-0C3E-454A-A70E-D039022B37AA}"/>
                  </a:ext>
                </a:extLst>
              </p:cNvPr>
              <p:cNvSpPr/>
              <p:nvPr/>
            </p:nvSpPr>
            <p:spPr>
              <a:xfrm>
                <a:off x="3081655" y="439115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0" name="Oval 139">
                <a:extLst>
                  <a:ext uri="{FF2B5EF4-FFF2-40B4-BE49-F238E27FC236}">
                    <a16:creationId xmlns:a16="http://schemas.microsoft.com/office/drawing/2014/main" xmlns="" id="{6DB2BD28-1312-4167-9B83-5F96EE652D6A}"/>
                  </a:ext>
                </a:extLst>
              </p:cNvPr>
              <p:cNvSpPr/>
              <p:nvPr/>
            </p:nvSpPr>
            <p:spPr>
              <a:xfrm>
                <a:off x="3188335" y="4671187"/>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1" name="Oval 140">
                <a:extLst>
                  <a:ext uri="{FF2B5EF4-FFF2-40B4-BE49-F238E27FC236}">
                    <a16:creationId xmlns:a16="http://schemas.microsoft.com/office/drawing/2014/main" xmlns="" id="{C53F2D20-DD42-4EA7-B99A-1620239D5CCD}"/>
                  </a:ext>
                </a:extLst>
              </p:cNvPr>
              <p:cNvSpPr/>
              <p:nvPr/>
            </p:nvSpPr>
            <p:spPr>
              <a:xfrm>
                <a:off x="3296920" y="463880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2" name="Oval 141">
                <a:extLst>
                  <a:ext uri="{FF2B5EF4-FFF2-40B4-BE49-F238E27FC236}">
                    <a16:creationId xmlns:a16="http://schemas.microsoft.com/office/drawing/2014/main" xmlns="" id="{588BA942-00C8-44BF-9C77-233B0BA58625}"/>
                  </a:ext>
                </a:extLst>
              </p:cNvPr>
              <p:cNvSpPr/>
              <p:nvPr/>
            </p:nvSpPr>
            <p:spPr>
              <a:xfrm>
                <a:off x="3416935" y="452069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3" name="Oval 142">
                <a:extLst>
                  <a:ext uri="{FF2B5EF4-FFF2-40B4-BE49-F238E27FC236}">
                    <a16:creationId xmlns:a16="http://schemas.microsoft.com/office/drawing/2014/main" xmlns="" id="{44098BE7-4C45-4FED-821A-27706795BBE1}"/>
                  </a:ext>
                </a:extLst>
              </p:cNvPr>
              <p:cNvSpPr/>
              <p:nvPr/>
            </p:nvSpPr>
            <p:spPr>
              <a:xfrm>
                <a:off x="3538855" y="4507357"/>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4" name="Oval 143">
                <a:extLst>
                  <a:ext uri="{FF2B5EF4-FFF2-40B4-BE49-F238E27FC236}">
                    <a16:creationId xmlns:a16="http://schemas.microsoft.com/office/drawing/2014/main" xmlns="" id="{89AAAFE1-A176-43BF-8860-E5BA3F854811}"/>
                  </a:ext>
                </a:extLst>
              </p:cNvPr>
              <p:cNvSpPr/>
              <p:nvPr/>
            </p:nvSpPr>
            <p:spPr>
              <a:xfrm>
                <a:off x="3653155" y="442544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5" name="Oval 144">
                <a:extLst>
                  <a:ext uri="{FF2B5EF4-FFF2-40B4-BE49-F238E27FC236}">
                    <a16:creationId xmlns:a16="http://schemas.microsoft.com/office/drawing/2014/main" xmlns="" id="{2BEE9516-2DEB-4364-9C7D-494EF962C3EC}"/>
                  </a:ext>
                </a:extLst>
              </p:cNvPr>
              <p:cNvSpPr/>
              <p:nvPr/>
            </p:nvSpPr>
            <p:spPr>
              <a:xfrm>
                <a:off x="3769360" y="455879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6" name="Oval 145">
                <a:extLst>
                  <a:ext uri="{FF2B5EF4-FFF2-40B4-BE49-F238E27FC236}">
                    <a16:creationId xmlns:a16="http://schemas.microsoft.com/office/drawing/2014/main" xmlns="" id="{CBD9BB83-0CF2-48B4-BA14-31DC0CA3ADAD}"/>
                  </a:ext>
                </a:extLst>
              </p:cNvPr>
              <p:cNvSpPr/>
              <p:nvPr/>
            </p:nvSpPr>
            <p:spPr>
              <a:xfrm>
                <a:off x="3885565" y="473786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7" name="Oval 146">
                <a:extLst>
                  <a:ext uri="{FF2B5EF4-FFF2-40B4-BE49-F238E27FC236}">
                    <a16:creationId xmlns:a16="http://schemas.microsoft.com/office/drawing/2014/main" xmlns="" id="{142E4A36-8CFB-4352-96CB-C99072F7FBE3}"/>
                  </a:ext>
                </a:extLst>
              </p:cNvPr>
              <p:cNvSpPr/>
              <p:nvPr/>
            </p:nvSpPr>
            <p:spPr>
              <a:xfrm>
                <a:off x="3994150" y="443687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8" name="Oval 147">
                <a:extLst>
                  <a:ext uri="{FF2B5EF4-FFF2-40B4-BE49-F238E27FC236}">
                    <a16:creationId xmlns:a16="http://schemas.microsoft.com/office/drawing/2014/main" xmlns="" id="{45F0BA09-DC0D-4E3C-BABF-F6E4B6ABE924}"/>
                  </a:ext>
                </a:extLst>
              </p:cNvPr>
              <p:cNvSpPr/>
              <p:nvPr/>
            </p:nvSpPr>
            <p:spPr>
              <a:xfrm>
                <a:off x="4117975" y="4446397"/>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9" name="Oval 148">
                <a:extLst>
                  <a:ext uri="{FF2B5EF4-FFF2-40B4-BE49-F238E27FC236}">
                    <a16:creationId xmlns:a16="http://schemas.microsoft.com/office/drawing/2014/main" xmlns="" id="{2183776A-2D6D-4A92-889E-E06505DC2E8C}"/>
                  </a:ext>
                </a:extLst>
              </p:cNvPr>
              <p:cNvSpPr/>
              <p:nvPr/>
            </p:nvSpPr>
            <p:spPr>
              <a:xfrm>
                <a:off x="4234180" y="4518787"/>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0" name="Oval 149">
                <a:extLst>
                  <a:ext uri="{FF2B5EF4-FFF2-40B4-BE49-F238E27FC236}">
                    <a16:creationId xmlns:a16="http://schemas.microsoft.com/office/drawing/2014/main" xmlns="" id="{E71FB5EC-904D-412E-8EED-FD3F74EE41B2}"/>
                  </a:ext>
                </a:extLst>
              </p:cNvPr>
              <p:cNvSpPr/>
              <p:nvPr/>
            </p:nvSpPr>
            <p:spPr>
              <a:xfrm>
                <a:off x="4354195" y="426542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1" name="Oval 150">
                <a:extLst>
                  <a:ext uri="{FF2B5EF4-FFF2-40B4-BE49-F238E27FC236}">
                    <a16:creationId xmlns:a16="http://schemas.microsoft.com/office/drawing/2014/main" xmlns="" id="{6DCC2FBA-6A21-4B2B-8B27-EB227BA5D34B}"/>
                  </a:ext>
                </a:extLst>
              </p:cNvPr>
              <p:cNvSpPr/>
              <p:nvPr/>
            </p:nvSpPr>
            <p:spPr>
              <a:xfrm>
                <a:off x="4464685" y="4328287"/>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2" name="Oval 151">
                <a:extLst>
                  <a:ext uri="{FF2B5EF4-FFF2-40B4-BE49-F238E27FC236}">
                    <a16:creationId xmlns:a16="http://schemas.microsoft.com/office/drawing/2014/main" xmlns="" id="{C6DF3A38-AFCB-4D1F-A691-32960FA8E07B}"/>
                  </a:ext>
                </a:extLst>
              </p:cNvPr>
              <p:cNvSpPr/>
              <p:nvPr/>
            </p:nvSpPr>
            <p:spPr>
              <a:xfrm>
                <a:off x="4572000" y="448640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3" name="Oval 152">
                <a:extLst>
                  <a:ext uri="{FF2B5EF4-FFF2-40B4-BE49-F238E27FC236}">
                    <a16:creationId xmlns:a16="http://schemas.microsoft.com/office/drawing/2014/main" xmlns="" id="{5F2524F9-BE97-488B-9BB6-4C7829D9F23D}"/>
                  </a:ext>
                </a:extLst>
              </p:cNvPr>
              <p:cNvSpPr/>
              <p:nvPr/>
            </p:nvSpPr>
            <p:spPr>
              <a:xfrm>
                <a:off x="4697730" y="4495927"/>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4" name="Oval 153">
                <a:extLst>
                  <a:ext uri="{FF2B5EF4-FFF2-40B4-BE49-F238E27FC236}">
                    <a16:creationId xmlns:a16="http://schemas.microsoft.com/office/drawing/2014/main" xmlns="" id="{9DE09632-D34E-4D6A-A063-99FF48F0FACE}"/>
                  </a:ext>
                </a:extLst>
              </p:cNvPr>
              <p:cNvSpPr/>
              <p:nvPr/>
            </p:nvSpPr>
            <p:spPr>
              <a:xfrm>
                <a:off x="4810125" y="441782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5" name="Oval 154">
                <a:extLst>
                  <a:ext uri="{FF2B5EF4-FFF2-40B4-BE49-F238E27FC236}">
                    <a16:creationId xmlns:a16="http://schemas.microsoft.com/office/drawing/2014/main" xmlns="" id="{9C643A22-3594-4A9B-BFA6-3631613F7CA2}"/>
                  </a:ext>
                </a:extLst>
              </p:cNvPr>
              <p:cNvSpPr/>
              <p:nvPr/>
            </p:nvSpPr>
            <p:spPr>
              <a:xfrm>
                <a:off x="4926330" y="429971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6" name="Oval 155">
                <a:extLst>
                  <a:ext uri="{FF2B5EF4-FFF2-40B4-BE49-F238E27FC236}">
                    <a16:creationId xmlns:a16="http://schemas.microsoft.com/office/drawing/2014/main" xmlns="" id="{F2B0E773-16D5-42ED-9E06-66C8DF1225AB}"/>
                  </a:ext>
                </a:extLst>
              </p:cNvPr>
              <p:cNvSpPr/>
              <p:nvPr/>
            </p:nvSpPr>
            <p:spPr>
              <a:xfrm>
                <a:off x="5042535" y="434543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7" name="Oval 156">
                <a:extLst>
                  <a:ext uri="{FF2B5EF4-FFF2-40B4-BE49-F238E27FC236}">
                    <a16:creationId xmlns:a16="http://schemas.microsoft.com/office/drawing/2014/main" xmlns="" id="{B99B3065-6F8D-4069-946A-2A8A0CAA69A7}"/>
                  </a:ext>
                </a:extLst>
              </p:cNvPr>
              <p:cNvSpPr/>
              <p:nvPr/>
            </p:nvSpPr>
            <p:spPr>
              <a:xfrm>
                <a:off x="5153025" y="413969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8" name="Oval 157">
                <a:extLst>
                  <a:ext uri="{FF2B5EF4-FFF2-40B4-BE49-F238E27FC236}">
                    <a16:creationId xmlns:a16="http://schemas.microsoft.com/office/drawing/2014/main" xmlns="" id="{284B52B0-DFEA-43B1-BB9B-5A5E7214A6AD}"/>
                  </a:ext>
                </a:extLst>
              </p:cNvPr>
              <p:cNvSpPr/>
              <p:nvPr/>
            </p:nvSpPr>
            <p:spPr>
              <a:xfrm>
                <a:off x="5267325" y="4141597"/>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9" name="Oval 158">
                <a:extLst>
                  <a:ext uri="{FF2B5EF4-FFF2-40B4-BE49-F238E27FC236}">
                    <a16:creationId xmlns:a16="http://schemas.microsoft.com/office/drawing/2014/main" xmlns="" id="{739486DD-1B33-424D-B6A2-4984708E683C}"/>
                  </a:ext>
                </a:extLst>
              </p:cNvPr>
              <p:cNvSpPr/>
              <p:nvPr/>
            </p:nvSpPr>
            <p:spPr>
              <a:xfrm>
                <a:off x="5387340" y="4012057"/>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0" name="Oval 159">
                <a:extLst>
                  <a:ext uri="{FF2B5EF4-FFF2-40B4-BE49-F238E27FC236}">
                    <a16:creationId xmlns:a16="http://schemas.microsoft.com/office/drawing/2014/main" xmlns="" id="{739E88CE-E6D3-42BB-BE22-D680CB96C080}"/>
                  </a:ext>
                </a:extLst>
              </p:cNvPr>
              <p:cNvSpPr/>
              <p:nvPr/>
            </p:nvSpPr>
            <p:spPr>
              <a:xfrm>
                <a:off x="5507355" y="386537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1" name="Oval 160">
                <a:extLst>
                  <a:ext uri="{FF2B5EF4-FFF2-40B4-BE49-F238E27FC236}">
                    <a16:creationId xmlns:a16="http://schemas.microsoft.com/office/drawing/2014/main" xmlns="" id="{E083C774-5AEF-4092-87E3-F1EA7DDFB6C3}"/>
                  </a:ext>
                </a:extLst>
              </p:cNvPr>
              <p:cNvSpPr/>
              <p:nvPr/>
            </p:nvSpPr>
            <p:spPr>
              <a:xfrm>
                <a:off x="5623560" y="399491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2" name="Oval 161">
                <a:extLst>
                  <a:ext uri="{FF2B5EF4-FFF2-40B4-BE49-F238E27FC236}">
                    <a16:creationId xmlns:a16="http://schemas.microsoft.com/office/drawing/2014/main" xmlns="" id="{3845B469-DEB7-4AB4-8075-98DDC324B4A0}"/>
                  </a:ext>
                </a:extLst>
              </p:cNvPr>
              <p:cNvSpPr/>
              <p:nvPr/>
            </p:nvSpPr>
            <p:spPr>
              <a:xfrm>
                <a:off x="5735955" y="380060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3" name="Oval 162">
                <a:extLst>
                  <a:ext uri="{FF2B5EF4-FFF2-40B4-BE49-F238E27FC236}">
                    <a16:creationId xmlns:a16="http://schemas.microsoft.com/office/drawing/2014/main" xmlns="" id="{43362332-2965-4BE8-BB75-530FCE64D6A5}"/>
                  </a:ext>
                </a:extLst>
              </p:cNvPr>
              <p:cNvSpPr/>
              <p:nvPr/>
            </p:nvSpPr>
            <p:spPr>
              <a:xfrm>
                <a:off x="5846445" y="3200527"/>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4" name="Oval 163">
                <a:extLst>
                  <a:ext uri="{FF2B5EF4-FFF2-40B4-BE49-F238E27FC236}">
                    <a16:creationId xmlns:a16="http://schemas.microsoft.com/office/drawing/2014/main" xmlns="" id="{DE45096D-0ED8-4645-9609-0434FCB2E344}"/>
                  </a:ext>
                </a:extLst>
              </p:cNvPr>
              <p:cNvSpPr/>
              <p:nvPr/>
            </p:nvSpPr>
            <p:spPr>
              <a:xfrm>
                <a:off x="5966460" y="3118612"/>
                <a:ext cx="46228" cy="4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sp>
          <p:nvSpPr>
            <p:cNvPr id="76" name="Oval 75">
              <a:extLst>
                <a:ext uri="{FF2B5EF4-FFF2-40B4-BE49-F238E27FC236}">
                  <a16:creationId xmlns:a16="http://schemas.microsoft.com/office/drawing/2014/main" xmlns="" id="{390CE0B5-9390-44C6-BB5F-45C39D56FD4E}"/>
                </a:ext>
              </a:extLst>
            </p:cNvPr>
            <p:cNvSpPr/>
            <p:nvPr/>
          </p:nvSpPr>
          <p:spPr>
            <a:xfrm>
              <a:off x="6079622" y="470955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7" name="Oval 76">
              <a:extLst>
                <a:ext uri="{FF2B5EF4-FFF2-40B4-BE49-F238E27FC236}">
                  <a16:creationId xmlns:a16="http://schemas.microsoft.com/office/drawing/2014/main" xmlns="" id="{0AD59DA6-0D08-4E2B-9D79-419701E84FB8}"/>
                </a:ext>
              </a:extLst>
            </p:cNvPr>
            <p:cNvSpPr/>
            <p:nvPr/>
          </p:nvSpPr>
          <p:spPr>
            <a:xfrm>
              <a:off x="5959607" y="477432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8" name="Oval 77">
              <a:extLst>
                <a:ext uri="{FF2B5EF4-FFF2-40B4-BE49-F238E27FC236}">
                  <a16:creationId xmlns:a16="http://schemas.microsoft.com/office/drawing/2014/main" xmlns="" id="{A424F3EC-DC74-41A7-A459-1DFBE5784083}"/>
                </a:ext>
              </a:extLst>
            </p:cNvPr>
            <p:cNvSpPr/>
            <p:nvPr/>
          </p:nvSpPr>
          <p:spPr>
            <a:xfrm>
              <a:off x="5851022" y="467526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9" name="Oval 78">
              <a:extLst>
                <a:ext uri="{FF2B5EF4-FFF2-40B4-BE49-F238E27FC236}">
                  <a16:creationId xmlns:a16="http://schemas.microsoft.com/office/drawing/2014/main" xmlns="" id="{32D1E0FE-D698-4207-BE1F-934C273F8FE5}"/>
                </a:ext>
              </a:extLst>
            </p:cNvPr>
            <p:cNvSpPr/>
            <p:nvPr/>
          </p:nvSpPr>
          <p:spPr>
            <a:xfrm>
              <a:off x="5729102" y="491339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0" name="Oval 79">
              <a:extLst>
                <a:ext uri="{FF2B5EF4-FFF2-40B4-BE49-F238E27FC236}">
                  <a16:creationId xmlns:a16="http://schemas.microsoft.com/office/drawing/2014/main" xmlns="" id="{D8919E38-480D-47F7-9D21-F648933B84B4}"/>
                </a:ext>
              </a:extLst>
            </p:cNvPr>
            <p:cNvSpPr/>
            <p:nvPr/>
          </p:nvSpPr>
          <p:spPr>
            <a:xfrm>
              <a:off x="5622422" y="499911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1" name="Oval 80">
              <a:extLst>
                <a:ext uri="{FF2B5EF4-FFF2-40B4-BE49-F238E27FC236}">
                  <a16:creationId xmlns:a16="http://schemas.microsoft.com/office/drawing/2014/main" xmlns="" id="{87133874-65BD-4D5F-90F7-9AB85BD834E2}"/>
                </a:ext>
              </a:extLst>
            </p:cNvPr>
            <p:cNvSpPr/>
            <p:nvPr/>
          </p:nvSpPr>
          <p:spPr>
            <a:xfrm>
              <a:off x="5508122" y="515342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2" name="Oval 81">
              <a:extLst>
                <a:ext uri="{FF2B5EF4-FFF2-40B4-BE49-F238E27FC236}">
                  <a16:creationId xmlns:a16="http://schemas.microsoft.com/office/drawing/2014/main" xmlns="" id="{AAC58321-C95A-4893-BCFA-2E586DFC09C8}"/>
                </a:ext>
              </a:extLst>
            </p:cNvPr>
            <p:cNvSpPr/>
            <p:nvPr/>
          </p:nvSpPr>
          <p:spPr>
            <a:xfrm>
              <a:off x="5393822" y="507150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3" name="Oval 82">
              <a:extLst>
                <a:ext uri="{FF2B5EF4-FFF2-40B4-BE49-F238E27FC236}">
                  <a16:creationId xmlns:a16="http://schemas.microsoft.com/office/drawing/2014/main" xmlns="" id="{2E47053C-1A79-4800-80C8-B13A798739B6}"/>
                </a:ext>
              </a:extLst>
            </p:cNvPr>
            <p:cNvSpPr/>
            <p:nvPr/>
          </p:nvSpPr>
          <p:spPr>
            <a:xfrm>
              <a:off x="5275712" y="510389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4" name="Oval 83">
              <a:extLst>
                <a:ext uri="{FF2B5EF4-FFF2-40B4-BE49-F238E27FC236}">
                  <a16:creationId xmlns:a16="http://schemas.microsoft.com/office/drawing/2014/main" xmlns="" id="{8EAB6C76-23B2-461D-A44C-FE39DC4D409F}"/>
                </a:ext>
              </a:extLst>
            </p:cNvPr>
            <p:cNvSpPr/>
            <p:nvPr/>
          </p:nvSpPr>
          <p:spPr>
            <a:xfrm>
              <a:off x="5167127" y="511913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5" name="Oval 84">
              <a:extLst>
                <a:ext uri="{FF2B5EF4-FFF2-40B4-BE49-F238E27FC236}">
                  <a16:creationId xmlns:a16="http://schemas.microsoft.com/office/drawing/2014/main" xmlns="" id="{D331D0A0-B56E-4F98-85AE-CAE16B5F46F2}"/>
                </a:ext>
              </a:extLst>
            </p:cNvPr>
            <p:cNvSpPr/>
            <p:nvPr/>
          </p:nvSpPr>
          <p:spPr>
            <a:xfrm>
              <a:off x="5045207" y="519723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6" name="Oval 85">
              <a:extLst>
                <a:ext uri="{FF2B5EF4-FFF2-40B4-BE49-F238E27FC236}">
                  <a16:creationId xmlns:a16="http://schemas.microsoft.com/office/drawing/2014/main" xmlns="" id="{C7B42152-957D-4F8D-A655-306599DB63D2}"/>
                </a:ext>
              </a:extLst>
            </p:cNvPr>
            <p:cNvSpPr/>
            <p:nvPr/>
          </p:nvSpPr>
          <p:spPr>
            <a:xfrm>
              <a:off x="4930907" y="530963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7" name="Oval 86">
              <a:extLst>
                <a:ext uri="{FF2B5EF4-FFF2-40B4-BE49-F238E27FC236}">
                  <a16:creationId xmlns:a16="http://schemas.microsoft.com/office/drawing/2014/main" xmlns="" id="{56B95041-352E-4590-84FB-3CF1A1264C67}"/>
                </a:ext>
              </a:extLst>
            </p:cNvPr>
            <p:cNvSpPr/>
            <p:nvPr/>
          </p:nvSpPr>
          <p:spPr>
            <a:xfrm>
              <a:off x="4820417" y="526200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8" name="Oval 87">
              <a:extLst>
                <a:ext uri="{FF2B5EF4-FFF2-40B4-BE49-F238E27FC236}">
                  <a16:creationId xmlns:a16="http://schemas.microsoft.com/office/drawing/2014/main" xmlns="" id="{F7166E94-D911-4011-A853-065DB80B4F92}"/>
                </a:ext>
              </a:extLst>
            </p:cNvPr>
            <p:cNvSpPr/>
            <p:nvPr/>
          </p:nvSpPr>
          <p:spPr>
            <a:xfrm>
              <a:off x="4704212" y="539916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9" name="Oval 88">
              <a:extLst>
                <a:ext uri="{FF2B5EF4-FFF2-40B4-BE49-F238E27FC236}">
                  <a16:creationId xmlns:a16="http://schemas.microsoft.com/office/drawing/2014/main" xmlns="" id="{F88CB3CE-F63D-46A7-AB36-F48928083D5C}"/>
                </a:ext>
              </a:extLst>
            </p:cNvPr>
            <p:cNvSpPr/>
            <p:nvPr/>
          </p:nvSpPr>
          <p:spPr>
            <a:xfrm>
              <a:off x="4589912" y="544869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0" name="Oval 89">
              <a:extLst>
                <a:ext uri="{FF2B5EF4-FFF2-40B4-BE49-F238E27FC236}">
                  <a16:creationId xmlns:a16="http://schemas.microsoft.com/office/drawing/2014/main" xmlns="" id="{3DC7DB4F-C6E6-4C62-A69F-4D294D7518C4}"/>
                </a:ext>
              </a:extLst>
            </p:cNvPr>
            <p:cNvSpPr/>
            <p:nvPr/>
          </p:nvSpPr>
          <p:spPr>
            <a:xfrm>
              <a:off x="4475612" y="546012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1" name="Oval 90">
              <a:extLst>
                <a:ext uri="{FF2B5EF4-FFF2-40B4-BE49-F238E27FC236}">
                  <a16:creationId xmlns:a16="http://schemas.microsoft.com/office/drawing/2014/main" xmlns="" id="{9BD0A789-3AA1-4977-8734-D115236DFB9C}"/>
                </a:ext>
              </a:extLst>
            </p:cNvPr>
            <p:cNvSpPr/>
            <p:nvPr/>
          </p:nvSpPr>
          <p:spPr>
            <a:xfrm>
              <a:off x="4363217" y="547346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2" name="Oval 91">
              <a:extLst>
                <a:ext uri="{FF2B5EF4-FFF2-40B4-BE49-F238E27FC236}">
                  <a16:creationId xmlns:a16="http://schemas.microsoft.com/office/drawing/2014/main" xmlns="" id="{960F5267-83B4-4E3B-8A09-303AB107C660}"/>
                </a:ext>
              </a:extLst>
            </p:cNvPr>
            <p:cNvSpPr/>
            <p:nvPr/>
          </p:nvSpPr>
          <p:spPr>
            <a:xfrm>
              <a:off x="4243202" y="540297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3" name="Oval 92">
              <a:extLst>
                <a:ext uri="{FF2B5EF4-FFF2-40B4-BE49-F238E27FC236}">
                  <a16:creationId xmlns:a16="http://schemas.microsoft.com/office/drawing/2014/main" xmlns="" id="{0E6FF810-CB47-4D4C-87B6-BB3C632F0C1A}"/>
                </a:ext>
              </a:extLst>
            </p:cNvPr>
            <p:cNvSpPr/>
            <p:nvPr/>
          </p:nvSpPr>
          <p:spPr>
            <a:xfrm>
              <a:off x="4010792" y="544679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4" name="Oval 93">
              <a:extLst>
                <a:ext uri="{FF2B5EF4-FFF2-40B4-BE49-F238E27FC236}">
                  <a16:creationId xmlns:a16="http://schemas.microsoft.com/office/drawing/2014/main" xmlns="" id="{B4629DFF-34EA-4317-964C-8DC2DB16AD86}"/>
                </a:ext>
              </a:extLst>
            </p:cNvPr>
            <p:cNvSpPr/>
            <p:nvPr/>
          </p:nvSpPr>
          <p:spPr>
            <a:xfrm>
              <a:off x="4126997" y="554775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5" name="Oval 94">
              <a:extLst>
                <a:ext uri="{FF2B5EF4-FFF2-40B4-BE49-F238E27FC236}">
                  <a16:creationId xmlns:a16="http://schemas.microsoft.com/office/drawing/2014/main" xmlns="" id="{E46A0EFC-66A1-487B-8295-FE74CD79CB50}"/>
                </a:ext>
              </a:extLst>
            </p:cNvPr>
            <p:cNvSpPr/>
            <p:nvPr/>
          </p:nvSpPr>
          <p:spPr>
            <a:xfrm>
              <a:off x="3898397" y="556490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6" name="Oval 95">
              <a:extLst>
                <a:ext uri="{FF2B5EF4-FFF2-40B4-BE49-F238E27FC236}">
                  <a16:creationId xmlns:a16="http://schemas.microsoft.com/office/drawing/2014/main" xmlns="" id="{51A64E2F-B7F4-484B-BD56-069EAB4B7827}"/>
                </a:ext>
              </a:extLst>
            </p:cNvPr>
            <p:cNvSpPr/>
            <p:nvPr/>
          </p:nvSpPr>
          <p:spPr>
            <a:xfrm>
              <a:off x="3776477" y="557252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7" name="Oval 96">
              <a:extLst>
                <a:ext uri="{FF2B5EF4-FFF2-40B4-BE49-F238E27FC236}">
                  <a16:creationId xmlns:a16="http://schemas.microsoft.com/office/drawing/2014/main" xmlns="" id="{8344B072-2D00-4AF1-932A-ECF63DEC2B20}"/>
                </a:ext>
              </a:extLst>
            </p:cNvPr>
            <p:cNvSpPr/>
            <p:nvPr/>
          </p:nvSpPr>
          <p:spPr>
            <a:xfrm>
              <a:off x="3662177" y="552680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8" name="Oval 97">
              <a:extLst>
                <a:ext uri="{FF2B5EF4-FFF2-40B4-BE49-F238E27FC236}">
                  <a16:creationId xmlns:a16="http://schemas.microsoft.com/office/drawing/2014/main" xmlns="" id="{783B88B4-F9EB-482E-B97B-4900214410C3}"/>
                </a:ext>
              </a:extLst>
            </p:cNvPr>
            <p:cNvSpPr/>
            <p:nvPr/>
          </p:nvSpPr>
          <p:spPr>
            <a:xfrm>
              <a:off x="3549782" y="557442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9" name="Oval 98">
              <a:extLst>
                <a:ext uri="{FF2B5EF4-FFF2-40B4-BE49-F238E27FC236}">
                  <a16:creationId xmlns:a16="http://schemas.microsoft.com/office/drawing/2014/main" xmlns="" id="{B74D4107-C1C5-4C2E-B18E-82C864C23C9C}"/>
                </a:ext>
              </a:extLst>
            </p:cNvPr>
            <p:cNvSpPr/>
            <p:nvPr/>
          </p:nvSpPr>
          <p:spPr>
            <a:xfrm>
              <a:off x="3422147" y="559347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0" name="Oval 99">
              <a:extLst>
                <a:ext uri="{FF2B5EF4-FFF2-40B4-BE49-F238E27FC236}">
                  <a16:creationId xmlns:a16="http://schemas.microsoft.com/office/drawing/2014/main" xmlns="" id="{C4756A0A-446B-498F-BBAD-13DB5D9DD424}"/>
                </a:ext>
              </a:extLst>
            </p:cNvPr>
            <p:cNvSpPr/>
            <p:nvPr/>
          </p:nvSpPr>
          <p:spPr>
            <a:xfrm>
              <a:off x="3317372" y="553823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1" name="Oval 100">
              <a:extLst>
                <a:ext uri="{FF2B5EF4-FFF2-40B4-BE49-F238E27FC236}">
                  <a16:creationId xmlns:a16="http://schemas.microsoft.com/office/drawing/2014/main" xmlns="" id="{9589F394-E4B0-4EE5-8E88-80FBEC075167}"/>
                </a:ext>
              </a:extLst>
            </p:cNvPr>
            <p:cNvSpPr/>
            <p:nvPr/>
          </p:nvSpPr>
          <p:spPr>
            <a:xfrm>
              <a:off x="3203072" y="555918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 name="Oval 101">
              <a:extLst>
                <a:ext uri="{FF2B5EF4-FFF2-40B4-BE49-F238E27FC236}">
                  <a16:creationId xmlns:a16="http://schemas.microsoft.com/office/drawing/2014/main" xmlns="" id="{8605CFD1-7361-46C8-981F-E52F539DFFE1}"/>
                </a:ext>
              </a:extLst>
            </p:cNvPr>
            <p:cNvSpPr/>
            <p:nvPr/>
          </p:nvSpPr>
          <p:spPr>
            <a:xfrm>
              <a:off x="3077342" y="556871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3" name="Oval 102">
              <a:extLst>
                <a:ext uri="{FF2B5EF4-FFF2-40B4-BE49-F238E27FC236}">
                  <a16:creationId xmlns:a16="http://schemas.microsoft.com/office/drawing/2014/main" xmlns="" id="{149223BE-C47C-4B95-BE5A-675056A650D2}"/>
                </a:ext>
              </a:extLst>
            </p:cNvPr>
            <p:cNvSpPr/>
            <p:nvPr/>
          </p:nvSpPr>
          <p:spPr>
            <a:xfrm>
              <a:off x="2970662" y="552870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4" name="Oval 103">
              <a:extLst>
                <a:ext uri="{FF2B5EF4-FFF2-40B4-BE49-F238E27FC236}">
                  <a16:creationId xmlns:a16="http://schemas.microsoft.com/office/drawing/2014/main" xmlns="" id="{140B70F2-398B-41EF-B155-2CA1671BB655}"/>
                </a:ext>
              </a:extLst>
            </p:cNvPr>
            <p:cNvSpPr/>
            <p:nvPr/>
          </p:nvSpPr>
          <p:spPr>
            <a:xfrm>
              <a:off x="2852552" y="558585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5" name="Oval 104">
              <a:extLst>
                <a:ext uri="{FF2B5EF4-FFF2-40B4-BE49-F238E27FC236}">
                  <a16:creationId xmlns:a16="http://schemas.microsoft.com/office/drawing/2014/main" xmlns="" id="{EDF17E41-A788-4C70-BBC5-5DAC0EF11A3C}"/>
                </a:ext>
              </a:extLst>
            </p:cNvPr>
            <p:cNvSpPr/>
            <p:nvPr/>
          </p:nvSpPr>
          <p:spPr>
            <a:xfrm>
              <a:off x="2724917" y="554966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6" name="Oval 105">
              <a:extLst>
                <a:ext uri="{FF2B5EF4-FFF2-40B4-BE49-F238E27FC236}">
                  <a16:creationId xmlns:a16="http://schemas.microsoft.com/office/drawing/2014/main" xmlns="" id="{3BC82417-9008-4DA3-8A10-F6FE1D5F0F0D}"/>
                </a:ext>
              </a:extLst>
            </p:cNvPr>
            <p:cNvSpPr/>
            <p:nvPr/>
          </p:nvSpPr>
          <p:spPr>
            <a:xfrm>
              <a:off x="2622047" y="562205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7" name="Oval 106">
              <a:extLst>
                <a:ext uri="{FF2B5EF4-FFF2-40B4-BE49-F238E27FC236}">
                  <a16:creationId xmlns:a16="http://schemas.microsoft.com/office/drawing/2014/main" xmlns="" id="{AAA30B74-1AA9-400C-85F1-237D49A7A7C7}"/>
                </a:ext>
              </a:extLst>
            </p:cNvPr>
            <p:cNvSpPr/>
            <p:nvPr/>
          </p:nvSpPr>
          <p:spPr>
            <a:xfrm>
              <a:off x="2507747" y="555918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8" name="Oval 107">
              <a:extLst>
                <a:ext uri="{FF2B5EF4-FFF2-40B4-BE49-F238E27FC236}">
                  <a16:creationId xmlns:a16="http://schemas.microsoft.com/office/drawing/2014/main" xmlns="" id="{C42FE7D0-36D7-46AD-88B7-B7A0C26C886A}"/>
                </a:ext>
              </a:extLst>
            </p:cNvPr>
            <p:cNvSpPr/>
            <p:nvPr/>
          </p:nvSpPr>
          <p:spPr>
            <a:xfrm>
              <a:off x="2391542" y="550013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9" name="Oval 108">
              <a:extLst>
                <a:ext uri="{FF2B5EF4-FFF2-40B4-BE49-F238E27FC236}">
                  <a16:creationId xmlns:a16="http://schemas.microsoft.com/office/drawing/2014/main" xmlns="" id="{A6110171-E622-4C6B-A359-97C217E8E24A}"/>
                </a:ext>
              </a:extLst>
            </p:cNvPr>
            <p:cNvSpPr/>
            <p:nvPr/>
          </p:nvSpPr>
          <p:spPr>
            <a:xfrm>
              <a:off x="2275337" y="556299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0" name="Oval 109">
              <a:extLst>
                <a:ext uri="{FF2B5EF4-FFF2-40B4-BE49-F238E27FC236}">
                  <a16:creationId xmlns:a16="http://schemas.microsoft.com/office/drawing/2014/main" xmlns="" id="{895F7154-592E-465B-BE2E-B22D5A4DEBA6}"/>
                </a:ext>
              </a:extLst>
            </p:cNvPr>
            <p:cNvSpPr/>
            <p:nvPr/>
          </p:nvSpPr>
          <p:spPr>
            <a:xfrm>
              <a:off x="2159132" y="555728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1" name="Oval 110">
              <a:extLst>
                <a:ext uri="{FF2B5EF4-FFF2-40B4-BE49-F238E27FC236}">
                  <a16:creationId xmlns:a16="http://schemas.microsoft.com/office/drawing/2014/main" xmlns="" id="{508CEF12-4FEF-45E9-BA54-67833B5110F4}"/>
                </a:ext>
              </a:extLst>
            </p:cNvPr>
            <p:cNvSpPr/>
            <p:nvPr/>
          </p:nvSpPr>
          <p:spPr>
            <a:xfrm>
              <a:off x="2033402" y="557633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2" name="Oval 111">
              <a:extLst>
                <a:ext uri="{FF2B5EF4-FFF2-40B4-BE49-F238E27FC236}">
                  <a16:creationId xmlns:a16="http://schemas.microsoft.com/office/drawing/2014/main" xmlns="" id="{7A292117-6A23-437A-8D82-8D04BD2C1245}"/>
                </a:ext>
              </a:extLst>
            </p:cNvPr>
            <p:cNvSpPr/>
            <p:nvPr/>
          </p:nvSpPr>
          <p:spPr>
            <a:xfrm>
              <a:off x="1926722" y="557823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3" name="Oval 112">
              <a:extLst>
                <a:ext uri="{FF2B5EF4-FFF2-40B4-BE49-F238E27FC236}">
                  <a16:creationId xmlns:a16="http://schemas.microsoft.com/office/drawing/2014/main" xmlns="" id="{955090A0-77E5-4C20-AAEC-08A84CF55F92}"/>
                </a:ext>
              </a:extLst>
            </p:cNvPr>
            <p:cNvSpPr/>
            <p:nvPr/>
          </p:nvSpPr>
          <p:spPr>
            <a:xfrm>
              <a:off x="1816232" y="553442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4" name="Oval 113">
              <a:extLst>
                <a:ext uri="{FF2B5EF4-FFF2-40B4-BE49-F238E27FC236}">
                  <a16:creationId xmlns:a16="http://schemas.microsoft.com/office/drawing/2014/main" xmlns="" id="{09543FF2-F7A0-4164-9853-3D53D324D234}"/>
                </a:ext>
              </a:extLst>
            </p:cNvPr>
            <p:cNvSpPr/>
            <p:nvPr/>
          </p:nvSpPr>
          <p:spPr>
            <a:xfrm>
              <a:off x="1680977" y="555537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5" name="Oval 114">
              <a:extLst>
                <a:ext uri="{FF2B5EF4-FFF2-40B4-BE49-F238E27FC236}">
                  <a16:creationId xmlns:a16="http://schemas.microsoft.com/office/drawing/2014/main" xmlns="" id="{135D1F95-E487-4C0A-B81B-0219F13E93CC}"/>
                </a:ext>
              </a:extLst>
            </p:cNvPr>
            <p:cNvSpPr/>
            <p:nvPr/>
          </p:nvSpPr>
          <p:spPr>
            <a:xfrm>
              <a:off x="1580012" y="544488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6" name="Oval 115">
              <a:extLst>
                <a:ext uri="{FF2B5EF4-FFF2-40B4-BE49-F238E27FC236}">
                  <a16:creationId xmlns:a16="http://schemas.microsoft.com/office/drawing/2014/main" xmlns="" id="{05A790D8-AC6F-4E2C-8FE8-CE31EFC04D70}"/>
                </a:ext>
              </a:extLst>
            </p:cNvPr>
            <p:cNvSpPr/>
            <p:nvPr/>
          </p:nvSpPr>
          <p:spPr>
            <a:xfrm>
              <a:off x="1454282" y="539916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7" name="Oval 116">
              <a:extLst>
                <a:ext uri="{FF2B5EF4-FFF2-40B4-BE49-F238E27FC236}">
                  <a16:creationId xmlns:a16="http://schemas.microsoft.com/office/drawing/2014/main" xmlns="" id="{ECDF89A7-51A6-4661-ADC9-F38EE02C5DEC}"/>
                </a:ext>
              </a:extLst>
            </p:cNvPr>
            <p:cNvSpPr/>
            <p:nvPr/>
          </p:nvSpPr>
          <p:spPr>
            <a:xfrm>
              <a:off x="1338077" y="550965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8" name="Oval 117">
              <a:extLst>
                <a:ext uri="{FF2B5EF4-FFF2-40B4-BE49-F238E27FC236}">
                  <a16:creationId xmlns:a16="http://schemas.microsoft.com/office/drawing/2014/main" xmlns="" id="{C067E880-FF68-4E88-8D3F-4F31817F1444}"/>
                </a:ext>
              </a:extLst>
            </p:cNvPr>
            <p:cNvSpPr/>
            <p:nvPr/>
          </p:nvSpPr>
          <p:spPr>
            <a:xfrm>
              <a:off x="1225682" y="5494419"/>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9" name="Oval 118">
              <a:extLst>
                <a:ext uri="{FF2B5EF4-FFF2-40B4-BE49-F238E27FC236}">
                  <a16:creationId xmlns:a16="http://schemas.microsoft.com/office/drawing/2014/main" xmlns="" id="{B3384ABC-A609-4B83-B9C7-E93997FF577D}"/>
                </a:ext>
              </a:extLst>
            </p:cNvPr>
            <p:cNvSpPr/>
            <p:nvPr/>
          </p:nvSpPr>
          <p:spPr>
            <a:xfrm>
              <a:off x="1103762" y="5545854"/>
              <a:ext cx="46228" cy="46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0" name="Freeform: Shape 270">
              <a:extLst>
                <a:ext uri="{FF2B5EF4-FFF2-40B4-BE49-F238E27FC236}">
                  <a16:creationId xmlns:a16="http://schemas.microsoft.com/office/drawing/2014/main" xmlns="" id="{9F5EF592-392F-4443-8309-28E3EDD46B8E}"/>
                </a:ext>
              </a:extLst>
            </p:cNvPr>
            <p:cNvSpPr/>
            <p:nvPr/>
          </p:nvSpPr>
          <p:spPr>
            <a:xfrm>
              <a:off x="1123951" y="4680584"/>
              <a:ext cx="4983480" cy="918210"/>
            </a:xfrm>
            <a:custGeom>
              <a:avLst/>
              <a:gdLst>
                <a:gd name="connsiteX0" fmla="*/ 0 w 4983480"/>
                <a:gd name="connsiteY0" fmla="*/ 840105 h 918210"/>
                <a:gd name="connsiteX1" fmla="*/ 2554605 w 4983480"/>
                <a:gd name="connsiteY1" fmla="*/ 918210 h 918210"/>
                <a:gd name="connsiteX2" fmla="*/ 3030855 w 4983480"/>
                <a:gd name="connsiteY2" fmla="*/ 836295 h 918210"/>
                <a:gd name="connsiteX3" fmla="*/ 3369945 w 4983480"/>
                <a:gd name="connsiteY3" fmla="*/ 760095 h 918210"/>
                <a:gd name="connsiteX4" fmla="*/ 3722370 w 4983480"/>
                <a:gd name="connsiteY4" fmla="*/ 655320 h 918210"/>
                <a:gd name="connsiteX5" fmla="*/ 4061460 w 4983480"/>
                <a:gd name="connsiteY5" fmla="*/ 527685 h 918210"/>
                <a:gd name="connsiteX6" fmla="*/ 4404360 w 4983480"/>
                <a:gd name="connsiteY6" fmla="*/ 363855 h 918210"/>
                <a:gd name="connsiteX7" fmla="*/ 4745355 w 4983480"/>
                <a:gd name="connsiteY7" fmla="*/ 175260 h 918210"/>
                <a:gd name="connsiteX8" fmla="*/ 4983480 w 4983480"/>
                <a:gd name="connsiteY8" fmla="*/ 0 h 91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83480" h="918210">
                  <a:moveTo>
                    <a:pt x="0" y="840105"/>
                  </a:moveTo>
                  <a:lnTo>
                    <a:pt x="2554605" y="918210"/>
                  </a:lnTo>
                  <a:lnTo>
                    <a:pt x="3030855" y="836295"/>
                  </a:lnTo>
                  <a:lnTo>
                    <a:pt x="3369945" y="760095"/>
                  </a:lnTo>
                  <a:lnTo>
                    <a:pt x="3722370" y="655320"/>
                  </a:lnTo>
                  <a:lnTo>
                    <a:pt x="4061460" y="527685"/>
                  </a:lnTo>
                  <a:lnTo>
                    <a:pt x="4404360" y="363855"/>
                  </a:lnTo>
                  <a:lnTo>
                    <a:pt x="4745355" y="175260"/>
                  </a:lnTo>
                  <a:lnTo>
                    <a:pt x="4983480" y="0"/>
                  </a:lnTo>
                </a:path>
              </a:pathLst>
            </a:cu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spTree>
    <p:extLst>
      <p:ext uri="{BB962C8B-B14F-4D97-AF65-F5344CB8AC3E}">
        <p14:creationId xmlns:p14="http://schemas.microsoft.com/office/powerpoint/2010/main" xmlns="" val="459122537"/>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13751" cy="807720"/>
          </a:xfrm>
        </p:spPr>
        <p:txBody>
          <a:bodyPr/>
          <a:lstStyle/>
          <a:p>
            <a:r>
              <a:rPr lang="ja-JP" sz="1800" b="1" i="0" u="none" strike="noStrike" cap="none" baseline="0" dirty="0">
                <a:solidFill>
                  <a:srgbClr val="043882"/>
                </a:solidFill>
                <a:effectLst/>
                <a:uFillTx/>
                <a:ea typeface="MS UI Gothic"/>
              </a:rPr>
              <a:t>1559O: 2001～2014年にイングランドで診断された若年成人の結腸直腸癌発生率の増加 – Exarchakou A, et al</a:t>
            </a:r>
          </a:p>
        </p:txBody>
      </p:sp>
      <p:sp>
        <p:nvSpPr>
          <p:cNvPr id="3" name="Content Placeholder 2"/>
          <p:cNvSpPr>
            <a:spLocks noGrp="1"/>
          </p:cNvSpPr>
          <p:nvPr>
            <p:ph idx="1"/>
          </p:nvPr>
        </p:nvSpPr>
        <p:spPr>
          <a:xfrm>
            <a:off x="365124" y="1254035"/>
            <a:ext cx="8413751" cy="4746172"/>
          </a:xfrm>
        </p:spPr>
        <p:txBody>
          <a:bodyPr/>
          <a:lstStyle/>
          <a:p>
            <a:pPr marL="0" indent="0">
              <a:buNone/>
            </a:pPr>
            <a:r>
              <a:rPr lang="ja-JP" sz="1600" b="1" i="0" u="none" strike="noStrike" cap="none" baseline="0">
                <a:solidFill>
                  <a:srgbClr val="4D4D4D"/>
                </a:solidFill>
                <a:effectLst/>
                <a:uFillTx/>
                <a:ea typeface="MS UI Gothic"/>
              </a:rPr>
              <a:t>主要な結果（続き）</a:t>
            </a:r>
          </a:p>
          <a:p>
            <a:endParaRPr lang="en-GB"/>
          </a:p>
          <a:p>
            <a:pPr marL="0" indent="0">
              <a:buNone/>
            </a:pPr>
            <a:endParaRPr lang="en-GB" b="1"/>
          </a:p>
          <a:p>
            <a:pPr marL="0" indent="0">
              <a:buNone/>
            </a:pPr>
            <a:endParaRPr lang="en-GB" b="1"/>
          </a:p>
          <a:p>
            <a:pPr marL="0" indent="0">
              <a:buNone/>
            </a:pPr>
            <a:endParaRPr lang="en-GB" b="1"/>
          </a:p>
          <a:p>
            <a:pPr marL="0" indent="0">
              <a:buNone/>
            </a:pPr>
            <a:endParaRPr lang="en-GB" b="1"/>
          </a:p>
          <a:p>
            <a:pPr marL="0" indent="0">
              <a:buNone/>
            </a:pPr>
            <a:endParaRPr lang="en-GB" b="1"/>
          </a:p>
          <a:p>
            <a:pPr marL="0" indent="0">
              <a:buNone/>
            </a:pPr>
            <a:endParaRPr lang="en-GB" b="1"/>
          </a:p>
          <a:p>
            <a:pPr marL="0" indent="0">
              <a:buNone/>
            </a:pPr>
            <a:endParaRPr lang="en-GB" b="1"/>
          </a:p>
          <a:p>
            <a:pPr marL="0" indent="0">
              <a:buNone/>
            </a:pPr>
            <a:endParaRPr lang="en-GB" b="1"/>
          </a:p>
          <a:p>
            <a:pPr marL="0" indent="0">
              <a:buNone/>
            </a:pPr>
            <a:endParaRPr lang="en-GB" b="1"/>
          </a:p>
          <a:p>
            <a:pPr marL="0" indent="0">
              <a:buNone/>
            </a:pPr>
            <a:r>
              <a:rPr lang="ja-JP" sz="1600" b="1" i="0" u="none" strike="noStrike" cap="none" baseline="0">
                <a:solidFill>
                  <a:srgbClr val="4D4D4D"/>
                </a:solidFill>
                <a:effectLst/>
                <a:uFillTx/>
                <a:ea typeface="MS UI Gothic"/>
              </a:rPr>
              <a:t>結論</a:t>
            </a:r>
          </a:p>
          <a:p>
            <a:r>
              <a:rPr lang="ja-JP" sz="1600" b="1" i="0" u="none" strike="noStrike" cap="none" baseline="0">
                <a:solidFill>
                  <a:srgbClr val="4D4D4D"/>
                </a:solidFill>
                <a:effectLst/>
                <a:uFillTx/>
                <a:ea typeface="MS UI Gothic"/>
              </a:rPr>
              <a:t>イングランドでは20～39歳の成人のCRC発生率は1971年から1990年代初めに低下したが、1990年代後半以降はすべての貧困集団で急速に増加した</a:t>
            </a:r>
          </a:p>
          <a:p>
            <a:r>
              <a:rPr lang="ja-JP" sz="1600" b="1" i="0" u="none" strike="noStrike" cap="none" baseline="0">
                <a:solidFill>
                  <a:srgbClr val="4D4D4D"/>
                </a:solidFill>
                <a:effectLst/>
                <a:uFillTx/>
                <a:ea typeface="MS UI Gothic"/>
              </a:rPr>
              <a:t>発生率が最も大きく増加したのは、20～29歳の成人と右大腸癌患者であった</a:t>
            </a:r>
          </a:p>
        </p:txBody>
      </p:sp>
      <p:sp>
        <p:nvSpPr>
          <p:cNvPr id="5" name="Text Placeholder 4"/>
          <p:cNvSpPr>
            <a:spLocks noGrp="1"/>
          </p:cNvSpPr>
          <p:nvPr>
            <p:ph type="body" sz="quarter" idx="11"/>
          </p:nvPr>
        </p:nvSpPr>
        <p:spPr>
          <a:xfrm>
            <a:off x="4298400" y="6096000"/>
            <a:ext cx="4480475" cy="487363"/>
          </a:xfrm>
        </p:spPr>
        <p:txBody>
          <a:bodyPr/>
          <a:lstStyle/>
          <a:p>
            <a:r>
              <a:rPr lang="ja-JP" sz="1200" b="0" i="0" u="none" strike="noStrike" cap="none" baseline="0">
                <a:solidFill>
                  <a:srgbClr val="4D4D4D"/>
                </a:solidFill>
                <a:effectLst/>
                <a:uFillTx/>
                <a:ea typeface="MS UI Gothic"/>
              </a:rPr>
              <a:t>Exarchakou A, et al. Ann Oncol 2018;29(suppl 5):abstr 1559O</a:t>
            </a:r>
          </a:p>
        </p:txBody>
      </p:sp>
      <p:graphicFrame>
        <p:nvGraphicFramePr>
          <p:cNvPr id="7" name="Group 88"/>
          <p:cNvGraphicFramePr>
            <a:graphicFrameLocks noGrp="1"/>
          </p:cNvGraphicFramePr>
          <p:nvPr>
            <p:extLst>
              <p:ext uri="{D42A27DB-BD31-4B8C-83A1-F6EECF244321}">
                <p14:modId xmlns:p14="http://schemas.microsoft.com/office/powerpoint/2010/main" xmlns="" val="250481537"/>
              </p:ext>
            </p:extLst>
          </p:nvPr>
        </p:nvGraphicFramePr>
        <p:xfrm>
          <a:off x="5781823" y="1542955"/>
          <a:ext cx="3072031" cy="1818840"/>
        </p:xfrm>
        <a:graphic>
          <a:graphicData uri="http://schemas.openxmlformats.org/drawingml/2006/table">
            <a:tbl>
              <a:tblPr firstRow="1" bandRow="1">
                <a:tableStyleId>{69012ECD-51FC-41F1-AA8D-1B2483CD663E}</a:tableStyleId>
              </a:tblPr>
              <a:tblGrid>
                <a:gridCol w="1848170">
                  <a:extLst>
                    <a:ext uri="{9D8B030D-6E8A-4147-A177-3AD203B41FA5}">
                      <a16:colId xmlns:a16="http://schemas.microsoft.com/office/drawing/2014/main" xmlns="" val="20000"/>
                    </a:ext>
                  </a:extLst>
                </a:gridCol>
                <a:gridCol w="1223861">
                  <a:extLst>
                    <a:ext uri="{9D8B030D-6E8A-4147-A177-3AD203B41FA5}">
                      <a16:colId xmlns:a16="http://schemas.microsoft.com/office/drawing/2014/main" xmlns="" val="20002"/>
                    </a:ext>
                  </a:extLst>
                </a:gridCol>
              </a:tblGrid>
              <a:tr h="1566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300" b="1" i="0" u="none" strike="noStrike" cap="none" baseline="0">
                          <a:solidFill>
                            <a:srgbClr val="FFFFFF"/>
                          </a:solidFill>
                          <a:effectLst/>
                          <a:uFillTx/>
                          <a:ea typeface="MS UI Gothic"/>
                        </a:rPr>
                        <a:t>2001年から2014年の貧困の発生</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1" i="0" u="none" strike="noStrike" cap="none" baseline="0">
                          <a:solidFill>
                            <a:srgbClr val="FFFFFF"/>
                          </a:solidFill>
                          <a:effectLst/>
                          <a:uFillTx/>
                          <a:ea typeface="MS UI Gothic"/>
                        </a:rPr>
                        <a:t>年変化、%</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xmlns="" val="10000"/>
                  </a:ext>
                </a:extLst>
              </a:tr>
              <a:tr h="24741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a:solidFill>
                            <a:srgbClr val="4D4D4D"/>
                          </a:solidFill>
                          <a:effectLst/>
                          <a:uFillTx/>
                          <a:ea typeface="MS UI Gothic"/>
                        </a:rPr>
                        <a:t>最も恵まれた</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300" b="0" i="0" u="none" strike="noStrike" cap="none" baseline="0">
                          <a:solidFill>
                            <a:srgbClr val="4D4D4D"/>
                          </a:solidFill>
                          <a:effectLst/>
                          <a:uFillTx/>
                          <a:ea typeface="MS UI Gothic"/>
                        </a:rPr>
                        <a:t>7.8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1566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a:solidFill>
                            <a:srgbClr val="4D4D4D"/>
                          </a:solidFill>
                          <a:effectLst/>
                          <a:uFillTx/>
                          <a:ea typeface="MS UI Gothic"/>
                        </a:rPr>
                        <a:t>Dep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a:solidFill>
                            <a:srgbClr val="4D4D4D"/>
                          </a:solidFill>
                          <a:effectLst/>
                          <a:uFillTx/>
                          <a:ea typeface="MS UI Gothic"/>
                        </a:rPr>
                        <a:t>6.1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24741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300" b="0" i="0" u="none" strike="noStrike" cap="none" baseline="0">
                          <a:solidFill>
                            <a:srgbClr val="4D4D4D"/>
                          </a:solidFill>
                          <a:effectLst/>
                          <a:uFillTx/>
                          <a:ea typeface="MS UI Gothic"/>
                        </a:rPr>
                        <a:t>Dep 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a:solidFill>
                            <a:srgbClr val="4D4D4D"/>
                          </a:solidFill>
                          <a:effectLst/>
                          <a:uFillTx/>
                          <a:ea typeface="MS UI Gothic"/>
                        </a:rPr>
                        <a:t>6.8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1566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a:solidFill>
                            <a:srgbClr val="4D4D4D"/>
                          </a:solidFill>
                          <a:effectLst/>
                          <a:uFillTx/>
                          <a:ea typeface="MS UI Gothic"/>
                        </a:rPr>
                        <a:t>Dep 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a:solidFill>
                            <a:srgbClr val="4D4D4D"/>
                          </a:solidFill>
                          <a:effectLst/>
                          <a:uFillTx/>
                          <a:ea typeface="MS UI Gothic"/>
                        </a:rPr>
                        <a:t>8.5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1566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a:solidFill>
                            <a:srgbClr val="4D4D4D"/>
                          </a:solidFill>
                          <a:effectLst/>
                          <a:uFillTx/>
                          <a:ea typeface="MS UI Gothic"/>
                        </a:rPr>
                        <a:t>最も恵まれない</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a:solidFill>
                            <a:srgbClr val="4D4D4D"/>
                          </a:solidFill>
                          <a:effectLst/>
                          <a:uFillTx/>
                          <a:ea typeface="MS UI Gothic"/>
                        </a:rPr>
                        <a:t>4.9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5"/>
                  </a:ext>
                </a:extLst>
              </a:tr>
            </a:tbl>
          </a:graphicData>
        </a:graphic>
      </p:graphicFrame>
      <p:graphicFrame>
        <p:nvGraphicFramePr>
          <p:cNvPr id="8" name="Group 88"/>
          <p:cNvGraphicFramePr>
            <a:graphicFrameLocks noGrp="1"/>
          </p:cNvGraphicFramePr>
          <p:nvPr>
            <p:extLst>
              <p:ext uri="{D42A27DB-BD31-4B8C-83A1-F6EECF244321}">
                <p14:modId xmlns:p14="http://schemas.microsoft.com/office/powerpoint/2010/main" xmlns="" val="692135277"/>
              </p:ext>
            </p:extLst>
          </p:nvPr>
        </p:nvGraphicFramePr>
        <p:xfrm>
          <a:off x="361950" y="1551745"/>
          <a:ext cx="5335465" cy="2971320"/>
        </p:xfrm>
        <a:graphic>
          <a:graphicData uri="http://schemas.openxmlformats.org/drawingml/2006/table">
            <a:tbl>
              <a:tblPr firstRow="1" bandRow="1">
                <a:tableStyleId>{69012ECD-51FC-41F1-AA8D-1B2483CD663E}</a:tableStyleId>
              </a:tblPr>
              <a:tblGrid>
                <a:gridCol w="3505200">
                  <a:extLst>
                    <a:ext uri="{9D8B030D-6E8A-4147-A177-3AD203B41FA5}">
                      <a16:colId xmlns:a16="http://schemas.microsoft.com/office/drawing/2014/main" xmlns="" val="20000"/>
                    </a:ext>
                  </a:extLst>
                </a:gridCol>
                <a:gridCol w="1830265">
                  <a:extLst>
                    <a:ext uri="{9D8B030D-6E8A-4147-A177-3AD203B41FA5}">
                      <a16:colId xmlns:a16="http://schemas.microsoft.com/office/drawing/2014/main" xmlns="" val="20002"/>
                    </a:ext>
                  </a:extLst>
                </a:gridCol>
              </a:tblGrid>
              <a:tr h="1386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300" b="1" i="0" u="none" strike="noStrike" cap="none" baseline="0">
                          <a:solidFill>
                            <a:srgbClr val="FFFFFF"/>
                          </a:solidFill>
                          <a:effectLst/>
                          <a:uFillTx/>
                          <a:ea typeface="MS UI Gothic"/>
                        </a:rPr>
                        <a:t>成人の副部位ごとのCRC発生率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1" i="0" u="none" strike="noStrike" cap="none" baseline="0">
                          <a:solidFill>
                            <a:srgbClr val="FFFFFF"/>
                          </a:solidFill>
                          <a:effectLst/>
                          <a:uFillTx/>
                          <a:ea typeface="MS UI Gothic"/>
                        </a:rPr>
                        <a:t>年変化、%</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386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a:solidFill>
                            <a:srgbClr val="4D4D4D"/>
                          </a:solidFill>
                          <a:effectLst/>
                          <a:uFillTx/>
                          <a:ea typeface="MS UI Gothic"/>
                        </a:rPr>
                        <a:t>右側結腸</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endParaRPr kumimoji="0" lang="en-GB" sz="1300" b="0" i="0" u="none" strike="noStrike" cap="none" normalizeH="0" baseline="0">
                        <a:ln>
                          <a:noFill/>
                        </a:ln>
                        <a:solidFill>
                          <a:schemeClr val="tx1"/>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138688">
                <a:tc>
                  <a:txBody>
                    <a:bodyPr/>
                    <a:lstStyle/>
                    <a:p>
                      <a:pPr marL="87313" marR="0" lvl="1" indent="0" algn="l" defTabSz="914400" rtl="0" eaLnBrk="1" fontAlgn="auto" latinLnBrk="0" hangingPunct="1">
                        <a:lnSpc>
                          <a:spcPct val="100000"/>
                        </a:lnSpc>
                        <a:spcBef>
                          <a:spcPct val="0"/>
                        </a:spcBef>
                        <a:spcAft>
                          <a:spcPct val="0"/>
                        </a:spcAft>
                        <a:buClrTx/>
                        <a:buSzTx/>
                        <a:buFontTx/>
                        <a:buNone/>
                        <a:defRPr/>
                      </a:pPr>
                      <a:r>
                        <a:rPr lang="ja-JP" sz="1300" b="0" i="0" u="none" strike="noStrike" cap="none" baseline="0">
                          <a:solidFill>
                            <a:srgbClr val="4D4D4D"/>
                          </a:solidFill>
                          <a:effectLst/>
                          <a:uFillTx/>
                          <a:ea typeface="MS UI Gothic"/>
                        </a:rPr>
                        <a:t>1971～1990年</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300" b="0" i="0" u="none" strike="noStrike" cap="none" baseline="0">
                          <a:solidFill>
                            <a:srgbClr val="4D4D4D"/>
                          </a:solidFill>
                          <a:effectLst/>
                          <a:uFillTx/>
                          <a:ea typeface="MS UI Gothic"/>
                        </a:rPr>
                        <a:t>–2.5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138688">
                <a:tc>
                  <a:txBody>
                    <a:bodyPr/>
                    <a:lstStyle/>
                    <a:p>
                      <a:pPr marL="87313" marR="0" lvl="1" indent="0" algn="l" defTabSz="914400" rtl="0" eaLnBrk="1" fontAlgn="auto" latinLnBrk="0" hangingPunct="1">
                        <a:lnSpc>
                          <a:spcPct val="100000"/>
                        </a:lnSpc>
                        <a:spcBef>
                          <a:spcPct val="0"/>
                        </a:spcBef>
                        <a:spcAft>
                          <a:spcPct val="0"/>
                        </a:spcAft>
                        <a:buClrTx/>
                        <a:buSzTx/>
                        <a:buFontTx/>
                        <a:buNone/>
                        <a:defRPr/>
                      </a:pPr>
                      <a:r>
                        <a:rPr lang="ja-JP" sz="1300" b="0" i="0" u="none" strike="noStrike" cap="none" baseline="0">
                          <a:solidFill>
                            <a:srgbClr val="4D4D4D"/>
                          </a:solidFill>
                          <a:effectLst/>
                          <a:uFillTx/>
                          <a:ea typeface="MS UI Gothic"/>
                        </a:rPr>
                        <a:t>1990～2009年</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300" b="0" i="0" u="none" strike="noStrike" cap="none" baseline="0">
                          <a:solidFill>
                            <a:srgbClr val="4D4D4D"/>
                          </a:solidFill>
                          <a:effectLst/>
                          <a:uFillTx/>
                          <a:ea typeface="MS UI Gothic"/>
                        </a:rPr>
                        <a:t>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4"/>
                  </a:ext>
                </a:extLst>
              </a:tr>
              <a:tr h="138688">
                <a:tc>
                  <a:txBody>
                    <a:bodyPr/>
                    <a:lstStyle/>
                    <a:p>
                      <a:pPr marL="87313" marR="0" lvl="1" indent="0" algn="l" defTabSz="914400" rtl="0" eaLnBrk="1" fontAlgn="auto" latinLnBrk="0" hangingPunct="1">
                        <a:lnSpc>
                          <a:spcPct val="100000"/>
                        </a:lnSpc>
                        <a:spcBef>
                          <a:spcPct val="0"/>
                        </a:spcBef>
                        <a:spcAft>
                          <a:spcPct val="0"/>
                        </a:spcAft>
                        <a:buClrTx/>
                        <a:buSzTx/>
                        <a:buFontTx/>
                        <a:buNone/>
                        <a:defRPr/>
                      </a:pPr>
                      <a:r>
                        <a:rPr lang="ja-JP" sz="1300" b="0" i="0" u="none" strike="noStrike" cap="none" baseline="0">
                          <a:solidFill>
                            <a:srgbClr val="4D4D4D"/>
                          </a:solidFill>
                          <a:effectLst/>
                          <a:uFillTx/>
                          <a:ea typeface="MS UI Gothic"/>
                        </a:rPr>
                        <a:t>2009～2014年</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300" b="1" i="0" u="none" strike="noStrike" cap="none" baseline="0">
                          <a:solidFill>
                            <a:srgbClr val="4D4D4D"/>
                          </a:solidFill>
                          <a:effectLst/>
                          <a:uFillTx/>
                          <a:ea typeface="MS UI Gothic"/>
                        </a:rPr>
                        <a:t>18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5"/>
                  </a:ext>
                </a:extLst>
              </a:tr>
              <a:tr h="1386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a:solidFill>
                            <a:srgbClr val="4D4D4D"/>
                          </a:solidFill>
                          <a:effectLst/>
                          <a:uFillTx/>
                          <a:ea typeface="MS UI Gothic"/>
                        </a:rPr>
                        <a:t>直腸</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300" b="0" i="0" u="none" strike="noStrike" cap="none" normalizeH="0" baseline="0">
                        <a:ln>
                          <a:noFill/>
                        </a:ln>
                        <a:solidFill>
                          <a:schemeClr val="tx1"/>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138688">
                <a:tc>
                  <a:txBody>
                    <a:bodyPr/>
                    <a:lstStyle/>
                    <a:p>
                      <a:pPr marL="87313" marR="0" lvl="1" indent="0" algn="l" defTabSz="914400" rtl="0" eaLnBrk="1" fontAlgn="auto" latinLnBrk="0" hangingPunct="1">
                        <a:lnSpc>
                          <a:spcPct val="100000"/>
                        </a:lnSpc>
                        <a:spcBef>
                          <a:spcPct val="0"/>
                        </a:spcBef>
                        <a:spcAft>
                          <a:spcPct val="0"/>
                        </a:spcAft>
                        <a:buClrTx/>
                        <a:buSzTx/>
                        <a:buFontTx/>
                        <a:buNone/>
                        <a:defRPr/>
                      </a:pPr>
                      <a:r>
                        <a:rPr lang="ja-JP" sz="1300" b="0" i="0" u="none" strike="noStrike" cap="none" baseline="0">
                          <a:solidFill>
                            <a:srgbClr val="4D4D4D"/>
                          </a:solidFill>
                          <a:effectLst/>
                          <a:uFillTx/>
                          <a:ea typeface="MS UI Gothic"/>
                        </a:rPr>
                        <a:t>1971～1990年</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a:solidFill>
                            <a:srgbClr val="4D4D4D"/>
                          </a:solidFill>
                          <a:effectLst/>
                          <a:uFillTx/>
                          <a:ea typeface="MS UI Gothic"/>
                        </a:rPr>
                        <a:t>–1.7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6"/>
                  </a:ext>
                </a:extLst>
              </a:tr>
              <a:tr h="138688">
                <a:tc>
                  <a:txBody>
                    <a:bodyPr/>
                    <a:lstStyle/>
                    <a:p>
                      <a:pPr marL="87313" marR="0" lvl="1" indent="0" algn="l" defTabSz="914400" rtl="0" eaLnBrk="1" fontAlgn="auto" latinLnBrk="0" hangingPunct="1">
                        <a:lnSpc>
                          <a:spcPct val="100000"/>
                        </a:lnSpc>
                        <a:spcBef>
                          <a:spcPct val="0"/>
                        </a:spcBef>
                        <a:spcAft>
                          <a:spcPct val="0"/>
                        </a:spcAft>
                        <a:buClrTx/>
                        <a:buSzTx/>
                        <a:buFontTx/>
                        <a:buNone/>
                        <a:defRPr/>
                      </a:pPr>
                      <a:r>
                        <a:rPr lang="ja-JP" sz="1300" b="0" i="0" u="none" strike="noStrike" cap="none" baseline="0">
                          <a:solidFill>
                            <a:srgbClr val="4D4D4D"/>
                          </a:solidFill>
                          <a:effectLst/>
                          <a:uFillTx/>
                          <a:ea typeface="MS UI Gothic"/>
                        </a:rPr>
                        <a:t>1990～2014年</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a:solidFill>
                            <a:srgbClr val="4D4D4D"/>
                          </a:solidFill>
                          <a:effectLst/>
                          <a:uFillTx/>
                          <a:ea typeface="MS UI Gothic"/>
                        </a:rPr>
                        <a:t>4.4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7"/>
                  </a:ext>
                </a:extLst>
              </a:tr>
              <a:tr h="1386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300" b="0" i="0" u="none" strike="noStrike" cap="none" baseline="0">
                          <a:solidFill>
                            <a:srgbClr val="4D4D4D"/>
                          </a:solidFill>
                          <a:effectLst/>
                          <a:uFillTx/>
                          <a:ea typeface="MS UI Gothic"/>
                        </a:rPr>
                        <a:t>左側結腸</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300" b="0" i="0" u="none" strike="noStrike" cap="none" normalizeH="0" baseline="0">
                        <a:ln>
                          <a:noFill/>
                        </a:ln>
                        <a:solidFill>
                          <a:schemeClr val="tx1"/>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8"/>
                  </a:ext>
                </a:extLst>
              </a:tr>
              <a:tr h="138688">
                <a:tc>
                  <a:txBody>
                    <a:bodyPr/>
                    <a:lstStyle/>
                    <a:p>
                      <a:pPr marL="87313" marR="0" lvl="1" indent="0" algn="l" defTabSz="914400" rtl="0" eaLnBrk="1" fontAlgn="auto" latinLnBrk="0" hangingPunct="1">
                        <a:lnSpc>
                          <a:spcPct val="100000"/>
                        </a:lnSpc>
                        <a:spcBef>
                          <a:spcPct val="0"/>
                        </a:spcBef>
                        <a:spcAft>
                          <a:spcPct val="0"/>
                        </a:spcAft>
                        <a:buClrTx/>
                        <a:buSzTx/>
                        <a:buFontTx/>
                        <a:buNone/>
                        <a:defRPr/>
                      </a:pPr>
                      <a:r>
                        <a:rPr lang="ja-JP" sz="1300" b="0" i="0" u="none" strike="noStrike" cap="none" baseline="0">
                          <a:solidFill>
                            <a:srgbClr val="4D4D4D"/>
                          </a:solidFill>
                          <a:effectLst/>
                          <a:uFillTx/>
                          <a:ea typeface="MS UI Gothic"/>
                        </a:rPr>
                        <a:t>1971～1998年</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a:solidFill>
                            <a:srgbClr val="4D4D4D"/>
                          </a:solidFill>
                          <a:effectLst/>
                          <a:uFillTx/>
                          <a:ea typeface="MS UI Gothic"/>
                        </a:rPr>
                        <a:t>–1.7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9"/>
                  </a:ext>
                </a:extLst>
              </a:tr>
              <a:tr h="138688">
                <a:tc>
                  <a:txBody>
                    <a:bodyPr/>
                    <a:lstStyle/>
                    <a:p>
                      <a:pPr marL="87313" marR="0" lvl="1" indent="0" algn="l" defTabSz="914400" rtl="0" eaLnBrk="1" fontAlgn="auto" latinLnBrk="0" hangingPunct="1">
                        <a:lnSpc>
                          <a:spcPct val="100000"/>
                        </a:lnSpc>
                        <a:spcBef>
                          <a:spcPct val="0"/>
                        </a:spcBef>
                        <a:spcAft>
                          <a:spcPct val="0"/>
                        </a:spcAft>
                        <a:buClrTx/>
                        <a:buSzTx/>
                        <a:buFontTx/>
                        <a:buNone/>
                        <a:defRPr/>
                      </a:pPr>
                      <a:r>
                        <a:rPr lang="ja-JP" sz="1300" b="0" i="0" u="none" strike="noStrike" cap="none" baseline="0">
                          <a:solidFill>
                            <a:srgbClr val="4D4D4D"/>
                          </a:solidFill>
                          <a:effectLst/>
                          <a:uFillTx/>
                          <a:ea typeface="MS UI Gothic"/>
                        </a:rPr>
                        <a:t>1998～2014年</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a:solidFill>
                            <a:srgbClr val="4D4D4D"/>
                          </a:solidFill>
                          <a:effectLst/>
                          <a:uFillTx/>
                          <a:ea typeface="MS UI Gothic"/>
                        </a:rPr>
                        <a:t>5.7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2989056845"/>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ja-JP" sz="1600" b="1" i="0" u="none" strike="noStrike" cap="none" baseline="0">
                <a:solidFill>
                  <a:srgbClr val="043882"/>
                </a:solidFill>
                <a:effectLst/>
                <a:uFillTx/>
                <a:ea typeface="MS UI Gothic"/>
              </a:rPr>
              <a:t>LBA21: InterAACT: 手術不能局所再発（ILR）または転移性未治療疾患を対象とするシスプラチン（CDDP） + 5-フルオロウラシル（5-FU） 対 カルボプラチン（C）+ 週のパクリタキセル（P）の多施設非盲検無作為化第Ⅱ相進行肛門癌試験 - 国際希少癌イニシアチブ（IRCI）試験 – Rao S, et al</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Rao S, et al. Ann Oncol 2018;29(suppl 5):abstr LBA21</a:t>
            </a:r>
          </a:p>
        </p:txBody>
      </p:sp>
      <p:sp>
        <p:nvSpPr>
          <p:cNvPr id="26" name="Content Placeholder 2"/>
          <p:cNvSpPr>
            <a:spLocks noGrp="1"/>
          </p:cNvSpPr>
          <p:nvPr>
            <p:ph idx="1"/>
          </p:nvPr>
        </p:nvSpPr>
        <p:spPr>
          <a:xfrm>
            <a:off x="365124" y="1254035"/>
            <a:ext cx="8416926" cy="1131356"/>
          </a:xfrm>
        </p:spPr>
        <p:txBody>
          <a:bodyPr/>
          <a:lstStyle/>
          <a:p>
            <a:pPr marL="0" indent="0">
              <a:buNone/>
            </a:pPr>
            <a:r>
              <a:rPr lang="ja-JP" sz="1600" b="1" i="0" u="none" strike="noStrike" cap="none" baseline="0">
                <a:solidFill>
                  <a:srgbClr val="4D4D4D"/>
                </a:solidFill>
                <a:effectLst/>
                <a:uFillTx/>
                <a:ea typeface="MS UI Gothic"/>
              </a:rPr>
              <a:t>試験の目的</a:t>
            </a:r>
          </a:p>
          <a:p>
            <a:r>
              <a:rPr lang="ja-JP" sz="1600" b="0" i="0" u="none" strike="noStrike" cap="none" baseline="0">
                <a:solidFill>
                  <a:srgbClr val="4D4D4D"/>
                </a:solidFill>
                <a:effectLst/>
                <a:uFillTx/>
                <a:ea typeface="MS UI Gothic"/>
              </a:rPr>
              <a:t>進行肛門癌患者の1L維持療法としてのシスプラチン+ 5FUと比較したカルボプラチン + パクリタキセルの有効性および安全性を評価する</a:t>
            </a:r>
          </a:p>
        </p:txBody>
      </p:sp>
      <p:sp>
        <p:nvSpPr>
          <p:cNvPr id="28" name="AutoShape 9"/>
          <p:cNvSpPr>
            <a:spLocks noChangeArrowheads="1"/>
          </p:cNvSpPr>
          <p:nvPr/>
        </p:nvSpPr>
        <p:spPr bwMode="auto">
          <a:xfrm>
            <a:off x="245586" y="2908636"/>
            <a:ext cx="3556243" cy="1840290"/>
          </a:xfrm>
          <a:prstGeom prst="roundRect">
            <a:avLst>
              <a:gd name="adj" fmla="val 0"/>
            </a:avLst>
          </a:prstGeom>
          <a:solidFill>
            <a:schemeClr val="accent1"/>
          </a:solidFill>
          <a:ln w="9525" algn="ctr">
            <a:noFill/>
            <a:round/>
          </a:ln>
        </p:spPr>
        <p:txBody>
          <a:bodyPr wrap="square" lIns="90000" tIns="44450" rIns="90000"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400" b="0" i="0" u="none" strike="noStrike" cap="none" baseline="0" dirty="0">
                <a:solidFill>
                  <a:srgbClr val="FFFFFF"/>
                </a:solidFill>
                <a:effectLst/>
                <a:uFillTx/>
                <a:ea typeface="MS UI Gothic"/>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400" b="0" i="0" u="none" strike="noStrike" cap="none" baseline="0" dirty="0">
                <a:solidFill>
                  <a:srgbClr val="FFFFFF"/>
                </a:solidFill>
                <a:effectLst/>
                <a:uFillTx/>
                <a:ea typeface="MS UI Gothic"/>
              </a:rPr>
              <a:t>組織学的にまたは細胞学的に確認された、肛門に局所再発した手術不能または転移性の扁平上皮癌</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400" b="0" i="0" u="none" strike="noStrike" cap="none" baseline="0" dirty="0">
                <a:solidFill>
                  <a:srgbClr val="FFFFFF"/>
                </a:solidFill>
                <a:effectLst/>
                <a:uFillTx/>
                <a:ea typeface="MS UI Gothic"/>
              </a:rPr>
              <a:t>進行癌に対する全身療法の治療歴なし</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400" b="0" i="0" u="none" strike="noStrike" cap="none" baseline="0" dirty="0">
                <a:solidFill>
                  <a:srgbClr val="FFFFFF"/>
                </a:solidFill>
                <a:effectLst/>
                <a:uFillTx/>
                <a:ea typeface="MS UI Gothic"/>
              </a:rPr>
              <a:t>ECOGのPSスコアが0～2</a:t>
            </a:r>
          </a:p>
          <a:p>
            <a:pPr marL="0" marR="0" lvl="0" indent="0" algn="l" defTabSz="892175" rtl="0" eaLnBrk="0" fontAlgn="base" latinLnBrk="0" hangingPunct="0">
              <a:lnSpc>
                <a:spcPct val="100000"/>
              </a:lnSpc>
              <a:spcBef>
                <a:spcPct val="0"/>
              </a:spcBef>
              <a:spcAft>
                <a:spcPct val="30000"/>
              </a:spcAft>
              <a:buClrTx/>
              <a:buSzTx/>
              <a:buFontTx/>
              <a:buNone/>
              <a:defRPr/>
            </a:pPr>
            <a:r>
              <a:rPr lang="ja-JP" sz="1400" b="0" i="0" u="none" strike="noStrike" cap="none" baseline="0" dirty="0">
                <a:solidFill>
                  <a:srgbClr val="FFFFFF"/>
                </a:solidFill>
                <a:effectLst/>
                <a:uFillTx/>
                <a:ea typeface="MS UI Gothic"/>
              </a:rPr>
              <a:t>(n=91)</a:t>
            </a:r>
          </a:p>
        </p:txBody>
      </p:sp>
      <p:sp>
        <p:nvSpPr>
          <p:cNvPr id="29" name="Rectangle 9"/>
          <p:cNvSpPr txBox="1">
            <a:spLocks noChangeArrowheads="1"/>
          </p:cNvSpPr>
          <p:nvPr/>
        </p:nvSpPr>
        <p:spPr bwMode="auto">
          <a:xfrm>
            <a:off x="365124" y="5399893"/>
            <a:ext cx="4130676" cy="8108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u="none" strike="noStrike" cap="none" baseline="0">
                <a:solidFill>
                  <a:srgbClr val="A0A0A0"/>
                </a:solidFill>
                <a:effectLst/>
                <a:uFillTx/>
                <a:ea typeface="MS UI Gothic"/>
              </a:rPr>
              <a:t>主要エンドポイント</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u="none" strike="noStrike" cap="none" baseline="0">
                <a:solidFill>
                  <a:srgbClr val="4D4D4D"/>
                </a:solidFill>
                <a:effectLst/>
                <a:uFillTx/>
                <a:ea typeface="MS UI Gothic"/>
              </a:rPr>
              <a:t>ORR</a:t>
            </a:r>
          </a:p>
        </p:txBody>
      </p:sp>
      <p:sp>
        <p:nvSpPr>
          <p:cNvPr id="30" name="Content Placeholder 26"/>
          <p:cNvSpPr txBox="1"/>
          <p:nvPr/>
        </p:nvSpPr>
        <p:spPr>
          <a:xfrm>
            <a:off x="4251568" y="5399893"/>
            <a:ext cx="4892431" cy="858604"/>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u="none" strike="noStrike" cap="none" baseline="0">
                <a:solidFill>
                  <a:srgbClr val="A0A0A0"/>
                </a:solidFill>
                <a:effectLst/>
                <a:uFillTx/>
                <a:ea typeface="MS UI Gothic"/>
              </a:rPr>
              <a:t>副次的エンドポイント</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u="none" strike="noStrike" cap="none" baseline="0">
                <a:solidFill>
                  <a:srgbClr val="4D4D4D"/>
                </a:solidFill>
                <a:effectLst/>
                <a:uFillTx/>
                <a:ea typeface="MS UI Gothic"/>
              </a:rPr>
              <a:t>PFS、OS、DCR、安全性、QoL、バイオマーカー解析</a:t>
            </a:r>
          </a:p>
        </p:txBody>
      </p:sp>
      <p:sp>
        <p:nvSpPr>
          <p:cNvPr id="33" name="Oval 14"/>
          <p:cNvSpPr>
            <a:spLocks noChangeArrowheads="1"/>
          </p:cNvSpPr>
          <p:nvPr/>
        </p:nvSpPr>
        <p:spPr bwMode="auto">
          <a:xfrm>
            <a:off x="4212196" y="3536681"/>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u="none" strike="noStrike" cap="none" baseline="0">
                <a:solidFill>
                  <a:srgbClr val="043882"/>
                </a:solidFill>
                <a:effectLst/>
                <a:uFillTx/>
                <a:ea typeface="MS UI Gothic"/>
              </a:rPr>
              <a:t>R</a:t>
            </a:r>
            <a:r>
              <a:rPr sz="1600"/>
              <a:t/>
            </a:r>
            <a:br>
              <a:rPr sz="1600"/>
            </a:br>
            <a:r>
              <a:rPr lang="ja-JP" sz="1600" b="1" i="0" u="none" strike="noStrike" cap="none" baseline="0">
                <a:solidFill>
                  <a:srgbClr val="043882"/>
                </a:solidFill>
                <a:effectLst/>
                <a:uFillTx/>
                <a:ea typeface="MS UI Gothic"/>
              </a:rPr>
              <a:t>1:1</a:t>
            </a:r>
          </a:p>
        </p:txBody>
      </p:sp>
      <p:cxnSp>
        <p:nvCxnSpPr>
          <p:cNvPr id="34" name="AutoShape 15"/>
          <p:cNvCxnSpPr>
            <a:cxnSpLocks noChangeShapeType="1"/>
            <a:stCxn id="33" idx="0"/>
            <a:endCxn id="35" idx="1"/>
          </p:cNvCxnSpPr>
          <p:nvPr/>
        </p:nvCxnSpPr>
        <p:spPr bwMode="auto">
          <a:xfrm rot="5400000" flipH="1" flipV="1">
            <a:off x="4358860" y="2956225"/>
            <a:ext cx="725591" cy="435322"/>
          </a:xfrm>
          <a:prstGeom prst="bentConnector2">
            <a:avLst/>
          </a:prstGeom>
          <a:noFill/>
          <a:ln w="57150">
            <a:solidFill>
              <a:schemeClr val="bg2">
                <a:lumMod val="60000"/>
                <a:lumOff val="40000"/>
              </a:schemeClr>
            </a:solidFill>
            <a:round/>
            <a:tailEnd type="triangle" w="med" len="med"/>
          </a:ln>
        </p:spPr>
      </p:cxnSp>
      <p:sp>
        <p:nvSpPr>
          <p:cNvPr id="35" name="AutoShape 8"/>
          <p:cNvSpPr>
            <a:spLocks noChangeArrowheads="1"/>
          </p:cNvSpPr>
          <p:nvPr/>
        </p:nvSpPr>
        <p:spPr bwMode="auto">
          <a:xfrm>
            <a:off x="4939316" y="2451090"/>
            <a:ext cx="2592000" cy="720000"/>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400" b="0" i="0" u="none" strike="noStrike" cap="none" baseline="0">
                <a:solidFill>
                  <a:srgbClr val="FFFFFF"/>
                </a:solidFill>
                <a:effectLst/>
                <a:uFillTx/>
                <a:ea typeface="MS UI Gothic"/>
              </a:rPr>
              <a:t>Cカルボプラチン AUC5 D1 + パクリタキセル 80 mg/m</a:t>
            </a:r>
            <a:r>
              <a:rPr lang="ja-JP" sz="1400" b="0" i="0" u="none" strike="noStrike" cap="none" baseline="30000">
                <a:solidFill>
                  <a:srgbClr val="FFFFFF"/>
                </a:solidFill>
                <a:effectLst/>
                <a:uFillTx/>
                <a:ea typeface="MS UI Gothic"/>
              </a:rPr>
              <a:t>2</a:t>
            </a:r>
            <a:r>
              <a:rPr lang="ja-JP" sz="1400" b="0" i="0" u="none" strike="noStrike" cap="none" baseline="0">
                <a:solidFill>
                  <a:srgbClr val="FFFFFF"/>
                </a:solidFill>
                <a:effectLst/>
                <a:uFillTx/>
                <a:ea typeface="MS UI Gothic"/>
              </a:rPr>
              <a:t> D1、8、15</a:t>
            </a:r>
          </a:p>
          <a:p>
            <a:pPr marL="0" marR="0" lvl="0" indent="0" algn="ctr" defTabSz="892175" rtl="0" eaLnBrk="0" fontAlgn="base" latinLnBrk="0" hangingPunct="0">
              <a:lnSpc>
                <a:spcPct val="100000"/>
              </a:lnSpc>
              <a:spcBef>
                <a:spcPct val="0"/>
              </a:spcBef>
              <a:spcAft>
                <a:spcPct val="0"/>
              </a:spcAft>
              <a:buClrTx/>
              <a:buSzTx/>
              <a:buFontTx/>
              <a:buNone/>
              <a:defRPr/>
            </a:pPr>
            <a:r>
              <a:rPr lang="ja-JP" sz="1400" b="0" i="0" u="none" strike="noStrike" cap="none" baseline="0">
                <a:solidFill>
                  <a:srgbClr val="FFFFFF"/>
                </a:solidFill>
                <a:effectLst/>
                <a:uFillTx/>
                <a:ea typeface="MS UI Gothic"/>
              </a:rPr>
              <a:t>q3w</a:t>
            </a:r>
          </a:p>
        </p:txBody>
      </p:sp>
      <p:cxnSp>
        <p:nvCxnSpPr>
          <p:cNvPr id="36" name="AutoShape 16"/>
          <p:cNvCxnSpPr>
            <a:cxnSpLocks noChangeShapeType="1"/>
            <a:stCxn id="33" idx="4"/>
            <a:endCxn id="37" idx="1"/>
          </p:cNvCxnSpPr>
          <p:nvPr/>
        </p:nvCxnSpPr>
        <p:spPr bwMode="auto">
          <a:xfrm rot="16200000" flipH="1">
            <a:off x="4424603" y="4200272"/>
            <a:ext cx="594105" cy="435322"/>
          </a:xfrm>
          <a:prstGeom prst="bentConnector2">
            <a:avLst/>
          </a:prstGeom>
          <a:noFill/>
          <a:ln w="57150">
            <a:solidFill>
              <a:schemeClr val="bg2">
                <a:lumMod val="60000"/>
                <a:lumOff val="40000"/>
              </a:schemeClr>
            </a:solidFill>
            <a:round/>
            <a:tailEnd type="triangle" w="med" len="med"/>
          </a:ln>
        </p:spPr>
      </p:cxnSp>
      <p:sp>
        <p:nvSpPr>
          <p:cNvPr id="37" name="AutoShape 12"/>
          <p:cNvSpPr>
            <a:spLocks noChangeArrowheads="1"/>
          </p:cNvSpPr>
          <p:nvPr/>
        </p:nvSpPr>
        <p:spPr bwMode="auto">
          <a:xfrm>
            <a:off x="4939316" y="4354986"/>
            <a:ext cx="2592000" cy="720000"/>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シスプラチン60 mg/m</a:t>
            </a:r>
            <a:r>
              <a:rPr lang="ja-JP" sz="1400" b="0" i="0" u="none" strike="noStrike" cap="none" baseline="30000">
                <a:solidFill>
                  <a:srgbClr val="4D4D4D"/>
                </a:solidFill>
                <a:effectLst/>
                <a:uFillTx/>
                <a:ea typeface="MS UI Gothic"/>
              </a:rPr>
              <a:t>2</a:t>
            </a:r>
            <a:r>
              <a:rPr lang="ja-JP" sz="1400" b="0" i="0" u="none" strike="noStrike" cap="none" baseline="0">
                <a:solidFill>
                  <a:srgbClr val="4D4D4D"/>
                </a:solidFill>
                <a:effectLst/>
                <a:uFillTx/>
                <a:ea typeface="MS UI Gothic"/>
              </a:rPr>
              <a:t> D1 + </a:t>
            </a:r>
            <a:r>
              <a:rPr sz="1400"/>
              <a:t/>
            </a:r>
            <a:br>
              <a:rPr sz="1400"/>
            </a:br>
            <a:r>
              <a:rPr lang="ja-JP" sz="1400" b="0" i="0" u="none" strike="noStrike" cap="none" baseline="0">
                <a:solidFill>
                  <a:srgbClr val="4D4D4D"/>
                </a:solidFill>
                <a:effectLst/>
                <a:uFillTx/>
                <a:ea typeface="MS UI Gothic"/>
              </a:rPr>
              <a:t>5FU 1000 mg/m</a:t>
            </a:r>
            <a:r>
              <a:rPr lang="ja-JP" sz="1400" b="0" i="0" u="none" strike="noStrike" cap="none" baseline="30000">
                <a:solidFill>
                  <a:srgbClr val="4D4D4D"/>
                </a:solidFill>
                <a:effectLst/>
                <a:uFillTx/>
                <a:ea typeface="MS UI Gothic"/>
              </a:rPr>
              <a:t>2</a:t>
            </a:r>
            <a:r>
              <a:rPr lang="ja-JP" sz="1400" b="0" i="0" u="none" strike="noStrike" cap="none" baseline="0">
                <a:solidFill>
                  <a:srgbClr val="4D4D4D"/>
                </a:solidFill>
                <a:effectLst/>
                <a:uFillTx/>
                <a:ea typeface="MS UI Gothic"/>
              </a:rPr>
              <a:t> D1–4</a:t>
            </a:r>
            <a:r>
              <a:rPr sz="1400"/>
              <a:t/>
            </a:r>
            <a:br>
              <a:rPr sz="1400"/>
            </a:br>
            <a:r>
              <a:rPr lang="ja-JP" sz="1400" b="0" i="0" u="none" strike="noStrike" cap="none" baseline="0">
                <a:solidFill>
                  <a:srgbClr val="4D4D4D"/>
                </a:solidFill>
                <a:effectLst/>
                <a:uFillTx/>
                <a:ea typeface="MS UI Gothic"/>
              </a:rPr>
              <a:t>q4w</a:t>
            </a:r>
          </a:p>
        </p:txBody>
      </p:sp>
      <p:sp>
        <p:nvSpPr>
          <p:cNvPr id="38" name="AutoShape 12"/>
          <p:cNvSpPr>
            <a:spLocks noChangeArrowheads="1"/>
          </p:cNvSpPr>
          <p:nvPr/>
        </p:nvSpPr>
        <p:spPr bwMode="auto">
          <a:xfrm>
            <a:off x="8187722" y="2541090"/>
            <a:ext cx="657678" cy="540000"/>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u="none" strike="noStrike" cap="none" baseline="0">
                <a:solidFill>
                  <a:srgbClr val="FFFFFF"/>
                </a:solidFill>
                <a:effectLst/>
                <a:uFillTx/>
                <a:ea typeface="MS UI Gothic"/>
              </a:rPr>
              <a:t>PD</a:t>
            </a:r>
          </a:p>
        </p:txBody>
      </p:sp>
      <p:cxnSp>
        <p:nvCxnSpPr>
          <p:cNvPr id="39" name="AutoShape 21"/>
          <p:cNvCxnSpPr>
            <a:cxnSpLocks noChangeShapeType="1"/>
            <a:stCxn id="35" idx="3"/>
            <a:endCxn id="38" idx="1"/>
          </p:cNvCxnSpPr>
          <p:nvPr/>
        </p:nvCxnSpPr>
        <p:spPr bwMode="auto">
          <a:xfrm>
            <a:off x="7531316" y="2811090"/>
            <a:ext cx="656406" cy="0"/>
          </a:xfrm>
          <a:prstGeom prst="straightConnector1">
            <a:avLst/>
          </a:prstGeom>
          <a:noFill/>
          <a:ln w="57150">
            <a:solidFill>
              <a:schemeClr val="bg2">
                <a:lumMod val="60000"/>
                <a:lumOff val="40000"/>
              </a:schemeClr>
            </a:solidFill>
            <a:round/>
            <a:tailEnd type="triangle" w="med" len="med"/>
          </a:ln>
        </p:spPr>
      </p:cxnSp>
      <p:sp>
        <p:nvSpPr>
          <p:cNvPr id="40" name="AutoShape 12"/>
          <p:cNvSpPr>
            <a:spLocks noChangeArrowheads="1"/>
          </p:cNvSpPr>
          <p:nvPr/>
        </p:nvSpPr>
        <p:spPr bwMode="auto">
          <a:xfrm>
            <a:off x="8187722" y="4444986"/>
            <a:ext cx="657678" cy="540000"/>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u="none" strike="noStrike" cap="none" baseline="0">
                <a:solidFill>
                  <a:srgbClr val="FFFFFF"/>
                </a:solidFill>
                <a:effectLst/>
                <a:uFillTx/>
                <a:ea typeface="MS UI Gothic"/>
              </a:rPr>
              <a:t>PD</a:t>
            </a:r>
          </a:p>
        </p:txBody>
      </p:sp>
      <p:cxnSp>
        <p:nvCxnSpPr>
          <p:cNvPr id="41" name="AutoShape 20"/>
          <p:cNvCxnSpPr>
            <a:cxnSpLocks noChangeShapeType="1"/>
            <a:stCxn id="37" idx="3"/>
            <a:endCxn id="40" idx="1"/>
          </p:cNvCxnSpPr>
          <p:nvPr/>
        </p:nvCxnSpPr>
        <p:spPr bwMode="auto">
          <a:xfrm>
            <a:off x="7531316" y="4714986"/>
            <a:ext cx="656406" cy="0"/>
          </a:xfrm>
          <a:prstGeom prst="straightConnector1">
            <a:avLst/>
          </a:prstGeom>
          <a:noFill/>
          <a:ln w="57150">
            <a:solidFill>
              <a:schemeClr val="bg2">
                <a:lumMod val="60000"/>
                <a:lumOff val="40000"/>
              </a:schemeClr>
            </a:solidFill>
            <a:prstDash val="sysDot"/>
            <a:round/>
            <a:tailEnd type="triangle" w="med" len="med"/>
          </a:ln>
        </p:spPr>
      </p:cxnSp>
      <p:cxnSp>
        <p:nvCxnSpPr>
          <p:cNvPr id="42" name="AutoShape 19"/>
          <p:cNvCxnSpPr>
            <a:cxnSpLocks noChangeShapeType="1"/>
            <a:stCxn id="28" idx="3"/>
            <a:endCxn id="33" idx="2"/>
          </p:cNvCxnSpPr>
          <p:nvPr/>
        </p:nvCxnSpPr>
        <p:spPr bwMode="auto">
          <a:xfrm>
            <a:off x="3801829" y="3828781"/>
            <a:ext cx="410367" cy="0"/>
          </a:xfrm>
          <a:prstGeom prst="straightConnector1">
            <a:avLst/>
          </a:prstGeom>
          <a:noFill/>
          <a:ln w="57150">
            <a:solidFill>
              <a:schemeClr val="bg2">
                <a:lumMod val="60000"/>
                <a:lumOff val="40000"/>
              </a:schemeClr>
            </a:solidFill>
            <a:round/>
            <a:headEnd type="none" w="med" len="med"/>
            <a:tailEnd type="none" w="med" len="med"/>
          </a:ln>
        </p:spPr>
      </p:cxnSp>
      <p:sp>
        <p:nvSpPr>
          <p:cNvPr id="45" name="Content Placeholder 26"/>
          <p:cNvSpPr txBox="1"/>
          <p:nvPr/>
        </p:nvSpPr>
        <p:spPr bwMode="auto">
          <a:xfrm>
            <a:off x="5137276" y="3150535"/>
            <a:ext cx="3641599"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defRPr/>
            </a:pPr>
            <a:r>
              <a:rPr lang="ja-JP" sz="1100" b="1" i="0" u="none" strike="noStrike" cap="none" baseline="0">
                <a:solidFill>
                  <a:srgbClr val="043882"/>
                </a:solidFill>
                <a:effectLst/>
                <a:uFillTx/>
                <a:ea typeface="MS UI Gothic"/>
              </a:rPr>
              <a:t>層別化</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defRPr/>
            </a:pPr>
            <a:r>
              <a:rPr lang="ja-JP" sz="1100" b="0" i="0" u="none" strike="noStrike" cap="none" baseline="0">
                <a:solidFill>
                  <a:srgbClr val="4D4D4D"/>
                </a:solidFill>
                <a:effectLst/>
                <a:uFillTx/>
                <a:ea typeface="MS UI Gothic"/>
              </a:rPr>
              <a:t>ECOGのPSスコア 0/1 対 2</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defRPr/>
            </a:pPr>
            <a:r>
              <a:rPr lang="ja-JP" sz="1100" b="0" i="0" u="none" strike="noStrike" cap="none" baseline="0">
                <a:solidFill>
                  <a:srgbClr val="4D4D4D"/>
                </a:solidFill>
                <a:effectLst/>
                <a:uFillTx/>
                <a:ea typeface="MS UI Gothic"/>
              </a:rPr>
              <a:t>HIV陽性 対 陰性</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defRPr/>
            </a:pPr>
            <a:r>
              <a:rPr lang="ja-JP" sz="1100" b="0" i="0" u="none" strike="noStrike" cap="none" baseline="0">
                <a:solidFill>
                  <a:srgbClr val="4D4D4D"/>
                </a:solidFill>
                <a:effectLst/>
                <a:uFillTx/>
                <a:ea typeface="MS UI Gothic"/>
              </a:rPr>
              <a:t>病変の範囲(局所進行 対 転移性)</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defRPr/>
            </a:pPr>
            <a:r>
              <a:rPr lang="ja-JP" sz="1100" b="0" i="0" u="none" strike="noStrike" cap="none" baseline="0">
                <a:solidFill>
                  <a:srgbClr val="4D4D4D"/>
                </a:solidFill>
                <a:effectLst/>
                <a:uFillTx/>
                <a:ea typeface="MS UI Gothic"/>
              </a:rPr>
              <a:t>地域イギリス 対 オーストラリア 対 米国 対 ヨーロッパ</a:t>
            </a:r>
          </a:p>
        </p:txBody>
      </p:sp>
    </p:spTree>
    <p:extLst>
      <p:ext uri="{BB962C8B-B14F-4D97-AF65-F5344CB8AC3E}">
        <p14:creationId xmlns:p14="http://schemas.microsoft.com/office/powerpoint/2010/main" xmlns="" val="774839966"/>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ja-JP" sz="1600" b="1" i="0" u="none" strike="noStrike" cap="none" baseline="0">
                <a:solidFill>
                  <a:srgbClr val="043882"/>
                </a:solidFill>
                <a:effectLst/>
                <a:uFillTx/>
                <a:ea typeface="MS UI Gothic"/>
              </a:rPr>
              <a:t>LBA21: InterAACT: 手術不能局所再発（ILR）または転移性未治療疾患を対象とするシスプラチン（CDDP） + 5-フルオロウラシル（5-FU） 対 カルボプラチン（C）+ 週のパクリタキセル（P）の多施設非盲検無作為化第Ⅱ相進行肛門癌試験 - 国際希少癌イニシアチブ（IRCI）試験 – Rao S, et al</a:t>
            </a:r>
          </a:p>
        </p:txBody>
      </p:sp>
      <p:sp>
        <p:nvSpPr>
          <p:cNvPr id="3" name="Content Placeholder 2"/>
          <p:cNvSpPr>
            <a:spLocks noGrp="1"/>
          </p:cNvSpPr>
          <p:nvPr>
            <p:ph idx="1"/>
          </p:nvPr>
        </p:nvSpPr>
        <p:spPr>
          <a:xfrm>
            <a:off x="365124" y="1254035"/>
            <a:ext cx="8413751" cy="703353"/>
          </a:xfrm>
        </p:spPr>
        <p:txBody>
          <a:bodyPr/>
          <a:lstStyle/>
          <a:p>
            <a:pPr marL="0" indent="0">
              <a:buNone/>
            </a:pPr>
            <a:r>
              <a:rPr lang="ja-JP" sz="1600" b="1" i="0" u="none" strike="noStrike" cap="none" baseline="0">
                <a:solidFill>
                  <a:srgbClr val="4D4D4D"/>
                </a:solidFill>
                <a:effectLst/>
                <a:uFillTx/>
                <a:ea typeface="MS UI Gothic"/>
              </a:rPr>
              <a:t>主な結果</a:t>
            </a:r>
          </a:p>
          <a:p>
            <a:r>
              <a:rPr lang="ja-JP" sz="1600" b="0" i="0" u="none" strike="noStrike" cap="none" baseline="0">
                <a:solidFill>
                  <a:srgbClr val="4D4D4D"/>
                </a:solidFill>
                <a:effectLst/>
                <a:uFillTx/>
                <a:ea typeface="MS UI Gothic"/>
              </a:rPr>
              <a:t>追跡調査期間の中央値は25.3カ月間であった</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Rao S, et al. Ann Oncol 2018;29(suppl 5):abstr LBA21</a:t>
            </a:r>
          </a:p>
        </p:txBody>
      </p:sp>
      <p:graphicFrame>
        <p:nvGraphicFramePr>
          <p:cNvPr id="7" name="Group 88"/>
          <p:cNvGraphicFramePr>
            <a:graphicFrameLocks noGrp="1"/>
          </p:cNvGraphicFramePr>
          <p:nvPr>
            <p:extLst/>
          </p:nvPr>
        </p:nvGraphicFramePr>
        <p:xfrm>
          <a:off x="135713" y="1950377"/>
          <a:ext cx="3979087" cy="2611320"/>
        </p:xfrm>
        <a:graphic>
          <a:graphicData uri="http://schemas.openxmlformats.org/drawingml/2006/table">
            <a:tbl>
              <a:tblPr firstRow="1" bandRow="1">
                <a:tableStyleId>{69012ECD-51FC-41F1-AA8D-1B2483CD663E}</a:tableStyleId>
              </a:tblPr>
              <a:tblGrid>
                <a:gridCol w="1085868">
                  <a:extLst>
                    <a:ext uri="{9D8B030D-6E8A-4147-A177-3AD203B41FA5}">
                      <a16:colId xmlns:a16="http://schemas.microsoft.com/office/drawing/2014/main" xmlns="" val="20000"/>
                    </a:ext>
                  </a:extLst>
                </a:gridCol>
                <a:gridCol w="1478757">
                  <a:extLst>
                    <a:ext uri="{9D8B030D-6E8A-4147-A177-3AD203B41FA5}">
                      <a16:colId xmlns:a16="http://schemas.microsoft.com/office/drawing/2014/main" xmlns="" val="20002"/>
                    </a:ext>
                  </a:extLst>
                </a:gridCol>
                <a:gridCol w="1414462">
                  <a:extLst>
                    <a:ext uri="{9D8B030D-6E8A-4147-A177-3AD203B41FA5}">
                      <a16:colId xmlns:a16="http://schemas.microsoft.com/office/drawing/2014/main" xmlns="" val="20003"/>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300" b="1" i="0" u="none" strike="noStrike" cap="none" baseline="0">
                          <a:solidFill>
                            <a:srgbClr val="FFFFFF"/>
                          </a:solidFill>
                          <a:effectLst/>
                          <a:uFillTx/>
                          <a:ea typeface="MS UI Gothic"/>
                        </a:rPr>
                        <a:t>RECISTによる治療効果判定、</a:t>
                      </a:r>
                      <a:r>
                        <a:rPr sz="1300"/>
                        <a:t/>
                      </a:r>
                      <a:br>
                        <a:rPr sz="1300"/>
                      </a:br>
                      <a:r>
                        <a:rPr lang="ja-JP" sz="1300" b="1" i="0" u="none" strike="noStrike" cap="none" baseline="0">
                          <a:solidFill>
                            <a:srgbClr val="FFFFFF"/>
                          </a:solidFill>
                          <a:effectLst/>
                          <a:uFillTx/>
                          <a:ea typeface="MS UI Gothic"/>
                        </a:rPr>
                        <a:t>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1" i="0" u="none" strike="noStrike" cap="none" baseline="0">
                          <a:solidFill>
                            <a:srgbClr val="FFFFFF"/>
                          </a:solidFill>
                          <a:effectLst/>
                          <a:uFillTx/>
                          <a:ea typeface="MS UI Gothic"/>
                        </a:rPr>
                        <a:t>カルボプラチン＋</a:t>
                      </a:r>
                      <a:r>
                        <a:rPr sz="1300"/>
                        <a:t/>
                      </a:r>
                      <a:br>
                        <a:rPr sz="1300"/>
                      </a:br>
                      <a:r>
                        <a:rPr lang="ja-JP" sz="1300" b="1" i="0" u="none" strike="noStrike" cap="none" baseline="0">
                          <a:solidFill>
                            <a:srgbClr val="FFFFFF"/>
                          </a:solidFill>
                          <a:effectLst/>
                          <a:uFillTx/>
                          <a:ea typeface="MS UI Gothic"/>
                        </a:rPr>
                        <a:t>パクリタキセル</a:t>
                      </a:r>
                      <a:r>
                        <a:rPr sz="1300"/>
                        <a:t/>
                      </a:r>
                      <a:br>
                        <a:rPr sz="1300"/>
                      </a:br>
                      <a:r>
                        <a:rPr lang="ja-JP" sz="1300" b="1" i="0" u="none" strike="noStrike" cap="none" baseline="0">
                          <a:solidFill>
                            <a:srgbClr val="FFFFFF"/>
                          </a:solidFill>
                          <a:effectLst/>
                          <a:uFillTx/>
                          <a:ea typeface="MS UI Gothic"/>
                        </a:rPr>
                        <a:t>(n=39)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1" i="0" u="none" strike="noStrike" cap="none" baseline="0">
                          <a:solidFill>
                            <a:srgbClr val="FFFFFF"/>
                          </a:solidFill>
                          <a:effectLst/>
                          <a:uFillTx/>
                          <a:ea typeface="MS UI Gothic"/>
                        </a:rPr>
                        <a:t>シスプラチン + </a:t>
                      </a:r>
                      <a:r>
                        <a:rPr sz="1300"/>
                        <a:t/>
                      </a:r>
                      <a:br>
                        <a:rPr sz="1300"/>
                      </a:br>
                      <a:r>
                        <a:rPr lang="ja-JP" sz="1300" b="1" i="0" u="none" strike="noStrike" cap="none" baseline="0">
                          <a:solidFill>
                            <a:srgbClr val="FFFFFF"/>
                          </a:solidFill>
                          <a:effectLst/>
                          <a:uFillTx/>
                          <a:ea typeface="MS UI Gothic"/>
                        </a:rPr>
                        <a:t>5FU</a:t>
                      </a:r>
                      <a:r>
                        <a:rPr sz="1300"/>
                        <a:t/>
                      </a:r>
                      <a:br>
                        <a:rPr sz="1300"/>
                      </a:br>
                      <a:r>
                        <a:rPr lang="ja-JP" sz="1300" b="1" i="0" u="none" strike="noStrike" cap="none" baseline="0">
                          <a:solidFill>
                            <a:srgbClr val="FFFFFF"/>
                          </a:solidFill>
                          <a:effectLst/>
                          <a:uFillTx/>
                          <a:ea typeface="MS UI Gothic"/>
                        </a:rPr>
                        <a:t>(n=35)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a:solidFill>
                            <a:srgbClr val="4D4D4D"/>
                          </a:solidFill>
                          <a:effectLst/>
                          <a:uFillTx/>
                          <a:ea typeface="MS UI Gothic"/>
                        </a:rPr>
                        <a:t>CR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300" b="0" i="0" u="none" strike="noStrike" cap="none" baseline="0">
                          <a:solidFill>
                            <a:srgbClr val="4D4D4D"/>
                          </a:solidFill>
                          <a:effectLst/>
                          <a:uFillTx/>
                          <a:ea typeface="MS UI Gothic"/>
                        </a:rPr>
                        <a:t>5(12.8)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300" b="0" i="0" u="none" strike="noStrike" cap="none" baseline="0">
                          <a:solidFill>
                            <a:srgbClr val="4D4D4D"/>
                          </a:solidFill>
                          <a:effectLst/>
                          <a:uFillTx/>
                          <a:ea typeface="MS UI Gothic"/>
                        </a:rPr>
                        <a:t>5 (14.3)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a:solidFill>
                            <a:srgbClr val="4D4D4D"/>
                          </a:solidFill>
                          <a:effectLst/>
                          <a:uFillTx/>
                          <a:ea typeface="MS UI Gothic"/>
                        </a:rPr>
                        <a:t>PR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a:solidFill>
                            <a:srgbClr val="4D4D4D"/>
                          </a:solidFill>
                          <a:effectLst/>
                          <a:uFillTx/>
                          <a:ea typeface="MS UI Gothic"/>
                        </a:rPr>
                        <a:t>18 (46.2)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a:solidFill>
                            <a:srgbClr val="4D4D4D"/>
                          </a:solidFill>
                          <a:effectLst/>
                          <a:uFillTx/>
                          <a:ea typeface="MS UI Gothic"/>
                        </a:rPr>
                        <a:t>15 (42.9)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defRPr/>
                      </a:pPr>
                      <a:r>
                        <a:rPr lang="ja-JP" sz="1300" b="0" i="0" u="none" strike="noStrike" cap="none" baseline="0">
                          <a:solidFill>
                            <a:srgbClr val="4D4D4D"/>
                          </a:solidFill>
                          <a:effectLst/>
                          <a:uFillTx/>
                          <a:ea typeface="MS UI Gothic"/>
                        </a:rPr>
                        <a:t>SD</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a:solidFill>
                            <a:srgbClr val="4D4D4D"/>
                          </a:solidFill>
                          <a:effectLst/>
                          <a:uFillTx/>
                          <a:ea typeface="MS UI Gothic"/>
                        </a:rPr>
                        <a:t>10 (25.6)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a:solidFill>
                            <a:srgbClr val="4D4D4D"/>
                          </a:solidFill>
                          <a:effectLst/>
                          <a:uFillTx/>
                          <a:ea typeface="MS UI Gothic"/>
                        </a:rPr>
                        <a:t>7 (20.0)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0">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a:solidFill>
                            <a:srgbClr val="4D4D4D"/>
                          </a:solidFill>
                          <a:effectLst/>
                          <a:uFillTx/>
                          <a:ea typeface="MS UI Gothic"/>
                        </a:rPr>
                        <a:t>PD</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a:solidFill>
                            <a:srgbClr val="4D4D4D"/>
                          </a:solidFill>
                          <a:effectLst/>
                          <a:uFillTx/>
                          <a:ea typeface="MS UI Gothic"/>
                        </a:rPr>
                        <a:t>6 (15.4)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a:solidFill>
                            <a:srgbClr val="4D4D4D"/>
                          </a:solidFill>
                          <a:effectLst/>
                          <a:uFillTx/>
                          <a:ea typeface="MS UI Gothic"/>
                        </a:rPr>
                        <a:t>8 (22.9)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135775">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defRPr/>
                      </a:pPr>
                      <a:r>
                        <a:rPr lang="ja-JP" sz="1300" b="0" i="0" u="none" strike="noStrike" cap="none" baseline="0">
                          <a:solidFill>
                            <a:srgbClr val="4D4D4D"/>
                          </a:solidFill>
                          <a:effectLst/>
                          <a:uFillTx/>
                          <a:ea typeface="MS UI Gothic"/>
                        </a:rPr>
                        <a:t>CR/PR</a:t>
                      </a:r>
                      <a:r>
                        <a:rPr sz="1300"/>
                        <a:t/>
                      </a:r>
                      <a:br>
                        <a:rPr sz="1300"/>
                      </a:br>
                      <a:r>
                        <a:rPr lang="ja-JP" sz="1300" b="0" i="0" u="none" strike="noStrike" cap="none" baseline="0">
                          <a:solidFill>
                            <a:srgbClr val="4D4D4D"/>
                          </a:solidFill>
                          <a:effectLst/>
                          <a:uFillTx/>
                          <a:ea typeface="MS UI Gothic"/>
                        </a:rPr>
                        <a:t>[95%CI]</a:t>
                      </a:r>
                      <a:r>
                        <a:rPr sz="1300"/>
                        <a:t/>
                      </a:r>
                      <a:br>
                        <a:rPr sz="1300"/>
                      </a:br>
                      <a:r>
                        <a:rPr lang="ja-JP" sz="1300" b="0" i="0" u="none" strike="noStrike" cap="none" baseline="0">
                          <a:solidFill>
                            <a:srgbClr val="4D4D4D"/>
                          </a:solidFill>
                          <a:effectLst/>
                          <a:uFillTx/>
                          <a:ea typeface="MS UI Gothic"/>
                        </a:rPr>
                        <a:t>p=0.873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300" b="0" i="0" u="none" strike="noStrike" cap="none" baseline="0">
                          <a:solidFill>
                            <a:srgbClr val="4D4D4D"/>
                          </a:solidFill>
                          <a:effectLst/>
                          <a:uFillTx/>
                          <a:ea typeface="MS UI Gothic"/>
                        </a:rPr>
                        <a:t>23 (59)</a:t>
                      </a:r>
                      <a:r>
                        <a:rPr sz="1300"/>
                        <a:t/>
                      </a:r>
                      <a:br>
                        <a:rPr sz="1300"/>
                      </a:br>
                      <a:r>
                        <a:rPr lang="ja-JP" sz="1300" b="0" i="0" u="none" strike="noStrike" cap="none" baseline="0">
                          <a:solidFill>
                            <a:srgbClr val="4D4D4D"/>
                          </a:solidFill>
                          <a:effectLst/>
                          <a:uFillTx/>
                          <a:ea typeface="MS UI Gothic"/>
                        </a:rPr>
                        <a:t>[42.1, 74.4]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300" b="0" i="0" u="none" strike="noStrike" cap="none" baseline="0">
                          <a:solidFill>
                            <a:srgbClr val="4D4D4D"/>
                          </a:solidFill>
                          <a:effectLst/>
                          <a:uFillTx/>
                          <a:ea typeface="MS UI Gothic"/>
                        </a:rPr>
                        <a:t>20 (57)</a:t>
                      </a:r>
                      <a:r>
                        <a:rPr sz="1300"/>
                        <a:t/>
                      </a:r>
                      <a:br>
                        <a:rPr sz="1300"/>
                      </a:br>
                      <a:r>
                        <a:rPr lang="ja-JP" sz="1300" b="0" i="0" u="none" strike="noStrike" cap="none" baseline="0">
                          <a:solidFill>
                            <a:srgbClr val="4D4D4D"/>
                          </a:solidFill>
                          <a:effectLst/>
                          <a:uFillTx/>
                          <a:ea typeface="MS UI Gothic"/>
                        </a:rPr>
                        <a:t>[39.4, 73.7]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5"/>
                  </a:ext>
                </a:extLst>
              </a:tr>
            </a:tbl>
          </a:graphicData>
        </a:graphic>
      </p:graphicFrame>
      <p:sp>
        <p:nvSpPr>
          <p:cNvPr id="10" name="TextBox 9">
            <a:extLst>
              <a:ext uri="{FF2B5EF4-FFF2-40B4-BE49-F238E27FC236}">
                <a16:creationId xmlns:a16="http://schemas.microsoft.com/office/drawing/2014/main" xmlns="" id="{74529FA6-9864-409B-83CB-5A8CEE902630}"/>
              </a:ext>
            </a:extLst>
          </p:cNvPr>
          <p:cNvSpPr txBox="1"/>
          <p:nvPr/>
        </p:nvSpPr>
        <p:spPr>
          <a:xfrm>
            <a:off x="6578392" y="1491016"/>
            <a:ext cx="330617" cy="274594"/>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800" b="1" i="0" u="none" strike="noStrike" cap="none" baseline="0">
                <a:solidFill>
                  <a:srgbClr val="4D4D4D"/>
                </a:solidFill>
                <a:effectLst/>
                <a:uFillTx/>
                <a:ea typeface="MS UI Gothic"/>
              </a:rPr>
              <a:t>OS</a:t>
            </a:r>
          </a:p>
        </p:txBody>
      </p:sp>
      <p:graphicFrame>
        <p:nvGraphicFramePr>
          <p:cNvPr id="11" name="Table 10">
            <a:extLst>
              <a:ext uri="{FF2B5EF4-FFF2-40B4-BE49-F238E27FC236}">
                <a16:creationId xmlns:a16="http://schemas.microsoft.com/office/drawing/2014/main" xmlns="" id="{775CFBE4-C471-4C88-8D6B-92A6B11C76A5}"/>
              </a:ext>
            </a:extLst>
          </p:cNvPr>
          <p:cNvGraphicFramePr>
            <a:graphicFrameLocks noGrp="1"/>
          </p:cNvGraphicFramePr>
          <p:nvPr>
            <p:extLst/>
          </p:nvPr>
        </p:nvGraphicFramePr>
        <p:xfrm>
          <a:off x="6093501" y="1763563"/>
          <a:ext cx="2688550" cy="944880"/>
        </p:xfrm>
        <a:graphic>
          <a:graphicData uri="http://schemas.openxmlformats.org/drawingml/2006/table">
            <a:tbl>
              <a:tblPr firstRow="1" bandRow="1">
                <a:tableStyleId>{69012ECD-51FC-41F1-AA8D-1B2483CD663E}</a:tableStyleId>
              </a:tblPr>
              <a:tblGrid>
                <a:gridCol w="1728748">
                  <a:extLst>
                    <a:ext uri="{9D8B030D-6E8A-4147-A177-3AD203B41FA5}">
                      <a16:colId xmlns:a16="http://schemas.microsoft.com/office/drawing/2014/main" xmlns="" val="151312712"/>
                    </a:ext>
                  </a:extLst>
                </a:gridCol>
                <a:gridCol w="959802">
                  <a:extLst>
                    <a:ext uri="{9D8B030D-6E8A-4147-A177-3AD203B41FA5}">
                      <a16:colId xmlns:a16="http://schemas.microsoft.com/office/drawing/2014/main" xmlns="" val="2501696118"/>
                    </a:ext>
                  </a:extLst>
                </a:gridCol>
              </a:tblGrid>
              <a:tr h="370840">
                <a:tc>
                  <a:txBody>
                    <a:bodyPr/>
                    <a:lstStyle/>
                    <a:p>
                      <a:endParaRPr lang="en-GB" sz="1100">
                        <a:solidFill>
                          <a:schemeClr val="tx1"/>
                        </a:solidFill>
                      </a:endParaRPr>
                    </a:p>
                  </a:txBody>
                  <a:tcPr marL="45720" marR="45720" anchor="b">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b="1" i="0" u="none" strike="noStrike" cap="none" baseline="0">
                          <a:solidFill>
                            <a:srgbClr val="4D4D4D"/>
                          </a:solidFill>
                          <a:effectLst/>
                          <a:uFillTx/>
                          <a:ea typeface="MS UI Gothic"/>
                        </a:rPr>
                        <a:t>mOS、</a:t>
                      </a:r>
                      <a:r>
                        <a:rPr sz="1100"/>
                        <a:t/>
                      </a:r>
                      <a:br>
                        <a:rPr sz="1100"/>
                      </a:br>
                      <a:r>
                        <a:rPr lang="ja-JP" sz="1100" b="1" i="0" u="none" strike="noStrike" cap="none" baseline="0">
                          <a:solidFill>
                            <a:srgbClr val="4D4D4D"/>
                          </a:solidFill>
                          <a:effectLst/>
                          <a:uFillTx/>
                          <a:ea typeface="MS UI Gothic"/>
                        </a:rPr>
                        <a:t>カ月</a:t>
                      </a:r>
                    </a:p>
                  </a:txBody>
                  <a:tcPr marL="45720" marR="4572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99155740"/>
                  </a:ext>
                </a:extLst>
              </a:tr>
              <a:tr h="252000">
                <a:tc>
                  <a:txBody>
                    <a:bodyPr/>
                    <a:lstStyle/>
                    <a:p>
                      <a:pPr algn="l"/>
                      <a:r>
                        <a:rPr lang="ja-JP" sz="1100" b="0" i="0" u="none" strike="noStrike" cap="none" baseline="0">
                          <a:solidFill>
                            <a:srgbClr val="B60D27"/>
                          </a:solidFill>
                          <a:effectLst/>
                          <a:uFillTx/>
                          <a:ea typeface="MS UI Gothic"/>
                        </a:rPr>
                        <a:t>カルボプラチン-パクリタキセル</a:t>
                      </a:r>
                    </a:p>
                  </a:txBody>
                  <a:tcPr marL="45720" marR="45720" anchor="ct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algn="ctr"/>
                      <a:r>
                        <a:rPr lang="ja-JP" sz="1100" b="0" i="0" u="none" strike="noStrike" cap="none" baseline="0">
                          <a:solidFill>
                            <a:srgbClr val="4D4D4D"/>
                          </a:solidFill>
                          <a:effectLst/>
                          <a:uFillTx/>
                          <a:ea typeface="MS UI Gothic"/>
                        </a:rPr>
                        <a:t>20</a:t>
                      </a:r>
                    </a:p>
                  </a:txBody>
                  <a:tcPr marL="45720" marR="45720" anchor="ct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100640848"/>
                  </a:ext>
                </a:extLst>
              </a:tr>
              <a:tr h="25200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B2C0D8"/>
                          </a:solidFill>
                          <a:effectLst/>
                          <a:uFillTx/>
                          <a:ea typeface="MS UI Gothic"/>
                        </a:rPr>
                        <a:t>シスプラチン+ 5FU</a:t>
                      </a:r>
                    </a:p>
                  </a:txBody>
                  <a:tcPr marL="45720" marR="45720" anchor="ct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b="0" i="0" u="none" strike="noStrike" cap="none" baseline="0">
                          <a:solidFill>
                            <a:srgbClr val="4D4D4D"/>
                          </a:solidFill>
                          <a:effectLst/>
                          <a:uFillTx/>
                          <a:ea typeface="MS UI Gothic"/>
                        </a:rPr>
                        <a:t>12.3</a:t>
                      </a:r>
                    </a:p>
                  </a:txBody>
                  <a:tcPr marL="45720" marR="45720" anchor="ct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21537343"/>
                  </a:ext>
                </a:extLst>
              </a:tr>
            </a:tbl>
          </a:graphicData>
        </a:graphic>
      </p:graphicFrame>
      <p:grpSp>
        <p:nvGrpSpPr>
          <p:cNvPr id="12" name="Group 11">
            <a:extLst>
              <a:ext uri="{FF2B5EF4-FFF2-40B4-BE49-F238E27FC236}">
                <a16:creationId xmlns:a16="http://schemas.microsoft.com/office/drawing/2014/main" xmlns="" id="{D6E6F550-A388-4B6F-863A-53B96977897C}"/>
              </a:ext>
            </a:extLst>
          </p:cNvPr>
          <p:cNvGrpSpPr/>
          <p:nvPr/>
        </p:nvGrpSpPr>
        <p:grpSpPr>
          <a:xfrm>
            <a:off x="3607605" y="2475402"/>
            <a:ext cx="5150515" cy="3647652"/>
            <a:chOff x="3938899" y="3043280"/>
            <a:chExt cx="4819611" cy="2658297"/>
          </a:xfrm>
        </p:grpSpPr>
        <p:sp>
          <p:nvSpPr>
            <p:cNvPr id="14" name="TextBox 13">
              <a:extLst>
                <a:ext uri="{FF2B5EF4-FFF2-40B4-BE49-F238E27FC236}">
                  <a16:creationId xmlns:a16="http://schemas.microsoft.com/office/drawing/2014/main" xmlns="" id="{89D83840-C920-4489-BA5D-713D9DAEE4BD}"/>
                </a:ext>
              </a:extLst>
            </p:cNvPr>
            <p:cNvSpPr txBox="1"/>
            <p:nvPr/>
          </p:nvSpPr>
          <p:spPr>
            <a:xfrm rot="16200000">
              <a:off x="4578521" y="3916628"/>
              <a:ext cx="305733" cy="157027"/>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a:rPr>
                <a:t>全生存</a:t>
              </a:r>
            </a:p>
          </p:txBody>
        </p:sp>
        <p:sp>
          <p:nvSpPr>
            <p:cNvPr id="15" name="TextBox 14">
              <a:extLst>
                <a:ext uri="{FF2B5EF4-FFF2-40B4-BE49-F238E27FC236}">
                  <a16:creationId xmlns:a16="http://schemas.microsoft.com/office/drawing/2014/main" xmlns="" id="{09BC33B4-E746-45B5-AC19-3B99182AEBD5}"/>
                </a:ext>
              </a:extLst>
            </p:cNvPr>
            <p:cNvSpPr txBox="1"/>
            <p:nvPr/>
          </p:nvSpPr>
          <p:spPr>
            <a:xfrm>
              <a:off x="4984968" y="3043280"/>
              <a:ext cx="181413" cy="122293"/>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a:rPr>
                <a:t>1.0</a:t>
              </a:r>
            </a:p>
          </p:txBody>
        </p:sp>
        <p:sp>
          <p:nvSpPr>
            <p:cNvPr id="16" name="TextBox 15">
              <a:extLst>
                <a:ext uri="{FF2B5EF4-FFF2-40B4-BE49-F238E27FC236}">
                  <a16:creationId xmlns:a16="http://schemas.microsoft.com/office/drawing/2014/main" xmlns="" id="{74CE46DB-4506-4EDA-A481-9C05E863D23E}"/>
                </a:ext>
              </a:extLst>
            </p:cNvPr>
            <p:cNvSpPr txBox="1"/>
            <p:nvPr/>
          </p:nvSpPr>
          <p:spPr>
            <a:xfrm>
              <a:off x="4984968" y="3385037"/>
              <a:ext cx="181413" cy="122293"/>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a:rPr>
                <a:t>0.8</a:t>
              </a:r>
            </a:p>
          </p:txBody>
        </p:sp>
        <p:sp>
          <p:nvSpPr>
            <p:cNvPr id="17" name="TextBox 16">
              <a:extLst>
                <a:ext uri="{FF2B5EF4-FFF2-40B4-BE49-F238E27FC236}">
                  <a16:creationId xmlns:a16="http://schemas.microsoft.com/office/drawing/2014/main" xmlns="" id="{AAA0A620-98B5-45C0-8F8A-3E941A071359}"/>
                </a:ext>
              </a:extLst>
            </p:cNvPr>
            <p:cNvSpPr txBox="1"/>
            <p:nvPr/>
          </p:nvSpPr>
          <p:spPr>
            <a:xfrm>
              <a:off x="4984968" y="3726794"/>
              <a:ext cx="181413" cy="122293"/>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a:rPr>
                <a:t>0.6</a:t>
              </a:r>
            </a:p>
          </p:txBody>
        </p:sp>
        <p:sp>
          <p:nvSpPr>
            <p:cNvPr id="18" name="TextBox 17">
              <a:extLst>
                <a:ext uri="{FF2B5EF4-FFF2-40B4-BE49-F238E27FC236}">
                  <a16:creationId xmlns:a16="http://schemas.microsoft.com/office/drawing/2014/main" xmlns="" id="{D650E5CE-BA6D-4915-AB2B-4E076F42332C}"/>
                </a:ext>
              </a:extLst>
            </p:cNvPr>
            <p:cNvSpPr txBox="1"/>
            <p:nvPr/>
          </p:nvSpPr>
          <p:spPr>
            <a:xfrm>
              <a:off x="4984968" y="4068551"/>
              <a:ext cx="181413" cy="122293"/>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a:rPr>
                <a:t>0.4</a:t>
              </a:r>
            </a:p>
          </p:txBody>
        </p:sp>
        <p:sp>
          <p:nvSpPr>
            <p:cNvPr id="19" name="TextBox 18">
              <a:extLst>
                <a:ext uri="{FF2B5EF4-FFF2-40B4-BE49-F238E27FC236}">
                  <a16:creationId xmlns:a16="http://schemas.microsoft.com/office/drawing/2014/main" xmlns="" id="{DC43C577-8334-4A21-9516-711D455E5403}"/>
                </a:ext>
              </a:extLst>
            </p:cNvPr>
            <p:cNvSpPr txBox="1"/>
            <p:nvPr/>
          </p:nvSpPr>
          <p:spPr>
            <a:xfrm>
              <a:off x="4984968" y="4752065"/>
              <a:ext cx="181413" cy="122293"/>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a:rPr>
                <a:t>0.0</a:t>
              </a:r>
            </a:p>
          </p:txBody>
        </p:sp>
        <p:sp>
          <p:nvSpPr>
            <p:cNvPr id="20" name="TextBox 19">
              <a:extLst>
                <a:ext uri="{FF2B5EF4-FFF2-40B4-BE49-F238E27FC236}">
                  <a16:creationId xmlns:a16="http://schemas.microsoft.com/office/drawing/2014/main" xmlns="" id="{25C871C6-E392-4FC1-A450-F8373B91F08C}"/>
                </a:ext>
              </a:extLst>
            </p:cNvPr>
            <p:cNvSpPr txBox="1"/>
            <p:nvPr/>
          </p:nvSpPr>
          <p:spPr>
            <a:xfrm>
              <a:off x="5204976" y="4894305"/>
              <a:ext cx="72863" cy="122293"/>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a:rPr>
                <a:t>0</a:t>
              </a:r>
            </a:p>
          </p:txBody>
        </p:sp>
        <p:sp>
          <p:nvSpPr>
            <p:cNvPr id="21" name="TextBox 20">
              <a:extLst>
                <a:ext uri="{FF2B5EF4-FFF2-40B4-BE49-F238E27FC236}">
                  <a16:creationId xmlns:a16="http://schemas.microsoft.com/office/drawing/2014/main" xmlns="" id="{CB933CFE-9666-49E9-9B8C-5231AD114490}"/>
                </a:ext>
              </a:extLst>
            </p:cNvPr>
            <p:cNvSpPr txBox="1"/>
            <p:nvPr/>
          </p:nvSpPr>
          <p:spPr>
            <a:xfrm>
              <a:off x="5636544" y="4894305"/>
              <a:ext cx="72863" cy="122293"/>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a:rPr>
                <a:t>6</a:t>
              </a:r>
            </a:p>
          </p:txBody>
        </p:sp>
        <p:sp>
          <p:nvSpPr>
            <p:cNvPr id="22" name="TextBox 21">
              <a:extLst>
                <a:ext uri="{FF2B5EF4-FFF2-40B4-BE49-F238E27FC236}">
                  <a16:creationId xmlns:a16="http://schemas.microsoft.com/office/drawing/2014/main" xmlns="" id="{4BFC6119-6AA5-4B7F-A2C4-64E928B7EBF2}"/>
                </a:ext>
              </a:extLst>
            </p:cNvPr>
            <p:cNvSpPr txBox="1"/>
            <p:nvPr/>
          </p:nvSpPr>
          <p:spPr>
            <a:xfrm>
              <a:off x="6028508" y="4894305"/>
              <a:ext cx="145725" cy="122293"/>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a:rPr>
                <a:t>12</a:t>
              </a:r>
            </a:p>
          </p:txBody>
        </p:sp>
        <p:sp>
          <p:nvSpPr>
            <p:cNvPr id="23" name="TextBox 22">
              <a:extLst>
                <a:ext uri="{FF2B5EF4-FFF2-40B4-BE49-F238E27FC236}">
                  <a16:creationId xmlns:a16="http://schemas.microsoft.com/office/drawing/2014/main" xmlns="" id="{AB35A450-D0D8-4747-BEE5-0182A367A7D0}"/>
                </a:ext>
              </a:extLst>
            </p:cNvPr>
            <p:cNvSpPr txBox="1"/>
            <p:nvPr/>
          </p:nvSpPr>
          <p:spPr>
            <a:xfrm>
              <a:off x="6459441" y="4894305"/>
              <a:ext cx="145725" cy="122293"/>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a:rPr>
                <a:t>18</a:t>
              </a:r>
            </a:p>
          </p:txBody>
        </p:sp>
        <p:sp>
          <p:nvSpPr>
            <p:cNvPr id="24" name="TextBox 23">
              <a:extLst>
                <a:ext uri="{FF2B5EF4-FFF2-40B4-BE49-F238E27FC236}">
                  <a16:creationId xmlns:a16="http://schemas.microsoft.com/office/drawing/2014/main" xmlns="" id="{28F922DB-36BF-41F2-A336-6CCCECA56ED6}"/>
                </a:ext>
              </a:extLst>
            </p:cNvPr>
            <p:cNvSpPr txBox="1"/>
            <p:nvPr/>
          </p:nvSpPr>
          <p:spPr>
            <a:xfrm>
              <a:off x="6888108" y="4894305"/>
              <a:ext cx="145725" cy="122293"/>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a:rPr>
                <a:t>24</a:t>
              </a:r>
            </a:p>
          </p:txBody>
        </p:sp>
        <p:sp>
          <p:nvSpPr>
            <p:cNvPr id="25" name="TextBox 24">
              <a:extLst>
                <a:ext uri="{FF2B5EF4-FFF2-40B4-BE49-F238E27FC236}">
                  <a16:creationId xmlns:a16="http://schemas.microsoft.com/office/drawing/2014/main" xmlns="" id="{012AED3A-EC90-4A48-8F85-30A40B5DC444}"/>
                </a:ext>
              </a:extLst>
            </p:cNvPr>
            <p:cNvSpPr txBox="1"/>
            <p:nvPr/>
          </p:nvSpPr>
          <p:spPr>
            <a:xfrm>
              <a:off x="7320546" y="4894305"/>
              <a:ext cx="145725" cy="122293"/>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a:rPr>
                <a:t>30</a:t>
              </a:r>
            </a:p>
          </p:txBody>
        </p:sp>
        <p:sp>
          <p:nvSpPr>
            <p:cNvPr id="26" name="TextBox 25">
              <a:extLst>
                <a:ext uri="{FF2B5EF4-FFF2-40B4-BE49-F238E27FC236}">
                  <a16:creationId xmlns:a16="http://schemas.microsoft.com/office/drawing/2014/main" xmlns="" id="{CD0B3A9A-0264-4837-9CA1-BAC88B8F8162}"/>
                </a:ext>
              </a:extLst>
            </p:cNvPr>
            <p:cNvSpPr txBox="1"/>
            <p:nvPr/>
          </p:nvSpPr>
          <p:spPr>
            <a:xfrm>
              <a:off x="8176485" y="4894305"/>
              <a:ext cx="157251" cy="122293"/>
            </a:xfrm>
            <a:prstGeom prst="rect">
              <a:avLst/>
            </a:prstGeom>
            <a:noFill/>
          </p:spPr>
          <p:txBody>
            <a:bodyPr wrap="squar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a:rPr>
                <a:t>42</a:t>
              </a:r>
            </a:p>
          </p:txBody>
        </p:sp>
        <p:sp>
          <p:nvSpPr>
            <p:cNvPr id="27" name="TextBox 26">
              <a:extLst>
                <a:ext uri="{FF2B5EF4-FFF2-40B4-BE49-F238E27FC236}">
                  <a16:creationId xmlns:a16="http://schemas.microsoft.com/office/drawing/2014/main" xmlns="" id="{0BB553C1-50D0-4F41-B9BD-7717690BAFA3}"/>
                </a:ext>
              </a:extLst>
            </p:cNvPr>
            <p:cNvSpPr txBox="1"/>
            <p:nvPr/>
          </p:nvSpPr>
          <p:spPr>
            <a:xfrm>
              <a:off x="8612785" y="4894305"/>
              <a:ext cx="145725" cy="122293"/>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a:rPr>
                <a:t>48</a:t>
              </a:r>
            </a:p>
          </p:txBody>
        </p:sp>
        <p:sp>
          <p:nvSpPr>
            <p:cNvPr id="28" name="TextBox 27">
              <a:extLst>
                <a:ext uri="{FF2B5EF4-FFF2-40B4-BE49-F238E27FC236}">
                  <a16:creationId xmlns:a16="http://schemas.microsoft.com/office/drawing/2014/main" xmlns="" id="{01EF3544-6EA9-49D5-AF22-05489298DCD0}"/>
                </a:ext>
              </a:extLst>
            </p:cNvPr>
            <p:cNvSpPr txBox="1"/>
            <p:nvPr/>
          </p:nvSpPr>
          <p:spPr>
            <a:xfrm>
              <a:off x="7752349" y="4894305"/>
              <a:ext cx="145725" cy="122293"/>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a:rPr>
                <a:t>36</a:t>
              </a:r>
            </a:p>
          </p:txBody>
        </p:sp>
        <p:sp>
          <p:nvSpPr>
            <p:cNvPr id="29" name="TextBox 28">
              <a:extLst>
                <a:ext uri="{FF2B5EF4-FFF2-40B4-BE49-F238E27FC236}">
                  <a16:creationId xmlns:a16="http://schemas.microsoft.com/office/drawing/2014/main" xmlns="" id="{5C659A29-A4F3-465E-9F69-DBB038F4799E}"/>
                </a:ext>
              </a:extLst>
            </p:cNvPr>
            <p:cNvSpPr txBox="1"/>
            <p:nvPr/>
          </p:nvSpPr>
          <p:spPr>
            <a:xfrm>
              <a:off x="6542780" y="5107054"/>
              <a:ext cx="841508" cy="123364"/>
            </a:xfrm>
            <a:prstGeom prst="rect">
              <a:avLst/>
            </a:prstGeom>
            <a:noFill/>
          </p:spPr>
          <p:txBody>
            <a:bodyPr wrap="none" lIns="0" tIns="0" rIns="0" bIns="0" rtlCol="0" anchor="ctr" anchorCtr="0">
              <a:spAutoFit/>
            </a:bodyPr>
            <a:lstStyle/>
            <a:p>
              <a:pPr lvl="0" algn="ctr">
                <a:defRPr/>
              </a:pPr>
              <a:r>
                <a:rPr lang="ja-JP" sz="1100" b="0" i="0" u="none" strike="noStrike" cap="none" baseline="0" dirty="0">
                  <a:solidFill>
                    <a:srgbClr val="4D4D4D"/>
                  </a:solidFill>
                  <a:effectLst/>
                  <a:uFillTx/>
                  <a:ea typeface="MS UI Gothic"/>
                </a:rPr>
                <a:t>経過期</a:t>
              </a:r>
              <a:r>
                <a:rPr lang="ja-JP" altLang="en-US" sz="1100" dirty="0">
                  <a:solidFill>
                    <a:srgbClr val="4D4D4D"/>
                  </a:solidFill>
                  <a:ea typeface="MS UI Gothic"/>
                </a:rPr>
                <a:t>間、カ</a:t>
              </a:r>
              <a:r>
                <a:rPr lang="ja-JP" sz="1100" b="0" i="0" u="none" strike="noStrike" cap="none" baseline="0" dirty="0" smtClean="0">
                  <a:solidFill>
                    <a:srgbClr val="4D4D4D"/>
                  </a:solidFill>
                  <a:effectLst/>
                  <a:uFillTx/>
                  <a:ea typeface="MS UI Gothic"/>
                </a:rPr>
                <a:t>月</a:t>
              </a:r>
              <a:endParaRPr lang="ja-JP" sz="1100" b="0" i="0" u="none" strike="noStrike" cap="none" baseline="0" dirty="0">
                <a:solidFill>
                  <a:srgbClr val="4D4D4D"/>
                </a:solidFill>
                <a:effectLst/>
                <a:uFillTx/>
                <a:ea typeface="MS UI Gothic"/>
              </a:endParaRPr>
            </a:p>
          </p:txBody>
        </p:sp>
        <p:sp>
          <p:nvSpPr>
            <p:cNvPr id="30" name="Freeform: Shape 30">
              <a:extLst>
                <a:ext uri="{FF2B5EF4-FFF2-40B4-BE49-F238E27FC236}">
                  <a16:creationId xmlns:a16="http://schemas.microsoft.com/office/drawing/2014/main" xmlns="" id="{728329D5-79E4-43A5-9D6C-2DF283FD4F76}"/>
                </a:ext>
              </a:extLst>
            </p:cNvPr>
            <p:cNvSpPr/>
            <p:nvPr/>
          </p:nvSpPr>
          <p:spPr>
            <a:xfrm>
              <a:off x="5240879" y="3100993"/>
              <a:ext cx="3451860" cy="1712595"/>
            </a:xfrm>
            <a:custGeom>
              <a:avLst/>
              <a:gdLst>
                <a:gd name="connsiteX0" fmla="*/ 0 w 3451860"/>
                <a:gd name="connsiteY0" fmla="*/ 0 h 1712595"/>
                <a:gd name="connsiteX1" fmla="*/ 0 w 3451860"/>
                <a:gd name="connsiteY1" fmla="*/ 1712595 h 1712595"/>
                <a:gd name="connsiteX2" fmla="*/ 3451860 w 3451860"/>
                <a:gd name="connsiteY2" fmla="*/ 1712595 h 1712595"/>
              </a:gdLst>
              <a:ahLst/>
              <a:cxnLst>
                <a:cxn ang="0">
                  <a:pos x="connsiteX0" y="connsiteY0"/>
                </a:cxn>
                <a:cxn ang="0">
                  <a:pos x="connsiteX1" y="connsiteY1"/>
                </a:cxn>
                <a:cxn ang="0">
                  <a:pos x="connsiteX2" y="connsiteY2"/>
                </a:cxn>
              </a:cxnLst>
              <a:rect l="l" t="t" r="r" b="b"/>
              <a:pathLst>
                <a:path w="3451860" h="1712595">
                  <a:moveTo>
                    <a:pt x="0" y="0"/>
                  </a:moveTo>
                  <a:lnTo>
                    <a:pt x="0" y="1712595"/>
                  </a:lnTo>
                  <a:lnTo>
                    <a:pt x="3451860" y="1712595"/>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cxnSp>
          <p:nvCxnSpPr>
            <p:cNvPr id="31" name="Straight Connector 30">
              <a:extLst>
                <a:ext uri="{FF2B5EF4-FFF2-40B4-BE49-F238E27FC236}">
                  <a16:creationId xmlns:a16="http://schemas.microsoft.com/office/drawing/2014/main" xmlns="" id="{362FD405-2AA2-4A8E-AEF7-B636C8706BF0}"/>
                </a:ext>
              </a:extLst>
            </p:cNvPr>
            <p:cNvCxnSpPr/>
            <p:nvPr/>
          </p:nvCxnSpPr>
          <p:spPr>
            <a:xfrm>
              <a:off x="5193254" y="3104803"/>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B336BFEF-4EA3-4B73-9345-1D21C6644E83}"/>
                </a:ext>
              </a:extLst>
            </p:cNvPr>
            <p:cNvCxnSpPr/>
            <p:nvPr/>
          </p:nvCxnSpPr>
          <p:spPr>
            <a:xfrm>
              <a:off x="5193254" y="3446560"/>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B22292C4-4246-4BF7-A9F6-0F4A905108B8}"/>
                </a:ext>
              </a:extLst>
            </p:cNvPr>
            <p:cNvCxnSpPr/>
            <p:nvPr/>
          </p:nvCxnSpPr>
          <p:spPr>
            <a:xfrm>
              <a:off x="5193254" y="3788317"/>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29BE7AFB-AE42-4D41-A547-8CF6FC33B4F0}"/>
                </a:ext>
              </a:extLst>
            </p:cNvPr>
            <p:cNvCxnSpPr/>
            <p:nvPr/>
          </p:nvCxnSpPr>
          <p:spPr>
            <a:xfrm>
              <a:off x="5193254" y="4130074"/>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EAB7E87E-D79A-448B-AF05-A68BC6EBA435}"/>
                </a:ext>
              </a:extLst>
            </p:cNvPr>
            <p:cNvCxnSpPr/>
            <p:nvPr/>
          </p:nvCxnSpPr>
          <p:spPr>
            <a:xfrm>
              <a:off x="5193254" y="4813588"/>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4551DFC8-7513-47CE-9D78-F5F5BA0174CB}"/>
                </a:ext>
              </a:extLst>
            </p:cNvPr>
            <p:cNvCxnSpPr/>
            <p:nvPr/>
          </p:nvCxnSpPr>
          <p:spPr>
            <a:xfrm rot="16200000">
              <a:off x="5213257"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7D973107-D9BE-4E48-8B29-E1AE1B9FCFD3}"/>
                </a:ext>
              </a:extLst>
            </p:cNvPr>
            <p:cNvCxnSpPr/>
            <p:nvPr/>
          </p:nvCxnSpPr>
          <p:spPr>
            <a:xfrm rot="16200000">
              <a:off x="5643853"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97094655-94A2-48F2-BF0F-C22EB3036424}"/>
                </a:ext>
              </a:extLst>
            </p:cNvPr>
            <p:cNvCxnSpPr/>
            <p:nvPr/>
          </p:nvCxnSpPr>
          <p:spPr>
            <a:xfrm rot="16200000">
              <a:off x="6074449"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80893250-7B1C-4F93-8B2A-774148EDD8F6}"/>
                </a:ext>
              </a:extLst>
            </p:cNvPr>
            <p:cNvCxnSpPr/>
            <p:nvPr/>
          </p:nvCxnSpPr>
          <p:spPr>
            <a:xfrm rot="16200000">
              <a:off x="6505045"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6FB50506-C853-4C45-833E-27225FC79BBB}"/>
                </a:ext>
              </a:extLst>
            </p:cNvPr>
            <p:cNvCxnSpPr/>
            <p:nvPr/>
          </p:nvCxnSpPr>
          <p:spPr>
            <a:xfrm rot="16200000">
              <a:off x="6935641"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EB2AD89C-64DE-4306-B644-66076340991A}"/>
                </a:ext>
              </a:extLst>
            </p:cNvPr>
            <p:cNvCxnSpPr/>
            <p:nvPr/>
          </p:nvCxnSpPr>
          <p:spPr>
            <a:xfrm rot="16200000">
              <a:off x="7366237"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49937522-BDB8-4780-91C1-73F89C9E5117}"/>
                </a:ext>
              </a:extLst>
            </p:cNvPr>
            <p:cNvCxnSpPr/>
            <p:nvPr/>
          </p:nvCxnSpPr>
          <p:spPr>
            <a:xfrm rot="16200000">
              <a:off x="7796833"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E62F5861-DC3C-46FF-9732-7EED0437E95D}"/>
                </a:ext>
              </a:extLst>
            </p:cNvPr>
            <p:cNvCxnSpPr/>
            <p:nvPr/>
          </p:nvCxnSpPr>
          <p:spPr>
            <a:xfrm rot="16200000">
              <a:off x="8227429"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4BD89A4B-E2BB-4050-9043-6708942A5DD8}"/>
                </a:ext>
              </a:extLst>
            </p:cNvPr>
            <p:cNvCxnSpPr/>
            <p:nvPr/>
          </p:nvCxnSpPr>
          <p:spPr>
            <a:xfrm rot="16200000">
              <a:off x="8658022" y="483549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xmlns="" id="{C686F546-B636-4E62-A4CD-F7251C0F4B77}"/>
                </a:ext>
              </a:extLst>
            </p:cNvPr>
            <p:cNvSpPr txBox="1"/>
            <p:nvPr/>
          </p:nvSpPr>
          <p:spPr>
            <a:xfrm>
              <a:off x="5181927" y="5501461"/>
              <a:ext cx="118960" cy="200116"/>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900" b="0" i="0" u="none" strike="noStrike" cap="none" baseline="0">
                  <a:solidFill>
                    <a:srgbClr val="4D4D4D"/>
                  </a:solidFill>
                  <a:effectLst/>
                  <a:uFillTx/>
                  <a:ea typeface="MS UI Gothic"/>
                </a:rPr>
                <a:t>45</a:t>
              </a:r>
            </a:p>
            <a:p>
              <a:pPr marL="0" marR="0" lvl="0" indent="0" algn="ctr" defTabSz="914400" rtl="0" eaLnBrk="1" fontAlgn="base" latinLnBrk="0" hangingPunct="1">
                <a:lnSpc>
                  <a:spcPct val="100000"/>
                </a:lnSpc>
                <a:spcBef>
                  <a:spcPct val="0"/>
                </a:spcBef>
                <a:spcAft>
                  <a:spcPct val="0"/>
                </a:spcAft>
                <a:buClrTx/>
                <a:buSzTx/>
                <a:buFontTx/>
                <a:buNone/>
                <a:defRPr/>
              </a:pPr>
              <a:r>
                <a:rPr lang="ja-JP" sz="900" b="0" i="0" u="none" strike="noStrike" cap="none" baseline="0">
                  <a:solidFill>
                    <a:srgbClr val="4D4D4D"/>
                  </a:solidFill>
                  <a:effectLst/>
                  <a:uFillTx/>
                  <a:ea typeface="MS UI Gothic"/>
                </a:rPr>
                <a:t>46</a:t>
              </a:r>
            </a:p>
          </p:txBody>
        </p:sp>
        <p:sp>
          <p:nvSpPr>
            <p:cNvPr id="46" name="TextBox 45">
              <a:extLst>
                <a:ext uri="{FF2B5EF4-FFF2-40B4-BE49-F238E27FC236}">
                  <a16:creationId xmlns:a16="http://schemas.microsoft.com/office/drawing/2014/main" xmlns="" id="{CE1A0BA1-09C4-4C36-ACF1-7298F03289DD}"/>
                </a:ext>
              </a:extLst>
            </p:cNvPr>
            <p:cNvSpPr txBox="1"/>
            <p:nvPr/>
          </p:nvSpPr>
          <p:spPr>
            <a:xfrm>
              <a:off x="5613496" y="5501461"/>
              <a:ext cx="118960" cy="200116"/>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900" b="0" i="0" u="none" strike="noStrike" cap="none" baseline="0">
                  <a:solidFill>
                    <a:srgbClr val="4D4D4D"/>
                  </a:solidFill>
                  <a:effectLst/>
                  <a:uFillTx/>
                  <a:ea typeface="MS UI Gothic"/>
                </a:rPr>
                <a:t>36</a:t>
              </a:r>
            </a:p>
            <a:p>
              <a:pPr marL="0" marR="0" lvl="0" indent="0" algn="ctr" defTabSz="914400" rtl="0" eaLnBrk="1" fontAlgn="base" latinLnBrk="0" hangingPunct="1">
                <a:lnSpc>
                  <a:spcPct val="100000"/>
                </a:lnSpc>
                <a:spcBef>
                  <a:spcPct val="0"/>
                </a:spcBef>
                <a:spcAft>
                  <a:spcPct val="0"/>
                </a:spcAft>
                <a:buClrTx/>
                <a:buSzTx/>
                <a:buFontTx/>
                <a:buNone/>
                <a:defRPr/>
              </a:pPr>
              <a:r>
                <a:rPr lang="ja-JP" sz="900" b="0" i="0" u="none" strike="noStrike" cap="none" baseline="0">
                  <a:solidFill>
                    <a:srgbClr val="4D4D4D"/>
                  </a:solidFill>
                  <a:effectLst/>
                  <a:uFillTx/>
                  <a:ea typeface="MS UI Gothic"/>
                </a:rPr>
                <a:t>33</a:t>
              </a:r>
            </a:p>
          </p:txBody>
        </p:sp>
        <p:sp>
          <p:nvSpPr>
            <p:cNvPr id="47" name="TextBox 46">
              <a:extLst>
                <a:ext uri="{FF2B5EF4-FFF2-40B4-BE49-F238E27FC236}">
                  <a16:creationId xmlns:a16="http://schemas.microsoft.com/office/drawing/2014/main" xmlns="" id="{2EB15FD0-F128-4507-958D-EB01D3909085}"/>
                </a:ext>
              </a:extLst>
            </p:cNvPr>
            <p:cNvSpPr txBox="1"/>
            <p:nvPr/>
          </p:nvSpPr>
          <p:spPr>
            <a:xfrm>
              <a:off x="6041891" y="5501461"/>
              <a:ext cx="118960" cy="200116"/>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900" b="0" i="0" u="none" strike="noStrike" cap="none" baseline="0">
                  <a:solidFill>
                    <a:srgbClr val="4D4D4D"/>
                  </a:solidFill>
                  <a:effectLst/>
                  <a:uFillTx/>
                  <a:ea typeface="MS UI Gothic"/>
                </a:rPr>
                <a:t>27</a:t>
              </a:r>
            </a:p>
            <a:p>
              <a:pPr marL="0" marR="0" lvl="0" indent="0" algn="ctr" defTabSz="914400" rtl="0" eaLnBrk="1" fontAlgn="base" latinLnBrk="0" hangingPunct="1">
                <a:lnSpc>
                  <a:spcPct val="100000"/>
                </a:lnSpc>
                <a:spcBef>
                  <a:spcPct val="0"/>
                </a:spcBef>
                <a:spcAft>
                  <a:spcPct val="0"/>
                </a:spcAft>
                <a:buClrTx/>
                <a:buSzTx/>
                <a:buFontTx/>
                <a:buNone/>
                <a:defRPr/>
              </a:pPr>
              <a:r>
                <a:rPr lang="ja-JP" sz="900" b="0" i="0" u="none" strike="noStrike" cap="none" baseline="0">
                  <a:solidFill>
                    <a:srgbClr val="4D4D4D"/>
                  </a:solidFill>
                  <a:effectLst/>
                  <a:uFillTx/>
                  <a:ea typeface="MS UI Gothic"/>
                </a:rPr>
                <a:t>21</a:t>
              </a:r>
            </a:p>
          </p:txBody>
        </p:sp>
        <p:sp>
          <p:nvSpPr>
            <p:cNvPr id="48" name="TextBox 47">
              <a:extLst>
                <a:ext uri="{FF2B5EF4-FFF2-40B4-BE49-F238E27FC236}">
                  <a16:creationId xmlns:a16="http://schemas.microsoft.com/office/drawing/2014/main" xmlns="" id="{471EA600-9520-4662-9F1E-FD7B5482E4A6}"/>
                </a:ext>
              </a:extLst>
            </p:cNvPr>
            <p:cNvSpPr txBox="1"/>
            <p:nvPr/>
          </p:nvSpPr>
          <p:spPr>
            <a:xfrm>
              <a:off x="6472826" y="5501461"/>
              <a:ext cx="118960" cy="200116"/>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900" b="0" i="0" u="none" strike="noStrike" cap="none" baseline="0">
                  <a:solidFill>
                    <a:srgbClr val="4D4D4D"/>
                  </a:solidFill>
                  <a:effectLst/>
                  <a:uFillTx/>
                  <a:ea typeface="MS UI Gothic"/>
                </a:rPr>
                <a:t>16</a:t>
              </a:r>
            </a:p>
            <a:p>
              <a:pPr marL="0" marR="0" lvl="0" indent="0" algn="ctr" defTabSz="914400" rtl="0" eaLnBrk="1" fontAlgn="base" latinLnBrk="0" hangingPunct="1">
                <a:lnSpc>
                  <a:spcPct val="100000"/>
                </a:lnSpc>
                <a:spcBef>
                  <a:spcPct val="0"/>
                </a:spcBef>
                <a:spcAft>
                  <a:spcPct val="0"/>
                </a:spcAft>
                <a:buClrTx/>
                <a:buSzTx/>
                <a:buFontTx/>
                <a:buNone/>
                <a:defRPr/>
              </a:pPr>
              <a:r>
                <a:rPr lang="ja-JP" sz="900" b="0" i="0" u="none" strike="noStrike" cap="none" baseline="0">
                  <a:solidFill>
                    <a:srgbClr val="4D4D4D"/>
                  </a:solidFill>
                  <a:effectLst/>
                  <a:uFillTx/>
                  <a:ea typeface="MS UI Gothic"/>
                </a:rPr>
                <a:t>14</a:t>
              </a:r>
            </a:p>
          </p:txBody>
        </p:sp>
        <p:sp>
          <p:nvSpPr>
            <p:cNvPr id="49" name="TextBox 48">
              <a:extLst>
                <a:ext uri="{FF2B5EF4-FFF2-40B4-BE49-F238E27FC236}">
                  <a16:creationId xmlns:a16="http://schemas.microsoft.com/office/drawing/2014/main" xmlns="" id="{2A6C5E15-ED41-4DD0-B43E-EF798350DFF0}"/>
                </a:ext>
              </a:extLst>
            </p:cNvPr>
            <p:cNvSpPr txBox="1"/>
            <p:nvPr/>
          </p:nvSpPr>
          <p:spPr>
            <a:xfrm>
              <a:off x="6931231" y="5501461"/>
              <a:ext cx="59480" cy="200116"/>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900" b="0" i="0" u="none" strike="noStrike" cap="none" baseline="0">
                  <a:solidFill>
                    <a:srgbClr val="4D4D4D"/>
                  </a:solidFill>
                  <a:effectLst/>
                  <a:uFillTx/>
                  <a:ea typeface="MS UI Gothic"/>
                </a:rPr>
                <a:t>9</a:t>
              </a:r>
            </a:p>
            <a:p>
              <a:pPr marL="0" marR="0" lvl="0" indent="0" algn="ctr" defTabSz="914400" rtl="0" eaLnBrk="1" fontAlgn="base" latinLnBrk="0" hangingPunct="1">
                <a:lnSpc>
                  <a:spcPct val="100000"/>
                </a:lnSpc>
                <a:spcBef>
                  <a:spcPct val="0"/>
                </a:spcBef>
                <a:spcAft>
                  <a:spcPct val="0"/>
                </a:spcAft>
                <a:buClrTx/>
                <a:buSzTx/>
                <a:buFontTx/>
                <a:buNone/>
                <a:defRPr/>
              </a:pPr>
              <a:r>
                <a:rPr lang="ja-JP" sz="900" b="0" i="0" u="none" strike="noStrike" cap="none" baseline="0">
                  <a:solidFill>
                    <a:srgbClr val="4D4D4D"/>
                  </a:solidFill>
                  <a:effectLst/>
                  <a:uFillTx/>
                  <a:ea typeface="MS UI Gothic"/>
                </a:rPr>
                <a:t>6</a:t>
              </a:r>
            </a:p>
          </p:txBody>
        </p:sp>
        <p:sp>
          <p:nvSpPr>
            <p:cNvPr id="50" name="TextBox 49">
              <a:extLst>
                <a:ext uri="{FF2B5EF4-FFF2-40B4-BE49-F238E27FC236}">
                  <a16:creationId xmlns:a16="http://schemas.microsoft.com/office/drawing/2014/main" xmlns="" id="{6D2FBC37-E9AB-4FED-B674-C8DEDD317AE3}"/>
                </a:ext>
              </a:extLst>
            </p:cNvPr>
            <p:cNvSpPr txBox="1"/>
            <p:nvPr/>
          </p:nvSpPr>
          <p:spPr>
            <a:xfrm>
              <a:off x="7363669" y="5501461"/>
              <a:ext cx="59480" cy="200116"/>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900" b="0" i="0" u="none" strike="noStrike" cap="none" baseline="0">
                  <a:solidFill>
                    <a:srgbClr val="4D4D4D"/>
                  </a:solidFill>
                  <a:effectLst/>
                  <a:uFillTx/>
                  <a:ea typeface="MS UI Gothic"/>
                </a:rPr>
                <a:t>4</a:t>
              </a:r>
            </a:p>
            <a:p>
              <a:pPr marL="0" marR="0" lvl="0" indent="0" algn="ctr" defTabSz="914400" rtl="0" eaLnBrk="1" fontAlgn="base" latinLnBrk="0" hangingPunct="1">
                <a:lnSpc>
                  <a:spcPct val="100000"/>
                </a:lnSpc>
                <a:spcBef>
                  <a:spcPct val="0"/>
                </a:spcBef>
                <a:spcAft>
                  <a:spcPct val="0"/>
                </a:spcAft>
                <a:buClrTx/>
                <a:buSzTx/>
                <a:buFontTx/>
                <a:buNone/>
                <a:defRPr/>
              </a:pPr>
              <a:r>
                <a:rPr lang="ja-JP" sz="900" b="0" i="0" u="none" strike="noStrike" cap="none" baseline="0">
                  <a:solidFill>
                    <a:srgbClr val="4D4D4D"/>
                  </a:solidFill>
                  <a:effectLst/>
                  <a:uFillTx/>
                  <a:ea typeface="MS UI Gothic"/>
                </a:rPr>
                <a:t>3</a:t>
              </a:r>
            </a:p>
          </p:txBody>
        </p:sp>
        <p:sp>
          <p:nvSpPr>
            <p:cNvPr id="51" name="TextBox 50">
              <a:extLst>
                <a:ext uri="{FF2B5EF4-FFF2-40B4-BE49-F238E27FC236}">
                  <a16:creationId xmlns:a16="http://schemas.microsoft.com/office/drawing/2014/main" xmlns="" id="{DD78A25C-AEF0-4CD6-99F8-25B1C65971A6}"/>
                </a:ext>
              </a:extLst>
            </p:cNvPr>
            <p:cNvSpPr txBox="1"/>
            <p:nvPr/>
          </p:nvSpPr>
          <p:spPr>
            <a:xfrm>
              <a:off x="8150975" y="5501461"/>
              <a:ext cx="208268" cy="200116"/>
            </a:xfrm>
            <a:prstGeom prst="rect">
              <a:avLst/>
            </a:prstGeom>
            <a:noFill/>
          </p:spPr>
          <p:txBody>
            <a:bodyPr wrap="squar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900" b="0" i="0" u="none" strike="noStrike" cap="none" baseline="0">
                  <a:solidFill>
                    <a:srgbClr val="4D4D4D"/>
                  </a:solidFill>
                  <a:effectLst/>
                  <a:uFillTx/>
                  <a:ea typeface="MS UI Gothic"/>
                </a:rPr>
                <a:t>0</a:t>
              </a:r>
            </a:p>
            <a:p>
              <a:pPr marL="0" marR="0" lvl="0" indent="0" algn="ctr" defTabSz="914400" rtl="0" eaLnBrk="1" fontAlgn="base" latinLnBrk="0" hangingPunct="1">
                <a:lnSpc>
                  <a:spcPct val="100000"/>
                </a:lnSpc>
                <a:spcBef>
                  <a:spcPct val="0"/>
                </a:spcBef>
                <a:spcAft>
                  <a:spcPct val="0"/>
                </a:spcAft>
                <a:buClrTx/>
                <a:buSzTx/>
                <a:buFontTx/>
                <a:buNone/>
                <a:defRPr/>
              </a:pPr>
              <a:r>
                <a:rPr lang="ja-JP" sz="900" b="0" i="0" u="none" strike="noStrike" cap="none" baseline="0">
                  <a:solidFill>
                    <a:srgbClr val="4D4D4D"/>
                  </a:solidFill>
                  <a:effectLst/>
                  <a:uFillTx/>
                  <a:ea typeface="MS UI Gothic"/>
                </a:rPr>
                <a:t>1</a:t>
              </a:r>
            </a:p>
          </p:txBody>
        </p:sp>
        <p:sp>
          <p:nvSpPr>
            <p:cNvPr id="52" name="TextBox 51">
              <a:extLst>
                <a:ext uri="{FF2B5EF4-FFF2-40B4-BE49-F238E27FC236}">
                  <a16:creationId xmlns:a16="http://schemas.microsoft.com/office/drawing/2014/main" xmlns="" id="{485D8DEF-B8A1-4A70-89DA-7E24C10D59C2}"/>
                </a:ext>
              </a:extLst>
            </p:cNvPr>
            <p:cNvSpPr txBox="1"/>
            <p:nvPr/>
          </p:nvSpPr>
          <p:spPr>
            <a:xfrm>
              <a:off x="8655909" y="5501461"/>
              <a:ext cx="59480" cy="200116"/>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900" b="0" i="0" u="none" strike="noStrike" cap="none" baseline="0">
                  <a:solidFill>
                    <a:srgbClr val="4D4D4D"/>
                  </a:solidFill>
                  <a:effectLst/>
                  <a:uFillTx/>
                  <a:ea typeface="MS UI Gothic"/>
                </a:rPr>
                <a:t>1</a:t>
              </a:r>
            </a:p>
            <a:p>
              <a:pPr marL="0" marR="0" lvl="0" indent="0" algn="ctr" defTabSz="914400" rtl="0" eaLnBrk="1" fontAlgn="base" latinLnBrk="0" hangingPunct="1">
                <a:lnSpc>
                  <a:spcPct val="100000"/>
                </a:lnSpc>
                <a:spcBef>
                  <a:spcPct val="0"/>
                </a:spcBef>
                <a:spcAft>
                  <a:spcPct val="0"/>
                </a:spcAft>
                <a:buClrTx/>
                <a:buSzTx/>
                <a:buFontTx/>
                <a:buNone/>
                <a:defRPr/>
              </a:pPr>
              <a:r>
                <a:rPr lang="ja-JP" sz="900" b="0" i="0" u="none" strike="noStrike" cap="none" baseline="0">
                  <a:solidFill>
                    <a:srgbClr val="4D4D4D"/>
                  </a:solidFill>
                  <a:effectLst/>
                  <a:uFillTx/>
                  <a:ea typeface="MS UI Gothic"/>
                </a:rPr>
                <a:t>0</a:t>
              </a:r>
            </a:p>
          </p:txBody>
        </p:sp>
        <p:sp>
          <p:nvSpPr>
            <p:cNvPr id="53" name="TextBox 52">
              <a:extLst>
                <a:ext uri="{FF2B5EF4-FFF2-40B4-BE49-F238E27FC236}">
                  <a16:creationId xmlns:a16="http://schemas.microsoft.com/office/drawing/2014/main" xmlns="" id="{67B8F50E-0F77-4A12-BC5E-64D7D132BE11}"/>
                </a:ext>
              </a:extLst>
            </p:cNvPr>
            <p:cNvSpPr txBox="1"/>
            <p:nvPr/>
          </p:nvSpPr>
          <p:spPr>
            <a:xfrm>
              <a:off x="7795472" y="5501461"/>
              <a:ext cx="59480" cy="200116"/>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900" b="0" i="0" u="none" strike="noStrike" cap="none" baseline="0">
                  <a:solidFill>
                    <a:srgbClr val="4D4D4D"/>
                  </a:solidFill>
                  <a:effectLst/>
                  <a:uFillTx/>
                  <a:ea typeface="MS UI Gothic"/>
                </a:rPr>
                <a:t>2</a:t>
              </a:r>
            </a:p>
            <a:p>
              <a:pPr marL="0" marR="0" lvl="0" indent="0" algn="ctr" defTabSz="914400" rtl="0" eaLnBrk="1" fontAlgn="base" latinLnBrk="0" hangingPunct="1">
                <a:lnSpc>
                  <a:spcPct val="100000"/>
                </a:lnSpc>
                <a:spcBef>
                  <a:spcPct val="0"/>
                </a:spcBef>
                <a:spcAft>
                  <a:spcPct val="0"/>
                </a:spcAft>
                <a:buClrTx/>
                <a:buSzTx/>
                <a:buFontTx/>
                <a:buNone/>
                <a:defRPr/>
              </a:pPr>
              <a:r>
                <a:rPr lang="ja-JP" sz="900" b="0" i="0" u="none" strike="noStrike" cap="none" baseline="0">
                  <a:solidFill>
                    <a:srgbClr val="4D4D4D"/>
                  </a:solidFill>
                  <a:effectLst/>
                  <a:uFillTx/>
                  <a:ea typeface="MS UI Gothic"/>
                </a:rPr>
                <a:t>1</a:t>
              </a:r>
            </a:p>
          </p:txBody>
        </p:sp>
        <p:sp>
          <p:nvSpPr>
            <p:cNvPr id="54" name="TextBox 53">
              <a:extLst>
                <a:ext uri="{FF2B5EF4-FFF2-40B4-BE49-F238E27FC236}">
                  <a16:creationId xmlns:a16="http://schemas.microsoft.com/office/drawing/2014/main" xmlns="" id="{B8E80625-E096-4E7A-8316-818F921E3398}"/>
                </a:ext>
              </a:extLst>
            </p:cNvPr>
            <p:cNvSpPr txBox="1"/>
            <p:nvPr/>
          </p:nvSpPr>
          <p:spPr>
            <a:xfrm>
              <a:off x="3938899" y="5398682"/>
              <a:ext cx="1171751" cy="300174"/>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900" b="0" i="0" u="none" strike="noStrike" cap="none" baseline="0" dirty="0">
                  <a:solidFill>
                    <a:srgbClr val="4D4D4D"/>
                  </a:solidFill>
                  <a:effectLst/>
                  <a:uFillTx/>
                  <a:ea typeface="MS UI Gothic"/>
                </a:rPr>
                <a:t>リスクに晒されていた患者数</a:t>
              </a:r>
            </a:p>
            <a:p>
              <a:pPr marL="0" marR="0" lvl="0" indent="0" algn="r" defTabSz="914400" rtl="0" eaLnBrk="1" fontAlgn="base" latinLnBrk="0" hangingPunct="1">
                <a:lnSpc>
                  <a:spcPct val="100000"/>
                </a:lnSpc>
                <a:spcBef>
                  <a:spcPct val="0"/>
                </a:spcBef>
                <a:spcAft>
                  <a:spcPct val="0"/>
                </a:spcAft>
                <a:buClrTx/>
                <a:buSzTx/>
                <a:buFontTx/>
                <a:buNone/>
                <a:defRPr/>
              </a:pPr>
              <a:r>
                <a:rPr lang="ja-JP" sz="900" b="0" i="0" u="none" strike="noStrike" cap="none" baseline="0" dirty="0">
                  <a:solidFill>
                    <a:srgbClr val="B60D27"/>
                  </a:solidFill>
                  <a:effectLst/>
                  <a:uFillTx/>
                  <a:ea typeface="MS UI Gothic"/>
                </a:rPr>
                <a:t>カルボプラチン-パクリタキセル</a:t>
              </a:r>
            </a:p>
            <a:p>
              <a:pPr marL="0" marR="0" lvl="0" indent="0" algn="r" defTabSz="914400" rtl="0" eaLnBrk="1" fontAlgn="base" latinLnBrk="0" hangingPunct="1">
                <a:lnSpc>
                  <a:spcPct val="100000"/>
                </a:lnSpc>
                <a:spcBef>
                  <a:spcPct val="0"/>
                </a:spcBef>
                <a:spcAft>
                  <a:spcPct val="0"/>
                </a:spcAft>
                <a:buClrTx/>
                <a:buSzTx/>
                <a:buFontTx/>
                <a:buNone/>
                <a:defRPr/>
              </a:pPr>
              <a:r>
                <a:rPr lang="ja-JP" sz="900" b="0" i="0" u="none" strike="noStrike" cap="none" baseline="0" dirty="0">
                  <a:solidFill>
                    <a:srgbClr val="B2C0D8"/>
                  </a:solidFill>
                  <a:effectLst/>
                  <a:uFillTx/>
                  <a:ea typeface="MS UI Gothic"/>
                </a:rPr>
                <a:t>シスプラチン+ 5FU</a:t>
              </a:r>
            </a:p>
          </p:txBody>
        </p:sp>
        <p:sp>
          <p:nvSpPr>
            <p:cNvPr id="55" name="TextBox 54">
              <a:extLst>
                <a:ext uri="{FF2B5EF4-FFF2-40B4-BE49-F238E27FC236}">
                  <a16:creationId xmlns:a16="http://schemas.microsoft.com/office/drawing/2014/main" xmlns="" id="{20980B41-C168-43CB-8828-35D2038AFDD9}"/>
                </a:ext>
              </a:extLst>
            </p:cNvPr>
            <p:cNvSpPr txBox="1"/>
            <p:nvPr/>
          </p:nvSpPr>
          <p:spPr>
            <a:xfrm>
              <a:off x="8043282" y="3260251"/>
              <a:ext cx="475838" cy="122293"/>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a:rPr>
                <a:t>p=0.014</a:t>
              </a:r>
            </a:p>
          </p:txBody>
        </p:sp>
        <p:grpSp>
          <p:nvGrpSpPr>
            <p:cNvPr id="56" name="Graphic 3">
              <a:extLst>
                <a:ext uri="{FF2B5EF4-FFF2-40B4-BE49-F238E27FC236}">
                  <a16:creationId xmlns:a16="http://schemas.microsoft.com/office/drawing/2014/main" xmlns="" id="{3EB618D3-0E3B-40D7-B31C-1D01C73E5D8D}"/>
                </a:ext>
              </a:extLst>
            </p:cNvPr>
            <p:cNvGrpSpPr/>
            <p:nvPr/>
          </p:nvGrpSpPr>
          <p:grpSpPr>
            <a:xfrm>
              <a:off x="5244627" y="3101364"/>
              <a:ext cx="3085938" cy="1423009"/>
              <a:chOff x="5193506" y="3079908"/>
              <a:chExt cx="3952875" cy="1802734"/>
            </a:xfrm>
          </p:grpSpPr>
          <p:sp>
            <p:nvSpPr>
              <p:cNvPr id="59" name="Freeform: Shape 3071">
                <a:extLst>
                  <a:ext uri="{FF2B5EF4-FFF2-40B4-BE49-F238E27FC236}">
                    <a16:creationId xmlns:a16="http://schemas.microsoft.com/office/drawing/2014/main" xmlns="" id="{E2A05B1B-D8EE-47B2-917C-1422A2860562}"/>
                  </a:ext>
                </a:extLst>
              </p:cNvPr>
              <p:cNvSpPr/>
              <p:nvPr/>
            </p:nvSpPr>
            <p:spPr>
              <a:xfrm>
                <a:off x="5193506" y="3079909"/>
                <a:ext cx="3514725" cy="1409700"/>
              </a:xfrm>
              <a:custGeom>
                <a:avLst/>
                <a:gdLst>
                  <a:gd name="connsiteX0" fmla="*/ 3511010 w 3514725"/>
                  <a:gd name="connsiteY0" fmla="*/ 1403985 h 1409700"/>
                  <a:gd name="connsiteX1" fmla="*/ 2431828 w 3514725"/>
                  <a:gd name="connsiteY1" fmla="*/ 1403985 h 1409700"/>
                  <a:gd name="connsiteX2" fmla="*/ 2431828 w 3514725"/>
                  <a:gd name="connsiteY2" fmla="*/ 1265015 h 1409700"/>
                  <a:gd name="connsiteX3" fmla="*/ 2000441 w 3514725"/>
                  <a:gd name="connsiteY3" fmla="*/ 1265015 h 1409700"/>
                  <a:gd name="connsiteX4" fmla="*/ 2000441 w 3514725"/>
                  <a:gd name="connsiteY4" fmla="*/ 1158526 h 1409700"/>
                  <a:gd name="connsiteX5" fmla="*/ 1803749 w 3514725"/>
                  <a:gd name="connsiteY5" fmla="*/ 1158526 h 1409700"/>
                  <a:gd name="connsiteX6" fmla="*/ 1803749 w 3514725"/>
                  <a:gd name="connsiteY6" fmla="*/ 1076420 h 1409700"/>
                  <a:gd name="connsiteX7" fmla="*/ 1791081 w 3514725"/>
                  <a:gd name="connsiteY7" fmla="*/ 1076420 h 1409700"/>
                  <a:gd name="connsiteX8" fmla="*/ 1791081 w 3514725"/>
                  <a:gd name="connsiteY8" fmla="*/ 999744 h 1409700"/>
                  <a:gd name="connsiteX9" fmla="*/ 1702689 w 3514725"/>
                  <a:gd name="connsiteY9" fmla="*/ 999744 h 1409700"/>
                  <a:gd name="connsiteX10" fmla="*/ 1702689 w 3514725"/>
                  <a:gd name="connsiteY10" fmla="*/ 923068 h 1409700"/>
                  <a:gd name="connsiteX11" fmla="*/ 1531239 w 3514725"/>
                  <a:gd name="connsiteY11" fmla="*/ 923068 h 1409700"/>
                  <a:gd name="connsiteX12" fmla="*/ 1531239 w 3514725"/>
                  <a:gd name="connsiteY12" fmla="*/ 846392 h 1409700"/>
                  <a:gd name="connsiteX13" fmla="*/ 1521333 w 3514725"/>
                  <a:gd name="connsiteY13" fmla="*/ 846392 h 1409700"/>
                  <a:gd name="connsiteX14" fmla="*/ 1521333 w 3514725"/>
                  <a:gd name="connsiteY14" fmla="*/ 763334 h 1409700"/>
                  <a:gd name="connsiteX15" fmla="*/ 1164908 w 3514725"/>
                  <a:gd name="connsiteY15" fmla="*/ 763334 h 1409700"/>
                  <a:gd name="connsiteX16" fmla="*/ 1164908 w 3514725"/>
                  <a:gd name="connsiteY16" fmla="*/ 698373 h 1409700"/>
                  <a:gd name="connsiteX17" fmla="*/ 1129665 w 3514725"/>
                  <a:gd name="connsiteY17" fmla="*/ 698373 h 1409700"/>
                  <a:gd name="connsiteX18" fmla="*/ 1129665 w 3514725"/>
                  <a:gd name="connsiteY18" fmla="*/ 570262 h 1409700"/>
                  <a:gd name="connsiteX19" fmla="*/ 1081850 w 3514725"/>
                  <a:gd name="connsiteY19" fmla="*/ 570262 h 1409700"/>
                  <a:gd name="connsiteX20" fmla="*/ 1081850 w 3514725"/>
                  <a:gd name="connsiteY20" fmla="*/ 505206 h 1409700"/>
                  <a:gd name="connsiteX21" fmla="*/ 1071944 w 3514725"/>
                  <a:gd name="connsiteY21" fmla="*/ 505206 h 1409700"/>
                  <a:gd name="connsiteX22" fmla="*/ 1071944 w 3514725"/>
                  <a:gd name="connsiteY22" fmla="*/ 443865 h 1409700"/>
                  <a:gd name="connsiteX23" fmla="*/ 1037654 w 3514725"/>
                  <a:gd name="connsiteY23" fmla="*/ 443865 h 1409700"/>
                  <a:gd name="connsiteX24" fmla="*/ 1037654 w 3514725"/>
                  <a:gd name="connsiteY24" fmla="*/ 384334 h 1409700"/>
                  <a:gd name="connsiteX25" fmla="*/ 982599 w 3514725"/>
                  <a:gd name="connsiteY25" fmla="*/ 384334 h 1409700"/>
                  <a:gd name="connsiteX26" fmla="*/ 982599 w 3514725"/>
                  <a:gd name="connsiteY26" fmla="*/ 326612 h 1409700"/>
                  <a:gd name="connsiteX27" fmla="*/ 659511 w 3514725"/>
                  <a:gd name="connsiteY27" fmla="*/ 326612 h 1409700"/>
                  <a:gd name="connsiteX28" fmla="*/ 659511 w 3514725"/>
                  <a:gd name="connsiteY28" fmla="*/ 277844 h 1409700"/>
                  <a:gd name="connsiteX29" fmla="*/ 650558 w 3514725"/>
                  <a:gd name="connsiteY29" fmla="*/ 277844 h 1409700"/>
                  <a:gd name="connsiteX30" fmla="*/ 650558 w 3514725"/>
                  <a:gd name="connsiteY30" fmla="*/ 260699 h 1409700"/>
                  <a:gd name="connsiteX31" fmla="*/ 638842 w 3514725"/>
                  <a:gd name="connsiteY31" fmla="*/ 260699 h 1409700"/>
                  <a:gd name="connsiteX32" fmla="*/ 638842 w 3514725"/>
                  <a:gd name="connsiteY32" fmla="*/ 222790 h 1409700"/>
                  <a:gd name="connsiteX33" fmla="*/ 597313 w 3514725"/>
                  <a:gd name="connsiteY33" fmla="*/ 222790 h 1409700"/>
                  <a:gd name="connsiteX34" fmla="*/ 597313 w 3514725"/>
                  <a:gd name="connsiteY34" fmla="*/ 168688 h 1409700"/>
                  <a:gd name="connsiteX35" fmla="*/ 535972 w 3514725"/>
                  <a:gd name="connsiteY35" fmla="*/ 168688 h 1409700"/>
                  <a:gd name="connsiteX36" fmla="*/ 535972 w 3514725"/>
                  <a:gd name="connsiteY36" fmla="*/ 105537 h 1409700"/>
                  <a:gd name="connsiteX37" fmla="*/ 354521 w 3514725"/>
                  <a:gd name="connsiteY37" fmla="*/ 105537 h 1409700"/>
                  <a:gd name="connsiteX38" fmla="*/ 354521 w 3514725"/>
                  <a:gd name="connsiteY38" fmla="*/ 62198 h 1409700"/>
                  <a:gd name="connsiteX39" fmla="*/ 197549 w 3514725"/>
                  <a:gd name="connsiteY39" fmla="*/ 62198 h 1409700"/>
                  <a:gd name="connsiteX40" fmla="*/ 197549 w 3514725"/>
                  <a:gd name="connsiteY40" fmla="*/ 7144 h 1409700"/>
                  <a:gd name="connsiteX41" fmla="*/ 7144 w 3514725"/>
                  <a:gd name="connsiteY41" fmla="*/ 7144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514725" h="1409700">
                    <a:moveTo>
                      <a:pt x="3511010" y="1403985"/>
                    </a:moveTo>
                    <a:lnTo>
                      <a:pt x="2431828" y="1403985"/>
                    </a:lnTo>
                    <a:lnTo>
                      <a:pt x="2431828" y="1265015"/>
                    </a:lnTo>
                    <a:lnTo>
                      <a:pt x="2000441" y="1265015"/>
                    </a:lnTo>
                    <a:lnTo>
                      <a:pt x="2000441" y="1158526"/>
                    </a:lnTo>
                    <a:lnTo>
                      <a:pt x="1803749" y="1158526"/>
                    </a:lnTo>
                    <a:lnTo>
                      <a:pt x="1803749" y="1076420"/>
                    </a:lnTo>
                    <a:lnTo>
                      <a:pt x="1791081" y="1076420"/>
                    </a:lnTo>
                    <a:lnTo>
                      <a:pt x="1791081" y="999744"/>
                    </a:lnTo>
                    <a:lnTo>
                      <a:pt x="1702689" y="999744"/>
                    </a:lnTo>
                    <a:lnTo>
                      <a:pt x="1702689" y="923068"/>
                    </a:lnTo>
                    <a:lnTo>
                      <a:pt x="1531239" y="923068"/>
                    </a:lnTo>
                    <a:lnTo>
                      <a:pt x="1531239" y="846392"/>
                    </a:lnTo>
                    <a:lnTo>
                      <a:pt x="1521333" y="846392"/>
                    </a:lnTo>
                    <a:lnTo>
                      <a:pt x="1521333" y="763334"/>
                    </a:lnTo>
                    <a:lnTo>
                      <a:pt x="1164908" y="763334"/>
                    </a:lnTo>
                    <a:lnTo>
                      <a:pt x="1164908" y="698373"/>
                    </a:lnTo>
                    <a:lnTo>
                      <a:pt x="1129665" y="698373"/>
                    </a:lnTo>
                    <a:lnTo>
                      <a:pt x="1129665" y="570262"/>
                    </a:lnTo>
                    <a:lnTo>
                      <a:pt x="1081850" y="570262"/>
                    </a:lnTo>
                    <a:lnTo>
                      <a:pt x="1081850" y="505206"/>
                    </a:lnTo>
                    <a:lnTo>
                      <a:pt x="1071944" y="505206"/>
                    </a:lnTo>
                    <a:lnTo>
                      <a:pt x="1071944" y="443865"/>
                    </a:lnTo>
                    <a:lnTo>
                      <a:pt x="1037654" y="443865"/>
                    </a:lnTo>
                    <a:lnTo>
                      <a:pt x="1037654" y="384334"/>
                    </a:lnTo>
                    <a:lnTo>
                      <a:pt x="982599" y="384334"/>
                    </a:lnTo>
                    <a:lnTo>
                      <a:pt x="982599" y="326612"/>
                    </a:lnTo>
                    <a:lnTo>
                      <a:pt x="659511" y="326612"/>
                    </a:lnTo>
                    <a:lnTo>
                      <a:pt x="659511" y="277844"/>
                    </a:lnTo>
                    <a:lnTo>
                      <a:pt x="650558" y="277844"/>
                    </a:lnTo>
                    <a:lnTo>
                      <a:pt x="650558" y="260699"/>
                    </a:lnTo>
                    <a:lnTo>
                      <a:pt x="638842" y="260699"/>
                    </a:lnTo>
                    <a:lnTo>
                      <a:pt x="638842" y="222790"/>
                    </a:lnTo>
                    <a:lnTo>
                      <a:pt x="597313" y="222790"/>
                    </a:lnTo>
                    <a:lnTo>
                      <a:pt x="597313" y="168688"/>
                    </a:lnTo>
                    <a:lnTo>
                      <a:pt x="535972" y="168688"/>
                    </a:lnTo>
                    <a:lnTo>
                      <a:pt x="535972" y="105537"/>
                    </a:lnTo>
                    <a:lnTo>
                      <a:pt x="354521" y="105537"/>
                    </a:lnTo>
                    <a:lnTo>
                      <a:pt x="354521" y="62198"/>
                    </a:lnTo>
                    <a:lnTo>
                      <a:pt x="197549" y="62198"/>
                    </a:lnTo>
                    <a:lnTo>
                      <a:pt x="197549" y="7144"/>
                    </a:lnTo>
                    <a:lnTo>
                      <a:pt x="7144" y="7144"/>
                    </a:lnTo>
                  </a:path>
                </a:pathLst>
              </a:custGeom>
              <a:noFill/>
              <a:ln w="1905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0" name="Freeform: Shape 3072">
                <a:extLst>
                  <a:ext uri="{FF2B5EF4-FFF2-40B4-BE49-F238E27FC236}">
                    <a16:creationId xmlns:a16="http://schemas.microsoft.com/office/drawing/2014/main" xmlns="" id="{B7348834-29C5-4262-938A-1CC9E07DADB7}"/>
                  </a:ext>
                </a:extLst>
              </p:cNvPr>
              <p:cNvSpPr/>
              <p:nvPr/>
            </p:nvSpPr>
            <p:spPr>
              <a:xfrm>
                <a:off x="5193506" y="3079908"/>
                <a:ext cx="3952875" cy="1802734"/>
              </a:xfrm>
              <a:custGeom>
                <a:avLst/>
                <a:gdLst>
                  <a:gd name="connsiteX0" fmla="*/ 7144 w 3952875"/>
                  <a:gd name="connsiteY0" fmla="*/ 7144 h 1790700"/>
                  <a:gd name="connsiteX1" fmla="*/ 110014 w 3952875"/>
                  <a:gd name="connsiteY1" fmla="*/ 7144 h 1790700"/>
                  <a:gd name="connsiteX2" fmla="*/ 110014 w 3952875"/>
                  <a:gd name="connsiteY2" fmla="*/ 106394 h 1790700"/>
                  <a:gd name="connsiteX3" fmla="*/ 138017 w 3952875"/>
                  <a:gd name="connsiteY3" fmla="*/ 106394 h 1790700"/>
                  <a:gd name="connsiteX4" fmla="*/ 138017 w 3952875"/>
                  <a:gd name="connsiteY4" fmla="*/ 158782 h 1790700"/>
                  <a:gd name="connsiteX5" fmla="*/ 191262 w 3952875"/>
                  <a:gd name="connsiteY5" fmla="*/ 158782 h 1790700"/>
                  <a:gd name="connsiteX6" fmla="*/ 191262 w 3952875"/>
                  <a:gd name="connsiteY6" fmla="*/ 195739 h 1790700"/>
                  <a:gd name="connsiteX7" fmla="*/ 272415 w 3952875"/>
                  <a:gd name="connsiteY7" fmla="*/ 195739 h 1790700"/>
                  <a:gd name="connsiteX8" fmla="*/ 272415 w 3952875"/>
                  <a:gd name="connsiteY8" fmla="*/ 348234 h 1790700"/>
                  <a:gd name="connsiteX9" fmla="*/ 297752 w 3952875"/>
                  <a:gd name="connsiteY9" fmla="*/ 348234 h 1790700"/>
                  <a:gd name="connsiteX10" fmla="*/ 297752 w 3952875"/>
                  <a:gd name="connsiteY10" fmla="*/ 384334 h 1790700"/>
                  <a:gd name="connsiteX11" fmla="*/ 433102 w 3952875"/>
                  <a:gd name="connsiteY11" fmla="*/ 384334 h 1790700"/>
                  <a:gd name="connsiteX12" fmla="*/ 433102 w 3952875"/>
                  <a:gd name="connsiteY12" fmla="*/ 438436 h 1790700"/>
                  <a:gd name="connsiteX13" fmla="*/ 498062 w 3952875"/>
                  <a:gd name="connsiteY13" fmla="*/ 438436 h 1790700"/>
                  <a:gd name="connsiteX14" fmla="*/ 498062 w 3952875"/>
                  <a:gd name="connsiteY14" fmla="*/ 535019 h 1790700"/>
                  <a:gd name="connsiteX15" fmla="*/ 701040 w 3952875"/>
                  <a:gd name="connsiteY15" fmla="*/ 535019 h 1790700"/>
                  <a:gd name="connsiteX16" fmla="*/ 701040 w 3952875"/>
                  <a:gd name="connsiteY16" fmla="*/ 583787 h 1790700"/>
                  <a:gd name="connsiteX17" fmla="*/ 741712 w 3952875"/>
                  <a:gd name="connsiteY17" fmla="*/ 583787 h 1790700"/>
                  <a:gd name="connsiteX18" fmla="*/ 741712 w 3952875"/>
                  <a:gd name="connsiteY18" fmla="*/ 626174 h 1790700"/>
                  <a:gd name="connsiteX19" fmla="*/ 801243 w 3952875"/>
                  <a:gd name="connsiteY19" fmla="*/ 626174 h 1790700"/>
                  <a:gd name="connsiteX20" fmla="*/ 801243 w 3952875"/>
                  <a:gd name="connsiteY20" fmla="*/ 677609 h 1790700"/>
                  <a:gd name="connsiteX21" fmla="*/ 822865 w 3952875"/>
                  <a:gd name="connsiteY21" fmla="*/ 677609 h 1790700"/>
                  <a:gd name="connsiteX22" fmla="*/ 822865 w 3952875"/>
                  <a:gd name="connsiteY22" fmla="*/ 734473 h 1790700"/>
                  <a:gd name="connsiteX23" fmla="*/ 843629 w 3952875"/>
                  <a:gd name="connsiteY23" fmla="*/ 734473 h 1790700"/>
                  <a:gd name="connsiteX24" fmla="*/ 843629 w 3952875"/>
                  <a:gd name="connsiteY24" fmla="*/ 780479 h 1790700"/>
                  <a:gd name="connsiteX25" fmla="*/ 868013 w 3952875"/>
                  <a:gd name="connsiteY25" fmla="*/ 780479 h 1790700"/>
                  <a:gd name="connsiteX26" fmla="*/ 868013 w 3952875"/>
                  <a:gd name="connsiteY26" fmla="*/ 886968 h 1790700"/>
                  <a:gd name="connsiteX27" fmla="*/ 896017 w 3952875"/>
                  <a:gd name="connsiteY27" fmla="*/ 886968 h 1790700"/>
                  <a:gd name="connsiteX28" fmla="*/ 896017 w 3952875"/>
                  <a:gd name="connsiteY28" fmla="*/ 935641 h 1790700"/>
                  <a:gd name="connsiteX29" fmla="*/ 986219 w 3952875"/>
                  <a:gd name="connsiteY29" fmla="*/ 935641 h 1790700"/>
                  <a:gd name="connsiteX30" fmla="*/ 986219 w 3952875"/>
                  <a:gd name="connsiteY30" fmla="*/ 988886 h 1790700"/>
                  <a:gd name="connsiteX31" fmla="*/ 1022318 w 3952875"/>
                  <a:gd name="connsiteY31" fmla="*/ 988886 h 1790700"/>
                  <a:gd name="connsiteX32" fmla="*/ 1022318 w 3952875"/>
                  <a:gd name="connsiteY32" fmla="*/ 1037654 h 1790700"/>
                  <a:gd name="connsiteX33" fmla="*/ 1105281 w 3952875"/>
                  <a:gd name="connsiteY33" fmla="*/ 1037654 h 1790700"/>
                  <a:gd name="connsiteX34" fmla="*/ 1105281 w 3952875"/>
                  <a:gd name="connsiteY34" fmla="*/ 1093565 h 1790700"/>
                  <a:gd name="connsiteX35" fmla="*/ 1227106 w 3952875"/>
                  <a:gd name="connsiteY35" fmla="*/ 1093565 h 1790700"/>
                  <a:gd name="connsiteX36" fmla="*/ 1227106 w 3952875"/>
                  <a:gd name="connsiteY36" fmla="*/ 1148620 h 1790700"/>
                  <a:gd name="connsiteX37" fmla="*/ 1279493 w 3952875"/>
                  <a:gd name="connsiteY37" fmla="*/ 1148620 h 1790700"/>
                  <a:gd name="connsiteX38" fmla="*/ 1279493 w 3952875"/>
                  <a:gd name="connsiteY38" fmla="*/ 1198245 h 1790700"/>
                  <a:gd name="connsiteX39" fmla="*/ 1533906 w 3952875"/>
                  <a:gd name="connsiteY39" fmla="*/ 1198245 h 1790700"/>
                  <a:gd name="connsiteX40" fmla="*/ 1533906 w 3952875"/>
                  <a:gd name="connsiteY40" fmla="*/ 1254252 h 1790700"/>
                  <a:gd name="connsiteX41" fmla="*/ 1569149 w 3952875"/>
                  <a:gd name="connsiteY41" fmla="*/ 1254252 h 1790700"/>
                  <a:gd name="connsiteX42" fmla="*/ 1569149 w 3952875"/>
                  <a:gd name="connsiteY42" fmla="*/ 1304735 h 1790700"/>
                  <a:gd name="connsiteX43" fmla="*/ 1587151 w 3952875"/>
                  <a:gd name="connsiteY43" fmla="*/ 1304735 h 1790700"/>
                  <a:gd name="connsiteX44" fmla="*/ 1587151 w 3952875"/>
                  <a:gd name="connsiteY44" fmla="*/ 1414843 h 1790700"/>
                  <a:gd name="connsiteX45" fmla="*/ 1633252 w 3952875"/>
                  <a:gd name="connsiteY45" fmla="*/ 1414843 h 1790700"/>
                  <a:gd name="connsiteX46" fmla="*/ 1633252 w 3952875"/>
                  <a:gd name="connsiteY46" fmla="*/ 1521333 h 1790700"/>
                  <a:gd name="connsiteX47" fmla="*/ 1647635 w 3952875"/>
                  <a:gd name="connsiteY47" fmla="*/ 1521333 h 1790700"/>
                  <a:gd name="connsiteX48" fmla="*/ 1647635 w 3952875"/>
                  <a:gd name="connsiteY48" fmla="*/ 1588961 h 1790700"/>
                  <a:gd name="connsiteX49" fmla="*/ 1660303 w 3952875"/>
                  <a:gd name="connsiteY49" fmla="*/ 1588961 h 1790700"/>
                  <a:gd name="connsiteX50" fmla="*/ 1660303 w 3952875"/>
                  <a:gd name="connsiteY50" fmla="*/ 1638586 h 1790700"/>
                  <a:gd name="connsiteX51" fmla="*/ 1700022 w 3952875"/>
                  <a:gd name="connsiteY51" fmla="*/ 1638586 h 1790700"/>
                  <a:gd name="connsiteX52" fmla="*/ 1700022 w 3952875"/>
                  <a:gd name="connsiteY52" fmla="*/ 1687354 h 1790700"/>
                  <a:gd name="connsiteX53" fmla="*/ 2364105 w 3952875"/>
                  <a:gd name="connsiteY53" fmla="*/ 1687354 h 1790700"/>
                  <a:gd name="connsiteX54" fmla="*/ 2364105 w 3952875"/>
                  <a:gd name="connsiteY54" fmla="*/ 1791081 h 1790700"/>
                  <a:gd name="connsiteX55" fmla="*/ 3946017 w 3952875"/>
                  <a:gd name="connsiteY55" fmla="*/ 1791081 h 179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952875" h="1790700">
                    <a:moveTo>
                      <a:pt x="7144" y="7144"/>
                    </a:moveTo>
                    <a:lnTo>
                      <a:pt x="110014" y="7144"/>
                    </a:lnTo>
                    <a:lnTo>
                      <a:pt x="110014" y="106394"/>
                    </a:lnTo>
                    <a:lnTo>
                      <a:pt x="138017" y="106394"/>
                    </a:lnTo>
                    <a:lnTo>
                      <a:pt x="138017" y="158782"/>
                    </a:lnTo>
                    <a:lnTo>
                      <a:pt x="191262" y="158782"/>
                    </a:lnTo>
                    <a:lnTo>
                      <a:pt x="191262" y="195739"/>
                    </a:lnTo>
                    <a:lnTo>
                      <a:pt x="272415" y="195739"/>
                    </a:lnTo>
                    <a:lnTo>
                      <a:pt x="272415" y="348234"/>
                    </a:lnTo>
                    <a:lnTo>
                      <a:pt x="297752" y="348234"/>
                    </a:lnTo>
                    <a:lnTo>
                      <a:pt x="297752" y="384334"/>
                    </a:lnTo>
                    <a:lnTo>
                      <a:pt x="433102" y="384334"/>
                    </a:lnTo>
                    <a:lnTo>
                      <a:pt x="433102" y="438436"/>
                    </a:lnTo>
                    <a:lnTo>
                      <a:pt x="498062" y="438436"/>
                    </a:lnTo>
                    <a:lnTo>
                      <a:pt x="498062" y="535019"/>
                    </a:lnTo>
                    <a:lnTo>
                      <a:pt x="701040" y="535019"/>
                    </a:lnTo>
                    <a:lnTo>
                      <a:pt x="701040" y="583787"/>
                    </a:lnTo>
                    <a:lnTo>
                      <a:pt x="741712" y="583787"/>
                    </a:lnTo>
                    <a:lnTo>
                      <a:pt x="741712" y="626174"/>
                    </a:lnTo>
                    <a:lnTo>
                      <a:pt x="801243" y="626174"/>
                    </a:lnTo>
                    <a:lnTo>
                      <a:pt x="801243" y="677609"/>
                    </a:lnTo>
                    <a:lnTo>
                      <a:pt x="822865" y="677609"/>
                    </a:lnTo>
                    <a:lnTo>
                      <a:pt x="822865" y="734473"/>
                    </a:lnTo>
                    <a:lnTo>
                      <a:pt x="843629" y="734473"/>
                    </a:lnTo>
                    <a:lnTo>
                      <a:pt x="843629" y="780479"/>
                    </a:lnTo>
                    <a:lnTo>
                      <a:pt x="868013" y="780479"/>
                    </a:lnTo>
                    <a:lnTo>
                      <a:pt x="868013" y="886968"/>
                    </a:lnTo>
                    <a:lnTo>
                      <a:pt x="896017" y="886968"/>
                    </a:lnTo>
                    <a:lnTo>
                      <a:pt x="896017" y="935641"/>
                    </a:lnTo>
                    <a:lnTo>
                      <a:pt x="986219" y="935641"/>
                    </a:lnTo>
                    <a:lnTo>
                      <a:pt x="986219" y="988886"/>
                    </a:lnTo>
                    <a:lnTo>
                      <a:pt x="1022318" y="988886"/>
                    </a:lnTo>
                    <a:lnTo>
                      <a:pt x="1022318" y="1037654"/>
                    </a:lnTo>
                    <a:lnTo>
                      <a:pt x="1105281" y="1037654"/>
                    </a:lnTo>
                    <a:lnTo>
                      <a:pt x="1105281" y="1093565"/>
                    </a:lnTo>
                    <a:lnTo>
                      <a:pt x="1227106" y="1093565"/>
                    </a:lnTo>
                    <a:lnTo>
                      <a:pt x="1227106" y="1148620"/>
                    </a:lnTo>
                    <a:lnTo>
                      <a:pt x="1279493" y="1148620"/>
                    </a:lnTo>
                    <a:lnTo>
                      <a:pt x="1279493" y="1198245"/>
                    </a:lnTo>
                    <a:lnTo>
                      <a:pt x="1533906" y="1198245"/>
                    </a:lnTo>
                    <a:lnTo>
                      <a:pt x="1533906" y="1254252"/>
                    </a:lnTo>
                    <a:lnTo>
                      <a:pt x="1569149" y="1254252"/>
                    </a:lnTo>
                    <a:lnTo>
                      <a:pt x="1569149" y="1304735"/>
                    </a:lnTo>
                    <a:lnTo>
                      <a:pt x="1587151" y="1304735"/>
                    </a:lnTo>
                    <a:lnTo>
                      <a:pt x="1587151" y="1414843"/>
                    </a:lnTo>
                    <a:lnTo>
                      <a:pt x="1633252" y="1414843"/>
                    </a:lnTo>
                    <a:lnTo>
                      <a:pt x="1633252" y="1521333"/>
                    </a:lnTo>
                    <a:lnTo>
                      <a:pt x="1647635" y="1521333"/>
                    </a:lnTo>
                    <a:lnTo>
                      <a:pt x="1647635" y="1588961"/>
                    </a:lnTo>
                    <a:lnTo>
                      <a:pt x="1660303" y="1588961"/>
                    </a:lnTo>
                    <a:lnTo>
                      <a:pt x="1660303" y="1638586"/>
                    </a:lnTo>
                    <a:lnTo>
                      <a:pt x="1700022" y="1638586"/>
                    </a:lnTo>
                    <a:lnTo>
                      <a:pt x="1700022" y="1687354"/>
                    </a:lnTo>
                    <a:lnTo>
                      <a:pt x="2364105" y="1687354"/>
                    </a:lnTo>
                    <a:lnTo>
                      <a:pt x="2364105" y="1791081"/>
                    </a:lnTo>
                    <a:lnTo>
                      <a:pt x="3946017" y="1791081"/>
                    </a:lnTo>
                  </a:path>
                </a:pathLst>
              </a:custGeom>
              <a:noFill/>
              <a:ln w="19050" cap="flat">
                <a:solidFill>
                  <a:schemeClr val="accent2"/>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sp>
          <p:nvSpPr>
            <p:cNvPr id="57" name="TextBox 56">
              <a:extLst>
                <a:ext uri="{FF2B5EF4-FFF2-40B4-BE49-F238E27FC236}">
                  <a16:creationId xmlns:a16="http://schemas.microsoft.com/office/drawing/2014/main" xmlns="" id="{014B3143-61E2-4FB1-A36E-13793049AFC4}"/>
                </a:ext>
              </a:extLst>
            </p:cNvPr>
            <p:cNvSpPr txBox="1"/>
            <p:nvPr/>
          </p:nvSpPr>
          <p:spPr>
            <a:xfrm>
              <a:off x="4984968" y="4410308"/>
              <a:ext cx="181413" cy="122293"/>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a:rPr>
                <a:t>0.2</a:t>
              </a:r>
            </a:p>
          </p:txBody>
        </p:sp>
        <p:cxnSp>
          <p:nvCxnSpPr>
            <p:cNvPr id="58" name="Straight Connector 57">
              <a:extLst>
                <a:ext uri="{FF2B5EF4-FFF2-40B4-BE49-F238E27FC236}">
                  <a16:creationId xmlns:a16="http://schemas.microsoft.com/office/drawing/2014/main" xmlns="" id="{AD24FDC9-7F3D-41CC-9924-C5332FC73E9C}"/>
                </a:ext>
              </a:extLst>
            </p:cNvPr>
            <p:cNvCxnSpPr/>
            <p:nvPr/>
          </p:nvCxnSpPr>
          <p:spPr>
            <a:xfrm>
              <a:off x="5193254" y="4471831"/>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182570476"/>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ja-JP" sz="1600" b="1" i="0" u="none" strike="noStrike" cap="none" baseline="0">
                <a:solidFill>
                  <a:srgbClr val="043882"/>
                </a:solidFill>
                <a:effectLst/>
                <a:uFillTx/>
                <a:ea typeface="MS UI Gothic"/>
              </a:rPr>
              <a:t>LBA21: InterAACT: 手術不能局所再発（ILR）または転移性未治療疾患を対象とするシスプラチン（CDDP） + 5-フルオロウラシル（5-FU） 対 カルボプラチン（C）+ 週のパクリタキセル（P）の多施設非盲検無作為化第Ⅱ相進行肛門癌試験 - 国際希少癌イニシアチブ（IRCI）試験 – Rao S, et al</a:t>
            </a:r>
          </a:p>
        </p:txBody>
      </p:sp>
      <p:sp>
        <p:nvSpPr>
          <p:cNvPr id="3" name="Content Placeholder 2"/>
          <p:cNvSpPr>
            <a:spLocks noGrp="1"/>
          </p:cNvSpPr>
          <p:nvPr>
            <p:ph idx="1"/>
          </p:nvPr>
        </p:nvSpPr>
        <p:spPr/>
        <p:txBody>
          <a:bodyPr/>
          <a:lstStyle/>
          <a:p>
            <a:pPr marL="0" indent="0">
              <a:buNone/>
            </a:pPr>
            <a:r>
              <a:rPr lang="ja-JP" sz="1600" b="1" i="0" u="none" strike="noStrike" cap="none" baseline="0" dirty="0">
                <a:solidFill>
                  <a:srgbClr val="4D4D4D"/>
                </a:solidFill>
                <a:effectLst/>
                <a:uFillTx/>
                <a:ea typeface="MS UI Gothic"/>
              </a:rPr>
              <a:t>主要な結果（続き）</a:t>
            </a:r>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r>
              <a:rPr lang="ja-JP" sz="1600" b="1" i="0" u="none" strike="noStrike" cap="none" baseline="0" dirty="0">
                <a:solidFill>
                  <a:srgbClr val="4D4D4D"/>
                </a:solidFill>
                <a:effectLst/>
                <a:uFillTx/>
                <a:ea typeface="MS UI Gothic"/>
              </a:rPr>
              <a:t>結論</a:t>
            </a:r>
          </a:p>
          <a:p>
            <a:r>
              <a:rPr lang="ja-JP" sz="1600" b="1" i="0" u="none" strike="noStrike" cap="none" baseline="0" dirty="0">
                <a:solidFill>
                  <a:srgbClr val="4D4D4D"/>
                </a:solidFill>
                <a:effectLst/>
                <a:uFillTx/>
                <a:ea typeface="MS UI Gothic"/>
              </a:rPr>
              <a:t>未治療の進行肛門癌患者では、カルボプラチン + パクリタキセルはシスプラチン+ 5FUと同様のORRを示したが、より毒性の少ない良好な安全性プロファイルを示した</a:t>
            </a:r>
          </a:p>
          <a:p>
            <a:r>
              <a:rPr lang="ja-JP" sz="1600" b="1" i="0" u="none" strike="noStrike" cap="none" baseline="0" dirty="0">
                <a:solidFill>
                  <a:srgbClr val="4D4D4D"/>
                </a:solidFill>
                <a:effectLst/>
                <a:uFillTx/>
                <a:ea typeface="MS UI Gothic"/>
              </a:rPr>
              <a:t>カルボプラチン + パクリタキセルは、未治療の進行肛門癌患者の管理のための新たな可能性のある標準治療となり得る</a:t>
            </a:r>
          </a:p>
          <a:p>
            <a:endParaRPr lang="en-GB" dirty="0"/>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Rao S, et al. Ann Oncol 2018;29(suppl 5):abstr LBA21</a:t>
            </a:r>
          </a:p>
        </p:txBody>
      </p:sp>
      <p:graphicFrame>
        <p:nvGraphicFramePr>
          <p:cNvPr id="6" name="Group 88"/>
          <p:cNvGraphicFramePr>
            <a:graphicFrameLocks noGrp="1"/>
          </p:cNvGraphicFramePr>
          <p:nvPr>
            <p:extLst>
              <p:ext uri="{D42A27DB-BD31-4B8C-83A1-F6EECF244321}">
                <p14:modId xmlns:p14="http://schemas.microsoft.com/office/powerpoint/2010/main" xmlns="" val="2834452322"/>
              </p:ext>
            </p:extLst>
          </p:nvPr>
        </p:nvGraphicFramePr>
        <p:xfrm>
          <a:off x="361950" y="1549400"/>
          <a:ext cx="8420099" cy="2701200"/>
        </p:xfrm>
        <a:graphic>
          <a:graphicData uri="http://schemas.openxmlformats.org/drawingml/2006/table">
            <a:tbl>
              <a:tblPr firstRow="1" bandRow="1">
                <a:tableStyleId>{69012ECD-51FC-41F1-AA8D-1B2483CD663E}</a:tableStyleId>
              </a:tblPr>
              <a:tblGrid>
                <a:gridCol w="2760260">
                  <a:extLst>
                    <a:ext uri="{9D8B030D-6E8A-4147-A177-3AD203B41FA5}">
                      <a16:colId xmlns:a16="http://schemas.microsoft.com/office/drawing/2014/main" xmlns="" val="20000"/>
                    </a:ext>
                  </a:extLst>
                </a:gridCol>
                <a:gridCol w="3338551">
                  <a:extLst>
                    <a:ext uri="{9D8B030D-6E8A-4147-A177-3AD203B41FA5}">
                      <a16:colId xmlns:a16="http://schemas.microsoft.com/office/drawing/2014/main" xmlns="" val="20002"/>
                    </a:ext>
                  </a:extLst>
                </a:gridCol>
                <a:gridCol w="2321288">
                  <a:extLst>
                    <a:ext uri="{9D8B030D-6E8A-4147-A177-3AD203B41FA5}">
                      <a16:colId xmlns:a16="http://schemas.microsoft.com/office/drawing/2014/main" xmlns="" val="20003"/>
                    </a:ext>
                  </a:extLst>
                </a:gridCol>
              </a:tblGrid>
              <a:tr h="1879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300" b="1" i="0" u="none" strike="noStrike" cap="none" baseline="0" dirty="0">
                          <a:solidFill>
                            <a:srgbClr val="FFFFFF"/>
                          </a:solidFill>
                          <a:effectLst/>
                          <a:uFillTx/>
                          <a:ea typeface="MS UI Gothic"/>
                        </a:rPr>
                        <a:t>グレード3以上のAE、n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1" i="0" u="none" strike="noStrike" cap="none" baseline="0" dirty="0">
                          <a:solidFill>
                            <a:srgbClr val="FFFFFF"/>
                          </a:solidFill>
                          <a:effectLst/>
                          <a:uFillTx/>
                          <a:ea typeface="MS UI Gothic"/>
                        </a:rPr>
                        <a:t>カルボプラチン＋パクリタキセ</a:t>
                      </a:r>
                      <a:r>
                        <a:rPr lang="ja-JP" sz="1300" b="1" i="0" u="none" strike="noStrike" cap="none" baseline="0" dirty="0" smtClean="0">
                          <a:solidFill>
                            <a:srgbClr val="FFFFFF"/>
                          </a:solidFill>
                          <a:effectLst/>
                          <a:uFillTx/>
                          <a:ea typeface="MS UI Gothic"/>
                        </a:rPr>
                        <a:t>ル</a:t>
                      </a:r>
                      <a:r>
                        <a:rPr lang="en-GB" altLang="ja-JP" sz="1300" b="1" i="0" u="none" strike="noStrike" cap="none" baseline="0" dirty="0" smtClean="0">
                          <a:solidFill>
                            <a:srgbClr val="FFFFFF"/>
                          </a:solidFill>
                          <a:effectLst/>
                          <a:uFillTx/>
                          <a:ea typeface="MS UI Gothic"/>
                        </a:rPr>
                        <a:t> </a:t>
                      </a:r>
                      <a:r>
                        <a:rPr lang="ja-JP" sz="1300" b="1" i="0" u="none" strike="noStrike" cap="none" baseline="0" dirty="0" smtClean="0">
                          <a:solidFill>
                            <a:srgbClr val="FFFFFF"/>
                          </a:solidFill>
                          <a:effectLst/>
                          <a:uFillTx/>
                          <a:ea typeface="MS UI Gothic"/>
                        </a:rPr>
                        <a:t>(</a:t>
                      </a:r>
                      <a:r>
                        <a:rPr lang="ja-JP" sz="1300" b="1" i="0" u="none" strike="noStrike" cap="none" baseline="0" dirty="0">
                          <a:solidFill>
                            <a:srgbClr val="FFFFFF"/>
                          </a:solidFill>
                          <a:effectLst/>
                          <a:uFillTx/>
                          <a:ea typeface="MS UI Gothic"/>
                        </a:rPr>
                        <a:t>n=42)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1" i="0" u="none" strike="noStrike" cap="none" baseline="0" dirty="0">
                          <a:solidFill>
                            <a:srgbClr val="FFFFFF"/>
                          </a:solidFill>
                          <a:effectLst/>
                          <a:uFillTx/>
                          <a:ea typeface="MS UI Gothic"/>
                        </a:rPr>
                        <a:t>シスプラチン + </a:t>
                      </a:r>
                      <a:r>
                        <a:rPr lang="ja-JP" sz="1300" b="1" i="0" u="none" strike="noStrike" cap="none" baseline="0" dirty="0" smtClean="0">
                          <a:solidFill>
                            <a:srgbClr val="FFFFFF"/>
                          </a:solidFill>
                          <a:effectLst/>
                          <a:uFillTx/>
                          <a:ea typeface="MS UI Gothic"/>
                        </a:rPr>
                        <a:t>5FU</a:t>
                      </a:r>
                      <a:r>
                        <a:rPr lang="en-GB" altLang="ja-JP" sz="1300" b="1" i="0" u="none" strike="noStrike" cap="none" baseline="0" dirty="0" smtClean="0">
                          <a:solidFill>
                            <a:srgbClr val="FFFFFF"/>
                          </a:solidFill>
                          <a:effectLst/>
                          <a:uFillTx/>
                          <a:ea typeface="MS UI Gothic"/>
                        </a:rPr>
                        <a:t> </a:t>
                      </a:r>
                      <a:r>
                        <a:rPr lang="ja-JP" sz="1300" b="1" i="0" u="none" strike="noStrike" cap="none" baseline="0" dirty="0" smtClean="0">
                          <a:solidFill>
                            <a:srgbClr val="FFFFFF"/>
                          </a:solidFill>
                          <a:effectLst/>
                          <a:uFillTx/>
                          <a:ea typeface="MS UI Gothic"/>
                        </a:rPr>
                        <a:t>(</a:t>
                      </a:r>
                      <a:r>
                        <a:rPr lang="ja-JP" sz="1300" b="1" i="0" u="none" strike="noStrike" cap="none" baseline="0" dirty="0">
                          <a:solidFill>
                            <a:srgbClr val="FFFFFF"/>
                          </a:solidFill>
                          <a:effectLst/>
                          <a:uFillTx/>
                          <a:ea typeface="MS UI Gothic"/>
                        </a:rPr>
                        <a:t>n=42)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xmlns="" val="10000"/>
                  </a:ext>
                </a:extLst>
              </a:tr>
              <a:tr h="1879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a:solidFill>
                            <a:srgbClr val="4D4D4D"/>
                          </a:solidFill>
                          <a:effectLst/>
                          <a:uFillTx/>
                          <a:ea typeface="MS UI Gothic"/>
                        </a:rPr>
                        <a:t>貧血</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300" b="0" i="0" u="none" strike="noStrike" cap="none" baseline="0">
                          <a:solidFill>
                            <a:srgbClr val="4D4D4D"/>
                          </a:solidFill>
                          <a:effectLst/>
                          <a:uFillTx/>
                          <a:ea typeface="MS UI Gothic"/>
                        </a:rPr>
                        <a:t>4 (10)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300" b="0" i="0" u="none" strike="noStrike" cap="none" baseline="0">
                          <a:solidFill>
                            <a:srgbClr val="4D4D4D"/>
                          </a:solidFill>
                          <a:effectLst/>
                          <a:uFillTx/>
                          <a:ea typeface="MS UI Gothic"/>
                        </a:rPr>
                        <a:t>2 (5)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1879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a:solidFill>
                            <a:srgbClr val="4D4D4D"/>
                          </a:solidFill>
                          <a:effectLst/>
                          <a:uFillTx/>
                          <a:ea typeface="MS UI Gothic"/>
                        </a:rPr>
                        <a:t>下痢</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en-US" altLang="ja-JP" sz="1300" b="0" i="0" u="none" strike="noStrike" cap="none" baseline="0" dirty="0">
                          <a:solidFill>
                            <a:srgbClr val="4D4D4D"/>
                          </a:solidFill>
                          <a:effectLst/>
                          <a:uFillTx/>
                          <a:ea typeface="MS UI Gothic"/>
                        </a:rPr>
                        <a:t>1 (2)</a:t>
                      </a:r>
                      <a:endParaRPr lang="ja-JP" sz="1300" b="0" i="0" u="none" strike="noStrike" cap="none" baseline="0" dirty="0">
                        <a:solidFill>
                          <a:srgbClr val="4D4D4D"/>
                        </a:solidFill>
                        <a:effectLst/>
                        <a:uFillTx/>
                        <a:ea typeface="MS UI Gothic"/>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a:solidFill>
                            <a:srgbClr val="4D4D4D"/>
                          </a:solidFill>
                          <a:effectLst/>
                          <a:uFillTx/>
                          <a:ea typeface="MS UI Gothic"/>
                        </a:rPr>
                        <a:t>2 (5)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187960">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defRPr/>
                      </a:pPr>
                      <a:r>
                        <a:rPr lang="ja-JP" sz="1300" b="0" i="0" u="none" strike="noStrike" cap="none" baseline="0">
                          <a:solidFill>
                            <a:srgbClr val="4D4D4D"/>
                          </a:solidFill>
                          <a:effectLst/>
                          <a:uFillTx/>
                          <a:ea typeface="MS UI Gothic"/>
                        </a:rPr>
                        <a:t>疲労</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a:solidFill>
                            <a:srgbClr val="4D4D4D"/>
                          </a:solidFill>
                          <a:effectLst/>
                          <a:uFillTx/>
                          <a:ea typeface="MS UI Gothic"/>
                        </a:rPr>
                        <a:t>4 (10)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a:solidFill>
                            <a:srgbClr val="4D4D4D"/>
                          </a:solidFill>
                          <a:effectLst/>
                          <a:uFillTx/>
                          <a:ea typeface="MS UI Gothic"/>
                        </a:rPr>
                        <a:t>8 (19)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187960">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a:solidFill>
                            <a:srgbClr val="4D4D4D"/>
                          </a:solidFill>
                          <a:effectLst/>
                          <a:uFillTx/>
                          <a:ea typeface="MS UI Gothic"/>
                        </a:rPr>
                        <a:t>発熱性好中球減少症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a:solidFill>
                            <a:srgbClr val="4D4D4D"/>
                          </a:solidFill>
                          <a:effectLst/>
                          <a:uFillTx/>
                          <a:ea typeface="MS UI Gothic"/>
                        </a:rPr>
                        <a:t>2 (5)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a:solidFill>
                            <a:srgbClr val="4D4D4D"/>
                          </a:solidFill>
                          <a:effectLst/>
                          <a:uFillTx/>
                          <a:ea typeface="MS UI Gothic"/>
                        </a:rPr>
                        <a:t>4 (10)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187960">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a:solidFill>
                            <a:srgbClr val="4D4D4D"/>
                          </a:solidFill>
                          <a:effectLst/>
                          <a:uFillTx/>
                          <a:ea typeface="MS UI Gothic"/>
                        </a:rPr>
                        <a:t>粘膜炎</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a:solidFill>
                            <a:srgbClr val="4D4D4D"/>
                          </a:solidFill>
                          <a:effectLst/>
                          <a:uFillTx/>
                          <a:ea typeface="MS UI Gothic"/>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a:solidFill>
                            <a:srgbClr val="4D4D4D"/>
                          </a:solidFill>
                          <a:effectLst/>
                          <a:uFillTx/>
                          <a:ea typeface="MS UI Gothic"/>
                        </a:rPr>
                        <a:t>11 (26)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5"/>
                  </a:ext>
                </a:extLst>
              </a:tr>
              <a:tr h="187960">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a:solidFill>
                            <a:srgbClr val="4D4D4D"/>
                          </a:solidFill>
                          <a:effectLst/>
                          <a:uFillTx/>
                          <a:ea typeface="MS UI Gothic"/>
                        </a:rPr>
                        <a:t>悪心</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en-US" altLang="ja-JP" sz="1300" b="0" i="0" u="none" strike="noStrike" cap="none" baseline="0" dirty="0">
                          <a:solidFill>
                            <a:srgbClr val="4D4D4D"/>
                          </a:solidFill>
                          <a:effectLst/>
                          <a:uFillTx/>
                          <a:ea typeface="MS UI Gothic"/>
                        </a:rPr>
                        <a:t>1 (2)</a:t>
                      </a:r>
                      <a:endParaRPr lang="ja-JP" sz="1300" b="0" i="0" u="none" strike="noStrike" cap="none" baseline="0" dirty="0">
                        <a:solidFill>
                          <a:srgbClr val="4D4D4D"/>
                        </a:solidFill>
                        <a:effectLst/>
                        <a:uFillTx/>
                        <a:ea typeface="MS UI Gothic"/>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a:solidFill>
                            <a:srgbClr val="4D4D4D"/>
                          </a:solidFill>
                          <a:effectLst/>
                          <a:uFillTx/>
                          <a:ea typeface="MS UI Gothic"/>
                        </a:rPr>
                        <a:t>7(17)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6"/>
                  </a:ext>
                </a:extLst>
              </a:tr>
              <a:tr h="187960">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a:solidFill>
                            <a:srgbClr val="4D4D4D"/>
                          </a:solidFill>
                          <a:effectLst/>
                          <a:uFillTx/>
                          <a:ea typeface="MS UI Gothic"/>
                        </a:rPr>
                        <a:t>神経障害</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en-US" altLang="ja-JP" sz="1300" b="0" i="0" u="none" strike="noStrike" cap="none" baseline="0" dirty="0">
                          <a:solidFill>
                            <a:srgbClr val="4D4D4D"/>
                          </a:solidFill>
                          <a:effectLst/>
                          <a:uFillTx/>
                          <a:ea typeface="MS UI Gothic"/>
                        </a:rPr>
                        <a:t>1 (2)</a:t>
                      </a:r>
                      <a:endParaRPr lang="ja-JP" sz="1300" b="0" i="0" u="none" strike="noStrike" cap="none" baseline="0" dirty="0">
                        <a:solidFill>
                          <a:srgbClr val="4D4D4D"/>
                        </a:solidFill>
                        <a:effectLst/>
                        <a:uFillTx/>
                        <a:ea typeface="MS UI Gothic"/>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a:solidFill>
                            <a:srgbClr val="4D4D4D"/>
                          </a:solidFill>
                          <a:effectLst/>
                          <a:uFillTx/>
                          <a:ea typeface="MS UI Gothic"/>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7"/>
                  </a:ext>
                </a:extLst>
              </a:tr>
              <a:tr h="187960">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a:solidFill>
                            <a:srgbClr val="4D4D4D"/>
                          </a:solidFill>
                          <a:effectLst/>
                          <a:uFillTx/>
                          <a:ea typeface="MS UI Gothic"/>
                        </a:rPr>
                        <a:t>血栓塞栓症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en-US" altLang="ja-JP" sz="1300" b="0" i="0" u="none" strike="noStrike" cap="none" baseline="0" dirty="0">
                          <a:solidFill>
                            <a:srgbClr val="4D4D4D"/>
                          </a:solidFill>
                          <a:effectLst/>
                          <a:uFillTx/>
                          <a:ea typeface="MS UI Gothic"/>
                        </a:rPr>
                        <a:t>1 (2)</a:t>
                      </a:r>
                      <a:endParaRPr lang="ja-JP" sz="1300" b="0" i="0" u="none" strike="noStrike" cap="none" baseline="0" dirty="0">
                        <a:solidFill>
                          <a:srgbClr val="4D4D4D"/>
                        </a:solidFill>
                        <a:effectLst/>
                        <a:uFillTx/>
                        <a:ea typeface="MS UI Gothic"/>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a:solidFill>
                            <a:srgbClr val="4D4D4D"/>
                          </a:solidFill>
                          <a:effectLst/>
                          <a:uFillTx/>
                          <a:ea typeface="MS UI Gothic"/>
                        </a:rPr>
                        <a:t>5 (12)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8"/>
                  </a:ext>
                </a:extLst>
              </a:tr>
              <a:tr h="187960">
                <a:tc>
                  <a:txBody>
                    <a:bodyPr/>
                    <a:lstStyle/>
                    <a:p>
                      <a:pPr marL="0" marR="0" lvl="0" indent="-271462" algn="l"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a:solidFill>
                            <a:srgbClr val="4D4D4D"/>
                          </a:solidFill>
                          <a:effectLst/>
                          <a:uFillTx/>
                          <a:ea typeface="MS UI Gothic"/>
                        </a:rPr>
                        <a:t>SAE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a:solidFill>
                            <a:srgbClr val="4D4D4D"/>
                          </a:solidFill>
                          <a:effectLst/>
                          <a:uFillTx/>
                          <a:ea typeface="MS UI Gothic"/>
                        </a:rPr>
                        <a:t>15 (36)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dirty="0">
                          <a:solidFill>
                            <a:srgbClr val="4D4D4D"/>
                          </a:solidFill>
                          <a:effectLst/>
                          <a:uFillTx/>
                          <a:ea typeface="MS UI Gothic"/>
                        </a:rPr>
                        <a:t>26 (62)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xmlns="" val="1932365944"/>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sz="4000" b="1" i="0" u="none" strike="noStrike" cap="all" baseline="0">
                <a:solidFill>
                  <a:srgbClr val="043882"/>
                </a:solidFill>
                <a:effectLst/>
                <a:uFillTx/>
                <a:ea typeface="MS UI Gothic"/>
              </a:rPr>
              <a:t>消化管癌</a:t>
            </a:r>
          </a:p>
        </p:txBody>
      </p:sp>
    </p:spTree>
    <p:extLst>
      <p:ext uri="{BB962C8B-B14F-4D97-AF65-F5344CB8AC3E}">
        <p14:creationId xmlns:p14="http://schemas.microsoft.com/office/powerpoint/2010/main" xmlns="" val="1101685443"/>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417PD: マルチオミクス分子プロファイリングを用いた消化管癌における併用療法の最適化 </a:t>
            </a:r>
            <a:r>
              <a:rPr lang="en-GB" altLang="ja-JP" sz="1800" b="1" i="0" u="none" strike="noStrike" cap="none" baseline="0" dirty="0" smtClean="0">
                <a:solidFill>
                  <a:srgbClr val="043882"/>
                </a:solidFill>
                <a:effectLst/>
                <a:uFillTx/>
                <a:ea typeface="MS UI Gothic"/>
              </a:rPr>
              <a:t/>
            </a:r>
            <a:br>
              <a:rPr lang="en-GB" altLang="ja-JP" sz="1800" b="1" i="0" u="none" strike="noStrike" cap="none" baseline="0" dirty="0" smtClean="0">
                <a:solidFill>
                  <a:srgbClr val="043882"/>
                </a:solidFill>
                <a:effectLst/>
                <a:uFillTx/>
                <a:ea typeface="MS UI Gothic"/>
              </a:rPr>
            </a:br>
            <a:r>
              <a:rPr lang="en-GB" dirty="0" smtClean="0"/>
              <a:t>–</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Monge C,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試験の目的</a:t>
            </a:r>
          </a:p>
          <a:p>
            <a:r>
              <a:rPr lang="ja-JP" sz="1600" b="0" i="0" u="none" strike="noStrike" cap="none" baseline="0">
                <a:solidFill>
                  <a:srgbClr val="4D4D4D"/>
                </a:solidFill>
                <a:effectLst/>
                <a:uFillTx/>
                <a:ea typeface="MS UI Gothic"/>
              </a:rPr>
              <a:t>全国研究コンソーシアムから得られたMOMP癌データに基づく消化管癌における併用療法の使用を評価する </a:t>
            </a:r>
          </a:p>
          <a:p>
            <a:pPr marL="0" indent="0">
              <a:buNone/>
            </a:pPr>
            <a:r>
              <a:rPr lang="ja-JP" sz="1600" b="1" i="0" u="none" strike="noStrike" cap="none" baseline="0">
                <a:solidFill>
                  <a:srgbClr val="4D4D4D"/>
                </a:solidFill>
                <a:effectLst/>
                <a:uFillTx/>
                <a:ea typeface="MS UI Gothic"/>
              </a:rPr>
              <a:t>試験デザイン</a:t>
            </a:r>
          </a:p>
          <a:p>
            <a:r>
              <a:rPr lang="ja-JP" sz="1600" b="0" i="0" u="none" strike="noStrike" cap="none" baseline="0">
                <a:solidFill>
                  <a:srgbClr val="4D4D4D"/>
                </a:solidFill>
                <a:effectLst/>
                <a:uFillTx/>
                <a:ea typeface="MS UI Gothic"/>
              </a:rPr>
              <a:t>この後ろ向き分析では、MOMP(n=5377)および他のその他のCRC(n=2961)を含むコホートに所属する消化器癌患者を照合して、単剤および併用療法を評価した</a:t>
            </a:r>
          </a:p>
          <a:p>
            <a:pPr marL="0" indent="0">
              <a:buNone/>
            </a:pPr>
            <a:r>
              <a:rPr lang="ja-JP" sz="1600" b="1" i="0" u="none" strike="noStrike" cap="none" baseline="0">
                <a:solidFill>
                  <a:srgbClr val="4D4D4D"/>
                </a:solidFill>
                <a:effectLst/>
                <a:uFillTx/>
                <a:ea typeface="MS UI Gothic"/>
              </a:rPr>
              <a:t>主な結果</a:t>
            </a:r>
          </a:p>
          <a:p>
            <a:r>
              <a:rPr lang="ja-JP" sz="1600" b="0" i="0" u="none" strike="noStrike" cap="none" baseline="0">
                <a:solidFill>
                  <a:srgbClr val="4D4D4D"/>
                </a:solidFill>
                <a:effectLst/>
                <a:uFillTx/>
                <a:ea typeface="MS UI Gothic"/>
              </a:rPr>
              <a:t>単剤の作用可能性については、潜在的に作用可能なバイオマーカーを有する患者の割合は、消化器癌（24％）およびCRCコホート（31％）全体を通してPI3K/AKT/mTOR阻害剤で最も高かった </a:t>
            </a:r>
          </a:p>
          <a:p>
            <a:pPr marL="0" indent="0">
              <a:buNone/>
            </a:pPr>
            <a:r>
              <a:rPr lang="ja-JP" sz="1600" b="1" i="0" u="none" strike="noStrike" cap="none" baseline="0">
                <a:solidFill>
                  <a:srgbClr val="4D4D4D"/>
                </a:solidFill>
                <a:effectLst/>
                <a:uFillTx/>
                <a:ea typeface="MS UI Gothic"/>
              </a:rPr>
              <a:t>結論</a:t>
            </a:r>
          </a:p>
          <a:p>
            <a:r>
              <a:rPr lang="ja-JP" sz="1600" b="1" i="0" u="none" strike="noStrike" cap="none" baseline="0">
                <a:solidFill>
                  <a:srgbClr val="4D4D4D"/>
                </a:solidFill>
                <a:effectLst/>
                <a:uFillTx/>
                <a:ea typeface="MS UI Gothic"/>
              </a:rPr>
              <a:t>これらの結果は、分子プロファイリングを用いて薬物開発戦略をたてて、登録、臨床的有用性、標的特異的および疾患特異的試験デザインを評価すべきであることを示唆している</a:t>
            </a:r>
          </a:p>
        </p:txBody>
      </p:sp>
      <p:sp>
        <p:nvSpPr>
          <p:cNvPr id="5" name="Text Placeholder 4"/>
          <p:cNvSpPr>
            <a:spLocks noGrp="1"/>
          </p:cNvSpPr>
          <p:nvPr>
            <p:ph type="body" sz="quarter" idx="11"/>
          </p:nvPr>
        </p:nvSpPr>
        <p:spPr>
          <a:xfrm>
            <a:off x="4291200" y="6096000"/>
            <a:ext cx="4487675" cy="487363"/>
          </a:xfrm>
        </p:spPr>
        <p:txBody>
          <a:bodyPr/>
          <a:lstStyle/>
          <a:p>
            <a:r>
              <a:rPr lang="ja-JP" sz="1200" b="0" i="0" u="none" strike="noStrike" cap="none" baseline="0">
                <a:solidFill>
                  <a:srgbClr val="4D4D4D"/>
                </a:solidFill>
                <a:effectLst/>
                <a:uFillTx/>
                <a:ea typeface="MS UI Gothic"/>
              </a:rPr>
              <a:t>Monge C, et al. Ann Oncol 2018;29(suppl 5):abstr 417PD</a:t>
            </a:r>
          </a:p>
        </p:txBody>
      </p:sp>
    </p:spTree>
    <p:extLst>
      <p:ext uri="{BB962C8B-B14F-4D97-AF65-F5344CB8AC3E}">
        <p14:creationId xmlns:p14="http://schemas.microsoft.com/office/powerpoint/2010/main" xmlns="" val="2976738145"/>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胃腸腫瘍におけるトランスレーショナルリサーチ</a:t>
            </a:r>
            <a:r>
              <a:rPr lang="ja-JP" sz="1800" b="1" i="0" u="none" strike="noStrike" cap="none" baseline="0" dirty="0" smtClean="0">
                <a:solidFill>
                  <a:srgbClr val="043882"/>
                </a:solidFill>
                <a:effectLst/>
                <a:uFillTx/>
                <a:ea typeface="MS UI Gothic"/>
              </a:rPr>
              <a:t>：</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H</a:t>
            </a:r>
            <a:r>
              <a:rPr lang="ja-JP" sz="1800" b="1" i="0" u="none" strike="noStrike" cap="none" baseline="0" dirty="0">
                <a:solidFill>
                  <a:srgbClr val="043882"/>
                </a:solidFill>
                <a:effectLst/>
                <a:uFillTx/>
                <a:ea typeface="MS UI Gothic"/>
              </a:rPr>
              <a:t>CC、結腸癌およびmCRC</a:t>
            </a:r>
            <a:r>
              <a:rPr sz="1800" dirty="0"/>
              <a:t/>
            </a:r>
            <a:br>
              <a:rPr sz="1800" dirty="0"/>
            </a:br>
            <a:r>
              <a:rPr lang="ja-JP" sz="1800" b="1" i="0" u="none" strike="noStrike" cap="none" baseline="0" dirty="0">
                <a:solidFill>
                  <a:srgbClr val="043882"/>
                </a:solidFill>
                <a:effectLst/>
                <a:uFillTx/>
                <a:ea typeface="MS UI Gothic"/>
              </a:rPr>
              <a:t>討論者 – Dienstmann R</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試験の目的 (REFLECT: Abstract 59PD – Finn RS, et al)</a:t>
            </a:r>
          </a:p>
          <a:p>
            <a:r>
              <a:rPr lang="ja-JP" sz="1600" b="1" i="0" u="none" strike="noStrike" cap="none" baseline="0">
                <a:solidFill>
                  <a:srgbClr val="4D4D4D"/>
                </a:solidFill>
                <a:effectLst/>
                <a:uFillTx/>
                <a:ea typeface="MS UI Gothic"/>
              </a:rPr>
              <a:t>切除不能HCC患者を対象としてレンバチニブとソラフェニブの1L治療後に血清バイオマーカーを評価する</a:t>
            </a:r>
          </a:p>
          <a:p>
            <a:pPr marL="0" indent="0">
              <a:buNone/>
            </a:pPr>
            <a:r>
              <a:rPr lang="ja-JP" sz="1600" b="1" i="0" u="none" strike="noStrike" cap="none" baseline="0">
                <a:solidFill>
                  <a:srgbClr val="4D4D4D"/>
                </a:solidFill>
                <a:effectLst/>
                <a:uFillTx/>
                <a:ea typeface="MS UI Gothic"/>
              </a:rPr>
              <a:t>試験デザイン</a:t>
            </a:r>
          </a:p>
          <a:p>
            <a:r>
              <a:rPr lang="ja-JP" sz="1600" b="0" i="0" u="none" strike="noStrike" cap="none" baseline="0">
                <a:solidFill>
                  <a:srgbClr val="4D4D4D"/>
                </a:solidFill>
                <a:effectLst/>
                <a:uFillTx/>
                <a:ea typeface="MS UI Gothic"/>
              </a:rPr>
              <a:t>REFLECT試験では、患者（n=954）をレンバチニブ（n=478）またはソラフェニブ（n=128）のいずれか一方に無作為化し (1:1) 、それぞれ267例および128例のバイオマーカーを測定した</a:t>
            </a:r>
          </a:p>
          <a:p>
            <a:pPr marL="0" indent="0">
              <a:buNone/>
            </a:pPr>
            <a:r>
              <a:rPr lang="ja-JP" sz="1600" b="1" i="0" u="none" strike="noStrike" cap="none" baseline="0">
                <a:solidFill>
                  <a:srgbClr val="4D4D4D"/>
                </a:solidFill>
                <a:effectLst/>
                <a:uFillTx/>
                <a:ea typeface="MS UI Gothic"/>
              </a:rPr>
              <a:t>主な結果</a:t>
            </a:r>
          </a:p>
          <a:p>
            <a:r>
              <a:rPr lang="ja-JP" sz="1600" b="0" i="0" u="none" strike="noStrike" cap="none" baseline="0">
                <a:solidFill>
                  <a:srgbClr val="4D4D4D"/>
                </a:solidFill>
                <a:effectLst/>
                <a:uFillTx/>
                <a:ea typeface="MS UI Gothic"/>
              </a:rPr>
              <a:t>mOSに関しては、レンバチニブはソラフェニブに対して非劣性を示した（それぞれ13.6カ月 対 12.3カ月; HR 0.92 [95％CI 0.79、1.06]）</a:t>
            </a:r>
          </a:p>
          <a:p>
            <a:r>
              <a:rPr lang="ja-JP" sz="1600" b="0" i="0" u="none" strike="noStrike" cap="none" baseline="0">
                <a:solidFill>
                  <a:srgbClr val="4D4D4D"/>
                </a:solidFill>
                <a:effectLst/>
                <a:uFillTx/>
                <a:ea typeface="MS UI Gothic"/>
              </a:rPr>
              <a:t>両投与群ともVEGF値の上昇と関連していたが、レンバチニブ投与患者の方が大きかった</a:t>
            </a:r>
          </a:p>
          <a:p>
            <a:r>
              <a:rPr lang="ja-JP" sz="1600" b="0" i="0" u="none" strike="noStrike" cap="none" baseline="0">
                <a:solidFill>
                  <a:srgbClr val="4D4D4D"/>
                </a:solidFill>
                <a:effectLst/>
                <a:uFillTx/>
                <a:ea typeface="MS UI Gothic"/>
              </a:rPr>
              <a:t>ORは、レンバチニブ投与群のベースラインからのFGF19（サイクル4D1でベースラインに対しそれぞれ55％ 対 18％、p=0.014）およびFGF23（48％ 対 16％、p=0.002）の濃度上昇と関連していた</a:t>
            </a:r>
          </a:p>
        </p:txBody>
      </p:sp>
      <p:sp>
        <p:nvSpPr>
          <p:cNvPr id="5" name="Text Placeholder 4"/>
          <p:cNvSpPr>
            <a:spLocks noGrp="1"/>
          </p:cNvSpPr>
          <p:nvPr>
            <p:ph type="body" sz="quarter" idx="11"/>
          </p:nvPr>
        </p:nvSpPr>
        <p:spPr>
          <a:xfrm>
            <a:off x="4557600" y="6096000"/>
            <a:ext cx="4221275" cy="487363"/>
          </a:xfrm>
        </p:spPr>
        <p:txBody>
          <a:bodyPr/>
          <a:lstStyle/>
          <a:p>
            <a:r>
              <a:rPr lang="ja-JP" sz="1200" b="0" i="0" u="none" strike="noStrike" cap="none" baseline="0">
                <a:solidFill>
                  <a:srgbClr val="4D4D4D"/>
                </a:solidFill>
                <a:effectLst/>
                <a:uFillTx/>
                <a:ea typeface="MS UI Gothic"/>
              </a:rPr>
              <a:t>Finn RS, et al. Ann Oncol 2018;29(suppl 5):abstr 59PD</a:t>
            </a:r>
            <a:r>
              <a:rPr sz="1200"/>
              <a:t/>
            </a:r>
            <a:br>
              <a:rPr sz="1200"/>
            </a:br>
            <a:r>
              <a:rPr lang="ja-JP" sz="1200" b="0" i="0" u="none" strike="noStrike" cap="none" baseline="0">
                <a:solidFill>
                  <a:srgbClr val="4D4D4D"/>
                </a:solidFill>
                <a:effectLst/>
                <a:uFillTx/>
                <a:ea typeface="MS UI Gothic"/>
              </a:rPr>
              <a:t>Laurent-Puig P, et al. Ann Oncol 2018;29(suppl 5):abstr 60PD</a:t>
            </a:r>
            <a:r>
              <a:rPr sz="1200"/>
              <a:t/>
            </a:r>
            <a:br>
              <a:rPr sz="1200"/>
            </a:br>
            <a:r>
              <a:rPr lang="ja-JP" sz="1200" b="0" i="0" u="none" strike="noStrike" cap="none" baseline="0">
                <a:solidFill>
                  <a:srgbClr val="4D4D4D"/>
                </a:solidFill>
                <a:effectLst/>
                <a:uFillTx/>
                <a:ea typeface="MS UI Gothic"/>
              </a:rPr>
              <a:t>Berger MD, et al. Ann Oncol 2018;29(suppl 5):abstr 61PD</a:t>
            </a:r>
          </a:p>
        </p:txBody>
      </p:sp>
    </p:spTree>
    <p:extLst>
      <p:ext uri="{BB962C8B-B14F-4D97-AF65-F5344CB8AC3E}">
        <p14:creationId xmlns:p14="http://schemas.microsoft.com/office/powerpoint/2010/main" xmlns="" val="739950553"/>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胃腸腫瘍におけるトランスレーショナルリサーチ</a:t>
            </a:r>
            <a:r>
              <a:rPr lang="ja-JP" sz="1800" b="1" i="0" u="none" strike="noStrike" cap="none" baseline="0" dirty="0" smtClean="0">
                <a:solidFill>
                  <a:srgbClr val="043882"/>
                </a:solidFill>
                <a:effectLst/>
                <a:uFillTx/>
                <a:ea typeface="MS UI Gothic"/>
              </a:rPr>
              <a:t>：</a:t>
            </a:r>
            <a:r>
              <a:rPr lang="en-GB" sz="1800" dirty="0" smtClean="0"/>
              <a:t> </a:t>
            </a:r>
            <a:r>
              <a:rPr lang="ja-JP" sz="1800" b="1" i="0" u="none" strike="noStrike" cap="none" baseline="0" dirty="0" smtClean="0">
                <a:solidFill>
                  <a:srgbClr val="043882"/>
                </a:solidFill>
                <a:effectLst/>
                <a:uFillTx/>
                <a:ea typeface="MS UI Gothic"/>
              </a:rPr>
              <a:t>H</a:t>
            </a:r>
            <a:r>
              <a:rPr lang="ja-JP" sz="1800" b="1" i="0" u="none" strike="noStrike" cap="none" baseline="0" dirty="0">
                <a:solidFill>
                  <a:srgbClr val="043882"/>
                </a:solidFill>
                <a:effectLst/>
                <a:uFillTx/>
                <a:ea typeface="MS UI Gothic"/>
              </a:rPr>
              <a:t>CC、結腸癌およびmCRC</a:t>
            </a:r>
            <a:r>
              <a:rPr sz="1800" dirty="0"/>
              <a:t/>
            </a:r>
            <a:br>
              <a:rPr sz="1800" dirty="0"/>
            </a:br>
            <a:r>
              <a:rPr lang="ja-JP" sz="1800" b="1" i="0" u="none" strike="noStrike" cap="none" baseline="0" dirty="0">
                <a:solidFill>
                  <a:srgbClr val="043882"/>
                </a:solidFill>
                <a:effectLst/>
                <a:uFillTx/>
                <a:ea typeface="MS UI Gothic"/>
              </a:rPr>
              <a:t>討論者 – Dienstmann R</a:t>
            </a:r>
          </a:p>
        </p:txBody>
      </p:sp>
      <p:sp>
        <p:nvSpPr>
          <p:cNvPr id="3" name="Content Placeholder 2"/>
          <p:cNvSpPr>
            <a:spLocks noGrp="1"/>
          </p:cNvSpPr>
          <p:nvPr>
            <p:ph idx="1"/>
          </p:nvPr>
        </p:nvSpPr>
        <p:spPr>
          <a:xfrm>
            <a:off x="365124" y="1254035"/>
            <a:ext cx="8486568" cy="4746172"/>
          </a:xfrm>
        </p:spPr>
        <p:txBody>
          <a:bodyPr/>
          <a:lstStyle/>
          <a:p>
            <a:pPr marL="0" indent="0">
              <a:buNone/>
            </a:pPr>
            <a:r>
              <a:rPr lang="ja-JP" sz="1600" b="1" i="0" u="none" strike="noStrike" cap="none" baseline="0">
                <a:solidFill>
                  <a:srgbClr val="4D4D4D"/>
                </a:solidFill>
                <a:effectLst/>
                <a:uFillTx/>
                <a:ea typeface="MS UI Gothic"/>
              </a:rPr>
              <a:t>試験の目的 (PETACC-8: Abstract 60PD – Laurent-Puig P, et al)</a:t>
            </a:r>
          </a:p>
          <a:p>
            <a:r>
              <a:rPr lang="ja-JP" sz="1600" b="1" i="0" u="none" strike="noStrike" cap="none" baseline="0">
                <a:solidFill>
                  <a:srgbClr val="4D4D4D"/>
                </a:solidFill>
                <a:effectLst/>
                <a:uFillTx/>
                <a:ea typeface="MS UI Gothic"/>
              </a:rPr>
              <a:t>ステージIII結腸癌患者を対象としてデコンボリューションアルゴリズムを用いて腫瘍内異種性CMS分類の予後予測能を評価する</a:t>
            </a:r>
          </a:p>
          <a:p>
            <a:pPr marL="0" indent="0">
              <a:buNone/>
            </a:pPr>
            <a:r>
              <a:rPr lang="ja-JP" sz="1600" b="1" i="0" u="none" strike="noStrike" cap="none" baseline="0">
                <a:solidFill>
                  <a:srgbClr val="4D4D4D"/>
                </a:solidFill>
                <a:effectLst/>
                <a:uFillTx/>
                <a:ea typeface="MS UI Gothic"/>
              </a:rPr>
              <a:t>試験デザイン</a:t>
            </a:r>
          </a:p>
          <a:p>
            <a:r>
              <a:rPr lang="ja-JP" sz="1600" b="0" i="0" u="none" strike="noStrike" cap="none" baseline="0">
                <a:solidFill>
                  <a:srgbClr val="4D4D4D"/>
                </a:solidFill>
                <a:effectLst/>
                <a:uFillTx/>
                <a:ea typeface="MS UI Gothic"/>
              </a:rPr>
              <a:t>結腸癌のCMS分類のランダムフォレスト分類を、PETACC08試験からのホルマリン固定パラフィン包埋サンプル(n=1779)に適用した</a:t>
            </a:r>
          </a:p>
          <a:p>
            <a:pPr marL="0" indent="0">
              <a:buNone/>
            </a:pPr>
            <a:r>
              <a:rPr lang="ja-JP" sz="1600" b="1" i="0" u="none" strike="noStrike" cap="none" baseline="0">
                <a:solidFill>
                  <a:srgbClr val="4D4D4D"/>
                </a:solidFill>
                <a:effectLst/>
                <a:uFillTx/>
                <a:ea typeface="MS UI Gothic"/>
              </a:rPr>
              <a:t>主な結果</a:t>
            </a:r>
          </a:p>
          <a:p>
            <a:r>
              <a:rPr lang="ja-JP" sz="1600" b="0" i="0" u="none" strike="noStrike" cap="none" baseline="0">
                <a:solidFill>
                  <a:srgbClr val="4D4D4D"/>
                </a:solidFill>
                <a:effectLst/>
                <a:uFillTx/>
                <a:ea typeface="MS UI Gothic"/>
              </a:rPr>
              <a:t>PETACC08試験シリーズのランダムフォレスト分類により、CMSと臨床的、病理学的および分子的特徴との相関が確認された（CMS1：dMMR、右側、グレード3/4、免疫浸潤; CMS2：免疫非浸潤; CMS3：RAS変異体;およびCMS4：EMT/TGF-βシグネチャー、免疫/間質浸潤、最悪の予後）</a:t>
            </a:r>
          </a:p>
          <a:p>
            <a:r>
              <a:rPr lang="ja-JP" sz="1600" b="0" i="0" u="none" strike="noStrike" cap="none" baseline="0">
                <a:solidFill>
                  <a:srgbClr val="4D4D4D"/>
                </a:solidFill>
                <a:effectLst/>
                <a:uFillTx/>
                <a:ea typeface="MS UI Gothic"/>
              </a:rPr>
              <a:t>CMSとの因果関係はサンプルの63％で不確実であった*</a:t>
            </a:r>
          </a:p>
          <a:p>
            <a:r>
              <a:rPr lang="ja-JP" sz="1600" b="0" i="0" u="none" strike="noStrike" cap="none" baseline="0">
                <a:solidFill>
                  <a:srgbClr val="4D4D4D"/>
                </a:solidFill>
                <a:effectLst/>
                <a:uFillTx/>
                <a:ea typeface="MS UI Gothic"/>
              </a:rPr>
              <a:t>腫瘍内異質性</a:t>
            </a:r>
            <a:r>
              <a:rPr lang="ja-JP" sz="1600" b="0" i="0" u="none" strike="noStrike" cap="none" baseline="30000">
                <a:solidFill>
                  <a:srgbClr val="4D4D4D"/>
                </a:solidFill>
                <a:effectLst/>
                <a:uFillTx/>
                <a:ea typeface="MS UI Gothic"/>
              </a:rPr>
              <a:t>†</a:t>
            </a:r>
            <a:r>
              <a:rPr lang="ja-JP" sz="1600" b="0" i="0" u="none" strike="noStrike" cap="none" baseline="0">
                <a:solidFill>
                  <a:srgbClr val="4D4D4D"/>
                </a:solidFill>
                <a:effectLst/>
                <a:uFillTx/>
                <a:ea typeface="MS UI Gothic"/>
              </a:rPr>
              <a:t>が57％のサンプルで示された</a:t>
            </a:r>
          </a:p>
          <a:p>
            <a:endParaRPr lang="en-GB"/>
          </a:p>
        </p:txBody>
      </p:sp>
      <p:sp>
        <p:nvSpPr>
          <p:cNvPr id="9" name="Text Placeholder 8"/>
          <p:cNvSpPr>
            <a:spLocks noGrp="1"/>
          </p:cNvSpPr>
          <p:nvPr>
            <p:ph type="body" sz="quarter" idx="10"/>
          </p:nvPr>
        </p:nvSpPr>
        <p:spPr/>
        <p:txBody>
          <a:bodyPr/>
          <a:lstStyle/>
          <a:p>
            <a:r>
              <a:rPr lang="ja-JP" sz="1200" b="0" i="0" u="none" strike="noStrike" cap="none" baseline="0">
                <a:solidFill>
                  <a:srgbClr val="4D4D4D"/>
                </a:solidFill>
                <a:effectLst/>
                <a:uFillTx/>
                <a:ea typeface="MS UI Gothic"/>
              </a:rPr>
              <a:t>*ランダムフォレスト分類の確率は70％未満; </a:t>
            </a:r>
            <a:r>
              <a:rPr sz="1200"/>
              <a:t/>
            </a:r>
            <a:br>
              <a:rPr sz="1200"/>
            </a:br>
            <a:r>
              <a:rPr lang="ja-JP" sz="1200" b="0" i="0" u="none" strike="noStrike" cap="none" baseline="30000">
                <a:solidFill>
                  <a:srgbClr val="4D4D4D"/>
                </a:solidFill>
                <a:effectLst/>
                <a:uFillTx/>
                <a:ea typeface="MS UI Gothic"/>
              </a:rPr>
              <a:t>†</a:t>
            </a:r>
            <a:r>
              <a:rPr lang="ja-JP" sz="1200" b="0" i="0" u="none" strike="noStrike" cap="none" baseline="0">
                <a:solidFill>
                  <a:srgbClr val="4D4D4D"/>
                </a:solidFill>
                <a:effectLst/>
                <a:uFillTx/>
                <a:ea typeface="MS UI Gothic"/>
              </a:rPr>
              <a:t>WISP由来重量が20％を超える1種類以上のCMS</a:t>
            </a:r>
          </a:p>
        </p:txBody>
      </p:sp>
      <p:sp>
        <p:nvSpPr>
          <p:cNvPr id="5" name="Text Placeholder 4"/>
          <p:cNvSpPr>
            <a:spLocks noGrp="1"/>
          </p:cNvSpPr>
          <p:nvPr>
            <p:ph type="body" sz="quarter" idx="11"/>
          </p:nvPr>
        </p:nvSpPr>
        <p:spPr>
          <a:xfrm>
            <a:off x="4557600" y="6096000"/>
            <a:ext cx="4221275" cy="487363"/>
          </a:xfrm>
        </p:spPr>
        <p:txBody>
          <a:bodyPr/>
          <a:lstStyle/>
          <a:p>
            <a:r>
              <a:rPr lang="ja-JP" sz="1200" b="0" i="0" u="none" strike="noStrike" cap="none" baseline="0">
                <a:solidFill>
                  <a:srgbClr val="4D4D4D"/>
                </a:solidFill>
                <a:effectLst/>
                <a:uFillTx/>
                <a:ea typeface="MS UI Gothic"/>
              </a:rPr>
              <a:t>Finn RS, et al. Ann Oncol 2018;29(suppl 5):abstr 59PD</a:t>
            </a:r>
            <a:r>
              <a:rPr sz="1200"/>
              <a:t/>
            </a:r>
            <a:br>
              <a:rPr sz="1200"/>
            </a:br>
            <a:r>
              <a:rPr lang="ja-JP" sz="1200" b="0" i="0" u="none" strike="noStrike" cap="none" baseline="0">
                <a:solidFill>
                  <a:srgbClr val="4D4D4D"/>
                </a:solidFill>
                <a:effectLst/>
                <a:uFillTx/>
                <a:ea typeface="MS UI Gothic"/>
              </a:rPr>
              <a:t>Laurent-Puig P, et al. Ann Oncol 2018;29(suppl 5):abstr 60PD</a:t>
            </a:r>
            <a:r>
              <a:rPr sz="1200"/>
              <a:t/>
            </a:r>
            <a:br>
              <a:rPr sz="1200"/>
            </a:br>
            <a:r>
              <a:rPr lang="ja-JP" sz="1200" b="0" i="0" u="none" strike="noStrike" cap="none" baseline="0">
                <a:solidFill>
                  <a:srgbClr val="4D4D4D"/>
                </a:solidFill>
                <a:effectLst/>
                <a:uFillTx/>
                <a:ea typeface="MS UI Gothic"/>
              </a:rPr>
              <a:t>Berger MD, et al. Ann Oncol 2018;29(suppl 5):abstr 61PD</a:t>
            </a:r>
          </a:p>
        </p:txBody>
      </p:sp>
    </p:spTree>
    <p:extLst>
      <p:ext uri="{BB962C8B-B14F-4D97-AF65-F5344CB8AC3E}">
        <p14:creationId xmlns:p14="http://schemas.microsoft.com/office/powerpoint/2010/main" xmlns="" val="386388636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LBA25: TAGS:難治性転移性胃癌患者を対象とするトリフルリジン／チピラシル（TAS-102） 対 プラセボの第Ⅲ相無作為化二重盲検試験 </a:t>
            </a:r>
            <a:r>
              <a:rPr lang="en-GB" dirty="0"/>
              <a:t>–</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Arkenau H, et al</a:t>
            </a:r>
          </a:p>
        </p:txBody>
      </p:sp>
      <p:sp>
        <p:nvSpPr>
          <p:cNvPr id="4" name="Text Placeholder 3"/>
          <p:cNvSpPr>
            <a:spLocks noGrp="1"/>
          </p:cNvSpPr>
          <p:nvPr>
            <p:ph type="body" sz="quarter" idx="10"/>
          </p:nvPr>
        </p:nvSpPr>
        <p:spPr/>
        <p:txBody>
          <a:bodyPr/>
          <a:lstStyle/>
          <a:p>
            <a:r>
              <a:rPr lang="ja-JP" sz="1200" b="0" i="0" u="none" strike="noStrike" cap="none" baseline="30000">
                <a:solidFill>
                  <a:srgbClr val="4D4D4D"/>
                </a:solidFill>
                <a:effectLst/>
                <a:uFillTx/>
                <a:ea typeface="MS UI Gothic"/>
              </a:rPr>
              <a:t>a</a:t>
            </a:r>
            <a:r>
              <a:rPr lang="ja-JP" sz="1200" b="0" i="0" u="none" strike="noStrike" cap="none" baseline="0">
                <a:solidFill>
                  <a:srgbClr val="4D4D4D"/>
                </a:solidFill>
                <a:effectLst/>
                <a:uFillTx/>
                <a:ea typeface="MS UI Gothic"/>
              </a:rPr>
              <a:t>ITT解析対象集団; </a:t>
            </a:r>
            <a:r>
              <a:rPr lang="ja-JP" sz="1200" b="0" i="0" u="none" strike="noStrike" cap="none" baseline="30000">
                <a:solidFill>
                  <a:srgbClr val="4D4D4D"/>
                </a:solidFill>
                <a:effectLst/>
                <a:uFillTx/>
                <a:ea typeface="MS UI Gothic"/>
              </a:rPr>
              <a:t>b</a:t>
            </a:r>
            <a:r>
              <a:rPr lang="ja-JP" sz="1200" b="0" i="0" u="none" strike="noStrike" cap="none" baseline="0">
                <a:solidFill>
                  <a:srgbClr val="4D4D4D"/>
                </a:solidFill>
                <a:effectLst/>
                <a:uFillTx/>
                <a:ea typeface="MS UI Gothic"/>
              </a:rPr>
              <a:t>層別化ログランク検定</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Arkenau H, et al. Ann Oncol 2018;29(suppl 5):abstr LBA25</a:t>
            </a:r>
          </a:p>
        </p:txBody>
      </p:sp>
      <p:sp>
        <p:nvSpPr>
          <p:cNvPr id="7" name="Content Placeholder 2"/>
          <p:cNvSpPr>
            <a:spLocks noGrp="1"/>
          </p:cNvSpPr>
          <p:nvPr>
            <p:ph idx="1"/>
          </p:nvPr>
        </p:nvSpPr>
        <p:spPr>
          <a:xfrm>
            <a:off x="365124" y="1254035"/>
            <a:ext cx="8413751" cy="302757"/>
          </a:xfrm>
        </p:spPr>
        <p:txBody>
          <a:bodyPr/>
          <a:lstStyle/>
          <a:p>
            <a:pPr marL="0" indent="0">
              <a:buNone/>
            </a:pPr>
            <a:r>
              <a:rPr lang="ja-JP" sz="1600" b="1" i="0" u="none" strike="noStrike" cap="none" baseline="0">
                <a:solidFill>
                  <a:srgbClr val="4D4D4D"/>
                </a:solidFill>
                <a:effectLst/>
                <a:uFillTx/>
                <a:ea typeface="MS UI Gothic"/>
              </a:rPr>
              <a:t>主要な結果（続き）</a:t>
            </a:r>
          </a:p>
        </p:txBody>
      </p:sp>
      <p:graphicFrame>
        <p:nvGraphicFramePr>
          <p:cNvPr id="8" name="Table 7">
            <a:extLst>
              <a:ext uri="{FF2B5EF4-FFF2-40B4-BE49-F238E27FC236}">
                <a16:creationId xmlns:a16="http://schemas.microsoft.com/office/drawing/2014/main" xmlns="" id="{C81B9660-01E5-4D95-8641-6543D6209067}"/>
              </a:ext>
            </a:extLst>
          </p:cNvPr>
          <p:cNvGraphicFramePr>
            <a:graphicFrameLocks noGrp="1"/>
          </p:cNvGraphicFramePr>
          <p:nvPr>
            <p:extLst>
              <p:ext uri="{D42A27DB-BD31-4B8C-83A1-F6EECF244321}">
                <p14:modId xmlns:p14="http://schemas.microsoft.com/office/powerpoint/2010/main" xmlns="" val="110121919"/>
              </p:ext>
            </p:extLst>
          </p:nvPr>
        </p:nvGraphicFramePr>
        <p:xfrm>
          <a:off x="5508104" y="1700808"/>
          <a:ext cx="3270771" cy="1554480"/>
        </p:xfrm>
        <a:graphic>
          <a:graphicData uri="http://schemas.openxmlformats.org/drawingml/2006/table">
            <a:tbl>
              <a:tblPr firstRow="1" bandRow="1">
                <a:tableStyleId>{5C22544A-7EE6-4342-B048-85BDC9FD1C3A}</a:tableStyleId>
              </a:tblPr>
              <a:tblGrid>
                <a:gridCol w="1462837">
                  <a:extLst>
                    <a:ext uri="{9D8B030D-6E8A-4147-A177-3AD203B41FA5}">
                      <a16:colId xmlns:a16="http://schemas.microsoft.com/office/drawing/2014/main" xmlns="" val="820898601"/>
                    </a:ext>
                  </a:extLst>
                </a:gridCol>
                <a:gridCol w="901301">
                  <a:extLst>
                    <a:ext uri="{9D8B030D-6E8A-4147-A177-3AD203B41FA5}">
                      <a16:colId xmlns:a16="http://schemas.microsoft.com/office/drawing/2014/main" xmlns="" val="1614306200"/>
                    </a:ext>
                  </a:extLst>
                </a:gridCol>
                <a:gridCol w="906633">
                  <a:extLst>
                    <a:ext uri="{9D8B030D-6E8A-4147-A177-3AD203B41FA5}">
                      <a16:colId xmlns:a16="http://schemas.microsoft.com/office/drawing/2014/main" xmlns="" val="1976163491"/>
                    </a:ext>
                  </a:extLst>
                </a:gridCol>
              </a:tblGrid>
              <a:tr h="185163">
                <a:tc>
                  <a:txBody>
                    <a:bodyPr/>
                    <a:lstStyle/>
                    <a:p>
                      <a:endParaRPr lang="en-GB" sz="1200">
                        <a:solidFill>
                          <a:schemeClr val="tx1"/>
                        </a:solidFill>
                      </a:endParaRPr>
                    </a:p>
                  </a:txBody>
                  <a:tcPr marL="45720" marR="4572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i="0" u="none" strike="noStrike" cap="none" baseline="0">
                          <a:solidFill>
                            <a:srgbClr val="B60D27"/>
                          </a:solidFill>
                          <a:effectLst/>
                          <a:uFillTx/>
                          <a:ea typeface="MS UI Gothic"/>
                        </a:rPr>
                        <a:t>TFD/TPI</a:t>
                      </a:r>
                      <a:r>
                        <a:rPr sz="1200"/>
                        <a:t/>
                      </a:r>
                      <a:br>
                        <a:rPr sz="1200"/>
                      </a:br>
                      <a:r>
                        <a:rPr lang="ja-JP" sz="1200" b="1" i="0" u="none" strike="noStrike" cap="none" baseline="0">
                          <a:solidFill>
                            <a:srgbClr val="B60D27"/>
                          </a:solidFill>
                          <a:effectLst/>
                          <a:uFillTx/>
                          <a:ea typeface="MS UI Gothic"/>
                        </a:rPr>
                        <a:t>(n=337)</a:t>
                      </a:r>
                      <a:r>
                        <a:rPr lang="ja-JP" sz="1200" b="1" i="0" u="none" strike="noStrike" cap="none" baseline="30000">
                          <a:solidFill>
                            <a:srgbClr val="B60D27"/>
                          </a:solidFill>
                          <a:effectLst/>
                          <a:uFillTx/>
                          <a:ea typeface="MS UI Gothic"/>
                        </a:rPr>
                        <a:t>a</a:t>
                      </a:r>
                    </a:p>
                  </a:txBody>
                  <a:tcPr marL="45720" marR="4572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i="0" u="none" strike="noStrike" cap="none" baseline="0">
                          <a:solidFill>
                            <a:srgbClr val="B2C0D8"/>
                          </a:solidFill>
                          <a:effectLst/>
                          <a:uFillTx/>
                          <a:ea typeface="MS UI Gothic"/>
                        </a:rPr>
                        <a:t>プラセボ</a:t>
                      </a:r>
                      <a:r>
                        <a:rPr sz="1200"/>
                        <a:t/>
                      </a:r>
                      <a:br>
                        <a:rPr sz="1200"/>
                      </a:br>
                      <a:r>
                        <a:rPr lang="ja-JP" sz="1200" b="1" i="0" u="none" strike="noStrike" cap="none" baseline="0">
                          <a:solidFill>
                            <a:srgbClr val="B2C0D8"/>
                          </a:solidFill>
                          <a:effectLst/>
                          <a:uFillTx/>
                          <a:ea typeface="MS UI Gothic"/>
                        </a:rPr>
                        <a:t>(n=170)</a:t>
                      </a:r>
                      <a:r>
                        <a:rPr lang="ja-JP" sz="1200" b="1" i="0" u="none" strike="noStrike" cap="none" baseline="30000">
                          <a:solidFill>
                            <a:srgbClr val="B2C0D8"/>
                          </a:solidFill>
                          <a:effectLst/>
                          <a:uFillTx/>
                          <a:ea typeface="MS UI Gothic"/>
                        </a:rPr>
                        <a:t>a</a:t>
                      </a:r>
                    </a:p>
                  </a:txBody>
                  <a:tcPr marL="45720" marR="4572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38781735"/>
                  </a:ext>
                </a:extLst>
              </a:tr>
              <a:tr h="150188">
                <a:tc>
                  <a:txBody>
                    <a:bodyPr/>
                    <a:lstStyle/>
                    <a:p>
                      <a:r>
                        <a:rPr lang="ja-JP" sz="1200" b="0" i="0" u="none" strike="noStrike" cap="none" baseline="0">
                          <a:solidFill>
                            <a:srgbClr val="4D4D4D"/>
                          </a:solidFill>
                          <a:effectLst/>
                          <a:uFillTx/>
                          <a:ea typeface="MS UI Gothic"/>
                        </a:rPr>
                        <a:t>イベント、n (%)</a:t>
                      </a:r>
                    </a:p>
                  </a:txBody>
                  <a:tcPr marL="45720" marR="4572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b="0" i="0" u="none" strike="noStrike" cap="none" baseline="0">
                          <a:solidFill>
                            <a:srgbClr val="4D4D4D"/>
                          </a:solidFill>
                          <a:effectLst/>
                          <a:uFillTx/>
                          <a:ea typeface="MS UI Gothic"/>
                        </a:rPr>
                        <a:t>287 (85)</a:t>
                      </a:r>
                    </a:p>
                  </a:txBody>
                  <a:tcPr marL="45720" marR="4572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b="0" i="0" u="none" strike="noStrike" cap="none" baseline="0">
                          <a:solidFill>
                            <a:srgbClr val="4D4D4D"/>
                          </a:solidFill>
                          <a:effectLst/>
                          <a:uFillTx/>
                          <a:ea typeface="MS UI Gothic"/>
                        </a:rPr>
                        <a:t>156 (92)</a:t>
                      </a:r>
                    </a:p>
                  </a:txBody>
                  <a:tcPr marL="45720" marR="4572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829277771"/>
                  </a:ext>
                </a:extLst>
              </a:tr>
              <a:tr h="150188">
                <a:tc>
                  <a:txBody>
                    <a:bodyPr/>
                    <a:lstStyle/>
                    <a:p>
                      <a:r>
                        <a:rPr lang="ja-JP" sz="1200" b="0" i="0" u="none" strike="noStrike" cap="none" baseline="0">
                          <a:solidFill>
                            <a:srgbClr val="4D4D4D"/>
                          </a:solidFill>
                          <a:effectLst/>
                          <a:uFillTx/>
                          <a:ea typeface="MS UI Gothic"/>
                        </a:rPr>
                        <a:t>mPFS、カ月</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200" b="0" i="0" u="none" strike="noStrike" cap="none" baseline="0">
                          <a:solidFill>
                            <a:srgbClr val="4D4D4D"/>
                          </a:solidFill>
                          <a:effectLst/>
                          <a:uFillTx/>
                          <a:ea typeface="MS UI Gothic"/>
                        </a:rPr>
                        <a:t>2.0</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200" b="0" i="0" u="none" strike="noStrike" cap="none" baseline="0">
                          <a:solidFill>
                            <a:srgbClr val="4D4D4D"/>
                          </a:solidFill>
                          <a:effectLst/>
                          <a:uFillTx/>
                          <a:ea typeface="MS UI Gothic"/>
                        </a:rPr>
                        <a:t>1.8</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79819221"/>
                  </a:ext>
                </a:extLst>
              </a:tr>
              <a:tr h="150188">
                <a:tc>
                  <a:txBody>
                    <a:bodyPr/>
                    <a:lstStyle/>
                    <a:p>
                      <a:r>
                        <a:rPr lang="ja-JP" sz="1200" b="0" i="0" u="none" strike="noStrike" cap="none" baseline="0">
                          <a:solidFill>
                            <a:srgbClr val="4D4D4D"/>
                          </a:solidFill>
                          <a:effectLst/>
                          <a:uFillTx/>
                          <a:ea typeface="MS UI Gothic"/>
                        </a:rPr>
                        <a:t>HR (95%CI)</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ja-JP" sz="1200" b="0" i="0" u="none" strike="noStrike" cap="none" baseline="0">
                          <a:solidFill>
                            <a:srgbClr val="4D4D4D"/>
                          </a:solidFill>
                          <a:effectLst/>
                          <a:uFillTx/>
                          <a:ea typeface="MS UI Gothic"/>
                        </a:rPr>
                        <a:t>0.57 (0.47, 0.70)</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120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167168367"/>
                  </a:ext>
                </a:extLst>
              </a:tr>
              <a:tr h="150188">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a:rPr>
                        <a:t>両側検定p値</a:t>
                      </a:r>
                      <a:r>
                        <a:rPr lang="ja-JP" sz="1200" b="0" i="0" u="none" strike="noStrike" cap="none" baseline="30000">
                          <a:solidFill>
                            <a:srgbClr val="4D4D4D"/>
                          </a:solidFill>
                          <a:effectLst/>
                          <a:uFillTx/>
                          <a:ea typeface="MS UI Gothic"/>
                        </a:rPr>
                        <a:t>b</a:t>
                      </a:r>
                    </a:p>
                  </a:txBody>
                  <a:tcPr marL="45720" marR="4572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ja-JP" sz="1200" b="0" i="0" u="none" strike="noStrike" cap="none" baseline="0">
                          <a:solidFill>
                            <a:srgbClr val="4D4D4D"/>
                          </a:solidFill>
                          <a:effectLst/>
                          <a:uFillTx/>
                          <a:ea typeface="MS UI Gothic"/>
                        </a:rPr>
                        <a:t>&lt;0.0001</a:t>
                      </a:r>
                    </a:p>
                  </a:txBody>
                  <a:tcPr marL="45720" marR="4572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20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955350515"/>
                  </a:ext>
                </a:extLst>
              </a:tr>
            </a:tbl>
          </a:graphicData>
        </a:graphic>
      </p:graphicFrame>
      <p:cxnSp>
        <p:nvCxnSpPr>
          <p:cNvPr id="9" name="Straight Connector 8">
            <a:extLst>
              <a:ext uri="{FF2B5EF4-FFF2-40B4-BE49-F238E27FC236}">
                <a16:creationId xmlns:a16="http://schemas.microsoft.com/office/drawing/2014/main" xmlns="" id="{1206E9F4-8050-43A5-961E-4AA9736E71D0}"/>
              </a:ext>
            </a:extLst>
          </p:cNvPr>
          <p:cNvCxnSpPr/>
          <p:nvPr/>
        </p:nvCxnSpPr>
        <p:spPr>
          <a:xfrm flipH="1" flipV="1">
            <a:off x="4379041" y="4152550"/>
            <a:ext cx="0" cy="36527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7EEB1DA7-B852-4CBF-BC35-4FECBB763DC3}"/>
              </a:ext>
            </a:extLst>
          </p:cNvPr>
          <p:cNvSpPr txBox="1"/>
          <p:nvPr/>
        </p:nvSpPr>
        <p:spPr>
          <a:xfrm>
            <a:off x="4307402" y="1556792"/>
            <a:ext cx="529198" cy="305105"/>
          </a:xfrm>
          <a:prstGeom prst="rect">
            <a:avLst/>
          </a:prstGeom>
          <a:noFill/>
        </p:spPr>
        <p:txBody>
          <a:bodyPr wrap="none" rtlCol="0">
            <a:spAutoFit/>
          </a:bodyPr>
          <a:lstStyle/>
          <a:p>
            <a:pPr algn="ctr"/>
            <a:r>
              <a:rPr lang="ja-JP" sz="1400" b="1" i="0" u="none" strike="noStrike" cap="none" baseline="0">
                <a:solidFill>
                  <a:srgbClr val="4D4D4D"/>
                </a:solidFill>
                <a:effectLst/>
                <a:uFillTx/>
                <a:ea typeface="MS UI Gothic"/>
              </a:rPr>
              <a:t>PFS</a:t>
            </a:r>
          </a:p>
        </p:txBody>
      </p:sp>
      <p:sp>
        <p:nvSpPr>
          <p:cNvPr id="11" name="TextBox 10">
            <a:extLst>
              <a:ext uri="{FF2B5EF4-FFF2-40B4-BE49-F238E27FC236}">
                <a16:creationId xmlns:a16="http://schemas.microsoft.com/office/drawing/2014/main" xmlns="" id="{7CD2648C-B934-42D1-9BAB-1D321BB4E7D0}"/>
              </a:ext>
            </a:extLst>
          </p:cNvPr>
          <p:cNvSpPr txBox="1"/>
          <p:nvPr/>
        </p:nvSpPr>
        <p:spPr>
          <a:xfrm>
            <a:off x="614373" y="1908848"/>
            <a:ext cx="480011" cy="305105"/>
          </a:xfrm>
          <a:prstGeom prst="rect">
            <a:avLst/>
          </a:prstGeom>
          <a:noFill/>
        </p:spPr>
        <p:txBody>
          <a:bodyPr wrap="none" rtlCol="0">
            <a:spAutoFit/>
          </a:bodyPr>
          <a:lstStyle/>
          <a:p>
            <a:pPr algn="r"/>
            <a:r>
              <a:rPr lang="ja-JP" sz="1400" b="0" i="0" u="none" strike="noStrike" cap="none" baseline="0">
                <a:solidFill>
                  <a:srgbClr val="4D4D4D"/>
                </a:solidFill>
                <a:effectLst/>
                <a:uFillTx/>
                <a:ea typeface="MS UI Gothic"/>
              </a:rPr>
              <a:t>100</a:t>
            </a:r>
          </a:p>
        </p:txBody>
      </p:sp>
      <p:sp>
        <p:nvSpPr>
          <p:cNvPr id="12" name="TextBox 11">
            <a:extLst>
              <a:ext uri="{FF2B5EF4-FFF2-40B4-BE49-F238E27FC236}">
                <a16:creationId xmlns:a16="http://schemas.microsoft.com/office/drawing/2014/main" xmlns="" id="{8339064D-4B62-4FF0-B4B1-663BCA06547D}"/>
              </a:ext>
            </a:extLst>
          </p:cNvPr>
          <p:cNvSpPr txBox="1"/>
          <p:nvPr/>
        </p:nvSpPr>
        <p:spPr>
          <a:xfrm>
            <a:off x="4231164" y="4941168"/>
            <a:ext cx="1378904" cy="307777"/>
          </a:xfrm>
          <a:prstGeom prst="rect">
            <a:avLst/>
          </a:prstGeom>
          <a:noFill/>
        </p:spPr>
        <p:txBody>
          <a:bodyPr wrap="none" rtlCol="0">
            <a:spAutoFit/>
          </a:bodyPr>
          <a:lstStyle/>
          <a:p>
            <a:pPr algn="ctr"/>
            <a:r>
              <a:rPr lang="ja-JP" sz="1400" b="0" i="0" u="none" strike="noStrike" cap="none" baseline="0" dirty="0">
                <a:solidFill>
                  <a:srgbClr val="4D4D4D"/>
                </a:solidFill>
                <a:effectLst/>
                <a:uFillTx/>
                <a:ea typeface="MS UI Gothic"/>
              </a:rPr>
              <a:t>経過期</a:t>
            </a:r>
            <a:r>
              <a:rPr lang="ja-JP" altLang="en-US" sz="1400" dirty="0">
                <a:solidFill>
                  <a:srgbClr val="4D4D4D"/>
                </a:solidFill>
                <a:ea typeface="MS UI Gothic"/>
              </a:rPr>
              <a:t>間、</a:t>
            </a:r>
            <a:r>
              <a:rPr lang="en-GB" altLang="ja-JP" sz="1400" b="0" i="0" u="none" strike="noStrike" cap="none" dirty="0" smtClean="0">
                <a:solidFill>
                  <a:srgbClr val="4D4D4D"/>
                </a:solidFill>
                <a:effectLst/>
                <a:uFillTx/>
                <a:ea typeface="MS UI Gothic"/>
              </a:rPr>
              <a:t> </a:t>
            </a:r>
            <a:r>
              <a:rPr lang="ja-JP" sz="1400" b="0" i="0" u="none" strike="noStrike" cap="none" baseline="0" dirty="0" smtClean="0">
                <a:solidFill>
                  <a:srgbClr val="4D4D4D"/>
                </a:solidFill>
                <a:effectLst/>
                <a:uFillTx/>
                <a:ea typeface="MS UI Gothic"/>
              </a:rPr>
              <a:t>カ月</a:t>
            </a:r>
            <a:endParaRPr lang="ja-JP" sz="1400" b="0" i="0" u="none" strike="noStrike" cap="none" baseline="0" dirty="0">
              <a:solidFill>
                <a:srgbClr val="4D4D4D"/>
              </a:solidFill>
              <a:effectLst/>
              <a:uFillTx/>
              <a:ea typeface="MS UI Gothic"/>
            </a:endParaRPr>
          </a:p>
        </p:txBody>
      </p:sp>
      <p:sp>
        <p:nvSpPr>
          <p:cNvPr id="13" name="TextBox 12">
            <a:extLst>
              <a:ext uri="{FF2B5EF4-FFF2-40B4-BE49-F238E27FC236}">
                <a16:creationId xmlns:a16="http://schemas.microsoft.com/office/drawing/2014/main" xmlns="" id="{6940B1A7-7B31-4F21-A2AD-A7A7326DF63E}"/>
              </a:ext>
            </a:extLst>
          </p:cNvPr>
          <p:cNvSpPr txBox="1"/>
          <p:nvPr/>
        </p:nvSpPr>
        <p:spPr>
          <a:xfrm>
            <a:off x="999818" y="4581128"/>
            <a:ext cx="282046" cy="305105"/>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0</a:t>
            </a:r>
          </a:p>
        </p:txBody>
      </p:sp>
      <p:sp>
        <p:nvSpPr>
          <p:cNvPr id="14" name="TextBox 13">
            <a:extLst>
              <a:ext uri="{FF2B5EF4-FFF2-40B4-BE49-F238E27FC236}">
                <a16:creationId xmlns:a16="http://schemas.microsoft.com/office/drawing/2014/main" xmlns="" id="{0DDE5100-C2B2-45CE-BA35-8B374ABD6558}"/>
              </a:ext>
            </a:extLst>
          </p:cNvPr>
          <p:cNvSpPr txBox="1"/>
          <p:nvPr/>
        </p:nvSpPr>
        <p:spPr>
          <a:xfrm>
            <a:off x="812338" y="4353675"/>
            <a:ext cx="282046" cy="305105"/>
          </a:xfrm>
          <a:prstGeom prst="rect">
            <a:avLst/>
          </a:prstGeom>
          <a:noFill/>
        </p:spPr>
        <p:txBody>
          <a:bodyPr wrap="none" rtlCol="0">
            <a:spAutoFit/>
          </a:bodyPr>
          <a:lstStyle/>
          <a:p>
            <a:pPr algn="r"/>
            <a:r>
              <a:rPr lang="ja-JP" sz="1400" b="0" i="0" u="none" strike="noStrike" cap="none" baseline="0">
                <a:solidFill>
                  <a:srgbClr val="4D4D4D"/>
                </a:solidFill>
                <a:effectLst/>
                <a:uFillTx/>
                <a:ea typeface="MS UI Gothic"/>
              </a:rPr>
              <a:t>0</a:t>
            </a:r>
          </a:p>
        </p:txBody>
      </p:sp>
      <p:sp>
        <p:nvSpPr>
          <p:cNvPr id="15" name="Freeform: Shape 14">
            <a:extLst>
              <a:ext uri="{FF2B5EF4-FFF2-40B4-BE49-F238E27FC236}">
                <a16:creationId xmlns:a16="http://schemas.microsoft.com/office/drawing/2014/main" xmlns="" id="{E38F289B-F83F-45DD-B845-81B17B8A582B}"/>
              </a:ext>
            </a:extLst>
          </p:cNvPr>
          <p:cNvSpPr/>
          <p:nvPr/>
        </p:nvSpPr>
        <p:spPr>
          <a:xfrm>
            <a:off x="1143000" y="2060848"/>
            <a:ext cx="7555230" cy="2448272"/>
          </a:xfrm>
          <a:custGeom>
            <a:avLst/>
            <a:gdLst>
              <a:gd name="connsiteX0" fmla="*/ 0 w 6559296"/>
              <a:gd name="connsiteY0" fmla="*/ 0 h 2237232"/>
              <a:gd name="connsiteX1" fmla="*/ 0 w 6559296"/>
              <a:gd name="connsiteY1" fmla="*/ 2237232 h 2237232"/>
              <a:gd name="connsiteX2" fmla="*/ 6559296 w 6559296"/>
              <a:gd name="connsiteY2" fmla="*/ 2237232 h 2237232"/>
            </a:gdLst>
            <a:ahLst/>
            <a:cxnLst>
              <a:cxn ang="0">
                <a:pos x="connsiteX0" y="connsiteY0"/>
              </a:cxn>
              <a:cxn ang="0">
                <a:pos x="connsiteX1" y="connsiteY1"/>
              </a:cxn>
              <a:cxn ang="0">
                <a:pos x="connsiteX2" y="connsiteY2"/>
              </a:cxn>
            </a:cxnLst>
            <a:rect l="l" t="t" r="r" b="b"/>
            <a:pathLst>
              <a:path w="6559296" h="2237232">
                <a:moveTo>
                  <a:pt x="0" y="0"/>
                </a:moveTo>
                <a:lnTo>
                  <a:pt x="0" y="2237232"/>
                </a:lnTo>
                <a:lnTo>
                  <a:pt x="6559296" y="2237232"/>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16" name="Straight Connector 15">
            <a:extLst>
              <a:ext uri="{FF2B5EF4-FFF2-40B4-BE49-F238E27FC236}">
                <a16:creationId xmlns:a16="http://schemas.microsoft.com/office/drawing/2014/main" xmlns="" id="{EBC3D63A-C4F8-4A06-B74F-B5893E47B0AE}"/>
              </a:ext>
            </a:extLst>
          </p:cNvPr>
          <p:cNvCxnSpPr/>
          <p:nvPr/>
        </p:nvCxnSpPr>
        <p:spPr>
          <a:xfrm>
            <a:off x="1067852" y="207012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4B4E6093-C3FC-44B5-A405-F32A886777D8}"/>
              </a:ext>
            </a:extLst>
          </p:cNvPr>
          <p:cNvSpPr txBox="1"/>
          <p:nvPr/>
        </p:nvSpPr>
        <p:spPr>
          <a:xfrm>
            <a:off x="713355" y="2397813"/>
            <a:ext cx="381028" cy="305105"/>
          </a:xfrm>
          <a:prstGeom prst="rect">
            <a:avLst/>
          </a:prstGeom>
          <a:noFill/>
        </p:spPr>
        <p:txBody>
          <a:bodyPr wrap="none" rtlCol="0">
            <a:spAutoFit/>
          </a:bodyPr>
          <a:lstStyle/>
          <a:p>
            <a:pPr algn="r"/>
            <a:r>
              <a:rPr lang="ja-JP" sz="1400" b="0" i="0" u="none" strike="noStrike" cap="none" baseline="0">
                <a:solidFill>
                  <a:srgbClr val="4D4D4D"/>
                </a:solidFill>
                <a:effectLst/>
                <a:uFillTx/>
                <a:ea typeface="MS UI Gothic"/>
              </a:rPr>
              <a:t>80</a:t>
            </a:r>
          </a:p>
        </p:txBody>
      </p:sp>
      <p:cxnSp>
        <p:nvCxnSpPr>
          <p:cNvPr id="18" name="Straight Connector 17">
            <a:extLst>
              <a:ext uri="{FF2B5EF4-FFF2-40B4-BE49-F238E27FC236}">
                <a16:creationId xmlns:a16="http://schemas.microsoft.com/office/drawing/2014/main" xmlns="" id="{D3A769E8-154E-4658-8F26-FB6D023D17D0}"/>
              </a:ext>
            </a:extLst>
          </p:cNvPr>
          <p:cNvCxnSpPr/>
          <p:nvPr/>
        </p:nvCxnSpPr>
        <p:spPr>
          <a:xfrm>
            <a:off x="1067852" y="255792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A7783580-5D1C-4EAF-BB89-92FE4785955E}"/>
              </a:ext>
            </a:extLst>
          </p:cNvPr>
          <p:cNvSpPr txBox="1"/>
          <p:nvPr/>
        </p:nvSpPr>
        <p:spPr>
          <a:xfrm>
            <a:off x="713355" y="2886778"/>
            <a:ext cx="381028" cy="305105"/>
          </a:xfrm>
          <a:prstGeom prst="rect">
            <a:avLst/>
          </a:prstGeom>
          <a:noFill/>
        </p:spPr>
        <p:txBody>
          <a:bodyPr wrap="none" rtlCol="0">
            <a:spAutoFit/>
          </a:bodyPr>
          <a:lstStyle/>
          <a:p>
            <a:pPr algn="r"/>
            <a:r>
              <a:rPr lang="ja-JP" sz="1400" b="0" i="0" u="none" strike="noStrike" cap="none" baseline="0">
                <a:solidFill>
                  <a:srgbClr val="4D4D4D"/>
                </a:solidFill>
                <a:effectLst/>
                <a:uFillTx/>
                <a:ea typeface="MS UI Gothic"/>
              </a:rPr>
              <a:t>60</a:t>
            </a:r>
          </a:p>
        </p:txBody>
      </p:sp>
      <p:cxnSp>
        <p:nvCxnSpPr>
          <p:cNvPr id="20" name="Straight Connector 19">
            <a:extLst>
              <a:ext uri="{FF2B5EF4-FFF2-40B4-BE49-F238E27FC236}">
                <a16:creationId xmlns:a16="http://schemas.microsoft.com/office/drawing/2014/main" xmlns="" id="{0BB6FE44-D816-4B91-92A8-818B8027891D}"/>
              </a:ext>
            </a:extLst>
          </p:cNvPr>
          <p:cNvCxnSpPr/>
          <p:nvPr/>
        </p:nvCxnSpPr>
        <p:spPr>
          <a:xfrm>
            <a:off x="1067852" y="304572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74DF580A-0088-4F40-B29C-395F27A210DD}"/>
              </a:ext>
            </a:extLst>
          </p:cNvPr>
          <p:cNvSpPr txBox="1"/>
          <p:nvPr/>
        </p:nvSpPr>
        <p:spPr>
          <a:xfrm>
            <a:off x="713355" y="3375744"/>
            <a:ext cx="381028" cy="305105"/>
          </a:xfrm>
          <a:prstGeom prst="rect">
            <a:avLst/>
          </a:prstGeom>
          <a:noFill/>
        </p:spPr>
        <p:txBody>
          <a:bodyPr wrap="none" rtlCol="0">
            <a:spAutoFit/>
          </a:bodyPr>
          <a:lstStyle/>
          <a:p>
            <a:pPr algn="r"/>
            <a:r>
              <a:rPr lang="ja-JP" sz="1400" b="0" i="0" u="none" strike="noStrike" cap="none" baseline="0">
                <a:solidFill>
                  <a:srgbClr val="4D4D4D"/>
                </a:solidFill>
                <a:effectLst/>
                <a:uFillTx/>
                <a:ea typeface="MS UI Gothic"/>
              </a:rPr>
              <a:t>40</a:t>
            </a:r>
          </a:p>
        </p:txBody>
      </p:sp>
      <p:cxnSp>
        <p:nvCxnSpPr>
          <p:cNvPr id="22" name="Straight Connector 21">
            <a:extLst>
              <a:ext uri="{FF2B5EF4-FFF2-40B4-BE49-F238E27FC236}">
                <a16:creationId xmlns:a16="http://schemas.microsoft.com/office/drawing/2014/main" xmlns="" id="{79E680BF-6420-4AC1-8ED3-93892B34B415}"/>
              </a:ext>
            </a:extLst>
          </p:cNvPr>
          <p:cNvCxnSpPr/>
          <p:nvPr/>
        </p:nvCxnSpPr>
        <p:spPr>
          <a:xfrm>
            <a:off x="1067852" y="353352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C4BA5C63-B9FD-453A-92EA-B82E055D06D7}"/>
              </a:ext>
            </a:extLst>
          </p:cNvPr>
          <p:cNvSpPr txBox="1"/>
          <p:nvPr/>
        </p:nvSpPr>
        <p:spPr>
          <a:xfrm>
            <a:off x="713355" y="3864708"/>
            <a:ext cx="381028" cy="305105"/>
          </a:xfrm>
          <a:prstGeom prst="rect">
            <a:avLst/>
          </a:prstGeom>
          <a:noFill/>
        </p:spPr>
        <p:txBody>
          <a:bodyPr wrap="none" rtlCol="0">
            <a:spAutoFit/>
          </a:bodyPr>
          <a:lstStyle/>
          <a:p>
            <a:pPr algn="r"/>
            <a:r>
              <a:rPr lang="ja-JP" sz="1400" b="0" i="0" u="none" strike="noStrike" cap="none" baseline="0">
                <a:solidFill>
                  <a:srgbClr val="4D4D4D"/>
                </a:solidFill>
                <a:effectLst/>
                <a:uFillTx/>
                <a:ea typeface="MS UI Gothic"/>
              </a:rPr>
              <a:t>20</a:t>
            </a:r>
          </a:p>
        </p:txBody>
      </p:sp>
      <p:cxnSp>
        <p:nvCxnSpPr>
          <p:cNvPr id="24" name="Straight Connector 23">
            <a:extLst>
              <a:ext uri="{FF2B5EF4-FFF2-40B4-BE49-F238E27FC236}">
                <a16:creationId xmlns:a16="http://schemas.microsoft.com/office/drawing/2014/main" xmlns="" id="{372F36A0-24AA-4BE8-A7AE-5A050A1AB274}"/>
              </a:ext>
            </a:extLst>
          </p:cNvPr>
          <p:cNvCxnSpPr/>
          <p:nvPr/>
        </p:nvCxnSpPr>
        <p:spPr>
          <a:xfrm>
            <a:off x="1067852" y="402132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1E5DF8D8-FEB6-4879-8EA8-42AC0BFDDB7F}"/>
              </a:ext>
            </a:extLst>
          </p:cNvPr>
          <p:cNvCxnSpPr/>
          <p:nvPr/>
        </p:nvCxnSpPr>
        <p:spPr>
          <a:xfrm>
            <a:off x="1067852" y="450912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E2AE0AE6-A717-4BE3-97F1-F7F4F1CA5553}"/>
              </a:ext>
            </a:extLst>
          </p:cNvPr>
          <p:cNvCxnSpPr/>
          <p:nvPr/>
        </p:nvCxnSpPr>
        <p:spPr>
          <a:xfrm rot="16200000">
            <a:off x="1106996"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628689E8-7B70-4976-825D-99C7937F0D5A}"/>
              </a:ext>
            </a:extLst>
          </p:cNvPr>
          <p:cNvCxnSpPr/>
          <p:nvPr/>
        </p:nvCxnSpPr>
        <p:spPr>
          <a:xfrm rot="16200000">
            <a:off x="1645974"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5BF27450-65FA-48D2-A2DE-6D24FFC70D56}"/>
              </a:ext>
            </a:extLst>
          </p:cNvPr>
          <p:cNvCxnSpPr/>
          <p:nvPr/>
        </p:nvCxnSpPr>
        <p:spPr>
          <a:xfrm rot="16200000">
            <a:off x="2184952"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FF190749-F725-44CD-AC0C-0393E109E93E}"/>
              </a:ext>
            </a:extLst>
          </p:cNvPr>
          <p:cNvCxnSpPr/>
          <p:nvPr/>
        </p:nvCxnSpPr>
        <p:spPr>
          <a:xfrm rot="16200000">
            <a:off x="2723930"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A717B378-14AE-4318-B411-87AAD16167E2}"/>
              </a:ext>
            </a:extLst>
          </p:cNvPr>
          <p:cNvCxnSpPr/>
          <p:nvPr/>
        </p:nvCxnSpPr>
        <p:spPr>
          <a:xfrm rot="16200000">
            <a:off x="3262908"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B299E0B5-405A-4475-8012-2BD3976190FA}"/>
              </a:ext>
            </a:extLst>
          </p:cNvPr>
          <p:cNvCxnSpPr/>
          <p:nvPr/>
        </p:nvCxnSpPr>
        <p:spPr>
          <a:xfrm rot="16200000">
            <a:off x="3801886"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14118D60-7F6B-40B6-B662-162EAD76963A}"/>
              </a:ext>
            </a:extLst>
          </p:cNvPr>
          <p:cNvCxnSpPr/>
          <p:nvPr/>
        </p:nvCxnSpPr>
        <p:spPr>
          <a:xfrm rot="16200000">
            <a:off x="4340864"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F91ACF1B-07D4-4CA6-9CD1-1989CB56F346}"/>
              </a:ext>
            </a:extLst>
          </p:cNvPr>
          <p:cNvCxnSpPr/>
          <p:nvPr/>
        </p:nvCxnSpPr>
        <p:spPr>
          <a:xfrm rot="16200000">
            <a:off x="4879842"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FE13E908-0B0E-4AC0-8C60-7BE38E2225A2}"/>
              </a:ext>
            </a:extLst>
          </p:cNvPr>
          <p:cNvCxnSpPr/>
          <p:nvPr/>
        </p:nvCxnSpPr>
        <p:spPr>
          <a:xfrm rot="16200000">
            <a:off x="5418820"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A5981E1F-5C1C-4C80-AF7A-FA1EB0072F8B}"/>
              </a:ext>
            </a:extLst>
          </p:cNvPr>
          <p:cNvCxnSpPr/>
          <p:nvPr/>
        </p:nvCxnSpPr>
        <p:spPr>
          <a:xfrm rot="16200000">
            <a:off x="5957798"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97801E1F-82B7-4EEF-9321-FBD21D81AC8E}"/>
              </a:ext>
            </a:extLst>
          </p:cNvPr>
          <p:cNvCxnSpPr/>
          <p:nvPr/>
        </p:nvCxnSpPr>
        <p:spPr>
          <a:xfrm rot="16200000">
            <a:off x="6496776"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C73A83CD-8D70-406E-A4BE-2383ACB6DF6D}"/>
              </a:ext>
            </a:extLst>
          </p:cNvPr>
          <p:cNvCxnSpPr/>
          <p:nvPr/>
        </p:nvCxnSpPr>
        <p:spPr>
          <a:xfrm rot="16200000">
            <a:off x="7035754"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65766502-4B3A-480D-BCAB-096809DA77E5}"/>
              </a:ext>
            </a:extLst>
          </p:cNvPr>
          <p:cNvCxnSpPr/>
          <p:nvPr/>
        </p:nvCxnSpPr>
        <p:spPr>
          <a:xfrm rot="16200000">
            <a:off x="7574732"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C40AE74F-A334-4A4F-B41F-947DB662DCE1}"/>
              </a:ext>
            </a:extLst>
          </p:cNvPr>
          <p:cNvCxnSpPr/>
          <p:nvPr/>
        </p:nvCxnSpPr>
        <p:spPr>
          <a:xfrm rot="16200000">
            <a:off x="8113710"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D643A818-22E6-47C7-921C-8253E5AD0C0E}"/>
              </a:ext>
            </a:extLst>
          </p:cNvPr>
          <p:cNvCxnSpPr/>
          <p:nvPr/>
        </p:nvCxnSpPr>
        <p:spPr>
          <a:xfrm rot="16200000">
            <a:off x="8652686" y="45489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861C81AD-F316-40C3-8C0D-A50B52034CDB}"/>
              </a:ext>
            </a:extLst>
          </p:cNvPr>
          <p:cNvSpPr txBox="1"/>
          <p:nvPr/>
        </p:nvSpPr>
        <p:spPr>
          <a:xfrm>
            <a:off x="1542076" y="4581128"/>
            <a:ext cx="282046" cy="305105"/>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1</a:t>
            </a:r>
          </a:p>
        </p:txBody>
      </p:sp>
      <p:sp>
        <p:nvSpPr>
          <p:cNvPr id="42" name="TextBox 41">
            <a:extLst>
              <a:ext uri="{FF2B5EF4-FFF2-40B4-BE49-F238E27FC236}">
                <a16:creationId xmlns:a16="http://schemas.microsoft.com/office/drawing/2014/main" xmlns="" id="{D1BDDB70-1EC1-4F8D-803A-D040CD803371}"/>
              </a:ext>
            </a:extLst>
          </p:cNvPr>
          <p:cNvSpPr txBox="1"/>
          <p:nvPr/>
        </p:nvSpPr>
        <p:spPr>
          <a:xfrm>
            <a:off x="2076714" y="4581128"/>
            <a:ext cx="282046" cy="305105"/>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2</a:t>
            </a:r>
          </a:p>
        </p:txBody>
      </p:sp>
      <p:sp>
        <p:nvSpPr>
          <p:cNvPr id="43" name="TextBox 42">
            <a:extLst>
              <a:ext uri="{FF2B5EF4-FFF2-40B4-BE49-F238E27FC236}">
                <a16:creationId xmlns:a16="http://schemas.microsoft.com/office/drawing/2014/main" xmlns="" id="{5E498ACE-1BD5-4355-8D22-29D02C6CCB48}"/>
              </a:ext>
            </a:extLst>
          </p:cNvPr>
          <p:cNvSpPr txBox="1"/>
          <p:nvPr/>
        </p:nvSpPr>
        <p:spPr>
          <a:xfrm>
            <a:off x="2618972" y="4581128"/>
            <a:ext cx="282046" cy="305105"/>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3</a:t>
            </a:r>
          </a:p>
        </p:txBody>
      </p:sp>
      <p:sp>
        <p:nvSpPr>
          <p:cNvPr id="44" name="TextBox 43">
            <a:extLst>
              <a:ext uri="{FF2B5EF4-FFF2-40B4-BE49-F238E27FC236}">
                <a16:creationId xmlns:a16="http://schemas.microsoft.com/office/drawing/2014/main" xmlns="" id="{9A784197-66B7-4B98-9C36-A62F6281E8B4}"/>
              </a:ext>
            </a:extLst>
          </p:cNvPr>
          <p:cNvSpPr txBox="1"/>
          <p:nvPr/>
        </p:nvSpPr>
        <p:spPr>
          <a:xfrm>
            <a:off x="3161230" y="4581128"/>
            <a:ext cx="282046" cy="305105"/>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4</a:t>
            </a:r>
          </a:p>
        </p:txBody>
      </p:sp>
      <p:sp>
        <p:nvSpPr>
          <p:cNvPr id="45" name="TextBox 44">
            <a:extLst>
              <a:ext uri="{FF2B5EF4-FFF2-40B4-BE49-F238E27FC236}">
                <a16:creationId xmlns:a16="http://schemas.microsoft.com/office/drawing/2014/main" xmlns="" id="{F14BE6FB-75B3-4A0D-B06E-490F3BA49457}"/>
              </a:ext>
            </a:extLst>
          </p:cNvPr>
          <p:cNvSpPr txBox="1"/>
          <p:nvPr/>
        </p:nvSpPr>
        <p:spPr>
          <a:xfrm>
            <a:off x="3696352" y="4581128"/>
            <a:ext cx="282046" cy="305105"/>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5</a:t>
            </a:r>
          </a:p>
        </p:txBody>
      </p:sp>
      <p:sp>
        <p:nvSpPr>
          <p:cNvPr id="46" name="TextBox 45">
            <a:extLst>
              <a:ext uri="{FF2B5EF4-FFF2-40B4-BE49-F238E27FC236}">
                <a16:creationId xmlns:a16="http://schemas.microsoft.com/office/drawing/2014/main" xmlns="" id="{F85A4833-78AA-4F3B-9309-8E99A653D51F}"/>
              </a:ext>
            </a:extLst>
          </p:cNvPr>
          <p:cNvSpPr txBox="1"/>
          <p:nvPr/>
        </p:nvSpPr>
        <p:spPr>
          <a:xfrm>
            <a:off x="4238609" y="4581128"/>
            <a:ext cx="282046" cy="305105"/>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6</a:t>
            </a:r>
          </a:p>
        </p:txBody>
      </p:sp>
      <p:sp>
        <p:nvSpPr>
          <p:cNvPr id="47" name="TextBox 46">
            <a:extLst>
              <a:ext uri="{FF2B5EF4-FFF2-40B4-BE49-F238E27FC236}">
                <a16:creationId xmlns:a16="http://schemas.microsoft.com/office/drawing/2014/main" xmlns="" id="{A8FFC856-0774-495E-BA48-37207ADBCACF}"/>
              </a:ext>
            </a:extLst>
          </p:cNvPr>
          <p:cNvSpPr txBox="1"/>
          <p:nvPr/>
        </p:nvSpPr>
        <p:spPr>
          <a:xfrm>
            <a:off x="4776574" y="4581128"/>
            <a:ext cx="282046" cy="305105"/>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7</a:t>
            </a:r>
          </a:p>
        </p:txBody>
      </p:sp>
      <p:sp>
        <p:nvSpPr>
          <p:cNvPr id="48" name="TextBox 47">
            <a:extLst>
              <a:ext uri="{FF2B5EF4-FFF2-40B4-BE49-F238E27FC236}">
                <a16:creationId xmlns:a16="http://schemas.microsoft.com/office/drawing/2014/main" xmlns="" id="{16249516-6166-47FB-8977-A9B6CBD422CA}"/>
              </a:ext>
            </a:extLst>
          </p:cNvPr>
          <p:cNvSpPr txBox="1"/>
          <p:nvPr/>
        </p:nvSpPr>
        <p:spPr>
          <a:xfrm>
            <a:off x="5313492" y="4581128"/>
            <a:ext cx="282046" cy="305105"/>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8</a:t>
            </a:r>
          </a:p>
        </p:txBody>
      </p:sp>
      <p:sp>
        <p:nvSpPr>
          <p:cNvPr id="49" name="TextBox 48">
            <a:extLst>
              <a:ext uri="{FF2B5EF4-FFF2-40B4-BE49-F238E27FC236}">
                <a16:creationId xmlns:a16="http://schemas.microsoft.com/office/drawing/2014/main" xmlns="" id="{CF5E3127-08B4-4212-A236-7537A384C182}"/>
              </a:ext>
            </a:extLst>
          </p:cNvPr>
          <p:cNvSpPr txBox="1"/>
          <p:nvPr/>
        </p:nvSpPr>
        <p:spPr>
          <a:xfrm>
            <a:off x="5851073" y="4581128"/>
            <a:ext cx="282046" cy="305105"/>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9</a:t>
            </a:r>
          </a:p>
        </p:txBody>
      </p:sp>
      <p:sp>
        <p:nvSpPr>
          <p:cNvPr id="50" name="TextBox 49">
            <a:extLst>
              <a:ext uri="{FF2B5EF4-FFF2-40B4-BE49-F238E27FC236}">
                <a16:creationId xmlns:a16="http://schemas.microsoft.com/office/drawing/2014/main" xmlns="" id="{7556D041-967A-4529-B6A7-60F49E46F24E}"/>
              </a:ext>
            </a:extLst>
          </p:cNvPr>
          <p:cNvSpPr txBox="1"/>
          <p:nvPr/>
        </p:nvSpPr>
        <p:spPr>
          <a:xfrm>
            <a:off x="6347547" y="4581128"/>
            <a:ext cx="381028" cy="305105"/>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10</a:t>
            </a:r>
          </a:p>
        </p:txBody>
      </p:sp>
      <p:sp>
        <p:nvSpPr>
          <p:cNvPr id="51" name="TextBox 50">
            <a:extLst>
              <a:ext uri="{FF2B5EF4-FFF2-40B4-BE49-F238E27FC236}">
                <a16:creationId xmlns:a16="http://schemas.microsoft.com/office/drawing/2014/main" xmlns="" id="{86318F99-017C-4C5B-917D-534C7DCBCC8E}"/>
              </a:ext>
            </a:extLst>
          </p:cNvPr>
          <p:cNvSpPr txBox="1"/>
          <p:nvPr/>
        </p:nvSpPr>
        <p:spPr>
          <a:xfrm>
            <a:off x="6882082" y="4581128"/>
            <a:ext cx="381028" cy="305105"/>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11</a:t>
            </a:r>
          </a:p>
        </p:txBody>
      </p:sp>
      <p:sp>
        <p:nvSpPr>
          <p:cNvPr id="52" name="TextBox 51">
            <a:extLst>
              <a:ext uri="{FF2B5EF4-FFF2-40B4-BE49-F238E27FC236}">
                <a16:creationId xmlns:a16="http://schemas.microsoft.com/office/drawing/2014/main" xmlns="" id="{C0C500C5-F7FB-40E5-9723-53815BC9099E}"/>
              </a:ext>
            </a:extLst>
          </p:cNvPr>
          <p:cNvSpPr txBox="1"/>
          <p:nvPr/>
        </p:nvSpPr>
        <p:spPr>
          <a:xfrm>
            <a:off x="7427668" y="4581128"/>
            <a:ext cx="381028" cy="305105"/>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12</a:t>
            </a:r>
          </a:p>
        </p:txBody>
      </p:sp>
      <p:sp>
        <p:nvSpPr>
          <p:cNvPr id="53" name="TextBox 52">
            <a:extLst>
              <a:ext uri="{FF2B5EF4-FFF2-40B4-BE49-F238E27FC236}">
                <a16:creationId xmlns:a16="http://schemas.microsoft.com/office/drawing/2014/main" xmlns="" id="{E9F1536B-095F-462C-BC86-53A6096DFE0A}"/>
              </a:ext>
            </a:extLst>
          </p:cNvPr>
          <p:cNvSpPr txBox="1"/>
          <p:nvPr/>
        </p:nvSpPr>
        <p:spPr>
          <a:xfrm>
            <a:off x="7961392" y="4581128"/>
            <a:ext cx="381028" cy="305105"/>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13</a:t>
            </a:r>
          </a:p>
        </p:txBody>
      </p:sp>
      <p:sp>
        <p:nvSpPr>
          <p:cNvPr id="54" name="TextBox 53">
            <a:extLst>
              <a:ext uri="{FF2B5EF4-FFF2-40B4-BE49-F238E27FC236}">
                <a16:creationId xmlns:a16="http://schemas.microsoft.com/office/drawing/2014/main" xmlns="" id="{538A9D95-DCDD-48B0-AE4C-3C41CAD08793}"/>
              </a:ext>
            </a:extLst>
          </p:cNvPr>
          <p:cNvSpPr txBox="1"/>
          <p:nvPr/>
        </p:nvSpPr>
        <p:spPr>
          <a:xfrm>
            <a:off x="8497170" y="4581128"/>
            <a:ext cx="381028" cy="305105"/>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14</a:t>
            </a:r>
          </a:p>
        </p:txBody>
      </p:sp>
      <p:sp>
        <p:nvSpPr>
          <p:cNvPr id="55" name="TextBox 54">
            <a:extLst>
              <a:ext uri="{FF2B5EF4-FFF2-40B4-BE49-F238E27FC236}">
                <a16:creationId xmlns:a16="http://schemas.microsoft.com/office/drawing/2014/main" xmlns="" id="{13108764-51EE-4891-A726-409A0EDBBAC4}"/>
              </a:ext>
            </a:extLst>
          </p:cNvPr>
          <p:cNvSpPr txBox="1"/>
          <p:nvPr/>
        </p:nvSpPr>
        <p:spPr>
          <a:xfrm>
            <a:off x="922976" y="5386471"/>
            <a:ext cx="435728" cy="457657"/>
          </a:xfrm>
          <a:prstGeom prst="rect">
            <a:avLst/>
          </a:prstGeom>
          <a:noFill/>
        </p:spPr>
        <p:txBody>
          <a:bodyPr wrap="none" rtlCol="0">
            <a:spAutoFit/>
          </a:bodyPr>
          <a:lstStyle/>
          <a:p>
            <a:pPr algn="ctr"/>
            <a:r>
              <a:rPr lang="ja-JP" sz="1200" b="0" i="0" u="none" strike="noStrike" cap="none" baseline="0">
                <a:solidFill>
                  <a:srgbClr val="4D4D4D"/>
                </a:solidFill>
                <a:effectLst/>
                <a:uFillTx/>
                <a:ea typeface="MS UI Gothic"/>
              </a:rPr>
              <a:t>337</a:t>
            </a:r>
          </a:p>
          <a:p>
            <a:pPr algn="ctr"/>
            <a:r>
              <a:rPr lang="ja-JP" sz="1200" b="0" i="0" u="none" strike="noStrike" cap="none" baseline="0">
                <a:solidFill>
                  <a:srgbClr val="4D4D4D"/>
                </a:solidFill>
                <a:effectLst/>
                <a:uFillTx/>
                <a:ea typeface="MS UI Gothic"/>
              </a:rPr>
              <a:t>170</a:t>
            </a:r>
          </a:p>
        </p:txBody>
      </p:sp>
      <p:sp>
        <p:nvSpPr>
          <p:cNvPr id="56" name="TextBox 55">
            <a:extLst>
              <a:ext uri="{FF2B5EF4-FFF2-40B4-BE49-F238E27FC236}">
                <a16:creationId xmlns:a16="http://schemas.microsoft.com/office/drawing/2014/main" xmlns="" id="{4B49FB40-9818-41B7-B2D7-62BAAB4A76D3}"/>
              </a:ext>
            </a:extLst>
          </p:cNvPr>
          <p:cNvSpPr txBox="1"/>
          <p:nvPr/>
        </p:nvSpPr>
        <p:spPr>
          <a:xfrm>
            <a:off x="1465233" y="5386471"/>
            <a:ext cx="435728" cy="457657"/>
          </a:xfrm>
          <a:prstGeom prst="rect">
            <a:avLst/>
          </a:prstGeom>
          <a:noFill/>
        </p:spPr>
        <p:txBody>
          <a:bodyPr wrap="none" rtlCol="0">
            <a:spAutoFit/>
          </a:bodyPr>
          <a:lstStyle/>
          <a:p>
            <a:pPr algn="ctr"/>
            <a:r>
              <a:rPr lang="ja-JP" sz="1200" b="0" i="0" u="none" strike="noStrike" cap="none" baseline="0">
                <a:solidFill>
                  <a:srgbClr val="4D4D4D"/>
                </a:solidFill>
                <a:effectLst/>
                <a:uFillTx/>
                <a:ea typeface="MS UI Gothic"/>
              </a:rPr>
              <a:t>314</a:t>
            </a:r>
          </a:p>
          <a:p>
            <a:pPr algn="ctr"/>
            <a:r>
              <a:rPr lang="ja-JP" sz="1200" b="0" i="0" u="none" strike="noStrike" cap="none" baseline="0">
                <a:solidFill>
                  <a:srgbClr val="4D4D4D"/>
                </a:solidFill>
                <a:effectLst/>
                <a:uFillTx/>
                <a:ea typeface="MS UI Gothic"/>
              </a:rPr>
              <a:t>145</a:t>
            </a:r>
          </a:p>
        </p:txBody>
      </p:sp>
      <p:sp>
        <p:nvSpPr>
          <p:cNvPr id="57" name="TextBox 56">
            <a:extLst>
              <a:ext uri="{FF2B5EF4-FFF2-40B4-BE49-F238E27FC236}">
                <a16:creationId xmlns:a16="http://schemas.microsoft.com/office/drawing/2014/main" xmlns="" id="{F1B248CE-7167-4FC6-AE00-FE626D23C620}"/>
              </a:ext>
            </a:extLst>
          </p:cNvPr>
          <p:cNvSpPr txBox="1"/>
          <p:nvPr/>
        </p:nvSpPr>
        <p:spPr>
          <a:xfrm>
            <a:off x="1999871" y="5386471"/>
            <a:ext cx="435728" cy="457657"/>
          </a:xfrm>
          <a:prstGeom prst="rect">
            <a:avLst/>
          </a:prstGeom>
          <a:noFill/>
        </p:spPr>
        <p:txBody>
          <a:bodyPr wrap="none" rtlCol="0">
            <a:spAutoFit/>
          </a:bodyPr>
          <a:lstStyle/>
          <a:p>
            <a:pPr algn="ctr"/>
            <a:r>
              <a:rPr lang="ja-JP" sz="1200" b="0" i="0" u="none" strike="noStrike" cap="none" baseline="0">
                <a:solidFill>
                  <a:srgbClr val="4D4D4D"/>
                </a:solidFill>
                <a:effectLst/>
                <a:uFillTx/>
                <a:ea typeface="MS UI Gothic"/>
              </a:rPr>
              <a:t>154</a:t>
            </a:r>
          </a:p>
          <a:p>
            <a:pPr algn="ctr"/>
            <a:r>
              <a:rPr lang="ja-JP" sz="1200" b="0" i="0" u="none" strike="noStrike" cap="none" baseline="0">
                <a:solidFill>
                  <a:srgbClr val="4D4D4D"/>
                </a:solidFill>
                <a:effectLst/>
                <a:uFillTx/>
                <a:ea typeface="MS UI Gothic"/>
              </a:rPr>
              <a:t>41</a:t>
            </a:r>
          </a:p>
        </p:txBody>
      </p:sp>
      <p:sp>
        <p:nvSpPr>
          <p:cNvPr id="58" name="TextBox 57">
            <a:extLst>
              <a:ext uri="{FF2B5EF4-FFF2-40B4-BE49-F238E27FC236}">
                <a16:creationId xmlns:a16="http://schemas.microsoft.com/office/drawing/2014/main" xmlns="" id="{C054FAD8-4396-4E09-8CDC-F9573B36E41B}"/>
              </a:ext>
            </a:extLst>
          </p:cNvPr>
          <p:cNvSpPr txBox="1"/>
          <p:nvPr/>
        </p:nvSpPr>
        <p:spPr>
          <a:xfrm>
            <a:off x="2542129" y="5386471"/>
            <a:ext cx="435728" cy="457657"/>
          </a:xfrm>
          <a:prstGeom prst="rect">
            <a:avLst/>
          </a:prstGeom>
          <a:noFill/>
        </p:spPr>
        <p:txBody>
          <a:bodyPr wrap="none" rtlCol="0">
            <a:spAutoFit/>
          </a:bodyPr>
          <a:lstStyle/>
          <a:p>
            <a:pPr algn="ctr"/>
            <a:r>
              <a:rPr lang="ja-JP" sz="1200" b="0" i="0" u="none" strike="noStrike" cap="none" baseline="0">
                <a:solidFill>
                  <a:srgbClr val="4D4D4D"/>
                </a:solidFill>
                <a:effectLst/>
                <a:uFillTx/>
                <a:ea typeface="MS UI Gothic"/>
              </a:rPr>
              <a:t>122</a:t>
            </a:r>
          </a:p>
          <a:p>
            <a:pPr algn="ctr"/>
            <a:r>
              <a:rPr lang="ja-JP" sz="1200" b="0" i="0" u="none" strike="noStrike" cap="none" baseline="0">
                <a:solidFill>
                  <a:srgbClr val="4D4D4D"/>
                </a:solidFill>
                <a:effectLst/>
                <a:uFillTx/>
                <a:ea typeface="MS UI Gothic"/>
              </a:rPr>
              <a:t>21</a:t>
            </a:r>
          </a:p>
        </p:txBody>
      </p:sp>
      <p:sp>
        <p:nvSpPr>
          <p:cNvPr id="59" name="TextBox 58">
            <a:extLst>
              <a:ext uri="{FF2B5EF4-FFF2-40B4-BE49-F238E27FC236}">
                <a16:creationId xmlns:a16="http://schemas.microsoft.com/office/drawing/2014/main" xmlns="" id="{489DA415-C615-42B3-9253-9627661B3D76}"/>
              </a:ext>
            </a:extLst>
          </p:cNvPr>
          <p:cNvSpPr txBox="1"/>
          <p:nvPr/>
        </p:nvSpPr>
        <p:spPr>
          <a:xfrm>
            <a:off x="3126499" y="5386471"/>
            <a:ext cx="351506" cy="457657"/>
          </a:xfrm>
          <a:prstGeom prst="rect">
            <a:avLst/>
          </a:prstGeom>
          <a:noFill/>
        </p:spPr>
        <p:txBody>
          <a:bodyPr wrap="none" rtlCol="0">
            <a:spAutoFit/>
          </a:bodyPr>
          <a:lstStyle/>
          <a:p>
            <a:pPr algn="ctr"/>
            <a:r>
              <a:rPr lang="ja-JP" sz="1200" b="0" i="0" u="none" strike="noStrike" cap="none" baseline="0">
                <a:solidFill>
                  <a:srgbClr val="4D4D4D"/>
                </a:solidFill>
                <a:effectLst/>
                <a:uFillTx/>
                <a:ea typeface="MS UI Gothic"/>
              </a:rPr>
              <a:t>72</a:t>
            </a:r>
          </a:p>
          <a:p>
            <a:pPr algn="ctr"/>
            <a:r>
              <a:rPr lang="ja-JP" sz="1200" b="0" i="0" u="none" strike="noStrike" cap="none" baseline="0">
                <a:solidFill>
                  <a:srgbClr val="4D4D4D"/>
                </a:solidFill>
                <a:effectLst/>
                <a:uFillTx/>
                <a:ea typeface="MS UI Gothic"/>
              </a:rPr>
              <a:t>12</a:t>
            </a:r>
          </a:p>
        </p:txBody>
      </p:sp>
      <p:sp>
        <p:nvSpPr>
          <p:cNvPr id="60" name="TextBox 59">
            <a:extLst>
              <a:ext uri="{FF2B5EF4-FFF2-40B4-BE49-F238E27FC236}">
                <a16:creationId xmlns:a16="http://schemas.microsoft.com/office/drawing/2014/main" xmlns="" id="{6DAB959E-69A3-4BB3-8CA2-C2343B6029AD}"/>
              </a:ext>
            </a:extLst>
          </p:cNvPr>
          <p:cNvSpPr txBox="1"/>
          <p:nvPr/>
        </p:nvSpPr>
        <p:spPr>
          <a:xfrm>
            <a:off x="3687805" y="5386471"/>
            <a:ext cx="351506" cy="457657"/>
          </a:xfrm>
          <a:prstGeom prst="rect">
            <a:avLst/>
          </a:prstGeom>
          <a:noFill/>
        </p:spPr>
        <p:txBody>
          <a:bodyPr wrap="none" rtlCol="0">
            <a:spAutoFit/>
          </a:bodyPr>
          <a:lstStyle/>
          <a:p>
            <a:pPr algn="ctr"/>
            <a:r>
              <a:rPr lang="ja-JP" sz="1200" b="0" i="0" u="none" strike="noStrike" cap="none" baseline="0">
                <a:solidFill>
                  <a:srgbClr val="4D4D4D"/>
                </a:solidFill>
                <a:effectLst/>
                <a:uFillTx/>
                <a:ea typeface="MS UI Gothic"/>
              </a:rPr>
              <a:t>60</a:t>
            </a:r>
          </a:p>
          <a:p>
            <a:pPr algn="ctr"/>
            <a:r>
              <a:rPr lang="ja-JP" sz="1200" b="0" i="0" u="none" strike="noStrike" cap="none" baseline="0">
                <a:solidFill>
                  <a:srgbClr val="4D4D4D"/>
                </a:solidFill>
                <a:effectLst/>
                <a:uFillTx/>
                <a:ea typeface="MS UI Gothic"/>
              </a:rPr>
              <a:t>11</a:t>
            </a:r>
          </a:p>
        </p:txBody>
      </p:sp>
      <p:sp>
        <p:nvSpPr>
          <p:cNvPr id="61" name="TextBox 60">
            <a:extLst>
              <a:ext uri="{FF2B5EF4-FFF2-40B4-BE49-F238E27FC236}">
                <a16:creationId xmlns:a16="http://schemas.microsoft.com/office/drawing/2014/main" xmlns="" id="{705A37FE-676B-4B8F-9FC2-CC8D1F1C6A48}"/>
              </a:ext>
            </a:extLst>
          </p:cNvPr>
          <p:cNvSpPr txBox="1"/>
          <p:nvPr/>
        </p:nvSpPr>
        <p:spPr>
          <a:xfrm>
            <a:off x="4230064" y="5386471"/>
            <a:ext cx="351506" cy="457657"/>
          </a:xfrm>
          <a:prstGeom prst="rect">
            <a:avLst/>
          </a:prstGeom>
          <a:noFill/>
        </p:spPr>
        <p:txBody>
          <a:bodyPr wrap="none" rtlCol="0">
            <a:spAutoFit/>
          </a:bodyPr>
          <a:lstStyle/>
          <a:p>
            <a:pPr algn="ctr"/>
            <a:r>
              <a:rPr lang="ja-JP" sz="1200" b="0" i="0" u="none" strike="noStrike" cap="none" baseline="0">
                <a:solidFill>
                  <a:srgbClr val="4D4D4D"/>
                </a:solidFill>
                <a:effectLst/>
                <a:uFillTx/>
                <a:ea typeface="MS UI Gothic"/>
              </a:rPr>
              <a:t>37</a:t>
            </a:r>
          </a:p>
          <a:p>
            <a:pPr algn="ctr"/>
            <a:r>
              <a:rPr lang="ja-JP" sz="1200" b="0" i="0" u="none" strike="noStrike" cap="none" baseline="0">
                <a:solidFill>
                  <a:srgbClr val="4D4D4D"/>
                </a:solidFill>
                <a:effectLst/>
                <a:uFillTx/>
                <a:ea typeface="MS UI Gothic"/>
              </a:rPr>
              <a:t>8</a:t>
            </a:r>
          </a:p>
        </p:txBody>
      </p:sp>
      <p:sp>
        <p:nvSpPr>
          <p:cNvPr id="62" name="TextBox 61">
            <a:extLst>
              <a:ext uri="{FF2B5EF4-FFF2-40B4-BE49-F238E27FC236}">
                <a16:creationId xmlns:a16="http://schemas.microsoft.com/office/drawing/2014/main" xmlns="" id="{4D1BD9FD-0C88-4B9B-A96F-2301C2D3BDF3}"/>
              </a:ext>
            </a:extLst>
          </p:cNvPr>
          <p:cNvSpPr txBox="1"/>
          <p:nvPr/>
        </p:nvSpPr>
        <p:spPr>
          <a:xfrm>
            <a:off x="4741842" y="5386471"/>
            <a:ext cx="351506" cy="457657"/>
          </a:xfrm>
          <a:prstGeom prst="rect">
            <a:avLst/>
          </a:prstGeom>
          <a:noFill/>
        </p:spPr>
        <p:txBody>
          <a:bodyPr wrap="none" rtlCol="0">
            <a:spAutoFit/>
          </a:bodyPr>
          <a:lstStyle/>
          <a:p>
            <a:pPr algn="ctr"/>
            <a:r>
              <a:rPr lang="ja-JP" sz="1200" b="0" i="0" u="none" strike="noStrike" cap="none" baseline="0">
                <a:solidFill>
                  <a:srgbClr val="4D4D4D"/>
                </a:solidFill>
                <a:effectLst/>
                <a:uFillTx/>
                <a:ea typeface="MS UI Gothic"/>
              </a:rPr>
              <a:t>32</a:t>
            </a:r>
          </a:p>
          <a:p>
            <a:pPr algn="ctr"/>
            <a:r>
              <a:rPr lang="ja-JP" sz="1200" b="0" i="0" u="none" strike="noStrike" cap="none" baseline="0">
                <a:solidFill>
                  <a:srgbClr val="4D4D4D"/>
                </a:solidFill>
                <a:effectLst/>
                <a:uFillTx/>
                <a:ea typeface="MS UI Gothic"/>
              </a:rPr>
              <a:t>5</a:t>
            </a:r>
          </a:p>
        </p:txBody>
      </p:sp>
      <p:sp>
        <p:nvSpPr>
          <p:cNvPr id="63" name="TextBox 62">
            <a:extLst>
              <a:ext uri="{FF2B5EF4-FFF2-40B4-BE49-F238E27FC236}">
                <a16:creationId xmlns:a16="http://schemas.microsoft.com/office/drawing/2014/main" xmlns="" id="{0990C616-952A-4F9F-83D7-AE0DFCE3C0E4}"/>
              </a:ext>
            </a:extLst>
          </p:cNvPr>
          <p:cNvSpPr txBox="1"/>
          <p:nvPr/>
        </p:nvSpPr>
        <p:spPr>
          <a:xfrm>
            <a:off x="5278762" y="5386471"/>
            <a:ext cx="351506" cy="457657"/>
          </a:xfrm>
          <a:prstGeom prst="rect">
            <a:avLst/>
          </a:prstGeom>
          <a:noFill/>
        </p:spPr>
        <p:txBody>
          <a:bodyPr wrap="none" rtlCol="0">
            <a:spAutoFit/>
          </a:bodyPr>
          <a:lstStyle/>
          <a:p>
            <a:pPr algn="ctr"/>
            <a:r>
              <a:rPr lang="ja-JP" sz="1200" b="0" i="0" u="none" strike="noStrike" cap="none" baseline="0">
                <a:solidFill>
                  <a:srgbClr val="4D4D4D"/>
                </a:solidFill>
                <a:effectLst/>
                <a:uFillTx/>
                <a:ea typeface="MS UI Gothic"/>
              </a:rPr>
              <a:t>20</a:t>
            </a:r>
          </a:p>
          <a:p>
            <a:pPr algn="ctr"/>
            <a:r>
              <a:rPr lang="ja-JP" sz="1200" b="0" i="0" u="none" strike="noStrike" cap="none" baseline="0">
                <a:solidFill>
                  <a:srgbClr val="4D4D4D"/>
                </a:solidFill>
                <a:effectLst/>
                <a:uFillTx/>
                <a:ea typeface="MS UI Gothic"/>
              </a:rPr>
              <a:t>2</a:t>
            </a:r>
          </a:p>
        </p:txBody>
      </p:sp>
      <p:sp>
        <p:nvSpPr>
          <p:cNvPr id="64" name="TextBox 63">
            <a:extLst>
              <a:ext uri="{FF2B5EF4-FFF2-40B4-BE49-F238E27FC236}">
                <a16:creationId xmlns:a16="http://schemas.microsoft.com/office/drawing/2014/main" xmlns="" id="{54A43D90-9B96-48FF-9874-ACD6A326FC15}"/>
              </a:ext>
            </a:extLst>
          </p:cNvPr>
          <p:cNvSpPr txBox="1"/>
          <p:nvPr/>
        </p:nvSpPr>
        <p:spPr>
          <a:xfrm>
            <a:off x="5816343" y="5386471"/>
            <a:ext cx="351506" cy="457657"/>
          </a:xfrm>
          <a:prstGeom prst="rect">
            <a:avLst/>
          </a:prstGeom>
          <a:noFill/>
        </p:spPr>
        <p:txBody>
          <a:bodyPr wrap="none" rtlCol="0">
            <a:spAutoFit/>
          </a:bodyPr>
          <a:lstStyle/>
          <a:p>
            <a:pPr algn="ctr"/>
            <a:r>
              <a:rPr lang="ja-JP" sz="1200" b="0" i="0" u="none" strike="noStrike" cap="none" baseline="0">
                <a:solidFill>
                  <a:srgbClr val="4D4D4D"/>
                </a:solidFill>
                <a:effectLst/>
                <a:uFillTx/>
                <a:ea typeface="MS UI Gothic"/>
              </a:rPr>
              <a:t>18</a:t>
            </a:r>
          </a:p>
          <a:p>
            <a:pPr algn="ctr"/>
            <a:r>
              <a:rPr lang="ja-JP" sz="1200" b="0" i="0" u="none" strike="noStrike" cap="none" baseline="0">
                <a:solidFill>
                  <a:srgbClr val="4D4D4D"/>
                </a:solidFill>
                <a:effectLst/>
                <a:uFillTx/>
                <a:ea typeface="MS UI Gothic"/>
              </a:rPr>
              <a:t>2</a:t>
            </a:r>
          </a:p>
        </p:txBody>
      </p:sp>
      <p:sp>
        <p:nvSpPr>
          <p:cNvPr id="65" name="TextBox 64">
            <a:extLst>
              <a:ext uri="{FF2B5EF4-FFF2-40B4-BE49-F238E27FC236}">
                <a16:creationId xmlns:a16="http://schemas.microsoft.com/office/drawing/2014/main" xmlns="" id="{20F25215-2C61-44FE-A033-F31F617848B6}"/>
              </a:ext>
            </a:extLst>
          </p:cNvPr>
          <p:cNvSpPr txBox="1"/>
          <p:nvPr/>
        </p:nvSpPr>
        <p:spPr>
          <a:xfrm>
            <a:off x="6362308" y="5386471"/>
            <a:ext cx="351506" cy="457657"/>
          </a:xfrm>
          <a:prstGeom prst="rect">
            <a:avLst/>
          </a:prstGeom>
          <a:noFill/>
        </p:spPr>
        <p:txBody>
          <a:bodyPr wrap="none" rtlCol="0">
            <a:spAutoFit/>
          </a:bodyPr>
          <a:lstStyle/>
          <a:p>
            <a:pPr algn="ctr"/>
            <a:r>
              <a:rPr lang="ja-JP" sz="1200" b="0" i="0" u="none" strike="noStrike" cap="none" baseline="0">
                <a:solidFill>
                  <a:srgbClr val="4D4D4D"/>
                </a:solidFill>
                <a:effectLst/>
                <a:uFillTx/>
                <a:ea typeface="MS UI Gothic"/>
              </a:rPr>
              <a:t>12</a:t>
            </a:r>
          </a:p>
          <a:p>
            <a:pPr algn="ctr"/>
            <a:r>
              <a:rPr lang="ja-JP" sz="1200" b="0" i="0" u="none" strike="noStrike" cap="none" baseline="0">
                <a:solidFill>
                  <a:srgbClr val="4D4D4D"/>
                </a:solidFill>
                <a:effectLst/>
                <a:uFillTx/>
                <a:ea typeface="MS UI Gothic"/>
              </a:rPr>
              <a:t>1</a:t>
            </a:r>
          </a:p>
        </p:txBody>
      </p:sp>
      <p:sp>
        <p:nvSpPr>
          <p:cNvPr id="66" name="TextBox 65">
            <a:extLst>
              <a:ext uri="{FF2B5EF4-FFF2-40B4-BE49-F238E27FC236}">
                <a16:creationId xmlns:a16="http://schemas.microsoft.com/office/drawing/2014/main" xmlns="" id="{24EB5515-63D3-495B-B7CD-AF5CD0220489}"/>
              </a:ext>
            </a:extLst>
          </p:cNvPr>
          <p:cNvSpPr txBox="1"/>
          <p:nvPr/>
        </p:nvSpPr>
        <p:spPr>
          <a:xfrm>
            <a:off x="6938957" y="5386471"/>
            <a:ext cx="267285" cy="457657"/>
          </a:xfrm>
          <a:prstGeom prst="rect">
            <a:avLst/>
          </a:prstGeom>
          <a:noFill/>
        </p:spPr>
        <p:txBody>
          <a:bodyPr wrap="none" rtlCol="0">
            <a:spAutoFit/>
          </a:bodyPr>
          <a:lstStyle/>
          <a:p>
            <a:pPr algn="ctr"/>
            <a:r>
              <a:rPr lang="ja-JP" sz="1200" b="0" i="0" u="none" strike="noStrike" cap="none" baseline="0">
                <a:solidFill>
                  <a:srgbClr val="4D4D4D"/>
                </a:solidFill>
                <a:effectLst/>
                <a:uFillTx/>
                <a:ea typeface="MS UI Gothic"/>
              </a:rPr>
              <a:t>9</a:t>
            </a:r>
          </a:p>
          <a:p>
            <a:pPr algn="ctr"/>
            <a:r>
              <a:rPr lang="ja-JP" sz="1200" b="0" i="0" u="none" strike="noStrike" cap="none" baseline="0">
                <a:solidFill>
                  <a:srgbClr val="4D4D4D"/>
                </a:solidFill>
                <a:effectLst/>
                <a:uFillTx/>
                <a:ea typeface="MS UI Gothic"/>
              </a:rPr>
              <a:t>1</a:t>
            </a:r>
          </a:p>
        </p:txBody>
      </p:sp>
      <p:sp>
        <p:nvSpPr>
          <p:cNvPr id="67" name="TextBox 66">
            <a:extLst>
              <a:ext uri="{FF2B5EF4-FFF2-40B4-BE49-F238E27FC236}">
                <a16:creationId xmlns:a16="http://schemas.microsoft.com/office/drawing/2014/main" xmlns="" id="{DABC9AEC-A394-4A8B-B428-440A5EEF0CFD}"/>
              </a:ext>
            </a:extLst>
          </p:cNvPr>
          <p:cNvSpPr txBox="1"/>
          <p:nvPr/>
        </p:nvSpPr>
        <p:spPr>
          <a:xfrm>
            <a:off x="7484539" y="5386471"/>
            <a:ext cx="267285" cy="457657"/>
          </a:xfrm>
          <a:prstGeom prst="rect">
            <a:avLst/>
          </a:prstGeom>
          <a:noFill/>
        </p:spPr>
        <p:txBody>
          <a:bodyPr wrap="none" rtlCol="0">
            <a:spAutoFit/>
          </a:bodyPr>
          <a:lstStyle/>
          <a:p>
            <a:pPr algn="ctr"/>
            <a:r>
              <a:rPr lang="ja-JP" sz="1200" b="0" i="0" u="none" strike="noStrike" cap="none" baseline="0">
                <a:solidFill>
                  <a:srgbClr val="4D4D4D"/>
                </a:solidFill>
                <a:effectLst/>
                <a:uFillTx/>
                <a:ea typeface="MS UI Gothic"/>
              </a:rPr>
              <a:t>4</a:t>
            </a:r>
          </a:p>
          <a:p>
            <a:pPr algn="ctr"/>
            <a:r>
              <a:rPr lang="ja-JP" sz="1200" b="0" i="0" u="none" strike="noStrike" cap="none" baseline="0">
                <a:solidFill>
                  <a:srgbClr val="4D4D4D"/>
                </a:solidFill>
                <a:effectLst/>
                <a:uFillTx/>
                <a:ea typeface="MS UI Gothic"/>
              </a:rPr>
              <a:t>1</a:t>
            </a:r>
          </a:p>
        </p:txBody>
      </p:sp>
      <p:sp>
        <p:nvSpPr>
          <p:cNvPr id="68" name="TextBox 67">
            <a:extLst>
              <a:ext uri="{FF2B5EF4-FFF2-40B4-BE49-F238E27FC236}">
                <a16:creationId xmlns:a16="http://schemas.microsoft.com/office/drawing/2014/main" xmlns="" id="{EA1C2FE3-4C11-4935-BC0D-E4A39169E6D4}"/>
              </a:ext>
            </a:extLst>
          </p:cNvPr>
          <p:cNvSpPr txBox="1"/>
          <p:nvPr/>
        </p:nvSpPr>
        <p:spPr>
          <a:xfrm>
            <a:off x="8018263" y="5386471"/>
            <a:ext cx="267285" cy="457657"/>
          </a:xfrm>
          <a:prstGeom prst="rect">
            <a:avLst/>
          </a:prstGeom>
          <a:noFill/>
        </p:spPr>
        <p:txBody>
          <a:bodyPr wrap="none" rtlCol="0">
            <a:spAutoFit/>
          </a:bodyPr>
          <a:lstStyle/>
          <a:p>
            <a:pPr algn="ctr"/>
            <a:r>
              <a:rPr lang="ja-JP" sz="1200" b="0" i="0" u="none" strike="noStrike" cap="none" baseline="0">
                <a:solidFill>
                  <a:srgbClr val="4D4D4D"/>
                </a:solidFill>
                <a:effectLst/>
                <a:uFillTx/>
                <a:ea typeface="MS UI Gothic"/>
              </a:rPr>
              <a:t>2</a:t>
            </a:r>
          </a:p>
          <a:p>
            <a:pPr algn="ctr"/>
            <a:r>
              <a:rPr lang="ja-JP" sz="1200" b="0" i="0" u="none" strike="noStrike" cap="none" baseline="0">
                <a:solidFill>
                  <a:srgbClr val="4D4D4D"/>
                </a:solidFill>
                <a:effectLst/>
                <a:uFillTx/>
                <a:ea typeface="MS UI Gothic"/>
              </a:rPr>
              <a:t>1</a:t>
            </a:r>
          </a:p>
        </p:txBody>
      </p:sp>
      <p:sp>
        <p:nvSpPr>
          <p:cNvPr id="69" name="TextBox 68">
            <a:extLst>
              <a:ext uri="{FF2B5EF4-FFF2-40B4-BE49-F238E27FC236}">
                <a16:creationId xmlns:a16="http://schemas.microsoft.com/office/drawing/2014/main" xmlns="" id="{088C22D5-27C0-4D34-A993-617CE541D004}"/>
              </a:ext>
            </a:extLst>
          </p:cNvPr>
          <p:cNvSpPr txBox="1"/>
          <p:nvPr/>
        </p:nvSpPr>
        <p:spPr>
          <a:xfrm>
            <a:off x="8554041" y="5386471"/>
            <a:ext cx="267285" cy="457657"/>
          </a:xfrm>
          <a:prstGeom prst="rect">
            <a:avLst/>
          </a:prstGeom>
          <a:noFill/>
        </p:spPr>
        <p:txBody>
          <a:bodyPr wrap="none" rtlCol="0">
            <a:spAutoFit/>
          </a:bodyPr>
          <a:lstStyle/>
          <a:p>
            <a:pPr algn="ctr"/>
            <a:r>
              <a:rPr lang="ja-JP" sz="1200" b="0" i="0" u="none" strike="noStrike" cap="none" baseline="0">
                <a:solidFill>
                  <a:srgbClr val="4D4D4D"/>
                </a:solidFill>
                <a:effectLst/>
                <a:uFillTx/>
                <a:ea typeface="MS UI Gothic"/>
              </a:rPr>
              <a:t>0</a:t>
            </a:r>
          </a:p>
          <a:p>
            <a:pPr algn="ctr"/>
            <a:r>
              <a:rPr lang="ja-JP" sz="1200" b="0" i="0" u="none" strike="noStrike" cap="none" baseline="0">
                <a:solidFill>
                  <a:srgbClr val="4D4D4D"/>
                </a:solidFill>
                <a:effectLst/>
                <a:uFillTx/>
                <a:ea typeface="MS UI Gothic"/>
              </a:rPr>
              <a:t>0</a:t>
            </a:r>
          </a:p>
        </p:txBody>
      </p:sp>
      <p:sp>
        <p:nvSpPr>
          <p:cNvPr id="70" name="TextBox 69">
            <a:extLst>
              <a:ext uri="{FF2B5EF4-FFF2-40B4-BE49-F238E27FC236}">
                <a16:creationId xmlns:a16="http://schemas.microsoft.com/office/drawing/2014/main" xmlns="" id="{A03E2C5C-1FB9-4DB7-A2A5-94A60E1F69AD}"/>
              </a:ext>
            </a:extLst>
          </p:cNvPr>
          <p:cNvSpPr txBox="1"/>
          <p:nvPr/>
        </p:nvSpPr>
        <p:spPr>
          <a:xfrm>
            <a:off x="4501796" y="3855450"/>
            <a:ext cx="1364164" cy="305105"/>
          </a:xfrm>
          <a:prstGeom prst="rect">
            <a:avLst/>
          </a:prstGeom>
          <a:noFill/>
        </p:spPr>
        <p:txBody>
          <a:bodyPr wrap="none" rtlCol="0">
            <a:spAutoFit/>
          </a:bodyPr>
          <a:lstStyle/>
          <a:p>
            <a:pPr algn="ctr"/>
            <a:r>
              <a:rPr lang="ja-JP" sz="1400" b="0" i="0" u="none" strike="noStrike" cap="none" baseline="0">
                <a:solidFill>
                  <a:srgbClr val="B60D27"/>
                </a:solidFill>
                <a:effectLst/>
                <a:uFillTx/>
                <a:ea typeface="MS UI Gothic"/>
              </a:rPr>
              <a:t>6ヵ月PFS: 15%</a:t>
            </a:r>
          </a:p>
        </p:txBody>
      </p:sp>
      <p:sp>
        <p:nvSpPr>
          <p:cNvPr id="71" name="TextBox 70">
            <a:extLst>
              <a:ext uri="{FF2B5EF4-FFF2-40B4-BE49-F238E27FC236}">
                <a16:creationId xmlns:a16="http://schemas.microsoft.com/office/drawing/2014/main" xmlns="" id="{997731E8-A2CE-431E-9C31-81AF60D21998}"/>
              </a:ext>
            </a:extLst>
          </p:cNvPr>
          <p:cNvSpPr txBox="1"/>
          <p:nvPr/>
        </p:nvSpPr>
        <p:spPr>
          <a:xfrm>
            <a:off x="1783909" y="4204727"/>
            <a:ext cx="1265182" cy="305105"/>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6ヵ月PFS: 6%</a:t>
            </a:r>
          </a:p>
        </p:txBody>
      </p:sp>
      <p:sp>
        <p:nvSpPr>
          <p:cNvPr id="72" name="TextBox 71">
            <a:extLst>
              <a:ext uri="{FF2B5EF4-FFF2-40B4-BE49-F238E27FC236}">
                <a16:creationId xmlns:a16="http://schemas.microsoft.com/office/drawing/2014/main" xmlns="" id="{1218F289-B018-4CA9-9E61-74637FCD71D2}"/>
              </a:ext>
            </a:extLst>
          </p:cNvPr>
          <p:cNvSpPr txBox="1"/>
          <p:nvPr/>
        </p:nvSpPr>
        <p:spPr>
          <a:xfrm rot="16200000">
            <a:off x="31735" y="3132597"/>
            <a:ext cx="805638" cy="305105"/>
          </a:xfrm>
          <a:prstGeom prst="rect">
            <a:avLst/>
          </a:prstGeom>
          <a:noFill/>
        </p:spPr>
        <p:txBody>
          <a:bodyPr wrap="none" rtlCol="0">
            <a:spAutoFit/>
          </a:bodyPr>
          <a:lstStyle/>
          <a:p>
            <a:pPr algn="ctr"/>
            <a:r>
              <a:rPr lang="ja-JP" sz="1400" b="0" i="0" u="none" strike="noStrike" cap="none" baseline="0" dirty="0">
                <a:solidFill>
                  <a:srgbClr val="4D4D4D"/>
                </a:solidFill>
                <a:effectLst/>
                <a:uFillTx/>
                <a:ea typeface="MS UI Gothic"/>
              </a:rPr>
              <a:t>PFS、%</a:t>
            </a:r>
          </a:p>
        </p:txBody>
      </p:sp>
      <p:sp>
        <p:nvSpPr>
          <p:cNvPr id="73" name="TextBox 72">
            <a:extLst>
              <a:ext uri="{FF2B5EF4-FFF2-40B4-BE49-F238E27FC236}">
                <a16:creationId xmlns:a16="http://schemas.microsoft.com/office/drawing/2014/main" xmlns="" id="{B1903E9D-8937-4E51-ABF0-2B1ADB89078E}"/>
              </a:ext>
            </a:extLst>
          </p:cNvPr>
          <p:cNvSpPr txBox="1"/>
          <p:nvPr/>
        </p:nvSpPr>
        <p:spPr>
          <a:xfrm>
            <a:off x="111206" y="5201805"/>
            <a:ext cx="945825" cy="640720"/>
          </a:xfrm>
          <a:prstGeom prst="rect">
            <a:avLst/>
          </a:prstGeom>
          <a:noFill/>
        </p:spPr>
        <p:txBody>
          <a:bodyPr wrap="none" rtlCol="0">
            <a:spAutoFit/>
          </a:bodyPr>
          <a:lstStyle/>
          <a:p>
            <a:pPr algn="r"/>
            <a:r>
              <a:rPr lang="ja-JP" sz="1200" b="0" i="0" u="none" strike="noStrike" cap="none" baseline="0">
                <a:solidFill>
                  <a:srgbClr val="4D4D4D"/>
                </a:solidFill>
                <a:effectLst/>
                <a:uFillTx/>
                <a:ea typeface="MS UI Gothic"/>
              </a:rPr>
              <a:t>対象症例数</a:t>
            </a:r>
            <a:r>
              <a:rPr sz="1200"/>
              <a:t/>
            </a:r>
            <a:br>
              <a:rPr sz="1200"/>
            </a:br>
            <a:r>
              <a:rPr lang="ja-JP" sz="1200" b="0" i="0" u="none" strike="noStrike" cap="none" baseline="0">
                <a:solidFill>
                  <a:srgbClr val="B60D27"/>
                </a:solidFill>
                <a:effectLst/>
                <a:uFillTx/>
                <a:ea typeface="MS UI Gothic"/>
              </a:rPr>
              <a:t>TFD/TPI</a:t>
            </a:r>
          </a:p>
          <a:p>
            <a:pPr algn="r"/>
            <a:r>
              <a:rPr lang="ja-JP" sz="1200" b="0" i="0" u="none" strike="noStrike" cap="none" baseline="0">
                <a:solidFill>
                  <a:srgbClr val="B2C0D8"/>
                </a:solidFill>
                <a:effectLst/>
                <a:uFillTx/>
                <a:ea typeface="MS UI Gothic"/>
              </a:rPr>
              <a:t>プラセボ</a:t>
            </a:r>
          </a:p>
        </p:txBody>
      </p:sp>
      <p:grpSp>
        <p:nvGrpSpPr>
          <p:cNvPr id="74" name="Group 73">
            <a:extLst>
              <a:ext uri="{FF2B5EF4-FFF2-40B4-BE49-F238E27FC236}">
                <a16:creationId xmlns:a16="http://schemas.microsoft.com/office/drawing/2014/main" xmlns="" id="{9A54423C-D740-4066-BFB0-B674A07EE3FF}"/>
              </a:ext>
            </a:extLst>
          </p:cNvPr>
          <p:cNvGrpSpPr/>
          <p:nvPr/>
        </p:nvGrpSpPr>
        <p:grpSpPr>
          <a:xfrm>
            <a:off x="1163865" y="2089840"/>
            <a:ext cx="7052227" cy="2391532"/>
            <a:chOff x="1163865" y="2089840"/>
            <a:chExt cx="7052227" cy="2391532"/>
          </a:xfrm>
        </p:grpSpPr>
        <p:grpSp>
          <p:nvGrpSpPr>
            <p:cNvPr id="75" name="Group 74">
              <a:extLst>
                <a:ext uri="{FF2B5EF4-FFF2-40B4-BE49-F238E27FC236}">
                  <a16:creationId xmlns:a16="http://schemas.microsoft.com/office/drawing/2014/main" xmlns="" id="{D1A0C2BF-4332-4090-99C4-18F147754DDD}"/>
                </a:ext>
              </a:extLst>
            </p:cNvPr>
            <p:cNvGrpSpPr/>
            <p:nvPr/>
          </p:nvGrpSpPr>
          <p:grpSpPr>
            <a:xfrm>
              <a:off x="1981363" y="2442332"/>
              <a:ext cx="5101967" cy="1995335"/>
              <a:chOff x="1990850" y="2442332"/>
              <a:chExt cx="5161188" cy="1995335"/>
            </a:xfrm>
          </p:grpSpPr>
          <p:sp>
            <p:nvSpPr>
              <p:cNvPr id="77" name="Freeform: Shape 43">
                <a:extLst>
                  <a:ext uri="{FF2B5EF4-FFF2-40B4-BE49-F238E27FC236}">
                    <a16:creationId xmlns:a16="http://schemas.microsoft.com/office/drawing/2014/main" xmlns="" id="{C89B8142-7E2B-4D35-A3D9-239D33E1A010}"/>
                  </a:ext>
                </a:extLst>
              </p:cNvPr>
              <p:cNvSpPr/>
              <p:nvPr/>
            </p:nvSpPr>
            <p:spPr>
              <a:xfrm>
                <a:off x="7069238" y="4354867"/>
                <a:ext cx="82800" cy="82800"/>
              </a:xfrm>
              <a:custGeom>
                <a:avLst/>
                <a:gdLst>
                  <a:gd name="connsiteX0" fmla="*/ 71914 w 76200"/>
                  <a:gd name="connsiteY0" fmla="*/ 39529 h 76200"/>
                  <a:gd name="connsiteX1" fmla="*/ 39528 w 76200"/>
                  <a:gd name="connsiteY1" fmla="*/ 71914 h 76200"/>
                  <a:gd name="connsiteX2" fmla="*/ 7143 w 76200"/>
                  <a:gd name="connsiteY2" fmla="*/ 39529 h 76200"/>
                  <a:gd name="connsiteX3" fmla="*/ 39528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8" y="71914"/>
                    </a:cubicBezTo>
                    <a:cubicBezTo>
                      <a:pt x="21643" y="71914"/>
                      <a:pt x="7143" y="57415"/>
                      <a:pt x="7143" y="39529"/>
                    </a:cubicBezTo>
                    <a:cubicBezTo>
                      <a:pt x="7143" y="21643"/>
                      <a:pt x="21642" y="7144"/>
                      <a:pt x="39528"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78" name="Freeform: Shape 44">
                <a:extLst>
                  <a:ext uri="{FF2B5EF4-FFF2-40B4-BE49-F238E27FC236}">
                    <a16:creationId xmlns:a16="http://schemas.microsoft.com/office/drawing/2014/main" xmlns="" id="{1CF07D2B-DB47-47EF-BC15-2923BA1E1132}"/>
                  </a:ext>
                </a:extLst>
              </p:cNvPr>
              <p:cNvSpPr/>
              <p:nvPr/>
            </p:nvSpPr>
            <p:spPr>
              <a:xfrm>
                <a:off x="6999571" y="4354867"/>
                <a:ext cx="82800" cy="82800"/>
              </a:xfrm>
              <a:custGeom>
                <a:avLst/>
                <a:gdLst>
                  <a:gd name="connsiteX0" fmla="*/ 71914 w 76200"/>
                  <a:gd name="connsiteY0" fmla="*/ 39529 h 76200"/>
                  <a:gd name="connsiteX1" fmla="*/ 39528 w 76200"/>
                  <a:gd name="connsiteY1" fmla="*/ 71914 h 76200"/>
                  <a:gd name="connsiteX2" fmla="*/ 7143 w 76200"/>
                  <a:gd name="connsiteY2" fmla="*/ 39529 h 76200"/>
                  <a:gd name="connsiteX3" fmla="*/ 39528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8" y="71914"/>
                    </a:cubicBezTo>
                    <a:cubicBezTo>
                      <a:pt x="21643" y="71914"/>
                      <a:pt x="7143" y="57415"/>
                      <a:pt x="7143" y="39529"/>
                    </a:cubicBezTo>
                    <a:cubicBezTo>
                      <a:pt x="7143" y="21643"/>
                      <a:pt x="21642" y="7144"/>
                      <a:pt x="39528"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79" name="Freeform: Shape 45">
                <a:extLst>
                  <a:ext uri="{FF2B5EF4-FFF2-40B4-BE49-F238E27FC236}">
                    <a16:creationId xmlns:a16="http://schemas.microsoft.com/office/drawing/2014/main" xmlns="" id="{E2CF3C12-D842-4AC1-850F-D94EE019BFF9}"/>
                  </a:ext>
                </a:extLst>
              </p:cNvPr>
              <p:cNvSpPr/>
              <p:nvPr/>
            </p:nvSpPr>
            <p:spPr>
              <a:xfrm>
                <a:off x="6249005" y="4310630"/>
                <a:ext cx="82800" cy="82800"/>
              </a:xfrm>
              <a:custGeom>
                <a:avLst/>
                <a:gdLst>
                  <a:gd name="connsiteX0" fmla="*/ 71914 w 76200"/>
                  <a:gd name="connsiteY0" fmla="*/ 39529 h 76200"/>
                  <a:gd name="connsiteX1" fmla="*/ 39529 w 76200"/>
                  <a:gd name="connsiteY1" fmla="*/ 71914 h 76200"/>
                  <a:gd name="connsiteX2" fmla="*/ 7143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3" y="57414"/>
                      <a:pt x="7143" y="39529"/>
                    </a:cubicBezTo>
                    <a:cubicBezTo>
                      <a:pt x="7143" y="21643"/>
                      <a:pt x="21642"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80" name="Freeform: Shape 46">
                <a:extLst>
                  <a:ext uri="{FF2B5EF4-FFF2-40B4-BE49-F238E27FC236}">
                    <a16:creationId xmlns:a16="http://schemas.microsoft.com/office/drawing/2014/main" xmlns="" id="{799E95C8-7514-4833-A62D-BA8A79C3E8DF}"/>
                  </a:ext>
                </a:extLst>
              </p:cNvPr>
              <p:cNvSpPr/>
              <p:nvPr/>
            </p:nvSpPr>
            <p:spPr>
              <a:xfrm>
                <a:off x="5125015" y="4196583"/>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81" name="Freeform: Shape 47">
                <a:extLst>
                  <a:ext uri="{FF2B5EF4-FFF2-40B4-BE49-F238E27FC236}">
                    <a16:creationId xmlns:a16="http://schemas.microsoft.com/office/drawing/2014/main" xmlns="" id="{118FD71D-990D-409D-B8C6-0792C5ED3F81}"/>
                  </a:ext>
                </a:extLst>
              </p:cNvPr>
              <p:cNvSpPr/>
              <p:nvPr/>
            </p:nvSpPr>
            <p:spPr>
              <a:xfrm>
                <a:off x="4944805" y="4169627"/>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82" name="Freeform: Shape 48">
                <a:extLst>
                  <a:ext uri="{FF2B5EF4-FFF2-40B4-BE49-F238E27FC236}">
                    <a16:creationId xmlns:a16="http://schemas.microsoft.com/office/drawing/2014/main" xmlns="" id="{66E30045-98B6-4B01-8963-CB6330530FED}"/>
                  </a:ext>
                </a:extLst>
              </p:cNvPr>
              <p:cNvSpPr/>
              <p:nvPr/>
            </p:nvSpPr>
            <p:spPr>
              <a:xfrm>
                <a:off x="4913222" y="4169627"/>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83" name="Freeform: Shape 49">
                <a:extLst>
                  <a:ext uri="{FF2B5EF4-FFF2-40B4-BE49-F238E27FC236}">
                    <a16:creationId xmlns:a16="http://schemas.microsoft.com/office/drawing/2014/main" xmlns="" id="{EFBC0FB1-AD51-4208-8211-FEE5B97E69E6}"/>
                  </a:ext>
                </a:extLst>
              </p:cNvPr>
              <p:cNvSpPr/>
              <p:nvPr/>
            </p:nvSpPr>
            <p:spPr>
              <a:xfrm>
                <a:off x="4684709" y="4149582"/>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84" name="Freeform: Shape 64">
                <a:extLst>
                  <a:ext uri="{FF2B5EF4-FFF2-40B4-BE49-F238E27FC236}">
                    <a16:creationId xmlns:a16="http://schemas.microsoft.com/office/drawing/2014/main" xmlns="" id="{54E81CDF-60DC-404B-838F-5D3E5F0E96A1}"/>
                  </a:ext>
                </a:extLst>
              </p:cNvPr>
              <p:cNvSpPr/>
              <p:nvPr/>
            </p:nvSpPr>
            <p:spPr>
              <a:xfrm>
                <a:off x="4094846" y="4002358"/>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85" name="Freeform: Shape 65">
                <a:extLst>
                  <a:ext uri="{FF2B5EF4-FFF2-40B4-BE49-F238E27FC236}">
                    <a16:creationId xmlns:a16="http://schemas.microsoft.com/office/drawing/2014/main" xmlns="" id="{714D1403-DB64-4812-8A28-9F69939FFE11}"/>
                  </a:ext>
                </a:extLst>
              </p:cNvPr>
              <p:cNvSpPr/>
              <p:nvPr/>
            </p:nvSpPr>
            <p:spPr>
              <a:xfrm>
                <a:off x="4121785" y="4022402"/>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86" name="Freeform: Shape 66">
                <a:extLst>
                  <a:ext uri="{FF2B5EF4-FFF2-40B4-BE49-F238E27FC236}">
                    <a16:creationId xmlns:a16="http://schemas.microsoft.com/office/drawing/2014/main" xmlns="" id="{F0EAF0AB-DF07-4646-A6F1-A53E9622AF98}"/>
                  </a:ext>
                </a:extLst>
              </p:cNvPr>
              <p:cNvSpPr/>
              <p:nvPr/>
            </p:nvSpPr>
            <p:spPr>
              <a:xfrm>
                <a:off x="3950864" y="3953283"/>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87" name="Freeform: Shape 67">
                <a:extLst>
                  <a:ext uri="{FF2B5EF4-FFF2-40B4-BE49-F238E27FC236}">
                    <a16:creationId xmlns:a16="http://schemas.microsoft.com/office/drawing/2014/main" xmlns="" id="{A76BABA3-2181-4B79-9C6E-88570242DE05}"/>
                  </a:ext>
                </a:extLst>
              </p:cNvPr>
              <p:cNvSpPr/>
              <p:nvPr/>
            </p:nvSpPr>
            <p:spPr>
              <a:xfrm>
                <a:off x="3280186" y="3848913"/>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4" y="71914"/>
                      <a:pt x="39529" y="71914"/>
                    </a:cubicBezTo>
                    <a:cubicBezTo>
                      <a:pt x="21643" y="71914"/>
                      <a:pt x="7144" y="57415"/>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88" name="Freeform: Shape 68">
                <a:extLst>
                  <a:ext uri="{FF2B5EF4-FFF2-40B4-BE49-F238E27FC236}">
                    <a16:creationId xmlns:a16="http://schemas.microsoft.com/office/drawing/2014/main" xmlns="" id="{6250CDB6-C749-4115-8115-7DB5164230E6}"/>
                  </a:ext>
                </a:extLst>
              </p:cNvPr>
              <p:cNvSpPr/>
              <p:nvPr/>
            </p:nvSpPr>
            <p:spPr>
              <a:xfrm>
                <a:off x="3213303" y="3795690"/>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89" name="Freeform: Shape 69">
                <a:extLst>
                  <a:ext uri="{FF2B5EF4-FFF2-40B4-BE49-F238E27FC236}">
                    <a16:creationId xmlns:a16="http://schemas.microsoft.com/office/drawing/2014/main" xmlns="" id="{38F0807A-7815-4B3E-926D-A17D795AA4B0}"/>
                  </a:ext>
                </a:extLst>
              </p:cNvPr>
              <p:cNvSpPr/>
              <p:nvPr/>
            </p:nvSpPr>
            <p:spPr>
              <a:xfrm>
                <a:off x="3168715" y="3786705"/>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90" name="Freeform: Shape 70">
                <a:extLst>
                  <a:ext uri="{FF2B5EF4-FFF2-40B4-BE49-F238E27FC236}">
                    <a16:creationId xmlns:a16="http://schemas.microsoft.com/office/drawing/2014/main" xmlns="" id="{85209D79-3A31-4BD1-B473-BB40D0971929}"/>
                  </a:ext>
                </a:extLst>
              </p:cNvPr>
              <p:cNvSpPr/>
              <p:nvPr/>
            </p:nvSpPr>
            <p:spPr>
              <a:xfrm>
                <a:off x="3119482" y="3689246"/>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91" name="Freeform: Shape 71">
                <a:extLst>
                  <a:ext uri="{FF2B5EF4-FFF2-40B4-BE49-F238E27FC236}">
                    <a16:creationId xmlns:a16="http://schemas.microsoft.com/office/drawing/2014/main" xmlns="" id="{41FB1A0B-4F94-4F84-9388-11EB35ED1247}"/>
                  </a:ext>
                </a:extLst>
              </p:cNvPr>
              <p:cNvSpPr/>
              <p:nvPr/>
            </p:nvSpPr>
            <p:spPr>
              <a:xfrm>
                <a:off x="3026590" y="3589024"/>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92" name="Freeform: Shape 72">
                <a:extLst>
                  <a:ext uri="{FF2B5EF4-FFF2-40B4-BE49-F238E27FC236}">
                    <a16:creationId xmlns:a16="http://schemas.microsoft.com/office/drawing/2014/main" xmlns="" id="{0B2D48F1-E49A-46DA-A654-43B3EBE5EB27}"/>
                  </a:ext>
                </a:extLst>
              </p:cNvPr>
              <p:cNvSpPr/>
              <p:nvPr/>
            </p:nvSpPr>
            <p:spPr>
              <a:xfrm>
                <a:off x="2879819" y="3526816"/>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93" name="Freeform: Shape 73">
                <a:extLst>
                  <a:ext uri="{FF2B5EF4-FFF2-40B4-BE49-F238E27FC236}">
                    <a16:creationId xmlns:a16="http://schemas.microsoft.com/office/drawing/2014/main" xmlns="" id="{BD60EE68-73B7-4CB5-AA17-609EE32C7001}"/>
                  </a:ext>
                </a:extLst>
              </p:cNvPr>
              <p:cNvSpPr/>
              <p:nvPr/>
            </p:nvSpPr>
            <p:spPr>
              <a:xfrm>
                <a:off x="2508253" y="3448020"/>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94" name="Freeform: Shape 74">
                <a:extLst>
                  <a:ext uri="{FF2B5EF4-FFF2-40B4-BE49-F238E27FC236}">
                    <a16:creationId xmlns:a16="http://schemas.microsoft.com/office/drawing/2014/main" xmlns="" id="{68968626-C7BC-4914-8E39-187E56336456}"/>
                  </a:ext>
                </a:extLst>
              </p:cNvPr>
              <p:cNvSpPr/>
              <p:nvPr/>
            </p:nvSpPr>
            <p:spPr>
              <a:xfrm>
                <a:off x="2261160" y="3356782"/>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95" name="Freeform: Shape 90">
                <a:extLst>
                  <a:ext uri="{FF2B5EF4-FFF2-40B4-BE49-F238E27FC236}">
                    <a16:creationId xmlns:a16="http://schemas.microsoft.com/office/drawing/2014/main" xmlns="" id="{CA076AA3-1170-43BD-A9B2-C570A970DE07}"/>
                  </a:ext>
                </a:extLst>
              </p:cNvPr>
              <p:cNvSpPr/>
              <p:nvPr/>
            </p:nvSpPr>
            <p:spPr>
              <a:xfrm>
                <a:off x="2213784" y="3300795"/>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96" name="Freeform: Shape 91">
                <a:extLst>
                  <a:ext uri="{FF2B5EF4-FFF2-40B4-BE49-F238E27FC236}">
                    <a16:creationId xmlns:a16="http://schemas.microsoft.com/office/drawing/2014/main" xmlns="" id="{D6C51FC9-6872-4066-8346-939F774BD73E}"/>
                  </a:ext>
                </a:extLst>
              </p:cNvPr>
              <p:cNvSpPr/>
              <p:nvPr/>
            </p:nvSpPr>
            <p:spPr>
              <a:xfrm>
                <a:off x="2118103" y="2908197"/>
                <a:ext cx="82800" cy="82800"/>
              </a:xfrm>
              <a:custGeom>
                <a:avLst/>
                <a:gdLst>
                  <a:gd name="connsiteX0" fmla="*/ 75724 w 76200"/>
                  <a:gd name="connsiteY0" fmla="*/ 39529 h 76200"/>
                  <a:gd name="connsiteX1" fmla="*/ 41434 w 76200"/>
                  <a:gd name="connsiteY1" fmla="*/ 71914 h 76200"/>
                  <a:gd name="connsiteX2" fmla="*/ 7144 w 76200"/>
                  <a:gd name="connsiteY2" fmla="*/ 39529 h 76200"/>
                  <a:gd name="connsiteX3" fmla="*/ 41434 w 76200"/>
                  <a:gd name="connsiteY3" fmla="*/ 7144 h 76200"/>
                  <a:gd name="connsiteX4" fmla="*/ 7572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5724" y="39529"/>
                    </a:moveTo>
                    <a:cubicBezTo>
                      <a:pt x="75724" y="57415"/>
                      <a:pt x="60372" y="71914"/>
                      <a:pt x="41434" y="71914"/>
                    </a:cubicBezTo>
                    <a:cubicBezTo>
                      <a:pt x="22496" y="71914"/>
                      <a:pt x="7144" y="57415"/>
                      <a:pt x="7144" y="39529"/>
                    </a:cubicBezTo>
                    <a:cubicBezTo>
                      <a:pt x="7144" y="21643"/>
                      <a:pt x="22496" y="7144"/>
                      <a:pt x="41434" y="7144"/>
                    </a:cubicBezTo>
                    <a:cubicBezTo>
                      <a:pt x="60372" y="7144"/>
                      <a:pt x="75724" y="21643"/>
                      <a:pt x="7572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97" name="Freeform: Shape 92">
                <a:extLst>
                  <a:ext uri="{FF2B5EF4-FFF2-40B4-BE49-F238E27FC236}">
                    <a16:creationId xmlns:a16="http://schemas.microsoft.com/office/drawing/2014/main" xmlns="" id="{2FAE1530-4EF0-4AA3-9F1E-A24ECACD6529}"/>
                  </a:ext>
                </a:extLst>
              </p:cNvPr>
              <p:cNvSpPr/>
              <p:nvPr/>
            </p:nvSpPr>
            <p:spPr>
              <a:xfrm>
                <a:off x="2098599" y="2828710"/>
                <a:ext cx="82800" cy="82800"/>
              </a:xfrm>
              <a:custGeom>
                <a:avLst/>
                <a:gdLst>
                  <a:gd name="connsiteX0" fmla="*/ 75724 w 76200"/>
                  <a:gd name="connsiteY0" fmla="*/ 39529 h 76200"/>
                  <a:gd name="connsiteX1" fmla="*/ 41434 w 76200"/>
                  <a:gd name="connsiteY1" fmla="*/ 71914 h 76200"/>
                  <a:gd name="connsiteX2" fmla="*/ 7144 w 76200"/>
                  <a:gd name="connsiteY2" fmla="*/ 39529 h 76200"/>
                  <a:gd name="connsiteX3" fmla="*/ 41434 w 76200"/>
                  <a:gd name="connsiteY3" fmla="*/ 7144 h 76200"/>
                  <a:gd name="connsiteX4" fmla="*/ 7572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5724" y="39529"/>
                    </a:moveTo>
                    <a:cubicBezTo>
                      <a:pt x="75724" y="57415"/>
                      <a:pt x="60372" y="71914"/>
                      <a:pt x="41434" y="71914"/>
                    </a:cubicBezTo>
                    <a:cubicBezTo>
                      <a:pt x="22496" y="71914"/>
                      <a:pt x="7144" y="57415"/>
                      <a:pt x="7144" y="39529"/>
                    </a:cubicBezTo>
                    <a:cubicBezTo>
                      <a:pt x="7144" y="21643"/>
                      <a:pt x="22496" y="7144"/>
                      <a:pt x="41434" y="7144"/>
                    </a:cubicBezTo>
                    <a:cubicBezTo>
                      <a:pt x="60372" y="7144"/>
                      <a:pt x="75724" y="21643"/>
                      <a:pt x="7572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98" name="Freeform: Shape 93">
                <a:extLst>
                  <a:ext uri="{FF2B5EF4-FFF2-40B4-BE49-F238E27FC236}">
                    <a16:creationId xmlns:a16="http://schemas.microsoft.com/office/drawing/2014/main" xmlns="" id="{FC54D19B-9D9D-4233-A8C9-DC579F2B7744}"/>
                  </a:ext>
                </a:extLst>
              </p:cNvPr>
              <p:cNvSpPr/>
              <p:nvPr/>
            </p:nvSpPr>
            <p:spPr>
              <a:xfrm>
                <a:off x="2055868" y="2727796"/>
                <a:ext cx="82800" cy="82800"/>
              </a:xfrm>
              <a:custGeom>
                <a:avLst/>
                <a:gdLst>
                  <a:gd name="connsiteX0" fmla="*/ 75724 w 76200"/>
                  <a:gd name="connsiteY0" fmla="*/ 39529 h 76200"/>
                  <a:gd name="connsiteX1" fmla="*/ 41434 w 76200"/>
                  <a:gd name="connsiteY1" fmla="*/ 71914 h 76200"/>
                  <a:gd name="connsiteX2" fmla="*/ 7144 w 76200"/>
                  <a:gd name="connsiteY2" fmla="*/ 39529 h 76200"/>
                  <a:gd name="connsiteX3" fmla="*/ 41434 w 76200"/>
                  <a:gd name="connsiteY3" fmla="*/ 7144 h 76200"/>
                  <a:gd name="connsiteX4" fmla="*/ 7572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5724" y="39529"/>
                    </a:moveTo>
                    <a:cubicBezTo>
                      <a:pt x="75724" y="57415"/>
                      <a:pt x="60372" y="71914"/>
                      <a:pt x="41434" y="71914"/>
                    </a:cubicBezTo>
                    <a:cubicBezTo>
                      <a:pt x="22496" y="71914"/>
                      <a:pt x="7144" y="57415"/>
                      <a:pt x="7144" y="39529"/>
                    </a:cubicBezTo>
                    <a:cubicBezTo>
                      <a:pt x="7144" y="21643"/>
                      <a:pt x="22496" y="7144"/>
                      <a:pt x="41434" y="7144"/>
                    </a:cubicBezTo>
                    <a:cubicBezTo>
                      <a:pt x="60372" y="7144"/>
                      <a:pt x="75724" y="21643"/>
                      <a:pt x="7572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99" name="Freeform: Shape 94">
                <a:extLst>
                  <a:ext uri="{FF2B5EF4-FFF2-40B4-BE49-F238E27FC236}">
                    <a16:creationId xmlns:a16="http://schemas.microsoft.com/office/drawing/2014/main" xmlns="" id="{6F56DC67-65FE-4F13-9D3D-059B8FC6BAC6}"/>
                  </a:ext>
                </a:extLst>
              </p:cNvPr>
              <p:cNvSpPr/>
              <p:nvPr/>
            </p:nvSpPr>
            <p:spPr>
              <a:xfrm>
                <a:off x="2047509" y="2651764"/>
                <a:ext cx="82800" cy="82800"/>
              </a:xfrm>
              <a:custGeom>
                <a:avLst/>
                <a:gdLst>
                  <a:gd name="connsiteX0" fmla="*/ 75724 w 76200"/>
                  <a:gd name="connsiteY0" fmla="*/ 39529 h 76200"/>
                  <a:gd name="connsiteX1" fmla="*/ 41434 w 76200"/>
                  <a:gd name="connsiteY1" fmla="*/ 71914 h 76200"/>
                  <a:gd name="connsiteX2" fmla="*/ 7144 w 76200"/>
                  <a:gd name="connsiteY2" fmla="*/ 39529 h 76200"/>
                  <a:gd name="connsiteX3" fmla="*/ 41434 w 76200"/>
                  <a:gd name="connsiteY3" fmla="*/ 7144 h 76200"/>
                  <a:gd name="connsiteX4" fmla="*/ 7572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5724" y="39529"/>
                    </a:moveTo>
                    <a:cubicBezTo>
                      <a:pt x="75724" y="57415"/>
                      <a:pt x="60372" y="71914"/>
                      <a:pt x="41434" y="71914"/>
                    </a:cubicBezTo>
                    <a:cubicBezTo>
                      <a:pt x="22496" y="71914"/>
                      <a:pt x="7144" y="57415"/>
                      <a:pt x="7144" y="39529"/>
                    </a:cubicBezTo>
                    <a:cubicBezTo>
                      <a:pt x="7144" y="21643"/>
                      <a:pt x="22496" y="7144"/>
                      <a:pt x="41434" y="7144"/>
                    </a:cubicBezTo>
                    <a:cubicBezTo>
                      <a:pt x="60372" y="7144"/>
                      <a:pt x="75724" y="21643"/>
                      <a:pt x="7572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00" name="Freeform: Shape 95">
                <a:extLst>
                  <a:ext uri="{FF2B5EF4-FFF2-40B4-BE49-F238E27FC236}">
                    <a16:creationId xmlns:a16="http://schemas.microsoft.com/office/drawing/2014/main" xmlns="" id="{4D804E20-3FD3-46C1-B059-857465D570CC}"/>
                  </a:ext>
                </a:extLst>
              </p:cNvPr>
              <p:cNvSpPr/>
              <p:nvPr/>
            </p:nvSpPr>
            <p:spPr>
              <a:xfrm>
                <a:off x="2026144" y="2588865"/>
                <a:ext cx="82800" cy="82800"/>
              </a:xfrm>
              <a:custGeom>
                <a:avLst/>
                <a:gdLst>
                  <a:gd name="connsiteX0" fmla="*/ 75724 w 76200"/>
                  <a:gd name="connsiteY0" fmla="*/ 39529 h 76200"/>
                  <a:gd name="connsiteX1" fmla="*/ 41434 w 76200"/>
                  <a:gd name="connsiteY1" fmla="*/ 71914 h 76200"/>
                  <a:gd name="connsiteX2" fmla="*/ 7144 w 76200"/>
                  <a:gd name="connsiteY2" fmla="*/ 39529 h 76200"/>
                  <a:gd name="connsiteX3" fmla="*/ 41434 w 76200"/>
                  <a:gd name="connsiteY3" fmla="*/ 7144 h 76200"/>
                  <a:gd name="connsiteX4" fmla="*/ 7572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5724" y="39529"/>
                    </a:moveTo>
                    <a:cubicBezTo>
                      <a:pt x="75724" y="57414"/>
                      <a:pt x="60372" y="71914"/>
                      <a:pt x="41434" y="71914"/>
                    </a:cubicBezTo>
                    <a:cubicBezTo>
                      <a:pt x="22496" y="71914"/>
                      <a:pt x="7144" y="57414"/>
                      <a:pt x="7144" y="39529"/>
                    </a:cubicBezTo>
                    <a:cubicBezTo>
                      <a:pt x="7144" y="21643"/>
                      <a:pt x="22496" y="7144"/>
                      <a:pt x="41434" y="7144"/>
                    </a:cubicBezTo>
                    <a:cubicBezTo>
                      <a:pt x="60372" y="7144"/>
                      <a:pt x="75724" y="21643"/>
                      <a:pt x="7572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sp>
            <p:nvSpPr>
              <p:cNvPr id="101" name="Freeform: Shape 96">
                <a:extLst>
                  <a:ext uri="{FF2B5EF4-FFF2-40B4-BE49-F238E27FC236}">
                    <a16:creationId xmlns:a16="http://schemas.microsoft.com/office/drawing/2014/main" xmlns="" id="{EBD0D184-97F3-4C81-862A-192EABF110A0}"/>
                  </a:ext>
                </a:extLst>
              </p:cNvPr>
              <p:cNvSpPr/>
              <p:nvPr/>
            </p:nvSpPr>
            <p:spPr>
              <a:xfrm>
                <a:off x="1990850" y="2442332"/>
                <a:ext cx="82800" cy="82800"/>
              </a:xfrm>
              <a:custGeom>
                <a:avLst/>
                <a:gdLst>
                  <a:gd name="connsiteX0" fmla="*/ 75724 w 76200"/>
                  <a:gd name="connsiteY0" fmla="*/ 39529 h 76200"/>
                  <a:gd name="connsiteX1" fmla="*/ 41434 w 76200"/>
                  <a:gd name="connsiteY1" fmla="*/ 71914 h 76200"/>
                  <a:gd name="connsiteX2" fmla="*/ 7144 w 76200"/>
                  <a:gd name="connsiteY2" fmla="*/ 39529 h 76200"/>
                  <a:gd name="connsiteX3" fmla="*/ 41434 w 76200"/>
                  <a:gd name="connsiteY3" fmla="*/ 7144 h 76200"/>
                  <a:gd name="connsiteX4" fmla="*/ 7572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5724" y="39529"/>
                    </a:moveTo>
                    <a:cubicBezTo>
                      <a:pt x="75724" y="57415"/>
                      <a:pt x="60372" y="71914"/>
                      <a:pt x="41434" y="71914"/>
                    </a:cubicBezTo>
                    <a:cubicBezTo>
                      <a:pt x="22496" y="71914"/>
                      <a:pt x="7144" y="57415"/>
                      <a:pt x="7144" y="39529"/>
                    </a:cubicBezTo>
                    <a:cubicBezTo>
                      <a:pt x="7144" y="21643"/>
                      <a:pt x="22496" y="7144"/>
                      <a:pt x="41434" y="7144"/>
                    </a:cubicBezTo>
                    <a:cubicBezTo>
                      <a:pt x="60372" y="7144"/>
                      <a:pt x="75724" y="21643"/>
                      <a:pt x="75724" y="39529"/>
                    </a:cubicBezTo>
                    <a:close/>
                  </a:path>
                </a:pathLst>
              </a:custGeom>
              <a:noFill/>
              <a:ln w="9525" cap="flat">
                <a:solidFill>
                  <a:schemeClr val="accent3"/>
                </a:solidFill>
                <a:prstDash val="solid"/>
                <a:miter/>
              </a:ln>
            </p:spPr>
            <p:txBody>
              <a:bodyPr rtlCol="0" anchor="ctr"/>
              <a:lstStyle/>
              <a:p>
                <a:endParaRPr lang="en-GB">
                  <a:solidFill>
                    <a:srgbClr val="4D4D4D"/>
                  </a:solidFill>
                </a:endParaRPr>
              </a:p>
            </p:txBody>
          </p:sp>
        </p:grpSp>
        <p:sp>
          <p:nvSpPr>
            <p:cNvPr id="76" name="Freeform: Shape 97">
              <a:extLst>
                <a:ext uri="{FF2B5EF4-FFF2-40B4-BE49-F238E27FC236}">
                  <a16:creationId xmlns:a16="http://schemas.microsoft.com/office/drawing/2014/main" xmlns="" id="{6C661B2C-4CBE-4E51-9EE0-C9A628947469}"/>
                </a:ext>
              </a:extLst>
            </p:cNvPr>
            <p:cNvSpPr/>
            <p:nvPr/>
          </p:nvSpPr>
          <p:spPr>
            <a:xfrm>
              <a:off x="1163865" y="2089840"/>
              <a:ext cx="7052227" cy="2391532"/>
            </a:xfrm>
            <a:custGeom>
              <a:avLst/>
              <a:gdLst>
                <a:gd name="connsiteX0" fmla="*/ 7309009 w 7315200"/>
                <a:gd name="connsiteY0" fmla="*/ 3289459 h 3295650"/>
                <a:gd name="connsiteX1" fmla="*/ 7271862 w 7315200"/>
                <a:gd name="connsiteY1" fmla="*/ 3289459 h 3295650"/>
                <a:gd name="connsiteX2" fmla="*/ 7271862 w 7315200"/>
                <a:gd name="connsiteY2" fmla="*/ 3273266 h 3295650"/>
                <a:gd name="connsiteX3" fmla="*/ 7174706 w 7315200"/>
                <a:gd name="connsiteY3" fmla="*/ 3273266 h 3295650"/>
                <a:gd name="connsiteX4" fmla="*/ 7174706 w 7315200"/>
                <a:gd name="connsiteY4" fmla="*/ 3263741 h 3295650"/>
                <a:gd name="connsiteX5" fmla="*/ 6866096 w 7315200"/>
                <a:gd name="connsiteY5" fmla="*/ 3263741 h 3295650"/>
                <a:gd name="connsiteX6" fmla="*/ 6866096 w 7315200"/>
                <a:gd name="connsiteY6" fmla="*/ 3249454 h 3295650"/>
                <a:gd name="connsiteX7" fmla="*/ 6171724 w 7315200"/>
                <a:gd name="connsiteY7" fmla="*/ 3249454 h 3295650"/>
                <a:gd name="connsiteX8" fmla="*/ 6171724 w 7315200"/>
                <a:gd name="connsiteY8" fmla="*/ 3239929 h 3295650"/>
                <a:gd name="connsiteX9" fmla="*/ 6162199 w 7315200"/>
                <a:gd name="connsiteY9" fmla="*/ 3239929 h 3295650"/>
                <a:gd name="connsiteX10" fmla="*/ 6162199 w 7315200"/>
                <a:gd name="connsiteY10" fmla="*/ 3228499 h 3295650"/>
                <a:gd name="connsiteX11" fmla="*/ 6151721 w 7315200"/>
                <a:gd name="connsiteY11" fmla="*/ 3228499 h 3295650"/>
                <a:gd name="connsiteX12" fmla="*/ 6151721 w 7315200"/>
                <a:gd name="connsiteY12" fmla="*/ 3200876 h 3295650"/>
                <a:gd name="connsiteX13" fmla="*/ 6135529 w 7315200"/>
                <a:gd name="connsiteY13" fmla="*/ 3200876 h 3295650"/>
                <a:gd name="connsiteX14" fmla="*/ 6135529 w 7315200"/>
                <a:gd name="connsiteY14" fmla="*/ 3189446 h 3295650"/>
                <a:gd name="connsiteX15" fmla="*/ 6126004 w 7315200"/>
                <a:gd name="connsiteY15" fmla="*/ 3189446 h 3295650"/>
                <a:gd name="connsiteX16" fmla="*/ 6126004 w 7315200"/>
                <a:gd name="connsiteY16" fmla="*/ 3170396 h 3295650"/>
                <a:gd name="connsiteX17" fmla="*/ 5721192 w 7315200"/>
                <a:gd name="connsiteY17" fmla="*/ 3170396 h 3295650"/>
                <a:gd name="connsiteX18" fmla="*/ 5721192 w 7315200"/>
                <a:gd name="connsiteY18" fmla="*/ 3156109 h 3295650"/>
                <a:gd name="connsiteX19" fmla="*/ 5560219 w 7315200"/>
                <a:gd name="connsiteY19" fmla="*/ 3156109 h 3295650"/>
                <a:gd name="connsiteX20" fmla="*/ 5560219 w 7315200"/>
                <a:gd name="connsiteY20" fmla="*/ 3149441 h 3295650"/>
                <a:gd name="connsiteX21" fmla="*/ 5540217 w 7315200"/>
                <a:gd name="connsiteY21" fmla="*/ 3149441 h 3295650"/>
                <a:gd name="connsiteX22" fmla="*/ 5540217 w 7315200"/>
                <a:gd name="connsiteY22" fmla="*/ 3134201 h 3295650"/>
                <a:gd name="connsiteX23" fmla="*/ 5444014 w 7315200"/>
                <a:gd name="connsiteY23" fmla="*/ 3134201 h 3295650"/>
                <a:gd name="connsiteX24" fmla="*/ 5444014 w 7315200"/>
                <a:gd name="connsiteY24" fmla="*/ 3121819 h 3295650"/>
                <a:gd name="connsiteX25" fmla="*/ 5424012 w 7315200"/>
                <a:gd name="connsiteY25" fmla="*/ 3121819 h 3295650"/>
                <a:gd name="connsiteX26" fmla="*/ 5424012 w 7315200"/>
                <a:gd name="connsiteY26" fmla="*/ 3110389 h 3295650"/>
                <a:gd name="connsiteX27" fmla="*/ 5175409 w 7315200"/>
                <a:gd name="connsiteY27" fmla="*/ 3110389 h 3295650"/>
                <a:gd name="connsiteX28" fmla="*/ 5175409 w 7315200"/>
                <a:gd name="connsiteY28" fmla="*/ 3098006 h 3295650"/>
                <a:gd name="connsiteX29" fmla="*/ 5155406 w 7315200"/>
                <a:gd name="connsiteY29" fmla="*/ 3098006 h 3295650"/>
                <a:gd name="connsiteX30" fmla="*/ 5155406 w 7315200"/>
                <a:gd name="connsiteY30" fmla="*/ 3088481 h 3295650"/>
                <a:gd name="connsiteX31" fmla="*/ 5139214 w 7315200"/>
                <a:gd name="connsiteY31" fmla="*/ 3088481 h 3295650"/>
                <a:gd name="connsiteX32" fmla="*/ 5139214 w 7315200"/>
                <a:gd name="connsiteY32" fmla="*/ 3078956 h 3295650"/>
                <a:gd name="connsiteX33" fmla="*/ 5115401 w 7315200"/>
                <a:gd name="connsiteY33" fmla="*/ 3078956 h 3295650"/>
                <a:gd name="connsiteX34" fmla="*/ 5115401 w 7315200"/>
                <a:gd name="connsiteY34" fmla="*/ 3065621 h 3295650"/>
                <a:gd name="connsiteX35" fmla="*/ 4975384 w 7315200"/>
                <a:gd name="connsiteY35" fmla="*/ 3065621 h 3295650"/>
                <a:gd name="connsiteX36" fmla="*/ 4975384 w 7315200"/>
                <a:gd name="connsiteY36" fmla="*/ 3056096 h 3295650"/>
                <a:gd name="connsiteX37" fmla="*/ 4868704 w 7315200"/>
                <a:gd name="connsiteY37" fmla="*/ 3056096 h 3295650"/>
                <a:gd name="connsiteX38" fmla="*/ 4868704 w 7315200"/>
                <a:gd name="connsiteY38" fmla="*/ 3042761 h 3295650"/>
                <a:gd name="connsiteX39" fmla="*/ 4854416 w 7315200"/>
                <a:gd name="connsiteY39" fmla="*/ 3042761 h 3295650"/>
                <a:gd name="connsiteX40" fmla="*/ 4854416 w 7315200"/>
                <a:gd name="connsiteY40" fmla="*/ 3035141 h 3295650"/>
                <a:gd name="connsiteX41" fmla="*/ 4185761 w 7315200"/>
                <a:gd name="connsiteY41" fmla="*/ 3035141 h 3295650"/>
                <a:gd name="connsiteX42" fmla="*/ 4185761 w 7315200"/>
                <a:gd name="connsiteY42" fmla="*/ 3019901 h 3295650"/>
                <a:gd name="connsiteX43" fmla="*/ 4139089 w 7315200"/>
                <a:gd name="connsiteY43" fmla="*/ 3019901 h 3295650"/>
                <a:gd name="connsiteX44" fmla="*/ 4139089 w 7315200"/>
                <a:gd name="connsiteY44" fmla="*/ 3009424 h 3295650"/>
                <a:gd name="connsiteX45" fmla="*/ 4129564 w 7315200"/>
                <a:gd name="connsiteY45" fmla="*/ 3009424 h 3295650"/>
                <a:gd name="connsiteX46" fmla="*/ 4129564 w 7315200"/>
                <a:gd name="connsiteY46" fmla="*/ 2994184 h 3295650"/>
                <a:gd name="connsiteX47" fmla="*/ 4118134 w 7315200"/>
                <a:gd name="connsiteY47" fmla="*/ 2994184 h 3295650"/>
                <a:gd name="connsiteX48" fmla="*/ 4118134 w 7315200"/>
                <a:gd name="connsiteY48" fmla="*/ 2972276 h 3295650"/>
                <a:gd name="connsiteX49" fmla="*/ 4109561 w 7315200"/>
                <a:gd name="connsiteY49" fmla="*/ 2972276 h 3295650"/>
                <a:gd name="connsiteX50" fmla="*/ 4109561 w 7315200"/>
                <a:gd name="connsiteY50" fmla="*/ 2953226 h 3295650"/>
                <a:gd name="connsiteX51" fmla="*/ 4100989 w 7315200"/>
                <a:gd name="connsiteY51" fmla="*/ 2953226 h 3295650"/>
                <a:gd name="connsiteX52" fmla="*/ 4100989 w 7315200"/>
                <a:gd name="connsiteY52" fmla="*/ 2938939 h 3295650"/>
                <a:gd name="connsiteX53" fmla="*/ 4069556 w 7315200"/>
                <a:gd name="connsiteY53" fmla="*/ 2938939 h 3295650"/>
                <a:gd name="connsiteX54" fmla="*/ 4069556 w 7315200"/>
                <a:gd name="connsiteY54" fmla="*/ 2930366 h 3295650"/>
                <a:gd name="connsiteX55" fmla="*/ 4033361 w 7315200"/>
                <a:gd name="connsiteY55" fmla="*/ 2930366 h 3295650"/>
                <a:gd name="connsiteX56" fmla="*/ 4033361 w 7315200"/>
                <a:gd name="connsiteY56" fmla="*/ 2915126 h 3295650"/>
                <a:gd name="connsiteX57" fmla="*/ 3759041 w 7315200"/>
                <a:gd name="connsiteY57" fmla="*/ 2915126 h 3295650"/>
                <a:gd name="connsiteX58" fmla="*/ 3759041 w 7315200"/>
                <a:gd name="connsiteY58" fmla="*/ 2904649 h 3295650"/>
                <a:gd name="connsiteX59" fmla="*/ 3735229 w 7315200"/>
                <a:gd name="connsiteY59" fmla="*/ 2904649 h 3295650"/>
                <a:gd name="connsiteX60" fmla="*/ 3735229 w 7315200"/>
                <a:gd name="connsiteY60" fmla="*/ 2892266 h 3295650"/>
                <a:gd name="connsiteX61" fmla="*/ 3649504 w 7315200"/>
                <a:gd name="connsiteY61" fmla="*/ 2892266 h 3295650"/>
                <a:gd name="connsiteX62" fmla="*/ 3649504 w 7315200"/>
                <a:gd name="connsiteY62" fmla="*/ 2871311 h 3295650"/>
                <a:gd name="connsiteX63" fmla="*/ 3340894 w 7315200"/>
                <a:gd name="connsiteY63" fmla="*/ 2871311 h 3295650"/>
                <a:gd name="connsiteX64" fmla="*/ 3340894 w 7315200"/>
                <a:gd name="connsiteY64" fmla="*/ 2858929 h 3295650"/>
                <a:gd name="connsiteX65" fmla="*/ 3203734 w 7315200"/>
                <a:gd name="connsiteY65" fmla="*/ 2858929 h 3295650"/>
                <a:gd name="connsiteX66" fmla="*/ 3203734 w 7315200"/>
                <a:gd name="connsiteY66" fmla="*/ 2843689 h 3295650"/>
                <a:gd name="connsiteX67" fmla="*/ 3193256 w 7315200"/>
                <a:gd name="connsiteY67" fmla="*/ 2843689 h 3295650"/>
                <a:gd name="connsiteX68" fmla="*/ 3193256 w 7315200"/>
                <a:gd name="connsiteY68" fmla="*/ 2835116 h 3295650"/>
                <a:gd name="connsiteX69" fmla="*/ 3181826 w 7315200"/>
                <a:gd name="connsiteY69" fmla="*/ 2835116 h 3295650"/>
                <a:gd name="connsiteX70" fmla="*/ 3181826 w 7315200"/>
                <a:gd name="connsiteY70" fmla="*/ 2827496 h 3295650"/>
                <a:gd name="connsiteX71" fmla="*/ 3169444 w 7315200"/>
                <a:gd name="connsiteY71" fmla="*/ 2827496 h 3295650"/>
                <a:gd name="connsiteX72" fmla="*/ 3169444 w 7315200"/>
                <a:gd name="connsiteY72" fmla="*/ 2808446 h 3295650"/>
                <a:gd name="connsiteX73" fmla="*/ 3158966 w 7315200"/>
                <a:gd name="connsiteY73" fmla="*/ 2808446 h 3295650"/>
                <a:gd name="connsiteX74" fmla="*/ 3158966 w 7315200"/>
                <a:gd name="connsiteY74" fmla="*/ 2786539 h 3295650"/>
                <a:gd name="connsiteX75" fmla="*/ 3144679 w 7315200"/>
                <a:gd name="connsiteY75" fmla="*/ 2786539 h 3295650"/>
                <a:gd name="connsiteX76" fmla="*/ 3144679 w 7315200"/>
                <a:gd name="connsiteY76" fmla="*/ 2777966 h 3295650"/>
                <a:gd name="connsiteX77" fmla="*/ 3135154 w 7315200"/>
                <a:gd name="connsiteY77" fmla="*/ 2777966 h 3295650"/>
                <a:gd name="connsiteX78" fmla="*/ 3135154 w 7315200"/>
                <a:gd name="connsiteY78" fmla="*/ 2765584 h 3295650"/>
                <a:gd name="connsiteX79" fmla="*/ 3124676 w 7315200"/>
                <a:gd name="connsiteY79" fmla="*/ 2765584 h 3295650"/>
                <a:gd name="connsiteX80" fmla="*/ 3124676 w 7315200"/>
                <a:gd name="connsiteY80" fmla="*/ 2757011 h 3295650"/>
                <a:gd name="connsiteX81" fmla="*/ 3115151 w 7315200"/>
                <a:gd name="connsiteY81" fmla="*/ 2757011 h 3295650"/>
                <a:gd name="connsiteX82" fmla="*/ 3115151 w 7315200"/>
                <a:gd name="connsiteY82" fmla="*/ 2745581 h 3295650"/>
                <a:gd name="connsiteX83" fmla="*/ 3089434 w 7315200"/>
                <a:gd name="connsiteY83" fmla="*/ 2745581 h 3295650"/>
                <a:gd name="connsiteX84" fmla="*/ 3089434 w 7315200"/>
                <a:gd name="connsiteY84" fmla="*/ 2718911 h 3295650"/>
                <a:gd name="connsiteX85" fmla="*/ 3074194 w 7315200"/>
                <a:gd name="connsiteY85" fmla="*/ 2718911 h 3295650"/>
                <a:gd name="connsiteX86" fmla="*/ 3074194 w 7315200"/>
                <a:gd name="connsiteY86" fmla="*/ 2697004 h 3295650"/>
                <a:gd name="connsiteX87" fmla="*/ 3044666 w 7315200"/>
                <a:gd name="connsiteY87" fmla="*/ 2697004 h 3295650"/>
                <a:gd name="connsiteX88" fmla="*/ 3044666 w 7315200"/>
                <a:gd name="connsiteY88" fmla="*/ 2673191 h 3295650"/>
                <a:gd name="connsiteX89" fmla="*/ 3019901 w 7315200"/>
                <a:gd name="connsiteY89" fmla="*/ 2673191 h 3295650"/>
                <a:gd name="connsiteX90" fmla="*/ 3019901 w 7315200"/>
                <a:gd name="connsiteY90" fmla="*/ 2662714 h 3295650"/>
                <a:gd name="connsiteX91" fmla="*/ 3011329 w 7315200"/>
                <a:gd name="connsiteY91" fmla="*/ 2662714 h 3295650"/>
                <a:gd name="connsiteX92" fmla="*/ 3011329 w 7315200"/>
                <a:gd name="connsiteY92" fmla="*/ 2654141 h 3295650"/>
                <a:gd name="connsiteX93" fmla="*/ 2987516 w 7315200"/>
                <a:gd name="connsiteY93" fmla="*/ 2654141 h 3295650"/>
                <a:gd name="connsiteX94" fmla="*/ 2987516 w 7315200"/>
                <a:gd name="connsiteY94" fmla="*/ 2641759 h 3295650"/>
                <a:gd name="connsiteX95" fmla="*/ 2964656 w 7315200"/>
                <a:gd name="connsiteY95" fmla="*/ 2641759 h 3295650"/>
                <a:gd name="connsiteX96" fmla="*/ 2964656 w 7315200"/>
                <a:gd name="connsiteY96" fmla="*/ 2628424 h 3295650"/>
                <a:gd name="connsiteX97" fmla="*/ 2923699 w 7315200"/>
                <a:gd name="connsiteY97" fmla="*/ 2628424 h 3295650"/>
                <a:gd name="connsiteX98" fmla="*/ 2923699 w 7315200"/>
                <a:gd name="connsiteY98" fmla="*/ 2617946 h 3295650"/>
                <a:gd name="connsiteX99" fmla="*/ 2765584 w 7315200"/>
                <a:gd name="connsiteY99" fmla="*/ 2617946 h 3295650"/>
                <a:gd name="connsiteX100" fmla="*/ 2765584 w 7315200"/>
                <a:gd name="connsiteY100" fmla="*/ 2606516 h 3295650"/>
                <a:gd name="connsiteX101" fmla="*/ 2684621 w 7315200"/>
                <a:gd name="connsiteY101" fmla="*/ 2606516 h 3295650"/>
                <a:gd name="connsiteX102" fmla="*/ 2684621 w 7315200"/>
                <a:gd name="connsiteY102" fmla="*/ 2587466 h 3295650"/>
                <a:gd name="connsiteX103" fmla="*/ 2653189 w 7315200"/>
                <a:gd name="connsiteY103" fmla="*/ 2587466 h 3295650"/>
                <a:gd name="connsiteX104" fmla="*/ 2653189 w 7315200"/>
                <a:gd name="connsiteY104" fmla="*/ 2582704 h 3295650"/>
                <a:gd name="connsiteX105" fmla="*/ 2569369 w 7315200"/>
                <a:gd name="connsiteY105" fmla="*/ 2582704 h 3295650"/>
                <a:gd name="connsiteX106" fmla="*/ 2569369 w 7315200"/>
                <a:gd name="connsiteY106" fmla="*/ 2567464 h 3295650"/>
                <a:gd name="connsiteX107" fmla="*/ 2556034 w 7315200"/>
                <a:gd name="connsiteY107" fmla="*/ 2567464 h 3295650"/>
                <a:gd name="connsiteX108" fmla="*/ 2556034 w 7315200"/>
                <a:gd name="connsiteY108" fmla="*/ 2558891 h 3295650"/>
                <a:gd name="connsiteX109" fmla="*/ 2546509 w 7315200"/>
                <a:gd name="connsiteY109" fmla="*/ 2558891 h 3295650"/>
                <a:gd name="connsiteX110" fmla="*/ 2546509 w 7315200"/>
                <a:gd name="connsiteY110" fmla="*/ 2546509 h 3295650"/>
                <a:gd name="connsiteX111" fmla="*/ 2532221 w 7315200"/>
                <a:gd name="connsiteY111" fmla="*/ 2546509 h 3295650"/>
                <a:gd name="connsiteX112" fmla="*/ 2532221 w 7315200"/>
                <a:gd name="connsiteY112" fmla="*/ 2536031 h 3295650"/>
                <a:gd name="connsiteX113" fmla="*/ 2490311 w 7315200"/>
                <a:gd name="connsiteY113" fmla="*/ 2536031 h 3295650"/>
                <a:gd name="connsiteX114" fmla="*/ 2490311 w 7315200"/>
                <a:gd name="connsiteY114" fmla="*/ 2525554 h 3295650"/>
                <a:gd name="connsiteX115" fmla="*/ 2419826 w 7315200"/>
                <a:gd name="connsiteY115" fmla="*/ 2525554 h 3295650"/>
                <a:gd name="connsiteX116" fmla="*/ 2419826 w 7315200"/>
                <a:gd name="connsiteY116" fmla="*/ 2512219 h 3295650"/>
                <a:gd name="connsiteX117" fmla="*/ 2387441 w 7315200"/>
                <a:gd name="connsiteY117" fmla="*/ 2512219 h 3295650"/>
                <a:gd name="connsiteX118" fmla="*/ 2387441 w 7315200"/>
                <a:gd name="connsiteY118" fmla="*/ 2501741 h 3295650"/>
                <a:gd name="connsiteX119" fmla="*/ 2316956 w 7315200"/>
                <a:gd name="connsiteY119" fmla="*/ 2501741 h 3295650"/>
                <a:gd name="connsiteX120" fmla="*/ 2316956 w 7315200"/>
                <a:gd name="connsiteY120" fmla="*/ 2491264 h 3295650"/>
                <a:gd name="connsiteX121" fmla="*/ 2303621 w 7315200"/>
                <a:gd name="connsiteY121" fmla="*/ 2491264 h 3295650"/>
                <a:gd name="connsiteX122" fmla="*/ 2303621 w 7315200"/>
                <a:gd name="connsiteY122" fmla="*/ 2482691 h 3295650"/>
                <a:gd name="connsiteX123" fmla="*/ 2212181 w 7315200"/>
                <a:gd name="connsiteY123" fmla="*/ 2482691 h 3295650"/>
                <a:gd name="connsiteX124" fmla="*/ 2212181 w 7315200"/>
                <a:gd name="connsiteY124" fmla="*/ 2458879 h 3295650"/>
                <a:gd name="connsiteX125" fmla="*/ 2169319 w 7315200"/>
                <a:gd name="connsiteY125" fmla="*/ 2458879 h 3295650"/>
                <a:gd name="connsiteX126" fmla="*/ 2169319 w 7315200"/>
                <a:gd name="connsiteY126" fmla="*/ 2437924 h 3295650"/>
                <a:gd name="connsiteX127" fmla="*/ 2151221 w 7315200"/>
                <a:gd name="connsiteY127" fmla="*/ 2437924 h 3295650"/>
                <a:gd name="connsiteX128" fmla="*/ 2151221 w 7315200"/>
                <a:gd name="connsiteY128" fmla="*/ 2400776 h 3295650"/>
                <a:gd name="connsiteX129" fmla="*/ 2111216 w 7315200"/>
                <a:gd name="connsiteY129" fmla="*/ 2400776 h 3295650"/>
                <a:gd name="connsiteX130" fmla="*/ 2111216 w 7315200"/>
                <a:gd name="connsiteY130" fmla="*/ 2391251 h 3295650"/>
                <a:gd name="connsiteX131" fmla="*/ 2086451 w 7315200"/>
                <a:gd name="connsiteY131" fmla="*/ 2391251 h 3295650"/>
                <a:gd name="connsiteX132" fmla="*/ 2086451 w 7315200"/>
                <a:gd name="connsiteY132" fmla="*/ 2363629 h 3295650"/>
                <a:gd name="connsiteX133" fmla="*/ 2075021 w 7315200"/>
                <a:gd name="connsiteY133" fmla="*/ 2363629 h 3295650"/>
                <a:gd name="connsiteX134" fmla="*/ 2075021 w 7315200"/>
                <a:gd name="connsiteY134" fmla="*/ 2346484 h 3295650"/>
                <a:gd name="connsiteX135" fmla="*/ 2058829 w 7315200"/>
                <a:gd name="connsiteY135" fmla="*/ 2346484 h 3295650"/>
                <a:gd name="connsiteX136" fmla="*/ 2058829 w 7315200"/>
                <a:gd name="connsiteY136" fmla="*/ 2327434 h 3295650"/>
                <a:gd name="connsiteX137" fmla="*/ 2048351 w 7315200"/>
                <a:gd name="connsiteY137" fmla="*/ 2327434 h 3295650"/>
                <a:gd name="connsiteX138" fmla="*/ 2048351 w 7315200"/>
                <a:gd name="connsiteY138" fmla="*/ 2251234 h 3295650"/>
                <a:gd name="connsiteX139" fmla="*/ 2039779 w 7315200"/>
                <a:gd name="connsiteY139" fmla="*/ 2251234 h 3295650"/>
                <a:gd name="connsiteX140" fmla="*/ 2039779 w 7315200"/>
                <a:gd name="connsiteY140" fmla="*/ 2204561 h 3295650"/>
                <a:gd name="connsiteX141" fmla="*/ 2027396 w 7315200"/>
                <a:gd name="connsiteY141" fmla="*/ 2204561 h 3295650"/>
                <a:gd name="connsiteX142" fmla="*/ 2027396 w 7315200"/>
                <a:gd name="connsiteY142" fmla="*/ 2190274 h 3295650"/>
                <a:gd name="connsiteX143" fmla="*/ 2013109 w 7315200"/>
                <a:gd name="connsiteY143" fmla="*/ 2190274 h 3295650"/>
                <a:gd name="connsiteX144" fmla="*/ 2013109 w 7315200"/>
                <a:gd name="connsiteY144" fmla="*/ 2174081 h 3295650"/>
                <a:gd name="connsiteX145" fmla="*/ 2001679 w 7315200"/>
                <a:gd name="connsiteY145" fmla="*/ 2174081 h 3295650"/>
                <a:gd name="connsiteX146" fmla="*/ 2001679 w 7315200"/>
                <a:gd name="connsiteY146" fmla="*/ 2154079 h 3295650"/>
                <a:gd name="connsiteX147" fmla="*/ 1986439 w 7315200"/>
                <a:gd name="connsiteY147" fmla="*/ 2154079 h 3295650"/>
                <a:gd name="connsiteX148" fmla="*/ 1986439 w 7315200"/>
                <a:gd name="connsiteY148" fmla="*/ 2137886 h 3295650"/>
                <a:gd name="connsiteX149" fmla="*/ 1975009 w 7315200"/>
                <a:gd name="connsiteY149" fmla="*/ 2137886 h 3295650"/>
                <a:gd name="connsiteX150" fmla="*/ 1975009 w 7315200"/>
                <a:gd name="connsiteY150" fmla="*/ 2115026 h 3295650"/>
                <a:gd name="connsiteX151" fmla="*/ 1945481 w 7315200"/>
                <a:gd name="connsiteY151" fmla="*/ 2115026 h 3295650"/>
                <a:gd name="connsiteX152" fmla="*/ 1945481 w 7315200"/>
                <a:gd name="connsiteY152" fmla="*/ 2092166 h 3295650"/>
                <a:gd name="connsiteX153" fmla="*/ 1930241 w 7315200"/>
                <a:gd name="connsiteY153" fmla="*/ 2092166 h 3295650"/>
                <a:gd name="connsiteX154" fmla="*/ 1930241 w 7315200"/>
                <a:gd name="connsiteY154" fmla="*/ 2073116 h 3295650"/>
                <a:gd name="connsiteX155" fmla="*/ 1918811 w 7315200"/>
                <a:gd name="connsiteY155" fmla="*/ 2073116 h 3295650"/>
                <a:gd name="connsiteX156" fmla="*/ 1918811 w 7315200"/>
                <a:gd name="connsiteY156" fmla="*/ 2063591 h 3295650"/>
                <a:gd name="connsiteX157" fmla="*/ 1902619 w 7315200"/>
                <a:gd name="connsiteY157" fmla="*/ 2063591 h 3295650"/>
                <a:gd name="connsiteX158" fmla="*/ 1902619 w 7315200"/>
                <a:gd name="connsiteY158" fmla="*/ 2049304 h 3295650"/>
                <a:gd name="connsiteX159" fmla="*/ 1864519 w 7315200"/>
                <a:gd name="connsiteY159" fmla="*/ 2049304 h 3295650"/>
                <a:gd name="connsiteX160" fmla="*/ 1864519 w 7315200"/>
                <a:gd name="connsiteY160" fmla="*/ 2038826 h 3295650"/>
                <a:gd name="connsiteX161" fmla="*/ 1801654 w 7315200"/>
                <a:gd name="connsiteY161" fmla="*/ 2038826 h 3295650"/>
                <a:gd name="connsiteX162" fmla="*/ 1801654 w 7315200"/>
                <a:gd name="connsiteY162" fmla="*/ 2023586 h 3295650"/>
                <a:gd name="connsiteX163" fmla="*/ 1754981 w 7315200"/>
                <a:gd name="connsiteY163" fmla="*/ 2023586 h 3295650"/>
                <a:gd name="connsiteX164" fmla="*/ 1754981 w 7315200"/>
                <a:gd name="connsiteY164" fmla="*/ 2016919 h 3295650"/>
                <a:gd name="connsiteX165" fmla="*/ 1706404 w 7315200"/>
                <a:gd name="connsiteY165" fmla="*/ 2016919 h 3295650"/>
                <a:gd name="connsiteX166" fmla="*/ 1706404 w 7315200"/>
                <a:gd name="connsiteY166" fmla="*/ 2004536 h 3295650"/>
                <a:gd name="connsiteX167" fmla="*/ 1681639 w 7315200"/>
                <a:gd name="connsiteY167" fmla="*/ 2004536 h 3295650"/>
                <a:gd name="connsiteX168" fmla="*/ 1681639 w 7315200"/>
                <a:gd name="connsiteY168" fmla="*/ 1996916 h 3295650"/>
                <a:gd name="connsiteX169" fmla="*/ 1609249 w 7315200"/>
                <a:gd name="connsiteY169" fmla="*/ 1996916 h 3295650"/>
                <a:gd name="connsiteX170" fmla="*/ 1609249 w 7315200"/>
                <a:gd name="connsiteY170" fmla="*/ 1979771 h 3295650"/>
                <a:gd name="connsiteX171" fmla="*/ 1594009 w 7315200"/>
                <a:gd name="connsiteY171" fmla="*/ 1979771 h 3295650"/>
                <a:gd name="connsiteX172" fmla="*/ 1594009 w 7315200"/>
                <a:gd name="connsiteY172" fmla="*/ 1966436 h 3295650"/>
                <a:gd name="connsiteX173" fmla="*/ 1572101 w 7315200"/>
                <a:gd name="connsiteY173" fmla="*/ 1966436 h 3295650"/>
                <a:gd name="connsiteX174" fmla="*/ 1572101 w 7315200"/>
                <a:gd name="connsiteY174" fmla="*/ 1958816 h 3295650"/>
                <a:gd name="connsiteX175" fmla="*/ 1539716 w 7315200"/>
                <a:gd name="connsiteY175" fmla="*/ 1958816 h 3295650"/>
                <a:gd name="connsiteX176" fmla="*/ 1539716 w 7315200"/>
                <a:gd name="connsiteY176" fmla="*/ 1943576 h 3295650"/>
                <a:gd name="connsiteX177" fmla="*/ 1473041 w 7315200"/>
                <a:gd name="connsiteY177" fmla="*/ 1943576 h 3295650"/>
                <a:gd name="connsiteX178" fmla="*/ 1473041 w 7315200"/>
                <a:gd name="connsiteY178" fmla="*/ 1929289 h 3295650"/>
                <a:gd name="connsiteX179" fmla="*/ 1419701 w 7315200"/>
                <a:gd name="connsiteY179" fmla="*/ 1929289 h 3295650"/>
                <a:gd name="connsiteX180" fmla="*/ 1419701 w 7315200"/>
                <a:gd name="connsiteY180" fmla="*/ 1901666 h 3295650"/>
                <a:gd name="connsiteX181" fmla="*/ 1389221 w 7315200"/>
                <a:gd name="connsiteY181" fmla="*/ 1901666 h 3295650"/>
                <a:gd name="connsiteX182" fmla="*/ 1389221 w 7315200"/>
                <a:gd name="connsiteY182" fmla="*/ 1888331 h 3295650"/>
                <a:gd name="connsiteX183" fmla="*/ 1372076 w 7315200"/>
                <a:gd name="connsiteY183" fmla="*/ 1888331 h 3295650"/>
                <a:gd name="connsiteX184" fmla="*/ 1372076 w 7315200"/>
                <a:gd name="connsiteY184" fmla="*/ 1876901 h 3295650"/>
                <a:gd name="connsiteX185" fmla="*/ 1350169 w 7315200"/>
                <a:gd name="connsiteY185" fmla="*/ 1876901 h 3295650"/>
                <a:gd name="connsiteX186" fmla="*/ 1350169 w 7315200"/>
                <a:gd name="connsiteY186" fmla="*/ 1865471 h 3295650"/>
                <a:gd name="connsiteX187" fmla="*/ 1298734 w 7315200"/>
                <a:gd name="connsiteY187" fmla="*/ 1865471 h 3295650"/>
                <a:gd name="connsiteX188" fmla="*/ 1298734 w 7315200"/>
                <a:gd name="connsiteY188" fmla="*/ 1856899 h 3295650"/>
                <a:gd name="connsiteX189" fmla="*/ 1253966 w 7315200"/>
                <a:gd name="connsiteY189" fmla="*/ 1856899 h 3295650"/>
                <a:gd name="connsiteX190" fmla="*/ 1253966 w 7315200"/>
                <a:gd name="connsiteY190" fmla="*/ 1843564 h 3295650"/>
                <a:gd name="connsiteX191" fmla="*/ 1219676 w 7315200"/>
                <a:gd name="connsiteY191" fmla="*/ 1843564 h 3295650"/>
                <a:gd name="connsiteX192" fmla="*/ 1219676 w 7315200"/>
                <a:gd name="connsiteY192" fmla="*/ 1830229 h 3295650"/>
                <a:gd name="connsiteX193" fmla="*/ 1199674 w 7315200"/>
                <a:gd name="connsiteY193" fmla="*/ 1830229 h 3295650"/>
                <a:gd name="connsiteX194" fmla="*/ 1199674 w 7315200"/>
                <a:gd name="connsiteY194" fmla="*/ 1813084 h 3295650"/>
                <a:gd name="connsiteX195" fmla="*/ 1184434 w 7315200"/>
                <a:gd name="connsiteY195" fmla="*/ 1813084 h 3295650"/>
                <a:gd name="connsiteX196" fmla="*/ 1184434 w 7315200"/>
                <a:gd name="connsiteY196" fmla="*/ 1796891 h 3295650"/>
                <a:gd name="connsiteX197" fmla="*/ 1155859 w 7315200"/>
                <a:gd name="connsiteY197" fmla="*/ 1796891 h 3295650"/>
                <a:gd name="connsiteX198" fmla="*/ 1155859 w 7315200"/>
                <a:gd name="connsiteY198" fmla="*/ 1758791 h 3295650"/>
                <a:gd name="connsiteX199" fmla="*/ 1135856 w 7315200"/>
                <a:gd name="connsiteY199" fmla="*/ 1758791 h 3295650"/>
                <a:gd name="connsiteX200" fmla="*/ 1135856 w 7315200"/>
                <a:gd name="connsiteY200" fmla="*/ 1717834 h 3295650"/>
                <a:gd name="connsiteX201" fmla="*/ 1111091 w 7315200"/>
                <a:gd name="connsiteY201" fmla="*/ 1717834 h 3295650"/>
                <a:gd name="connsiteX202" fmla="*/ 1111091 w 7315200"/>
                <a:gd name="connsiteY202" fmla="*/ 1695926 h 3295650"/>
                <a:gd name="connsiteX203" fmla="*/ 1092041 w 7315200"/>
                <a:gd name="connsiteY203" fmla="*/ 1695926 h 3295650"/>
                <a:gd name="connsiteX204" fmla="*/ 1092041 w 7315200"/>
                <a:gd name="connsiteY204" fmla="*/ 1677829 h 3295650"/>
                <a:gd name="connsiteX205" fmla="*/ 1079659 w 7315200"/>
                <a:gd name="connsiteY205" fmla="*/ 1677829 h 3295650"/>
                <a:gd name="connsiteX206" fmla="*/ 1079659 w 7315200"/>
                <a:gd name="connsiteY206" fmla="*/ 1658779 h 3295650"/>
                <a:gd name="connsiteX207" fmla="*/ 1071086 w 7315200"/>
                <a:gd name="connsiteY207" fmla="*/ 1658779 h 3295650"/>
                <a:gd name="connsiteX208" fmla="*/ 1071086 w 7315200"/>
                <a:gd name="connsiteY208" fmla="*/ 1643539 h 3295650"/>
                <a:gd name="connsiteX209" fmla="*/ 1062514 w 7315200"/>
                <a:gd name="connsiteY209" fmla="*/ 1643539 h 3295650"/>
                <a:gd name="connsiteX210" fmla="*/ 1062514 w 7315200"/>
                <a:gd name="connsiteY210" fmla="*/ 1633061 h 3295650"/>
                <a:gd name="connsiteX211" fmla="*/ 1055846 w 7315200"/>
                <a:gd name="connsiteY211" fmla="*/ 1633061 h 3295650"/>
                <a:gd name="connsiteX212" fmla="*/ 1055846 w 7315200"/>
                <a:gd name="connsiteY212" fmla="*/ 1555909 h 3295650"/>
                <a:gd name="connsiteX213" fmla="*/ 1043464 w 7315200"/>
                <a:gd name="connsiteY213" fmla="*/ 1555909 h 3295650"/>
                <a:gd name="connsiteX214" fmla="*/ 1043464 w 7315200"/>
                <a:gd name="connsiteY214" fmla="*/ 1388269 h 3295650"/>
                <a:gd name="connsiteX215" fmla="*/ 1031081 w 7315200"/>
                <a:gd name="connsiteY215" fmla="*/ 1388269 h 3295650"/>
                <a:gd name="connsiteX216" fmla="*/ 1031081 w 7315200"/>
                <a:gd name="connsiteY216" fmla="*/ 1378744 h 3295650"/>
                <a:gd name="connsiteX217" fmla="*/ 1023461 w 7315200"/>
                <a:gd name="connsiteY217" fmla="*/ 1378744 h 3295650"/>
                <a:gd name="connsiteX218" fmla="*/ 1023461 w 7315200"/>
                <a:gd name="connsiteY218" fmla="*/ 1169194 h 3295650"/>
                <a:gd name="connsiteX219" fmla="*/ 1003459 w 7315200"/>
                <a:gd name="connsiteY219" fmla="*/ 1169194 h 3295650"/>
                <a:gd name="connsiteX220" fmla="*/ 1003459 w 7315200"/>
                <a:gd name="connsiteY220" fmla="*/ 1066324 h 3295650"/>
                <a:gd name="connsiteX221" fmla="*/ 989171 w 7315200"/>
                <a:gd name="connsiteY221" fmla="*/ 1066324 h 3295650"/>
                <a:gd name="connsiteX222" fmla="*/ 989171 w 7315200"/>
                <a:gd name="connsiteY222" fmla="*/ 970121 h 3295650"/>
                <a:gd name="connsiteX223" fmla="*/ 975836 w 7315200"/>
                <a:gd name="connsiteY223" fmla="*/ 970121 h 3295650"/>
                <a:gd name="connsiteX224" fmla="*/ 975836 w 7315200"/>
                <a:gd name="connsiteY224" fmla="*/ 947261 h 3295650"/>
                <a:gd name="connsiteX225" fmla="*/ 959644 w 7315200"/>
                <a:gd name="connsiteY225" fmla="*/ 947261 h 3295650"/>
                <a:gd name="connsiteX226" fmla="*/ 959644 w 7315200"/>
                <a:gd name="connsiteY226" fmla="*/ 919639 h 3295650"/>
                <a:gd name="connsiteX227" fmla="*/ 949166 w 7315200"/>
                <a:gd name="connsiteY227" fmla="*/ 919639 h 3295650"/>
                <a:gd name="connsiteX228" fmla="*/ 949166 w 7315200"/>
                <a:gd name="connsiteY228" fmla="*/ 815816 h 3295650"/>
                <a:gd name="connsiteX229" fmla="*/ 934879 w 7315200"/>
                <a:gd name="connsiteY229" fmla="*/ 815816 h 3295650"/>
                <a:gd name="connsiteX230" fmla="*/ 934879 w 7315200"/>
                <a:gd name="connsiteY230" fmla="*/ 738664 h 3295650"/>
                <a:gd name="connsiteX231" fmla="*/ 913924 w 7315200"/>
                <a:gd name="connsiteY231" fmla="*/ 738664 h 3295650"/>
                <a:gd name="connsiteX232" fmla="*/ 913924 w 7315200"/>
                <a:gd name="connsiteY232" fmla="*/ 636746 h 3295650"/>
                <a:gd name="connsiteX233" fmla="*/ 892969 w 7315200"/>
                <a:gd name="connsiteY233" fmla="*/ 636746 h 3295650"/>
                <a:gd name="connsiteX234" fmla="*/ 892969 w 7315200"/>
                <a:gd name="connsiteY234" fmla="*/ 536734 h 3295650"/>
                <a:gd name="connsiteX235" fmla="*/ 857726 w 7315200"/>
                <a:gd name="connsiteY235" fmla="*/ 536734 h 3295650"/>
                <a:gd name="connsiteX236" fmla="*/ 857726 w 7315200"/>
                <a:gd name="connsiteY236" fmla="*/ 471964 h 3295650"/>
                <a:gd name="connsiteX237" fmla="*/ 849154 w 7315200"/>
                <a:gd name="connsiteY237" fmla="*/ 471964 h 3295650"/>
                <a:gd name="connsiteX238" fmla="*/ 849154 w 7315200"/>
                <a:gd name="connsiteY238" fmla="*/ 458629 h 3295650"/>
                <a:gd name="connsiteX239" fmla="*/ 841534 w 7315200"/>
                <a:gd name="connsiteY239" fmla="*/ 458629 h 3295650"/>
                <a:gd name="connsiteX240" fmla="*/ 841534 w 7315200"/>
                <a:gd name="connsiteY240" fmla="*/ 442436 h 3295650"/>
                <a:gd name="connsiteX241" fmla="*/ 779621 w 7315200"/>
                <a:gd name="connsiteY241" fmla="*/ 442436 h 3295650"/>
                <a:gd name="connsiteX242" fmla="*/ 779621 w 7315200"/>
                <a:gd name="connsiteY242" fmla="*/ 419576 h 3295650"/>
                <a:gd name="connsiteX243" fmla="*/ 766286 w 7315200"/>
                <a:gd name="connsiteY243" fmla="*/ 419576 h 3295650"/>
                <a:gd name="connsiteX244" fmla="*/ 766286 w 7315200"/>
                <a:gd name="connsiteY244" fmla="*/ 410051 h 3295650"/>
                <a:gd name="connsiteX245" fmla="*/ 744379 w 7315200"/>
                <a:gd name="connsiteY245" fmla="*/ 410051 h 3295650"/>
                <a:gd name="connsiteX246" fmla="*/ 744379 w 7315200"/>
                <a:gd name="connsiteY246" fmla="*/ 397669 h 3295650"/>
                <a:gd name="connsiteX247" fmla="*/ 733901 w 7315200"/>
                <a:gd name="connsiteY247" fmla="*/ 397669 h 3295650"/>
                <a:gd name="connsiteX248" fmla="*/ 733901 w 7315200"/>
                <a:gd name="connsiteY248" fmla="*/ 360521 h 3295650"/>
                <a:gd name="connsiteX249" fmla="*/ 722471 w 7315200"/>
                <a:gd name="connsiteY249" fmla="*/ 360521 h 3295650"/>
                <a:gd name="connsiteX250" fmla="*/ 722471 w 7315200"/>
                <a:gd name="connsiteY250" fmla="*/ 350044 h 3295650"/>
                <a:gd name="connsiteX251" fmla="*/ 711041 w 7315200"/>
                <a:gd name="connsiteY251" fmla="*/ 350044 h 3295650"/>
                <a:gd name="connsiteX252" fmla="*/ 711041 w 7315200"/>
                <a:gd name="connsiteY252" fmla="*/ 340519 h 3295650"/>
                <a:gd name="connsiteX253" fmla="*/ 698659 w 7315200"/>
                <a:gd name="connsiteY253" fmla="*/ 340519 h 3295650"/>
                <a:gd name="connsiteX254" fmla="*/ 698659 w 7315200"/>
                <a:gd name="connsiteY254" fmla="*/ 330041 h 3295650"/>
                <a:gd name="connsiteX255" fmla="*/ 688181 w 7315200"/>
                <a:gd name="connsiteY255" fmla="*/ 330041 h 3295650"/>
                <a:gd name="connsiteX256" fmla="*/ 688181 w 7315200"/>
                <a:gd name="connsiteY256" fmla="*/ 313849 h 3295650"/>
                <a:gd name="connsiteX257" fmla="*/ 676751 w 7315200"/>
                <a:gd name="connsiteY257" fmla="*/ 313849 h 3295650"/>
                <a:gd name="connsiteX258" fmla="*/ 676751 w 7315200"/>
                <a:gd name="connsiteY258" fmla="*/ 295751 h 3295650"/>
                <a:gd name="connsiteX259" fmla="*/ 664369 w 7315200"/>
                <a:gd name="connsiteY259" fmla="*/ 295751 h 3295650"/>
                <a:gd name="connsiteX260" fmla="*/ 664369 w 7315200"/>
                <a:gd name="connsiteY260" fmla="*/ 285274 h 3295650"/>
                <a:gd name="connsiteX261" fmla="*/ 641509 w 7315200"/>
                <a:gd name="connsiteY261" fmla="*/ 285274 h 3295650"/>
                <a:gd name="connsiteX262" fmla="*/ 641509 w 7315200"/>
                <a:gd name="connsiteY262" fmla="*/ 272891 h 3295650"/>
                <a:gd name="connsiteX263" fmla="*/ 628174 w 7315200"/>
                <a:gd name="connsiteY263" fmla="*/ 272891 h 3295650"/>
                <a:gd name="connsiteX264" fmla="*/ 628174 w 7315200"/>
                <a:gd name="connsiteY264" fmla="*/ 262414 h 3295650"/>
                <a:gd name="connsiteX265" fmla="*/ 618649 w 7315200"/>
                <a:gd name="connsiteY265" fmla="*/ 262414 h 3295650"/>
                <a:gd name="connsiteX266" fmla="*/ 618649 w 7315200"/>
                <a:gd name="connsiteY266" fmla="*/ 222409 h 3295650"/>
                <a:gd name="connsiteX267" fmla="*/ 603409 w 7315200"/>
                <a:gd name="connsiteY267" fmla="*/ 222409 h 3295650"/>
                <a:gd name="connsiteX268" fmla="*/ 603409 w 7315200"/>
                <a:gd name="connsiteY268" fmla="*/ 211931 h 3295650"/>
                <a:gd name="connsiteX269" fmla="*/ 581501 w 7315200"/>
                <a:gd name="connsiteY269" fmla="*/ 211931 h 3295650"/>
                <a:gd name="connsiteX270" fmla="*/ 581501 w 7315200"/>
                <a:gd name="connsiteY270" fmla="*/ 195739 h 3295650"/>
                <a:gd name="connsiteX271" fmla="*/ 572929 w 7315200"/>
                <a:gd name="connsiteY271" fmla="*/ 195739 h 3295650"/>
                <a:gd name="connsiteX272" fmla="*/ 572929 w 7315200"/>
                <a:gd name="connsiteY272" fmla="*/ 179546 h 3295650"/>
                <a:gd name="connsiteX273" fmla="*/ 558641 w 7315200"/>
                <a:gd name="connsiteY273" fmla="*/ 179546 h 3295650"/>
                <a:gd name="connsiteX274" fmla="*/ 558641 w 7315200"/>
                <a:gd name="connsiteY274" fmla="*/ 169069 h 3295650"/>
                <a:gd name="connsiteX275" fmla="*/ 547211 w 7315200"/>
                <a:gd name="connsiteY275" fmla="*/ 169069 h 3295650"/>
                <a:gd name="connsiteX276" fmla="*/ 547211 w 7315200"/>
                <a:gd name="connsiteY276" fmla="*/ 146209 h 3295650"/>
                <a:gd name="connsiteX277" fmla="*/ 537686 w 7315200"/>
                <a:gd name="connsiteY277" fmla="*/ 146209 h 3295650"/>
                <a:gd name="connsiteX278" fmla="*/ 537686 w 7315200"/>
                <a:gd name="connsiteY278" fmla="*/ 132874 h 3295650"/>
                <a:gd name="connsiteX279" fmla="*/ 523399 w 7315200"/>
                <a:gd name="connsiteY279" fmla="*/ 132874 h 3295650"/>
                <a:gd name="connsiteX280" fmla="*/ 523399 w 7315200"/>
                <a:gd name="connsiteY280" fmla="*/ 121444 h 3295650"/>
                <a:gd name="connsiteX281" fmla="*/ 489109 w 7315200"/>
                <a:gd name="connsiteY281" fmla="*/ 121444 h 3295650"/>
                <a:gd name="connsiteX282" fmla="*/ 489109 w 7315200"/>
                <a:gd name="connsiteY282" fmla="*/ 110966 h 3295650"/>
                <a:gd name="connsiteX283" fmla="*/ 456724 w 7315200"/>
                <a:gd name="connsiteY283" fmla="*/ 110966 h 3295650"/>
                <a:gd name="connsiteX284" fmla="*/ 456724 w 7315200"/>
                <a:gd name="connsiteY284" fmla="*/ 99536 h 3295650"/>
                <a:gd name="connsiteX285" fmla="*/ 431959 w 7315200"/>
                <a:gd name="connsiteY285" fmla="*/ 99536 h 3295650"/>
                <a:gd name="connsiteX286" fmla="*/ 431959 w 7315200"/>
                <a:gd name="connsiteY286" fmla="*/ 89059 h 3295650"/>
                <a:gd name="connsiteX287" fmla="*/ 411004 w 7315200"/>
                <a:gd name="connsiteY287" fmla="*/ 89059 h 3295650"/>
                <a:gd name="connsiteX288" fmla="*/ 411004 w 7315200"/>
                <a:gd name="connsiteY288" fmla="*/ 72866 h 3295650"/>
                <a:gd name="connsiteX289" fmla="*/ 334804 w 7315200"/>
                <a:gd name="connsiteY289" fmla="*/ 72866 h 3295650"/>
                <a:gd name="connsiteX290" fmla="*/ 334804 w 7315200"/>
                <a:gd name="connsiteY290" fmla="*/ 64294 h 3295650"/>
                <a:gd name="connsiteX291" fmla="*/ 310039 w 7315200"/>
                <a:gd name="connsiteY291" fmla="*/ 64294 h 3295650"/>
                <a:gd name="connsiteX292" fmla="*/ 310039 w 7315200"/>
                <a:gd name="connsiteY292" fmla="*/ 50959 h 3295650"/>
                <a:gd name="connsiteX293" fmla="*/ 217646 w 7315200"/>
                <a:gd name="connsiteY293" fmla="*/ 50959 h 3295650"/>
                <a:gd name="connsiteX294" fmla="*/ 217646 w 7315200"/>
                <a:gd name="connsiteY294" fmla="*/ 34766 h 3295650"/>
                <a:gd name="connsiteX295" fmla="*/ 203359 w 7315200"/>
                <a:gd name="connsiteY295" fmla="*/ 34766 h 3295650"/>
                <a:gd name="connsiteX296" fmla="*/ 203359 w 7315200"/>
                <a:gd name="connsiteY296" fmla="*/ 30956 h 3295650"/>
                <a:gd name="connsiteX297" fmla="*/ 159544 w 7315200"/>
                <a:gd name="connsiteY297" fmla="*/ 30956 h 3295650"/>
                <a:gd name="connsiteX298" fmla="*/ 159544 w 7315200"/>
                <a:gd name="connsiteY298" fmla="*/ 7144 h 3295650"/>
                <a:gd name="connsiteX299" fmla="*/ 7144 w 7315200"/>
                <a:gd name="connsiteY299" fmla="*/ 7144 h 329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Lst>
              <a:rect l="l" t="t" r="r" b="b"/>
              <a:pathLst>
                <a:path w="7315200" h="3295650">
                  <a:moveTo>
                    <a:pt x="7309009" y="3289459"/>
                  </a:moveTo>
                  <a:lnTo>
                    <a:pt x="7271862" y="3289459"/>
                  </a:lnTo>
                  <a:lnTo>
                    <a:pt x="7271862" y="3273266"/>
                  </a:lnTo>
                  <a:lnTo>
                    <a:pt x="7174706" y="3273266"/>
                  </a:lnTo>
                  <a:lnTo>
                    <a:pt x="7174706" y="3263741"/>
                  </a:lnTo>
                  <a:lnTo>
                    <a:pt x="6866096" y="3263741"/>
                  </a:lnTo>
                  <a:lnTo>
                    <a:pt x="6866096" y="3249454"/>
                  </a:lnTo>
                  <a:lnTo>
                    <a:pt x="6171724" y="3249454"/>
                  </a:lnTo>
                  <a:lnTo>
                    <a:pt x="6171724" y="3239929"/>
                  </a:lnTo>
                  <a:lnTo>
                    <a:pt x="6162199" y="3239929"/>
                  </a:lnTo>
                  <a:lnTo>
                    <a:pt x="6162199" y="3228499"/>
                  </a:lnTo>
                  <a:lnTo>
                    <a:pt x="6151721" y="3228499"/>
                  </a:lnTo>
                  <a:lnTo>
                    <a:pt x="6151721" y="3200876"/>
                  </a:lnTo>
                  <a:lnTo>
                    <a:pt x="6135529" y="3200876"/>
                  </a:lnTo>
                  <a:lnTo>
                    <a:pt x="6135529" y="3189446"/>
                  </a:lnTo>
                  <a:lnTo>
                    <a:pt x="6126004" y="3189446"/>
                  </a:lnTo>
                  <a:lnTo>
                    <a:pt x="6126004" y="3170396"/>
                  </a:lnTo>
                  <a:lnTo>
                    <a:pt x="5721192" y="3170396"/>
                  </a:lnTo>
                  <a:lnTo>
                    <a:pt x="5721192" y="3156109"/>
                  </a:lnTo>
                  <a:lnTo>
                    <a:pt x="5560219" y="3156109"/>
                  </a:lnTo>
                  <a:lnTo>
                    <a:pt x="5560219" y="3149441"/>
                  </a:lnTo>
                  <a:lnTo>
                    <a:pt x="5540217" y="3149441"/>
                  </a:lnTo>
                  <a:lnTo>
                    <a:pt x="5540217" y="3134201"/>
                  </a:lnTo>
                  <a:lnTo>
                    <a:pt x="5444014" y="3134201"/>
                  </a:lnTo>
                  <a:lnTo>
                    <a:pt x="5444014" y="3121819"/>
                  </a:lnTo>
                  <a:lnTo>
                    <a:pt x="5424012" y="3121819"/>
                  </a:lnTo>
                  <a:lnTo>
                    <a:pt x="5424012" y="3110389"/>
                  </a:lnTo>
                  <a:lnTo>
                    <a:pt x="5175409" y="3110389"/>
                  </a:lnTo>
                  <a:lnTo>
                    <a:pt x="5175409" y="3098006"/>
                  </a:lnTo>
                  <a:lnTo>
                    <a:pt x="5155406" y="3098006"/>
                  </a:lnTo>
                  <a:lnTo>
                    <a:pt x="5155406" y="3088481"/>
                  </a:lnTo>
                  <a:lnTo>
                    <a:pt x="5139214" y="3088481"/>
                  </a:lnTo>
                  <a:lnTo>
                    <a:pt x="5139214" y="3078956"/>
                  </a:lnTo>
                  <a:lnTo>
                    <a:pt x="5115401" y="3078956"/>
                  </a:lnTo>
                  <a:lnTo>
                    <a:pt x="5115401" y="3065621"/>
                  </a:lnTo>
                  <a:lnTo>
                    <a:pt x="4975384" y="3065621"/>
                  </a:lnTo>
                  <a:lnTo>
                    <a:pt x="4975384" y="3056096"/>
                  </a:lnTo>
                  <a:lnTo>
                    <a:pt x="4868704" y="3056096"/>
                  </a:lnTo>
                  <a:lnTo>
                    <a:pt x="4868704" y="3042761"/>
                  </a:lnTo>
                  <a:lnTo>
                    <a:pt x="4854416" y="3042761"/>
                  </a:lnTo>
                  <a:lnTo>
                    <a:pt x="4854416" y="3035141"/>
                  </a:lnTo>
                  <a:lnTo>
                    <a:pt x="4185761" y="3035141"/>
                  </a:lnTo>
                  <a:lnTo>
                    <a:pt x="4185761" y="3019901"/>
                  </a:lnTo>
                  <a:lnTo>
                    <a:pt x="4139089" y="3019901"/>
                  </a:lnTo>
                  <a:lnTo>
                    <a:pt x="4139089" y="3009424"/>
                  </a:lnTo>
                  <a:lnTo>
                    <a:pt x="4129564" y="3009424"/>
                  </a:lnTo>
                  <a:lnTo>
                    <a:pt x="4129564" y="2994184"/>
                  </a:lnTo>
                  <a:lnTo>
                    <a:pt x="4118134" y="2994184"/>
                  </a:lnTo>
                  <a:lnTo>
                    <a:pt x="4118134" y="2972276"/>
                  </a:lnTo>
                  <a:lnTo>
                    <a:pt x="4109561" y="2972276"/>
                  </a:lnTo>
                  <a:lnTo>
                    <a:pt x="4109561" y="2953226"/>
                  </a:lnTo>
                  <a:lnTo>
                    <a:pt x="4100989" y="2953226"/>
                  </a:lnTo>
                  <a:lnTo>
                    <a:pt x="4100989" y="2938939"/>
                  </a:lnTo>
                  <a:lnTo>
                    <a:pt x="4069556" y="2938939"/>
                  </a:lnTo>
                  <a:lnTo>
                    <a:pt x="4069556" y="2930366"/>
                  </a:lnTo>
                  <a:lnTo>
                    <a:pt x="4033361" y="2930366"/>
                  </a:lnTo>
                  <a:lnTo>
                    <a:pt x="4033361" y="2915126"/>
                  </a:lnTo>
                  <a:lnTo>
                    <a:pt x="3759041" y="2915126"/>
                  </a:lnTo>
                  <a:lnTo>
                    <a:pt x="3759041" y="2904649"/>
                  </a:lnTo>
                  <a:lnTo>
                    <a:pt x="3735229" y="2904649"/>
                  </a:lnTo>
                  <a:lnTo>
                    <a:pt x="3735229" y="2892266"/>
                  </a:lnTo>
                  <a:lnTo>
                    <a:pt x="3649504" y="2892266"/>
                  </a:lnTo>
                  <a:lnTo>
                    <a:pt x="3649504" y="2871311"/>
                  </a:lnTo>
                  <a:lnTo>
                    <a:pt x="3340894" y="2871311"/>
                  </a:lnTo>
                  <a:lnTo>
                    <a:pt x="3340894" y="2858929"/>
                  </a:lnTo>
                  <a:lnTo>
                    <a:pt x="3203734" y="2858929"/>
                  </a:lnTo>
                  <a:lnTo>
                    <a:pt x="3203734" y="2843689"/>
                  </a:lnTo>
                  <a:lnTo>
                    <a:pt x="3193256" y="2843689"/>
                  </a:lnTo>
                  <a:lnTo>
                    <a:pt x="3193256" y="2835116"/>
                  </a:lnTo>
                  <a:lnTo>
                    <a:pt x="3181826" y="2835116"/>
                  </a:lnTo>
                  <a:lnTo>
                    <a:pt x="3181826" y="2827496"/>
                  </a:lnTo>
                  <a:lnTo>
                    <a:pt x="3169444" y="2827496"/>
                  </a:lnTo>
                  <a:lnTo>
                    <a:pt x="3169444" y="2808446"/>
                  </a:lnTo>
                  <a:lnTo>
                    <a:pt x="3158966" y="2808446"/>
                  </a:lnTo>
                  <a:lnTo>
                    <a:pt x="3158966" y="2786539"/>
                  </a:lnTo>
                  <a:lnTo>
                    <a:pt x="3144679" y="2786539"/>
                  </a:lnTo>
                  <a:lnTo>
                    <a:pt x="3144679" y="2777966"/>
                  </a:lnTo>
                  <a:lnTo>
                    <a:pt x="3135154" y="2777966"/>
                  </a:lnTo>
                  <a:lnTo>
                    <a:pt x="3135154" y="2765584"/>
                  </a:lnTo>
                  <a:lnTo>
                    <a:pt x="3124676" y="2765584"/>
                  </a:lnTo>
                  <a:lnTo>
                    <a:pt x="3124676" y="2757011"/>
                  </a:lnTo>
                  <a:lnTo>
                    <a:pt x="3115151" y="2757011"/>
                  </a:lnTo>
                  <a:lnTo>
                    <a:pt x="3115151" y="2745581"/>
                  </a:lnTo>
                  <a:lnTo>
                    <a:pt x="3089434" y="2745581"/>
                  </a:lnTo>
                  <a:lnTo>
                    <a:pt x="3089434" y="2718911"/>
                  </a:lnTo>
                  <a:lnTo>
                    <a:pt x="3074194" y="2718911"/>
                  </a:lnTo>
                  <a:lnTo>
                    <a:pt x="3074194" y="2697004"/>
                  </a:lnTo>
                  <a:lnTo>
                    <a:pt x="3044666" y="2697004"/>
                  </a:lnTo>
                  <a:lnTo>
                    <a:pt x="3044666" y="2673191"/>
                  </a:lnTo>
                  <a:lnTo>
                    <a:pt x="3019901" y="2673191"/>
                  </a:lnTo>
                  <a:lnTo>
                    <a:pt x="3019901" y="2662714"/>
                  </a:lnTo>
                  <a:lnTo>
                    <a:pt x="3011329" y="2662714"/>
                  </a:lnTo>
                  <a:lnTo>
                    <a:pt x="3011329" y="2654141"/>
                  </a:lnTo>
                  <a:lnTo>
                    <a:pt x="2987516" y="2654141"/>
                  </a:lnTo>
                  <a:lnTo>
                    <a:pt x="2987516" y="2641759"/>
                  </a:lnTo>
                  <a:lnTo>
                    <a:pt x="2964656" y="2641759"/>
                  </a:lnTo>
                  <a:lnTo>
                    <a:pt x="2964656" y="2628424"/>
                  </a:lnTo>
                  <a:lnTo>
                    <a:pt x="2923699" y="2628424"/>
                  </a:lnTo>
                  <a:lnTo>
                    <a:pt x="2923699" y="2617946"/>
                  </a:lnTo>
                  <a:lnTo>
                    <a:pt x="2765584" y="2617946"/>
                  </a:lnTo>
                  <a:lnTo>
                    <a:pt x="2765584" y="2606516"/>
                  </a:lnTo>
                  <a:lnTo>
                    <a:pt x="2684621" y="2606516"/>
                  </a:lnTo>
                  <a:lnTo>
                    <a:pt x="2684621" y="2587466"/>
                  </a:lnTo>
                  <a:lnTo>
                    <a:pt x="2653189" y="2587466"/>
                  </a:lnTo>
                  <a:lnTo>
                    <a:pt x="2653189" y="2582704"/>
                  </a:lnTo>
                  <a:lnTo>
                    <a:pt x="2569369" y="2582704"/>
                  </a:lnTo>
                  <a:lnTo>
                    <a:pt x="2569369" y="2567464"/>
                  </a:lnTo>
                  <a:lnTo>
                    <a:pt x="2556034" y="2567464"/>
                  </a:lnTo>
                  <a:lnTo>
                    <a:pt x="2556034" y="2558891"/>
                  </a:lnTo>
                  <a:lnTo>
                    <a:pt x="2546509" y="2558891"/>
                  </a:lnTo>
                  <a:lnTo>
                    <a:pt x="2546509" y="2546509"/>
                  </a:lnTo>
                  <a:lnTo>
                    <a:pt x="2532221" y="2546509"/>
                  </a:lnTo>
                  <a:lnTo>
                    <a:pt x="2532221" y="2536031"/>
                  </a:lnTo>
                  <a:lnTo>
                    <a:pt x="2490311" y="2536031"/>
                  </a:lnTo>
                  <a:lnTo>
                    <a:pt x="2490311" y="2525554"/>
                  </a:lnTo>
                  <a:lnTo>
                    <a:pt x="2419826" y="2525554"/>
                  </a:lnTo>
                  <a:lnTo>
                    <a:pt x="2419826" y="2512219"/>
                  </a:lnTo>
                  <a:lnTo>
                    <a:pt x="2387441" y="2512219"/>
                  </a:lnTo>
                  <a:lnTo>
                    <a:pt x="2387441" y="2501741"/>
                  </a:lnTo>
                  <a:lnTo>
                    <a:pt x="2316956" y="2501741"/>
                  </a:lnTo>
                  <a:lnTo>
                    <a:pt x="2316956" y="2491264"/>
                  </a:lnTo>
                  <a:lnTo>
                    <a:pt x="2303621" y="2491264"/>
                  </a:lnTo>
                  <a:lnTo>
                    <a:pt x="2303621" y="2482691"/>
                  </a:lnTo>
                  <a:lnTo>
                    <a:pt x="2212181" y="2482691"/>
                  </a:lnTo>
                  <a:lnTo>
                    <a:pt x="2212181" y="2458879"/>
                  </a:lnTo>
                  <a:lnTo>
                    <a:pt x="2169319" y="2458879"/>
                  </a:lnTo>
                  <a:lnTo>
                    <a:pt x="2169319" y="2437924"/>
                  </a:lnTo>
                  <a:lnTo>
                    <a:pt x="2151221" y="2437924"/>
                  </a:lnTo>
                  <a:lnTo>
                    <a:pt x="2151221" y="2400776"/>
                  </a:lnTo>
                  <a:lnTo>
                    <a:pt x="2111216" y="2400776"/>
                  </a:lnTo>
                  <a:lnTo>
                    <a:pt x="2111216" y="2391251"/>
                  </a:lnTo>
                  <a:lnTo>
                    <a:pt x="2086451" y="2391251"/>
                  </a:lnTo>
                  <a:lnTo>
                    <a:pt x="2086451" y="2363629"/>
                  </a:lnTo>
                  <a:lnTo>
                    <a:pt x="2075021" y="2363629"/>
                  </a:lnTo>
                  <a:lnTo>
                    <a:pt x="2075021" y="2346484"/>
                  </a:lnTo>
                  <a:lnTo>
                    <a:pt x="2058829" y="2346484"/>
                  </a:lnTo>
                  <a:lnTo>
                    <a:pt x="2058829" y="2327434"/>
                  </a:lnTo>
                  <a:lnTo>
                    <a:pt x="2048351" y="2327434"/>
                  </a:lnTo>
                  <a:lnTo>
                    <a:pt x="2048351" y="2251234"/>
                  </a:lnTo>
                  <a:lnTo>
                    <a:pt x="2039779" y="2251234"/>
                  </a:lnTo>
                  <a:lnTo>
                    <a:pt x="2039779" y="2204561"/>
                  </a:lnTo>
                  <a:lnTo>
                    <a:pt x="2027396" y="2204561"/>
                  </a:lnTo>
                  <a:lnTo>
                    <a:pt x="2027396" y="2190274"/>
                  </a:lnTo>
                  <a:lnTo>
                    <a:pt x="2013109" y="2190274"/>
                  </a:lnTo>
                  <a:lnTo>
                    <a:pt x="2013109" y="2174081"/>
                  </a:lnTo>
                  <a:lnTo>
                    <a:pt x="2001679" y="2174081"/>
                  </a:lnTo>
                  <a:lnTo>
                    <a:pt x="2001679" y="2154079"/>
                  </a:lnTo>
                  <a:lnTo>
                    <a:pt x="1986439" y="2154079"/>
                  </a:lnTo>
                  <a:lnTo>
                    <a:pt x="1986439" y="2137886"/>
                  </a:lnTo>
                  <a:lnTo>
                    <a:pt x="1975009" y="2137886"/>
                  </a:lnTo>
                  <a:lnTo>
                    <a:pt x="1975009" y="2115026"/>
                  </a:lnTo>
                  <a:lnTo>
                    <a:pt x="1945481" y="2115026"/>
                  </a:lnTo>
                  <a:lnTo>
                    <a:pt x="1945481" y="2092166"/>
                  </a:lnTo>
                  <a:lnTo>
                    <a:pt x="1930241" y="2092166"/>
                  </a:lnTo>
                  <a:lnTo>
                    <a:pt x="1930241" y="2073116"/>
                  </a:lnTo>
                  <a:lnTo>
                    <a:pt x="1918811" y="2073116"/>
                  </a:lnTo>
                  <a:lnTo>
                    <a:pt x="1918811" y="2063591"/>
                  </a:lnTo>
                  <a:lnTo>
                    <a:pt x="1902619" y="2063591"/>
                  </a:lnTo>
                  <a:lnTo>
                    <a:pt x="1902619" y="2049304"/>
                  </a:lnTo>
                  <a:lnTo>
                    <a:pt x="1864519" y="2049304"/>
                  </a:lnTo>
                  <a:lnTo>
                    <a:pt x="1864519" y="2038826"/>
                  </a:lnTo>
                  <a:lnTo>
                    <a:pt x="1801654" y="2038826"/>
                  </a:lnTo>
                  <a:lnTo>
                    <a:pt x="1801654" y="2023586"/>
                  </a:lnTo>
                  <a:lnTo>
                    <a:pt x="1754981" y="2023586"/>
                  </a:lnTo>
                  <a:lnTo>
                    <a:pt x="1754981" y="2016919"/>
                  </a:lnTo>
                  <a:lnTo>
                    <a:pt x="1706404" y="2016919"/>
                  </a:lnTo>
                  <a:lnTo>
                    <a:pt x="1706404" y="2004536"/>
                  </a:lnTo>
                  <a:lnTo>
                    <a:pt x="1681639" y="2004536"/>
                  </a:lnTo>
                  <a:lnTo>
                    <a:pt x="1681639" y="1996916"/>
                  </a:lnTo>
                  <a:lnTo>
                    <a:pt x="1609249" y="1996916"/>
                  </a:lnTo>
                  <a:lnTo>
                    <a:pt x="1609249" y="1979771"/>
                  </a:lnTo>
                  <a:lnTo>
                    <a:pt x="1594009" y="1979771"/>
                  </a:lnTo>
                  <a:lnTo>
                    <a:pt x="1594009" y="1966436"/>
                  </a:lnTo>
                  <a:lnTo>
                    <a:pt x="1572101" y="1966436"/>
                  </a:lnTo>
                  <a:lnTo>
                    <a:pt x="1572101" y="1958816"/>
                  </a:lnTo>
                  <a:lnTo>
                    <a:pt x="1539716" y="1958816"/>
                  </a:lnTo>
                  <a:lnTo>
                    <a:pt x="1539716" y="1943576"/>
                  </a:lnTo>
                  <a:lnTo>
                    <a:pt x="1473041" y="1943576"/>
                  </a:lnTo>
                  <a:lnTo>
                    <a:pt x="1473041" y="1929289"/>
                  </a:lnTo>
                  <a:lnTo>
                    <a:pt x="1419701" y="1929289"/>
                  </a:lnTo>
                  <a:lnTo>
                    <a:pt x="1419701" y="1901666"/>
                  </a:lnTo>
                  <a:lnTo>
                    <a:pt x="1389221" y="1901666"/>
                  </a:lnTo>
                  <a:lnTo>
                    <a:pt x="1389221" y="1888331"/>
                  </a:lnTo>
                  <a:lnTo>
                    <a:pt x="1372076" y="1888331"/>
                  </a:lnTo>
                  <a:lnTo>
                    <a:pt x="1372076" y="1876901"/>
                  </a:lnTo>
                  <a:lnTo>
                    <a:pt x="1350169" y="1876901"/>
                  </a:lnTo>
                  <a:lnTo>
                    <a:pt x="1350169" y="1865471"/>
                  </a:lnTo>
                  <a:lnTo>
                    <a:pt x="1298734" y="1865471"/>
                  </a:lnTo>
                  <a:lnTo>
                    <a:pt x="1298734" y="1856899"/>
                  </a:lnTo>
                  <a:lnTo>
                    <a:pt x="1253966" y="1856899"/>
                  </a:lnTo>
                  <a:lnTo>
                    <a:pt x="1253966" y="1843564"/>
                  </a:lnTo>
                  <a:lnTo>
                    <a:pt x="1219676" y="1843564"/>
                  </a:lnTo>
                  <a:lnTo>
                    <a:pt x="1219676" y="1830229"/>
                  </a:lnTo>
                  <a:lnTo>
                    <a:pt x="1199674" y="1830229"/>
                  </a:lnTo>
                  <a:lnTo>
                    <a:pt x="1199674" y="1813084"/>
                  </a:lnTo>
                  <a:lnTo>
                    <a:pt x="1184434" y="1813084"/>
                  </a:lnTo>
                  <a:lnTo>
                    <a:pt x="1184434" y="1796891"/>
                  </a:lnTo>
                  <a:lnTo>
                    <a:pt x="1155859" y="1796891"/>
                  </a:lnTo>
                  <a:lnTo>
                    <a:pt x="1155859" y="1758791"/>
                  </a:lnTo>
                  <a:lnTo>
                    <a:pt x="1135856" y="1758791"/>
                  </a:lnTo>
                  <a:lnTo>
                    <a:pt x="1135856" y="1717834"/>
                  </a:lnTo>
                  <a:lnTo>
                    <a:pt x="1111091" y="1717834"/>
                  </a:lnTo>
                  <a:lnTo>
                    <a:pt x="1111091" y="1695926"/>
                  </a:lnTo>
                  <a:lnTo>
                    <a:pt x="1092041" y="1695926"/>
                  </a:lnTo>
                  <a:lnTo>
                    <a:pt x="1092041" y="1677829"/>
                  </a:lnTo>
                  <a:lnTo>
                    <a:pt x="1079659" y="1677829"/>
                  </a:lnTo>
                  <a:lnTo>
                    <a:pt x="1079659" y="1658779"/>
                  </a:lnTo>
                  <a:lnTo>
                    <a:pt x="1071086" y="1658779"/>
                  </a:lnTo>
                  <a:lnTo>
                    <a:pt x="1071086" y="1643539"/>
                  </a:lnTo>
                  <a:lnTo>
                    <a:pt x="1062514" y="1643539"/>
                  </a:lnTo>
                  <a:lnTo>
                    <a:pt x="1062514" y="1633061"/>
                  </a:lnTo>
                  <a:lnTo>
                    <a:pt x="1055846" y="1633061"/>
                  </a:lnTo>
                  <a:lnTo>
                    <a:pt x="1055846" y="1555909"/>
                  </a:lnTo>
                  <a:lnTo>
                    <a:pt x="1043464" y="1555909"/>
                  </a:lnTo>
                  <a:lnTo>
                    <a:pt x="1043464" y="1388269"/>
                  </a:lnTo>
                  <a:lnTo>
                    <a:pt x="1031081" y="1388269"/>
                  </a:lnTo>
                  <a:lnTo>
                    <a:pt x="1031081" y="1378744"/>
                  </a:lnTo>
                  <a:lnTo>
                    <a:pt x="1023461" y="1378744"/>
                  </a:lnTo>
                  <a:lnTo>
                    <a:pt x="1023461" y="1169194"/>
                  </a:lnTo>
                  <a:lnTo>
                    <a:pt x="1003459" y="1169194"/>
                  </a:lnTo>
                  <a:lnTo>
                    <a:pt x="1003459" y="1066324"/>
                  </a:lnTo>
                  <a:lnTo>
                    <a:pt x="989171" y="1066324"/>
                  </a:lnTo>
                  <a:lnTo>
                    <a:pt x="989171" y="970121"/>
                  </a:lnTo>
                  <a:lnTo>
                    <a:pt x="975836" y="970121"/>
                  </a:lnTo>
                  <a:lnTo>
                    <a:pt x="975836" y="947261"/>
                  </a:lnTo>
                  <a:lnTo>
                    <a:pt x="959644" y="947261"/>
                  </a:lnTo>
                  <a:lnTo>
                    <a:pt x="959644" y="919639"/>
                  </a:lnTo>
                  <a:lnTo>
                    <a:pt x="949166" y="919639"/>
                  </a:lnTo>
                  <a:lnTo>
                    <a:pt x="949166" y="815816"/>
                  </a:lnTo>
                  <a:lnTo>
                    <a:pt x="934879" y="815816"/>
                  </a:lnTo>
                  <a:lnTo>
                    <a:pt x="934879" y="738664"/>
                  </a:lnTo>
                  <a:lnTo>
                    <a:pt x="913924" y="738664"/>
                  </a:lnTo>
                  <a:lnTo>
                    <a:pt x="913924" y="636746"/>
                  </a:lnTo>
                  <a:lnTo>
                    <a:pt x="892969" y="636746"/>
                  </a:lnTo>
                  <a:lnTo>
                    <a:pt x="892969" y="536734"/>
                  </a:lnTo>
                  <a:lnTo>
                    <a:pt x="857726" y="536734"/>
                  </a:lnTo>
                  <a:lnTo>
                    <a:pt x="857726" y="471964"/>
                  </a:lnTo>
                  <a:lnTo>
                    <a:pt x="849154" y="471964"/>
                  </a:lnTo>
                  <a:lnTo>
                    <a:pt x="849154" y="458629"/>
                  </a:lnTo>
                  <a:lnTo>
                    <a:pt x="841534" y="458629"/>
                  </a:lnTo>
                  <a:lnTo>
                    <a:pt x="841534" y="442436"/>
                  </a:lnTo>
                  <a:lnTo>
                    <a:pt x="779621" y="442436"/>
                  </a:lnTo>
                  <a:lnTo>
                    <a:pt x="779621" y="419576"/>
                  </a:lnTo>
                  <a:lnTo>
                    <a:pt x="766286" y="419576"/>
                  </a:lnTo>
                  <a:lnTo>
                    <a:pt x="766286" y="410051"/>
                  </a:lnTo>
                  <a:lnTo>
                    <a:pt x="744379" y="410051"/>
                  </a:lnTo>
                  <a:lnTo>
                    <a:pt x="744379" y="397669"/>
                  </a:lnTo>
                  <a:lnTo>
                    <a:pt x="733901" y="397669"/>
                  </a:lnTo>
                  <a:lnTo>
                    <a:pt x="733901" y="360521"/>
                  </a:lnTo>
                  <a:lnTo>
                    <a:pt x="722471" y="360521"/>
                  </a:lnTo>
                  <a:lnTo>
                    <a:pt x="722471" y="350044"/>
                  </a:lnTo>
                  <a:lnTo>
                    <a:pt x="711041" y="350044"/>
                  </a:lnTo>
                  <a:lnTo>
                    <a:pt x="711041" y="340519"/>
                  </a:lnTo>
                  <a:lnTo>
                    <a:pt x="698659" y="340519"/>
                  </a:lnTo>
                  <a:lnTo>
                    <a:pt x="698659" y="330041"/>
                  </a:lnTo>
                  <a:lnTo>
                    <a:pt x="688181" y="330041"/>
                  </a:lnTo>
                  <a:lnTo>
                    <a:pt x="688181" y="313849"/>
                  </a:lnTo>
                  <a:lnTo>
                    <a:pt x="676751" y="313849"/>
                  </a:lnTo>
                  <a:lnTo>
                    <a:pt x="676751" y="295751"/>
                  </a:lnTo>
                  <a:lnTo>
                    <a:pt x="664369" y="295751"/>
                  </a:lnTo>
                  <a:lnTo>
                    <a:pt x="664369" y="285274"/>
                  </a:lnTo>
                  <a:lnTo>
                    <a:pt x="641509" y="285274"/>
                  </a:lnTo>
                  <a:lnTo>
                    <a:pt x="641509" y="272891"/>
                  </a:lnTo>
                  <a:lnTo>
                    <a:pt x="628174" y="272891"/>
                  </a:lnTo>
                  <a:lnTo>
                    <a:pt x="628174" y="262414"/>
                  </a:lnTo>
                  <a:lnTo>
                    <a:pt x="618649" y="262414"/>
                  </a:lnTo>
                  <a:lnTo>
                    <a:pt x="618649" y="222409"/>
                  </a:lnTo>
                  <a:lnTo>
                    <a:pt x="603409" y="222409"/>
                  </a:lnTo>
                  <a:lnTo>
                    <a:pt x="603409" y="211931"/>
                  </a:lnTo>
                  <a:lnTo>
                    <a:pt x="581501" y="211931"/>
                  </a:lnTo>
                  <a:lnTo>
                    <a:pt x="581501" y="195739"/>
                  </a:lnTo>
                  <a:lnTo>
                    <a:pt x="572929" y="195739"/>
                  </a:lnTo>
                  <a:lnTo>
                    <a:pt x="572929" y="179546"/>
                  </a:lnTo>
                  <a:lnTo>
                    <a:pt x="558641" y="179546"/>
                  </a:lnTo>
                  <a:lnTo>
                    <a:pt x="558641" y="169069"/>
                  </a:lnTo>
                  <a:lnTo>
                    <a:pt x="547211" y="169069"/>
                  </a:lnTo>
                  <a:lnTo>
                    <a:pt x="547211" y="146209"/>
                  </a:lnTo>
                  <a:lnTo>
                    <a:pt x="537686" y="146209"/>
                  </a:lnTo>
                  <a:lnTo>
                    <a:pt x="537686" y="132874"/>
                  </a:lnTo>
                  <a:lnTo>
                    <a:pt x="523399" y="132874"/>
                  </a:lnTo>
                  <a:lnTo>
                    <a:pt x="523399" y="121444"/>
                  </a:lnTo>
                  <a:lnTo>
                    <a:pt x="489109" y="121444"/>
                  </a:lnTo>
                  <a:lnTo>
                    <a:pt x="489109" y="110966"/>
                  </a:lnTo>
                  <a:lnTo>
                    <a:pt x="456724" y="110966"/>
                  </a:lnTo>
                  <a:lnTo>
                    <a:pt x="456724" y="99536"/>
                  </a:lnTo>
                  <a:lnTo>
                    <a:pt x="431959" y="99536"/>
                  </a:lnTo>
                  <a:lnTo>
                    <a:pt x="431959" y="89059"/>
                  </a:lnTo>
                  <a:lnTo>
                    <a:pt x="411004" y="89059"/>
                  </a:lnTo>
                  <a:lnTo>
                    <a:pt x="411004" y="72866"/>
                  </a:lnTo>
                  <a:lnTo>
                    <a:pt x="334804" y="72866"/>
                  </a:lnTo>
                  <a:lnTo>
                    <a:pt x="334804" y="64294"/>
                  </a:lnTo>
                  <a:lnTo>
                    <a:pt x="310039" y="64294"/>
                  </a:lnTo>
                  <a:lnTo>
                    <a:pt x="310039" y="50959"/>
                  </a:lnTo>
                  <a:lnTo>
                    <a:pt x="217646" y="50959"/>
                  </a:lnTo>
                  <a:lnTo>
                    <a:pt x="217646" y="34766"/>
                  </a:lnTo>
                  <a:lnTo>
                    <a:pt x="203359" y="34766"/>
                  </a:lnTo>
                  <a:lnTo>
                    <a:pt x="203359" y="30956"/>
                  </a:lnTo>
                  <a:lnTo>
                    <a:pt x="159544" y="30956"/>
                  </a:lnTo>
                  <a:lnTo>
                    <a:pt x="159544" y="7144"/>
                  </a:lnTo>
                  <a:lnTo>
                    <a:pt x="7144" y="7144"/>
                  </a:lnTo>
                </a:path>
              </a:pathLst>
            </a:custGeom>
            <a:noFill/>
            <a:ln w="28575" cap="flat">
              <a:solidFill>
                <a:schemeClr val="accent3"/>
              </a:solidFill>
              <a:prstDash val="solid"/>
              <a:miter/>
            </a:ln>
          </p:spPr>
          <p:txBody>
            <a:bodyPr rtlCol="0" anchor="ctr"/>
            <a:lstStyle/>
            <a:p>
              <a:endParaRPr lang="en-GB">
                <a:solidFill>
                  <a:srgbClr val="4D4D4D"/>
                </a:solidFill>
              </a:endParaRPr>
            </a:p>
          </p:txBody>
        </p:sp>
      </p:grpSp>
      <p:grpSp>
        <p:nvGrpSpPr>
          <p:cNvPr id="102" name="Group 101">
            <a:extLst>
              <a:ext uri="{FF2B5EF4-FFF2-40B4-BE49-F238E27FC236}">
                <a16:creationId xmlns:a16="http://schemas.microsoft.com/office/drawing/2014/main" xmlns="" id="{9E65B5AF-42C7-4A91-8DEC-E82EE5E82FF7}"/>
              </a:ext>
            </a:extLst>
          </p:cNvPr>
          <p:cNvGrpSpPr/>
          <p:nvPr/>
        </p:nvGrpSpPr>
        <p:grpSpPr>
          <a:xfrm>
            <a:off x="1152117" y="2044866"/>
            <a:ext cx="7085872" cy="2462512"/>
            <a:chOff x="1152117" y="2044866"/>
            <a:chExt cx="7085872" cy="2462512"/>
          </a:xfrm>
        </p:grpSpPr>
        <p:grpSp>
          <p:nvGrpSpPr>
            <p:cNvPr id="103" name="Group 102">
              <a:extLst>
                <a:ext uri="{FF2B5EF4-FFF2-40B4-BE49-F238E27FC236}">
                  <a16:creationId xmlns:a16="http://schemas.microsoft.com/office/drawing/2014/main" xmlns="" id="{44497680-943C-4E33-8EC1-35403F417CDB}"/>
                </a:ext>
              </a:extLst>
            </p:cNvPr>
            <p:cNvGrpSpPr/>
            <p:nvPr/>
          </p:nvGrpSpPr>
          <p:grpSpPr>
            <a:xfrm>
              <a:off x="1152117" y="2044866"/>
              <a:ext cx="7085872" cy="2462512"/>
              <a:chOff x="1152114" y="2044866"/>
              <a:chExt cx="7168117" cy="2462512"/>
            </a:xfrm>
          </p:grpSpPr>
          <p:sp>
            <p:nvSpPr>
              <p:cNvPr id="105" name="Freeform: Shape 203">
                <a:extLst>
                  <a:ext uri="{FF2B5EF4-FFF2-40B4-BE49-F238E27FC236}">
                    <a16:creationId xmlns:a16="http://schemas.microsoft.com/office/drawing/2014/main" xmlns="" id="{31550CBF-3BA6-4739-8AF4-E16EA044B01E}"/>
                  </a:ext>
                </a:extLst>
              </p:cNvPr>
              <p:cNvSpPr/>
              <p:nvPr/>
            </p:nvSpPr>
            <p:spPr>
              <a:xfrm>
                <a:off x="8237431" y="4424578"/>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06" name="Freeform: Shape 204">
                <a:extLst>
                  <a:ext uri="{FF2B5EF4-FFF2-40B4-BE49-F238E27FC236}">
                    <a16:creationId xmlns:a16="http://schemas.microsoft.com/office/drawing/2014/main" xmlns="" id="{2056EBCB-B29C-45BD-AA7B-E744DDA52807}"/>
                  </a:ext>
                </a:extLst>
              </p:cNvPr>
              <p:cNvSpPr/>
              <p:nvPr/>
            </p:nvSpPr>
            <p:spPr>
              <a:xfrm>
                <a:off x="6134816" y="4424578"/>
                <a:ext cx="82800" cy="82800"/>
              </a:xfrm>
              <a:custGeom>
                <a:avLst/>
                <a:gdLst>
                  <a:gd name="connsiteX0" fmla="*/ 71914 w 76200"/>
                  <a:gd name="connsiteY0" fmla="*/ 39529 h 76200"/>
                  <a:gd name="connsiteX1" fmla="*/ 39529 w 76200"/>
                  <a:gd name="connsiteY1" fmla="*/ 71914 h 76200"/>
                  <a:gd name="connsiteX2" fmla="*/ 7143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3" y="57415"/>
                      <a:pt x="7143" y="39529"/>
                    </a:cubicBezTo>
                    <a:cubicBezTo>
                      <a:pt x="7143" y="21643"/>
                      <a:pt x="21642" y="7144"/>
                      <a:pt x="39529"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07" name="Freeform: Shape 205">
                <a:extLst>
                  <a:ext uri="{FF2B5EF4-FFF2-40B4-BE49-F238E27FC236}">
                    <a16:creationId xmlns:a16="http://schemas.microsoft.com/office/drawing/2014/main" xmlns="" id="{CC5E145C-6C2D-4137-8FF9-DB929FD6017B}"/>
                  </a:ext>
                </a:extLst>
              </p:cNvPr>
              <p:cNvSpPr/>
              <p:nvPr/>
            </p:nvSpPr>
            <p:spPr>
              <a:xfrm>
                <a:off x="4627124" y="4337651"/>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5"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08" name="Freeform: Shape 206">
                <a:extLst>
                  <a:ext uri="{FF2B5EF4-FFF2-40B4-BE49-F238E27FC236}">
                    <a16:creationId xmlns:a16="http://schemas.microsoft.com/office/drawing/2014/main" xmlns="" id="{93F77877-3798-43FA-93A1-9DE52A029DE3}"/>
                  </a:ext>
                </a:extLst>
              </p:cNvPr>
              <p:cNvSpPr/>
              <p:nvPr/>
            </p:nvSpPr>
            <p:spPr>
              <a:xfrm>
                <a:off x="4191589" y="4314007"/>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5" y="71914"/>
                      <a:pt x="39529" y="71914"/>
                    </a:cubicBezTo>
                    <a:cubicBezTo>
                      <a:pt x="21643" y="71914"/>
                      <a:pt x="7144" y="57415"/>
                      <a:pt x="7144" y="39529"/>
                    </a:cubicBezTo>
                    <a:cubicBezTo>
                      <a:pt x="7144" y="21643"/>
                      <a:pt x="21643" y="7144"/>
                      <a:pt x="39529" y="7144"/>
                    </a:cubicBezTo>
                    <a:cubicBezTo>
                      <a:pt x="57415"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09" name="Freeform: Shape 207">
                <a:extLst>
                  <a:ext uri="{FF2B5EF4-FFF2-40B4-BE49-F238E27FC236}">
                    <a16:creationId xmlns:a16="http://schemas.microsoft.com/office/drawing/2014/main" xmlns="" id="{2FEE2369-7C25-4680-AA4E-BC28678FD7D7}"/>
                  </a:ext>
                </a:extLst>
              </p:cNvPr>
              <p:cNvSpPr/>
              <p:nvPr/>
            </p:nvSpPr>
            <p:spPr>
              <a:xfrm>
                <a:off x="4120234" y="4297317"/>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5" y="71914"/>
                      <a:pt x="39529" y="71914"/>
                    </a:cubicBezTo>
                    <a:cubicBezTo>
                      <a:pt x="21643" y="71914"/>
                      <a:pt x="7144" y="57414"/>
                      <a:pt x="7144" y="39529"/>
                    </a:cubicBezTo>
                    <a:cubicBezTo>
                      <a:pt x="7144" y="21643"/>
                      <a:pt x="21643" y="7144"/>
                      <a:pt x="39529" y="7144"/>
                    </a:cubicBezTo>
                    <a:cubicBezTo>
                      <a:pt x="57415"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10" name="Freeform: Shape 208">
                <a:extLst>
                  <a:ext uri="{FF2B5EF4-FFF2-40B4-BE49-F238E27FC236}">
                    <a16:creationId xmlns:a16="http://schemas.microsoft.com/office/drawing/2014/main" xmlns="" id="{C46905A0-9D2F-4D63-94E7-F4CF5E17F9D7}"/>
                  </a:ext>
                </a:extLst>
              </p:cNvPr>
              <p:cNvSpPr/>
              <p:nvPr/>
            </p:nvSpPr>
            <p:spPr>
              <a:xfrm>
                <a:off x="2494855" y="4094951"/>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4" y="71914"/>
                      <a:pt x="39529" y="71914"/>
                    </a:cubicBezTo>
                    <a:cubicBezTo>
                      <a:pt x="21643" y="71914"/>
                      <a:pt x="7144" y="57415"/>
                      <a:pt x="7144" y="39529"/>
                    </a:cubicBezTo>
                    <a:cubicBezTo>
                      <a:pt x="7144" y="21643"/>
                      <a:pt x="21643" y="7144"/>
                      <a:pt x="39529"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11" name="Freeform: Shape 209">
                <a:extLst>
                  <a:ext uri="{FF2B5EF4-FFF2-40B4-BE49-F238E27FC236}">
                    <a16:creationId xmlns:a16="http://schemas.microsoft.com/office/drawing/2014/main" xmlns="" id="{B26CC29D-4E39-4EE0-8103-C289DD2EA28F}"/>
                  </a:ext>
                </a:extLst>
              </p:cNvPr>
              <p:cNvSpPr/>
              <p:nvPr/>
            </p:nvSpPr>
            <p:spPr>
              <a:xfrm>
                <a:off x="1683091" y="2372406"/>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5"/>
                      <a:pt x="57414" y="71914"/>
                      <a:pt x="39529" y="71914"/>
                    </a:cubicBezTo>
                    <a:cubicBezTo>
                      <a:pt x="21643" y="71914"/>
                      <a:pt x="7144" y="57415"/>
                      <a:pt x="7144" y="39529"/>
                    </a:cubicBezTo>
                    <a:cubicBezTo>
                      <a:pt x="7144" y="21643"/>
                      <a:pt x="21643" y="7144"/>
                      <a:pt x="39529"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sp>
            <p:nvSpPr>
              <p:cNvPr id="112" name="Freeform: Shape 210">
                <a:extLst>
                  <a:ext uri="{FF2B5EF4-FFF2-40B4-BE49-F238E27FC236}">
                    <a16:creationId xmlns:a16="http://schemas.microsoft.com/office/drawing/2014/main" xmlns="" id="{8F5DF6A1-7892-48DD-836F-72CCC7475054}"/>
                  </a:ext>
                </a:extLst>
              </p:cNvPr>
              <p:cNvSpPr/>
              <p:nvPr/>
            </p:nvSpPr>
            <p:spPr>
              <a:xfrm>
                <a:off x="1152114" y="2044866"/>
                <a:ext cx="82800" cy="82800"/>
              </a:xfrm>
              <a:custGeom>
                <a:avLst/>
                <a:gdLst>
                  <a:gd name="connsiteX0" fmla="*/ 71914 w 76200"/>
                  <a:gd name="connsiteY0" fmla="*/ 39529 h 76200"/>
                  <a:gd name="connsiteX1" fmla="*/ 39529 w 76200"/>
                  <a:gd name="connsiteY1" fmla="*/ 71914 h 76200"/>
                  <a:gd name="connsiteX2" fmla="*/ 7144 w 76200"/>
                  <a:gd name="connsiteY2" fmla="*/ 39529 h 76200"/>
                  <a:gd name="connsiteX3" fmla="*/ 39529 w 76200"/>
                  <a:gd name="connsiteY3" fmla="*/ 7144 h 76200"/>
                  <a:gd name="connsiteX4" fmla="*/ 71914 w 76200"/>
                  <a:gd name="connsiteY4" fmla="*/ 395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914" y="39529"/>
                    </a:moveTo>
                    <a:cubicBezTo>
                      <a:pt x="71914" y="57414"/>
                      <a:pt x="57414" y="71914"/>
                      <a:pt x="39529" y="71914"/>
                    </a:cubicBezTo>
                    <a:cubicBezTo>
                      <a:pt x="21643" y="71914"/>
                      <a:pt x="7144" y="57414"/>
                      <a:pt x="7144" y="39529"/>
                    </a:cubicBezTo>
                    <a:cubicBezTo>
                      <a:pt x="7144" y="21643"/>
                      <a:pt x="21643" y="7144"/>
                      <a:pt x="39529" y="7144"/>
                    </a:cubicBezTo>
                    <a:cubicBezTo>
                      <a:pt x="57414" y="7144"/>
                      <a:pt x="71914" y="21643"/>
                      <a:pt x="71914" y="39529"/>
                    </a:cubicBezTo>
                    <a:close/>
                  </a:path>
                </a:pathLst>
              </a:custGeom>
              <a:noFill/>
              <a:ln w="9525" cap="flat">
                <a:solidFill>
                  <a:schemeClr val="accent2"/>
                </a:solidFill>
                <a:prstDash val="solid"/>
                <a:miter/>
              </a:ln>
            </p:spPr>
            <p:txBody>
              <a:bodyPr rtlCol="0" anchor="ctr"/>
              <a:lstStyle/>
              <a:p>
                <a:endParaRPr lang="en-GB">
                  <a:solidFill>
                    <a:srgbClr val="4D4D4D"/>
                  </a:solidFill>
                </a:endParaRPr>
              </a:p>
            </p:txBody>
          </p:sp>
        </p:grpSp>
        <p:sp>
          <p:nvSpPr>
            <p:cNvPr id="104" name="Freeform: Shape 211">
              <a:extLst>
                <a:ext uri="{FF2B5EF4-FFF2-40B4-BE49-F238E27FC236}">
                  <a16:creationId xmlns:a16="http://schemas.microsoft.com/office/drawing/2014/main" xmlns="" id="{132E3650-57BC-450F-BF63-0AD3780BA42E}"/>
                </a:ext>
              </a:extLst>
            </p:cNvPr>
            <p:cNvSpPr/>
            <p:nvPr/>
          </p:nvSpPr>
          <p:spPr>
            <a:xfrm>
              <a:off x="1180036" y="2076131"/>
              <a:ext cx="7026010" cy="2385276"/>
            </a:xfrm>
            <a:custGeom>
              <a:avLst/>
              <a:gdLst>
                <a:gd name="connsiteX0" fmla="*/ 7298531 w 7305675"/>
                <a:gd name="connsiteY0" fmla="*/ 3266599 h 3267075"/>
                <a:gd name="connsiteX1" fmla="*/ 4167664 w 7305675"/>
                <a:gd name="connsiteY1" fmla="*/ 3266599 h 3267075"/>
                <a:gd name="connsiteX2" fmla="*/ 4167664 w 7305675"/>
                <a:gd name="connsiteY2" fmla="*/ 3219926 h 3267075"/>
                <a:gd name="connsiteX3" fmla="*/ 4157186 w 7305675"/>
                <a:gd name="connsiteY3" fmla="*/ 3219926 h 3267075"/>
                <a:gd name="connsiteX4" fmla="*/ 4157186 w 7305675"/>
                <a:gd name="connsiteY4" fmla="*/ 3208496 h 3267075"/>
                <a:gd name="connsiteX5" fmla="*/ 4108609 w 7305675"/>
                <a:gd name="connsiteY5" fmla="*/ 3208496 h 3267075"/>
                <a:gd name="connsiteX6" fmla="*/ 4108609 w 7305675"/>
                <a:gd name="connsiteY6" fmla="*/ 3197066 h 3267075"/>
                <a:gd name="connsiteX7" fmla="*/ 4098131 w 7305675"/>
                <a:gd name="connsiteY7" fmla="*/ 3197066 h 3267075"/>
                <a:gd name="connsiteX8" fmla="*/ 4098131 w 7305675"/>
                <a:gd name="connsiteY8" fmla="*/ 3185636 h 3267075"/>
                <a:gd name="connsiteX9" fmla="*/ 4088606 w 7305675"/>
                <a:gd name="connsiteY9" fmla="*/ 3185636 h 3267075"/>
                <a:gd name="connsiteX10" fmla="*/ 4088606 w 7305675"/>
                <a:gd name="connsiteY10" fmla="*/ 3174206 h 3267075"/>
                <a:gd name="connsiteX11" fmla="*/ 3615214 w 7305675"/>
                <a:gd name="connsiteY11" fmla="*/ 3174206 h 3267075"/>
                <a:gd name="connsiteX12" fmla="*/ 3615214 w 7305675"/>
                <a:gd name="connsiteY12" fmla="*/ 3152299 h 3267075"/>
                <a:gd name="connsiteX13" fmla="*/ 3590449 w 7305675"/>
                <a:gd name="connsiteY13" fmla="*/ 3152299 h 3267075"/>
                <a:gd name="connsiteX14" fmla="*/ 3590449 w 7305675"/>
                <a:gd name="connsiteY14" fmla="*/ 3141821 h 3267075"/>
                <a:gd name="connsiteX15" fmla="*/ 3335179 w 7305675"/>
                <a:gd name="connsiteY15" fmla="*/ 3141821 h 3267075"/>
                <a:gd name="connsiteX16" fmla="*/ 3335179 w 7305675"/>
                <a:gd name="connsiteY16" fmla="*/ 3116104 h 3267075"/>
                <a:gd name="connsiteX17" fmla="*/ 3093244 w 7305675"/>
                <a:gd name="connsiteY17" fmla="*/ 3116104 h 3267075"/>
                <a:gd name="connsiteX18" fmla="*/ 3093244 w 7305675"/>
                <a:gd name="connsiteY18" fmla="*/ 3105626 h 3267075"/>
                <a:gd name="connsiteX19" fmla="*/ 3080861 w 7305675"/>
                <a:gd name="connsiteY19" fmla="*/ 3105626 h 3267075"/>
                <a:gd name="connsiteX20" fmla="*/ 3080861 w 7305675"/>
                <a:gd name="connsiteY20" fmla="*/ 3094196 h 3267075"/>
                <a:gd name="connsiteX21" fmla="*/ 2690336 w 7305675"/>
                <a:gd name="connsiteY21" fmla="*/ 3094196 h 3267075"/>
                <a:gd name="connsiteX22" fmla="*/ 2690336 w 7305675"/>
                <a:gd name="connsiteY22" fmla="*/ 3078004 h 3267075"/>
                <a:gd name="connsiteX23" fmla="*/ 2183606 w 7305675"/>
                <a:gd name="connsiteY23" fmla="*/ 3078004 h 3267075"/>
                <a:gd name="connsiteX24" fmla="*/ 2183606 w 7305675"/>
                <a:gd name="connsiteY24" fmla="*/ 3061811 h 3267075"/>
                <a:gd name="connsiteX25" fmla="*/ 2171224 w 7305675"/>
                <a:gd name="connsiteY25" fmla="*/ 3061811 h 3267075"/>
                <a:gd name="connsiteX26" fmla="*/ 2171224 w 7305675"/>
                <a:gd name="connsiteY26" fmla="*/ 3030379 h 3267075"/>
                <a:gd name="connsiteX27" fmla="*/ 2072164 w 7305675"/>
                <a:gd name="connsiteY27" fmla="*/ 3030379 h 3267075"/>
                <a:gd name="connsiteX28" fmla="*/ 2072164 w 7305675"/>
                <a:gd name="connsiteY28" fmla="*/ 3021806 h 3267075"/>
                <a:gd name="connsiteX29" fmla="*/ 2057876 w 7305675"/>
                <a:gd name="connsiteY29" fmla="*/ 3021806 h 3267075"/>
                <a:gd name="connsiteX30" fmla="*/ 2057876 w 7305675"/>
                <a:gd name="connsiteY30" fmla="*/ 3010376 h 3267075"/>
                <a:gd name="connsiteX31" fmla="*/ 2051209 w 7305675"/>
                <a:gd name="connsiteY31" fmla="*/ 3010376 h 3267075"/>
                <a:gd name="connsiteX32" fmla="*/ 2051209 w 7305675"/>
                <a:gd name="connsiteY32" fmla="*/ 2979896 h 3267075"/>
                <a:gd name="connsiteX33" fmla="*/ 2043589 w 7305675"/>
                <a:gd name="connsiteY33" fmla="*/ 2979896 h 3267075"/>
                <a:gd name="connsiteX34" fmla="*/ 2043589 w 7305675"/>
                <a:gd name="connsiteY34" fmla="*/ 2964656 h 3267075"/>
                <a:gd name="connsiteX35" fmla="*/ 2030254 w 7305675"/>
                <a:gd name="connsiteY35" fmla="*/ 2964656 h 3267075"/>
                <a:gd name="connsiteX36" fmla="*/ 2030254 w 7305675"/>
                <a:gd name="connsiteY36" fmla="*/ 2953226 h 3267075"/>
                <a:gd name="connsiteX37" fmla="*/ 2019776 w 7305675"/>
                <a:gd name="connsiteY37" fmla="*/ 2953226 h 3267075"/>
                <a:gd name="connsiteX38" fmla="*/ 2019776 w 7305675"/>
                <a:gd name="connsiteY38" fmla="*/ 2942749 h 3267075"/>
                <a:gd name="connsiteX39" fmla="*/ 1927384 w 7305675"/>
                <a:gd name="connsiteY39" fmla="*/ 2942749 h 3267075"/>
                <a:gd name="connsiteX40" fmla="*/ 1927384 w 7305675"/>
                <a:gd name="connsiteY40" fmla="*/ 2933224 h 3267075"/>
                <a:gd name="connsiteX41" fmla="*/ 1915954 w 7305675"/>
                <a:gd name="connsiteY41" fmla="*/ 2933224 h 3267075"/>
                <a:gd name="connsiteX42" fmla="*/ 1915954 w 7305675"/>
                <a:gd name="connsiteY42" fmla="*/ 2924651 h 3267075"/>
                <a:gd name="connsiteX43" fmla="*/ 1686401 w 7305675"/>
                <a:gd name="connsiteY43" fmla="*/ 2924651 h 3267075"/>
                <a:gd name="connsiteX44" fmla="*/ 1686401 w 7305675"/>
                <a:gd name="connsiteY44" fmla="*/ 2908459 h 3267075"/>
                <a:gd name="connsiteX45" fmla="*/ 1674971 w 7305675"/>
                <a:gd name="connsiteY45" fmla="*/ 2908459 h 3267075"/>
                <a:gd name="connsiteX46" fmla="*/ 1674971 w 7305675"/>
                <a:gd name="connsiteY46" fmla="*/ 2896076 h 3267075"/>
                <a:gd name="connsiteX47" fmla="*/ 1662589 w 7305675"/>
                <a:gd name="connsiteY47" fmla="*/ 2896076 h 3267075"/>
                <a:gd name="connsiteX48" fmla="*/ 1662589 w 7305675"/>
                <a:gd name="connsiteY48" fmla="*/ 2884646 h 3267075"/>
                <a:gd name="connsiteX49" fmla="*/ 1650206 w 7305675"/>
                <a:gd name="connsiteY49" fmla="*/ 2884646 h 3267075"/>
                <a:gd name="connsiteX50" fmla="*/ 1650206 w 7305675"/>
                <a:gd name="connsiteY50" fmla="*/ 2874169 h 3267075"/>
                <a:gd name="connsiteX51" fmla="*/ 1637824 w 7305675"/>
                <a:gd name="connsiteY51" fmla="*/ 2874169 h 3267075"/>
                <a:gd name="connsiteX52" fmla="*/ 1637824 w 7305675"/>
                <a:gd name="connsiteY52" fmla="*/ 2861786 h 3267075"/>
                <a:gd name="connsiteX53" fmla="*/ 1523524 w 7305675"/>
                <a:gd name="connsiteY53" fmla="*/ 2861786 h 3267075"/>
                <a:gd name="connsiteX54" fmla="*/ 1523524 w 7305675"/>
                <a:gd name="connsiteY54" fmla="*/ 2850356 h 3267075"/>
                <a:gd name="connsiteX55" fmla="*/ 1512094 w 7305675"/>
                <a:gd name="connsiteY55" fmla="*/ 2850356 h 3267075"/>
                <a:gd name="connsiteX56" fmla="*/ 1512094 w 7305675"/>
                <a:gd name="connsiteY56" fmla="*/ 2838926 h 3267075"/>
                <a:gd name="connsiteX57" fmla="*/ 1490186 w 7305675"/>
                <a:gd name="connsiteY57" fmla="*/ 2838926 h 3267075"/>
                <a:gd name="connsiteX58" fmla="*/ 1490186 w 7305675"/>
                <a:gd name="connsiteY58" fmla="*/ 2828449 h 3267075"/>
                <a:gd name="connsiteX59" fmla="*/ 1396841 w 7305675"/>
                <a:gd name="connsiteY59" fmla="*/ 2828449 h 3267075"/>
                <a:gd name="connsiteX60" fmla="*/ 1396841 w 7305675"/>
                <a:gd name="connsiteY60" fmla="*/ 2790349 h 3267075"/>
                <a:gd name="connsiteX61" fmla="*/ 1385411 w 7305675"/>
                <a:gd name="connsiteY61" fmla="*/ 2790349 h 3267075"/>
                <a:gd name="connsiteX62" fmla="*/ 1385411 w 7305675"/>
                <a:gd name="connsiteY62" fmla="*/ 2781776 h 3267075"/>
                <a:gd name="connsiteX63" fmla="*/ 1338739 w 7305675"/>
                <a:gd name="connsiteY63" fmla="*/ 2781776 h 3267075"/>
                <a:gd name="connsiteX64" fmla="*/ 1338739 w 7305675"/>
                <a:gd name="connsiteY64" fmla="*/ 2769394 h 3267075"/>
                <a:gd name="connsiteX65" fmla="*/ 1326356 w 7305675"/>
                <a:gd name="connsiteY65" fmla="*/ 2769394 h 3267075"/>
                <a:gd name="connsiteX66" fmla="*/ 1326356 w 7305675"/>
                <a:gd name="connsiteY66" fmla="*/ 2760821 h 3267075"/>
                <a:gd name="connsiteX67" fmla="*/ 1245394 w 7305675"/>
                <a:gd name="connsiteY67" fmla="*/ 2760821 h 3267075"/>
                <a:gd name="connsiteX68" fmla="*/ 1245394 w 7305675"/>
                <a:gd name="connsiteY68" fmla="*/ 2748439 h 3267075"/>
                <a:gd name="connsiteX69" fmla="*/ 1235869 w 7305675"/>
                <a:gd name="connsiteY69" fmla="*/ 2748439 h 3267075"/>
                <a:gd name="connsiteX70" fmla="*/ 1235869 w 7305675"/>
                <a:gd name="connsiteY70" fmla="*/ 2734151 h 3267075"/>
                <a:gd name="connsiteX71" fmla="*/ 1210151 w 7305675"/>
                <a:gd name="connsiteY71" fmla="*/ 2734151 h 3267075"/>
                <a:gd name="connsiteX72" fmla="*/ 1210151 w 7305675"/>
                <a:gd name="connsiteY72" fmla="*/ 2724626 h 3267075"/>
                <a:gd name="connsiteX73" fmla="*/ 1198721 w 7305675"/>
                <a:gd name="connsiteY73" fmla="*/ 2724626 h 3267075"/>
                <a:gd name="connsiteX74" fmla="*/ 1198721 w 7305675"/>
                <a:gd name="connsiteY74" fmla="*/ 2716054 h 3267075"/>
                <a:gd name="connsiteX75" fmla="*/ 1192054 w 7305675"/>
                <a:gd name="connsiteY75" fmla="*/ 2716054 h 3267075"/>
                <a:gd name="connsiteX76" fmla="*/ 1192054 w 7305675"/>
                <a:gd name="connsiteY76" fmla="*/ 2701766 h 3267075"/>
                <a:gd name="connsiteX77" fmla="*/ 1176814 w 7305675"/>
                <a:gd name="connsiteY77" fmla="*/ 2701766 h 3267075"/>
                <a:gd name="connsiteX78" fmla="*/ 1176814 w 7305675"/>
                <a:gd name="connsiteY78" fmla="*/ 2690336 h 3267075"/>
                <a:gd name="connsiteX79" fmla="*/ 1143476 w 7305675"/>
                <a:gd name="connsiteY79" fmla="*/ 2690336 h 3267075"/>
                <a:gd name="connsiteX80" fmla="*/ 1143476 w 7305675"/>
                <a:gd name="connsiteY80" fmla="*/ 2610326 h 3267075"/>
                <a:gd name="connsiteX81" fmla="*/ 1132046 w 7305675"/>
                <a:gd name="connsiteY81" fmla="*/ 2610326 h 3267075"/>
                <a:gd name="connsiteX82" fmla="*/ 1132046 w 7305675"/>
                <a:gd name="connsiteY82" fmla="*/ 2595086 h 3267075"/>
                <a:gd name="connsiteX83" fmla="*/ 1119664 w 7305675"/>
                <a:gd name="connsiteY83" fmla="*/ 2595086 h 3267075"/>
                <a:gd name="connsiteX84" fmla="*/ 1119664 w 7305675"/>
                <a:gd name="connsiteY84" fmla="*/ 2579846 h 3267075"/>
                <a:gd name="connsiteX85" fmla="*/ 1108234 w 7305675"/>
                <a:gd name="connsiteY85" fmla="*/ 2579846 h 3267075"/>
                <a:gd name="connsiteX86" fmla="*/ 1108234 w 7305675"/>
                <a:gd name="connsiteY86" fmla="*/ 2562701 h 3267075"/>
                <a:gd name="connsiteX87" fmla="*/ 1093946 w 7305675"/>
                <a:gd name="connsiteY87" fmla="*/ 2562701 h 3267075"/>
                <a:gd name="connsiteX88" fmla="*/ 1093946 w 7305675"/>
                <a:gd name="connsiteY88" fmla="*/ 2503646 h 3267075"/>
                <a:gd name="connsiteX89" fmla="*/ 1086326 w 7305675"/>
                <a:gd name="connsiteY89" fmla="*/ 2503646 h 3267075"/>
                <a:gd name="connsiteX90" fmla="*/ 1086326 w 7305675"/>
                <a:gd name="connsiteY90" fmla="*/ 2480786 h 3267075"/>
                <a:gd name="connsiteX91" fmla="*/ 1073944 w 7305675"/>
                <a:gd name="connsiteY91" fmla="*/ 2480786 h 3267075"/>
                <a:gd name="connsiteX92" fmla="*/ 1073944 w 7305675"/>
                <a:gd name="connsiteY92" fmla="*/ 2353151 h 3267075"/>
                <a:gd name="connsiteX93" fmla="*/ 1063466 w 7305675"/>
                <a:gd name="connsiteY93" fmla="*/ 2353151 h 3267075"/>
                <a:gd name="connsiteX94" fmla="*/ 1063466 w 7305675"/>
                <a:gd name="connsiteY94" fmla="*/ 2330291 h 3267075"/>
                <a:gd name="connsiteX95" fmla="*/ 1052036 w 7305675"/>
                <a:gd name="connsiteY95" fmla="*/ 2330291 h 3267075"/>
                <a:gd name="connsiteX96" fmla="*/ 1052036 w 7305675"/>
                <a:gd name="connsiteY96" fmla="*/ 2217896 h 3267075"/>
                <a:gd name="connsiteX97" fmla="*/ 1039654 w 7305675"/>
                <a:gd name="connsiteY97" fmla="*/ 2217896 h 3267075"/>
                <a:gd name="connsiteX98" fmla="*/ 1039654 w 7305675"/>
                <a:gd name="connsiteY98" fmla="*/ 2087404 h 3267075"/>
                <a:gd name="connsiteX99" fmla="*/ 1029176 w 7305675"/>
                <a:gd name="connsiteY99" fmla="*/ 2087404 h 3267075"/>
                <a:gd name="connsiteX100" fmla="*/ 1029176 w 7305675"/>
                <a:gd name="connsiteY100" fmla="*/ 2071211 h 3267075"/>
                <a:gd name="connsiteX101" fmla="*/ 1021556 w 7305675"/>
                <a:gd name="connsiteY101" fmla="*/ 2071211 h 3267075"/>
                <a:gd name="connsiteX102" fmla="*/ 1021556 w 7305675"/>
                <a:gd name="connsiteY102" fmla="*/ 1879759 h 3267075"/>
                <a:gd name="connsiteX103" fmla="*/ 1012031 w 7305675"/>
                <a:gd name="connsiteY103" fmla="*/ 1879759 h 3267075"/>
                <a:gd name="connsiteX104" fmla="*/ 1012031 w 7305675"/>
                <a:gd name="connsiteY104" fmla="*/ 1866424 h 3267075"/>
                <a:gd name="connsiteX105" fmla="*/ 1002506 w 7305675"/>
                <a:gd name="connsiteY105" fmla="*/ 1866424 h 3267075"/>
                <a:gd name="connsiteX106" fmla="*/ 1002506 w 7305675"/>
                <a:gd name="connsiteY106" fmla="*/ 1761649 h 3267075"/>
                <a:gd name="connsiteX107" fmla="*/ 992981 w 7305675"/>
                <a:gd name="connsiteY107" fmla="*/ 1761649 h 3267075"/>
                <a:gd name="connsiteX108" fmla="*/ 992981 w 7305675"/>
                <a:gd name="connsiteY108" fmla="*/ 1752124 h 3267075"/>
                <a:gd name="connsiteX109" fmla="*/ 980599 w 7305675"/>
                <a:gd name="connsiteY109" fmla="*/ 1752124 h 3267075"/>
                <a:gd name="connsiteX110" fmla="*/ 980599 w 7305675"/>
                <a:gd name="connsiteY110" fmla="*/ 1623536 h 3267075"/>
                <a:gd name="connsiteX111" fmla="*/ 970121 w 7305675"/>
                <a:gd name="connsiteY111" fmla="*/ 1623536 h 3267075"/>
                <a:gd name="connsiteX112" fmla="*/ 970121 w 7305675"/>
                <a:gd name="connsiteY112" fmla="*/ 1606391 h 3267075"/>
                <a:gd name="connsiteX113" fmla="*/ 957739 w 7305675"/>
                <a:gd name="connsiteY113" fmla="*/ 1606391 h 3267075"/>
                <a:gd name="connsiteX114" fmla="*/ 957739 w 7305675"/>
                <a:gd name="connsiteY114" fmla="*/ 1430179 h 3267075"/>
                <a:gd name="connsiteX115" fmla="*/ 944404 w 7305675"/>
                <a:gd name="connsiteY115" fmla="*/ 1430179 h 3267075"/>
                <a:gd name="connsiteX116" fmla="*/ 944404 w 7305675"/>
                <a:gd name="connsiteY116" fmla="*/ 1326356 h 3267075"/>
                <a:gd name="connsiteX117" fmla="*/ 931069 w 7305675"/>
                <a:gd name="connsiteY117" fmla="*/ 1326356 h 3267075"/>
                <a:gd name="connsiteX118" fmla="*/ 931069 w 7305675"/>
                <a:gd name="connsiteY118" fmla="*/ 1313974 h 3267075"/>
                <a:gd name="connsiteX119" fmla="*/ 925354 w 7305675"/>
                <a:gd name="connsiteY119" fmla="*/ 1313974 h 3267075"/>
                <a:gd name="connsiteX120" fmla="*/ 925354 w 7305675"/>
                <a:gd name="connsiteY120" fmla="*/ 1225391 h 3267075"/>
                <a:gd name="connsiteX121" fmla="*/ 912971 w 7305675"/>
                <a:gd name="connsiteY121" fmla="*/ 1225391 h 3267075"/>
                <a:gd name="connsiteX122" fmla="*/ 912971 w 7305675"/>
                <a:gd name="connsiteY122" fmla="*/ 1210151 h 3267075"/>
                <a:gd name="connsiteX123" fmla="*/ 905351 w 7305675"/>
                <a:gd name="connsiteY123" fmla="*/ 1210151 h 3267075"/>
                <a:gd name="connsiteX124" fmla="*/ 905351 w 7305675"/>
                <a:gd name="connsiteY124" fmla="*/ 985361 h 3267075"/>
                <a:gd name="connsiteX125" fmla="*/ 892969 w 7305675"/>
                <a:gd name="connsiteY125" fmla="*/ 985361 h 3267075"/>
                <a:gd name="connsiteX126" fmla="*/ 892969 w 7305675"/>
                <a:gd name="connsiteY126" fmla="*/ 970121 h 3267075"/>
                <a:gd name="connsiteX127" fmla="*/ 885349 w 7305675"/>
                <a:gd name="connsiteY127" fmla="*/ 970121 h 3267075"/>
                <a:gd name="connsiteX128" fmla="*/ 885349 w 7305675"/>
                <a:gd name="connsiteY128" fmla="*/ 838676 h 3267075"/>
                <a:gd name="connsiteX129" fmla="*/ 866299 w 7305675"/>
                <a:gd name="connsiteY129" fmla="*/ 838676 h 3267075"/>
                <a:gd name="connsiteX130" fmla="*/ 866299 w 7305675"/>
                <a:gd name="connsiteY130" fmla="*/ 783431 h 3267075"/>
                <a:gd name="connsiteX131" fmla="*/ 854869 w 7305675"/>
                <a:gd name="connsiteY131" fmla="*/ 783431 h 3267075"/>
                <a:gd name="connsiteX132" fmla="*/ 854869 w 7305675"/>
                <a:gd name="connsiteY132" fmla="*/ 771049 h 3267075"/>
                <a:gd name="connsiteX133" fmla="*/ 845344 w 7305675"/>
                <a:gd name="connsiteY133" fmla="*/ 771049 h 3267075"/>
                <a:gd name="connsiteX134" fmla="*/ 845344 w 7305675"/>
                <a:gd name="connsiteY134" fmla="*/ 761524 h 3267075"/>
                <a:gd name="connsiteX135" fmla="*/ 818674 w 7305675"/>
                <a:gd name="connsiteY135" fmla="*/ 761524 h 3267075"/>
                <a:gd name="connsiteX136" fmla="*/ 818674 w 7305675"/>
                <a:gd name="connsiteY136" fmla="*/ 746284 h 3267075"/>
                <a:gd name="connsiteX137" fmla="*/ 801529 w 7305675"/>
                <a:gd name="connsiteY137" fmla="*/ 746284 h 3267075"/>
                <a:gd name="connsiteX138" fmla="*/ 801529 w 7305675"/>
                <a:gd name="connsiteY138" fmla="*/ 734854 h 3267075"/>
                <a:gd name="connsiteX139" fmla="*/ 784384 w 7305675"/>
                <a:gd name="connsiteY139" fmla="*/ 734854 h 3267075"/>
                <a:gd name="connsiteX140" fmla="*/ 784384 w 7305675"/>
                <a:gd name="connsiteY140" fmla="*/ 725329 h 3267075"/>
                <a:gd name="connsiteX141" fmla="*/ 774859 w 7305675"/>
                <a:gd name="connsiteY141" fmla="*/ 725329 h 3267075"/>
                <a:gd name="connsiteX142" fmla="*/ 774859 w 7305675"/>
                <a:gd name="connsiteY142" fmla="*/ 703421 h 3267075"/>
                <a:gd name="connsiteX143" fmla="*/ 761524 w 7305675"/>
                <a:gd name="connsiteY143" fmla="*/ 703421 h 3267075"/>
                <a:gd name="connsiteX144" fmla="*/ 761524 w 7305675"/>
                <a:gd name="connsiteY144" fmla="*/ 680561 h 3267075"/>
                <a:gd name="connsiteX145" fmla="*/ 751046 w 7305675"/>
                <a:gd name="connsiteY145" fmla="*/ 680561 h 3267075"/>
                <a:gd name="connsiteX146" fmla="*/ 751046 w 7305675"/>
                <a:gd name="connsiteY146" fmla="*/ 667226 h 3267075"/>
                <a:gd name="connsiteX147" fmla="*/ 703421 w 7305675"/>
                <a:gd name="connsiteY147" fmla="*/ 667226 h 3267075"/>
                <a:gd name="connsiteX148" fmla="*/ 703421 w 7305675"/>
                <a:gd name="connsiteY148" fmla="*/ 656749 h 3267075"/>
                <a:gd name="connsiteX149" fmla="*/ 680561 w 7305675"/>
                <a:gd name="connsiteY149" fmla="*/ 656749 h 3267075"/>
                <a:gd name="connsiteX150" fmla="*/ 680561 w 7305675"/>
                <a:gd name="connsiteY150" fmla="*/ 645319 h 3267075"/>
                <a:gd name="connsiteX151" fmla="*/ 669131 w 7305675"/>
                <a:gd name="connsiteY151" fmla="*/ 645319 h 3267075"/>
                <a:gd name="connsiteX152" fmla="*/ 669131 w 7305675"/>
                <a:gd name="connsiteY152" fmla="*/ 630079 h 3267075"/>
                <a:gd name="connsiteX153" fmla="*/ 657701 w 7305675"/>
                <a:gd name="connsiteY153" fmla="*/ 630079 h 3267075"/>
                <a:gd name="connsiteX154" fmla="*/ 657701 w 7305675"/>
                <a:gd name="connsiteY154" fmla="*/ 609124 h 3267075"/>
                <a:gd name="connsiteX155" fmla="*/ 646271 w 7305675"/>
                <a:gd name="connsiteY155" fmla="*/ 609124 h 3267075"/>
                <a:gd name="connsiteX156" fmla="*/ 646271 w 7305675"/>
                <a:gd name="connsiteY156" fmla="*/ 594836 h 3267075"/>
                <a:gd name="connsiteX157" fmla="*/ 634841 w 7305675"/>
                <a:gd name="connsiteY157" fmla="*/ 594836 h 3267075"/>
                <a:gd name="connsiteX158" fmla="*/ 634841 w 7305675"/>
                <a:gd name="connsiteY158" fmla="*/ 574834 h 3267075"/>
                <a:gd name="connsiteX159" fmla="*/ 622459 w 7305675"/>
                <a:gd name="connsiteY159" fmla="*/ 574834 h 3267075"/>
                <a:gd name="connsiteX160" fmla="*/ 622459 w 7305675"/>
                <a:gd name="connsiteY160" fmla="*/ 551021 h 3267075"/>
                <a:gd name="connsiteX161" fmla="*/ 610076 w 7305675"/>
                <a:gd name="connsiteY161" fmla="*/ 551021 h 3267075"/>
                <a:gd name="connsiteX162" fmla="*/ 610076 w 7305675"/>
                <a:gd name="connsiteY162" fmla="*/ 524351 h 3267075"/>
                <a:gd name="connsiteX163" fmla="*/ 599599 w 7305675"/>
                <a:gd name="connsiteY163" fmla="*/ 524351 h 3267075"/>
                <a:gd name="connsiteX164" fmla="*/ 599599 w 7305675"/>
                <a:gd name="connsiteY164" fmla="*/ 512921 h 3267075"/>
                <a:gd name="connsiteX165" fmla="*/ 585311 w 7305675"/>
                <a:gd name="connsiteY165" fmla="*/ 512921 h 3267075"/>
                <a:gd name="connsiteX166" fmla="*/ 585311 w 7305675"/>
                <a:gd name="connsiteY166" fmla="*/ 495776 h 3267075"/>
                <a:gd name="connsiteX167" fmla="*/ 575786 w 7305675"/>
                <a:gd name="connsiteY167" fmla="*/ 495776 h 3267075"/>
                <a:gd name="connsiteX168" fmla="*/ 575786 w 7305675"/>
                <a:gd name="connsiteY168" fmla="*/ 478631 h 3267075"/>
                <a:gd name="connsiteX169" fmla="*/ 564356 w 7305675"/>
                <a:gd name="connsiteY169" fmla="*/ 478631 h 3267075"/>
                <a:gd name="connsiteX170" fmla="*/ 564356 w 7305675"/>
                <a:gd name="connsiteY170" fmla="*/ 447199 h 3267075"/>
                <a:gd name="connsiteX171" fmla="*/ 551021 w 7305675"/>
                <a:gd name="connsiteY171" fmla="*/ 447199 h 3267075"/>
                <a:gd name="connsiteX172" fmla="*/ 551021 w 7305675"/>
                <a:gd name="connsiteY172" fmla="*/ 427196 h 3267075"/>
                <a:gd name="connsiteX173" fmla="*/ 543401 w 7305675"/>
                <a:gd name="connsiteY173" fmla="*/ 427196 h 3267075"/>
                <a:gd name="connsiteX174" fmla="*/ 543401 w 7305675"/>
                <a:gd name="connsiteY174" fmla="*/ 402431 h 3267075"/>
                <a:gd name="connsiteX175" fmla="*/ 505301 w 7305675"/>
                <a:gd name="connsiteY175" fmla="*/ 402431 h 3267075"/>
                <a:gd name="connsiteX176" fmla="*/ 505301 w 7305675"/>
                <a:gd name="connsiteY176" fmla="*/ 346234 h 3267075"/>
                <a:gd name="connsiteX177" fmla="*/ 485299 w 7305675"/>
                <a:gd name="connsiteY177" fmla="*/ 346234 h 3267075"/>
                <a:gd name="connsiteX178" fmla="*/ 485299 w 7305675"/>
                <a:gd name="connsiteY178" fmla="*/ 284321 h 3267075"/>
                <a:gd name="connsiteX179" fmla="*/ 471011 w 7305675"/>
                <a:gd name="connsiteY179" fmla="*/ 284321 h 3267075"/>
                <a:gd name="connsiteX180" fmla="*/ 471011 w 7305675"/>
                <a:gd name="connsiteY180" fmla="*/ 274796 h 3267075"/>
                <a:gd name="connsiteX181" fmla="*/ 464344 w 7305675"/>
                <a:gd name="connsiteY181" fmla="*/ 274796 h 3267075"/>
                <a:gd name="connsiteX182" fmla="*/ 464344 w 7305675"/>
                <a:gd name="connsiteY182" fmla="*/ 263366 h 3267075"/>
                <a:gd name="connsiteX183" fmla="*/ 454819 w 7305675"/>
                <a:gd name="connsiteY183" fmla="*/ 263366 h 3267075"/>
                <a:gd name="connsiteX184" fmla="*/ 454819 w 7305675"/>
                <a:gd name="connsiteY184" fmla="*/ 253841 h 3267075"/>
                <a:gd name="connsiteX185" fmla="*/ 442436 w 7305675"/>
                <a:gd name="connsiteY185" fmla="*/ 253841 h 3267075"/>
                <a:gd name="connsiteX186" fmla="*/ 442436 w 7305675"/>
                <a:gd name="connsiteY186" fmla="*/ 238601 h 3267075"/>
                <a:gd name="connsiteX187" fmla="*/ 424339 w 7305675"/>
                <a:gd name="connsiteY187" fmla="*/ 238601 h 3267075"/>
                <a:gd name="connsiteX188" fmla="*/ 424339 w 7305675"/>
                <a:gd name="connsiteY188" fmla="*/ 226219 h 3267075"/>
                <a:gd name="connsiteX189" fmla="*/ 413861 w 7305675"/>
                <a:gd name="connsiteY189" fmla="*/ 226219 h 3267075"/>
                <a:gd name="connsiteX190" fmla="*/ 413861 w 7305675"/>
                <a:gd name="connsiteY190" fmla="*/ 215741 h 3267075"/>
                <a:gd name="connsiteX191" fmla="*/ 391954 w 7305675"/>
                <a:gd name="connsiteY191" fmla="*/ 215741 h 3267075"/>
                <a:gd name="connsiteX192" fmla="*/ 391954 w 7305675"/>
                <a:gd name="connsiteY192" fmla="*/ 204311 h 3267075"/>
                <a:gd name="connsiteX193" fmla="*/ 380524 w 7305675"/>
                <a:gd name="connsiteY193" fmla="*/ 204311 h 3267075"/>
                <a:gd name="connsiteX194" fmla="*/ 380524 w 7305675"/>
                <a:gd name="connsiteY194" fmla="*/ 177641 h 3267075"/>
                <a:gd name="connsiteX195" fmla="*/ 370046 w 7305675"/>
                <a:gd name="connsiteY195" fmla="*/ 177641 h 3267075"/>
                <a:gd name="connsiteX196" fmla="*/ 370046 w 7305675"/>
                <a:gd name="connsiteY196" fmla="*/ 158591 h 3267075"/>
                <a:gd name="connsiteX197" fmla="*/ 355759 w 7305675"/>
                <a:gd name="connsiteY197" fmla="*/ 158591 h 3267075"/>
                <a:gd name="connsiteX198" fmla="*/ 355759 w 7305675"/>
                <a:gd name="connsiteY198" fmla="*/ 148114 h 3267075"/>
                <a:gd name="connsiteX199" fmla="*/ 344329 w 7305675"/>
                <a:gd name="connsiteY199" fmla="*/ 148114 h 3267075"/>
                <a:gd name="connsiteX200" fmla="*/ 344329 w 7305675"/>
                <a:gd name="connsiteY200" fmla="*/ 131921 h 3267075"/>
                <a:gd name="connsiteX201" fmla="*/ 330041 w 7305675"/>
                <a:gd name="connsiteY201" fmla="*/ 131921 h 3267075"/>
                <a:gd name="connsiteX202" fmla="*/ 330041 w 7305675"/>
                <a:gd name="connsiteY202" fmla="*/ 125254 h 3267075"/>
                <a:gd name="connsiteX203" fmla="*/ 294799 w 7305675"/>
                <a:gd name="connsiteY203" fmla="*/ 125254 h 3267075"/>
                <a:gd name="connsiteX204" fmla="*/ 294799 w 7305675"/>
                <a:gd name="connsiteY204" fmla="*/ 112871 h 3267075"/>
                <a:gd name="connsiteX205" fmla="*/ 274796 w 7305675"/>
                <a:gd name="connsiteY205" fmla="*/ 112871 h 3267075"/>
                <a:gd name="connsiteX206" fmla="*/ 274796 w 7305675"/>
                <a:gd name="connsiteY206" fmla="*/ 103346 h 3267075"/>
                <a:gd name="connsiteX207" fmla="*/ 252889 w 7305675"/>
                <a:gd name="connsiteY207" fmla="*/ 103346 h 3267075"/>
                <a:gd name="connsiteX208" fmla="*/ 252889 w 7305675"/>
                <a:gd name="connsiteY208" fmla="*/ 84296 h 3267075"/>
                <a:gd name="connsiteX209" fmla="*/ 241459 w 7305675"/>
                <a:gd name="connsiteY209" fmla="*/ 84296 h 3267075"/>
                <a:gd name="connsiteX210" fmla="*/ 241459 w 7305675"/>
                <a:gd name="connsiteY210" fmla="*/ 58579 h 3267075"/>
                <a:gd name="connsiteX211" fmla="*/ 216694 w 7305675"/>
                <a:gd name="connsiteY211" fmla="*/ 58579 h 3267075"/>
                <a:gd name="connsiteX212" fmla="*/ 216694 w 7305675"/>
                <a:gd name="connsiteY212" fmla="*/ 48101 h 3267075"/>
                <a:gd name="connsiteX213" fmla="*/ 197644 w 7305675"/>
                <a:gd name="connsiteY213" fmla="*/ 48101 h 3267075"/>
                <a:gd name="connsiteX214" fmla="*/ 197644 w 7305675"/>
                <a:gd name="connsiteY214" fmla="*/ 28099 h 3267075"/>
                <a:gd name="connsiteX215" fmla="*/ 157639 w 7305675"/>
                <a:gd name="connsiteY215" fmla="*/ 28099 h 3267075"/>
                <a:gd name="connsiteX216" fmla="*/ 157639 w 7305675"/>
                <a:gd name="connsiteY216" fmla="*/ 7144 h 3267075"/>
                <a:gd name="connsiteX217" fmla="*/ 7144 w 7305675"/>
                <a:gd name="connsiteY217" fmla="*/ 7144 h 326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7305675" h="3267075">
                  <a:moveTo>
                    <a:pt x="7298531" y="3266599"/>
                  </a:moveTo>
                  <a:lnTo>
                    <a:pt x="4167664" y="3266599"/>
                  </a:lnTo>
                  <a:lnTo>
                    <a:pt x="4167664" y="3219926"/>
                  </a:lnTo>
                  <a:lnTo>
                    <a:pt x="4157186" y="3219926"/>
                  </a:lnTo>
                  <a:lnTo>
                    <a:pt x="4157186" y="3208496"/>
                  </a:lnTo>
                  <a:lnTo>
                    <a:pt x="4108609" y="3208496"/>
                  </a:lnTo>
                  <a:lnTo>
                    <a:pt x="4108609" y="3197066"/>
                  </a:lnTo>
                  <a:lnTo>
                    <a:pt x="4098131" y="3197066"/>
                  </a:lnTo>
                  <a:lnTo>
                    <a:pt x="4098131" y="3185636"/>
                  </a:lnTo>
                  <a:lnTo>
                    <a:pt x="4088606" y="3185636"/>
                  </a:lnTo>
                  <a:lnTo>
                    <a:pt x="4088606" y="3174206"/>
                  </a:lnTo>
                  <a:lnTo>
                    <a:pt x="3615214" y="3174206"/>
                  </a:lnTo>
                  <a:lnTo>
                    <a:pt x="3615214" y="3152299"/>
                  </a:lnTo>
                  <a:lnTo>
                    <a:pt x="3590449" y="3152299"/>
                  </a:lnTo>
                  <a:lnTo>
                    <a:pt x="3590449" y="3141821"/>
                  </a:lnTo>
                  <a:lnTo>
                    <a:pt x="3335179" y="3141821"/>
                  </a:lnTo>
                  <a:lnTo>
                    <a:pt x="3335179" y="3116104"/>
                  </a:lnTo>
                  <a:lnTo>
                    <a:pt x="3093244" y="3116104"/>
                  </a:lnTo>
                  <a:lnTo>
                    <a:pt x="3093244" y="3105626"/>
                  </a:lnTo>
                  <a:lnTo>
                    <a:pt x="3080861" y="3105626"/>
                  </a:lnTo>
                  <a:lnTo>
                    <a:pt x="3080861" y="3094196"/>
                  </a:lnTo>
                  <a:lnTo>
                    <a:pt x="2690336" y="3094196"/>
                  </a:lnTo>
                  <a:lnTo>
                    <a:pt x="2690336" y="3078004"/>
                  </a:lnTo>
                  <a:lnTo>
                    <a:pt x="2183606" y="3078004"/>
                  </a:lnTo>
                  <a:lnTo>
                    <a:pt x="2183606" y="3061811"/>
                  </a:lnTo>
                  <a:lnTo>
                    <a:pt x="2171224" y="3061811"/>
                  </a:lnTo>
                  <a:lnTo>
                    <a:pt x="2171224" y="3030379"/>
                  </a:lnTo>
                  <a:lnTo>
                    <a:pt x="2072164" y="3030379"/>
                  </a:lnTo>
                  <a:lnTo>
                    <a:pt x="2072164" y="3021806"/>
                  </a:lnTo>
                  <a:lnTo>
                    <a:pt x="2057876" y="3021806"/>
                  </a:lnTo>
                  <a:lnTo>
                    <a:pt x="2057876" y="3010376"/>
                  </a:lnTo>
                  <a:lnTo>
                    <a:pt x="2051209" y="3010376"/>
                  </a:lnTo>
                  <a:lnTo>
                    <a:pt x="2051209" y="2979896"/>
                  </a:lnTo>
                  <a:lnTo>
                    <a:pt x="2043589" y="2979896"/>
                  </a:lnTo>
                  <a:lnTo>
                    <a:pt x="2043589" y="2964656"/>
                  </a:lnTo>
                  <a:lnTo>
                    <a:pt x="2030254" y="2964656"/>
                  </a:lnTo>
                  <a:lnTo>
                    <a:pt x="2030254" y="2953226"/>
                  </a:lnTo>
                  <a:lnTo>
                    <a:pt x="2019776" y="2953226"/>
                  </a:lnTo>
                  <a:lnTo>
                    <a:pt x="2019776" y="2942749"/>
                  </a:lnTo>
                  <a:lnTo>
                    <a:pt x="1927384" y="2942749"/>
                  </a:lnTo>
                  <a:lnTo>
                    <a:pt x="1927384" y="2933224"/>
                  </a:lnTo>
                  <a:lnTo>
                    <a:pt x="1915954" y="2933224"/>
                  </a:lnTo>
                  <a:lnTo>
                    <a:pt x="1915954" y="2924651"/>
                  </a:lnTo>
                  <a:lnTo>
                    <a:pt x="1686401" y="2924651"/>
                  </a:lnTo>
                  <a:lnTo>
                    <a:pt x="1686401" y="2908459"/>
                  </a:lnTo>
                  <a:lnTo>
                    <a:pt x="1674971" y="2908459"/>
                  </a:lnTo>
                  <a:lnTo>
                    <a:pt x="1674971" y="2896076"/>
                  </a:lnTo>
                  <a:lnTo>
                    <a:pt x="1662589" y="2896076"/>
                  </a:lnTo>
                  <a:lnTo>
                    <a:pt x="1662589" y="2884646"/>
                  </a:lnTo>
                  <a:lnTo>
                    <a:pt x="1650206" y="2884646"/>
                  </a:lnTo>
                  <a:lnTo>
                    <a:pt x="1650206" y="2874169"/>
                  </a:lnTo>
                  <a:lnTo>
                    <a:pt x="1637824" y="2874169"/>
                  </a:lnTo>
                  <a:lnTo>
                    <a:pt x="1637824" y="2861786"/>
                  </a:lnTo>
                  <a:lnTo>
                    <a:pt x="1523524" y="2861786"/>
                  </a:lnTo>
                  <a:lnTo>
                    <a:pt x="1523524" y="2850356"/>
                  </a:lnTo>
                  <a:lnTo>
                    <a:pt x="1512094" y="2850356"/>
                  </a:lnTo>
                  <a:lnTo>
                    <a:pt x="1512094" y="2838926"/>
                  </a:lnTo>
                  <a:lnTo>
                    <a:pt x="1490186" y="2838926"/>
                  </a:lnTo>
                  <a:lnTo>
                    <a:pt x="1490186" y="2828449"/>
                  </a:lnTo>
                  <a:lnTo>
                    <a:pt x="1396841" y="2828449"/>
                  </a:lnTo>
                  <a:lnTo>
                    <a:pt x="1396841" y="2790349"/>
                  </a:lnTo>
                  <a:lnTo>
                    <a:pt x="1385411" y="2790349"/>
                  </a:lnTo>
                  <a:lnTo>
                    <a:pt x="1385411" y="2781776"/>
                  </a:lnTo>
                  <a:lnTo>
                    <a:pt x="1338739" y="2781776"/>
                  </a:lnTo>
                  <a:lnTo>
                    <a:pt x="1338739" y="2769394"/>
                  </a:lnTo>
                  <a:lnTo>
                    <a:pt x="1326356" y="2769394"/>
                  </a:lnTo>
                  <a:lnTo>
                    <a:pt x="1326356" y="2760821"/>
                  </a:lnTo>
                  <a:lnTo>
                    <a:pt x="1245394" y="2760821"/>
                  </a:lnTo>
                  <a:lnTo>
                    <a:pt x="1245394" y="2748439"/>
                  </a:lnTo>
                  <a:lnTo>
                    <a:pt x="1235869" y="2748439"/>
                  </a:lnTo>
                  <a:lnTo>
                    <a:pt x="1235869" y="2734151"/>
                  </a:lnTo>
                  <a:lnTo>
                    <a:pt x="1210151" y="2734151"/>
                  </a:lnTo>
                  <a:lnTo>
                    <a:pt x="1210151" y="2724626"/>
                  </a:lnTo>
                  <a:lnTo>
                    <a:pt x="1198721" y="2724626"/>
                  </a:lnTo>
                  <a:lnTo>
                    <a:pt x="1198721" y="2716054"/>
                  </a:lnTo>
                  <a:cubicBezTo>
                    <a:pt x="1198721" y="2716054"/>
                    <a:pt x="1193006" y="2716054"/>
                    <a:pt x="1192054" y="2716054"/>
                  </a:cubicBezTo>
                  <a:cubicBezTo>
                    <a:pt x="1191101" y="2716054"/>
                    <a:pt x="1192054" y="2701766"/>
                    <a:pt x="1192054" y="2701766"/>
                  </a:cubicBezTo>
                  <a:lnTo>
                    <a:pt x="1176814" y="2701766"/>
                  </a:lnTo>
                  <a:lnTo>
                    <a:pt x="1176814" y="2690336"/>
                  </a:lnTo>
                  <a:lnTo>
                    <a:pt x="1143476" y="2690336"/>
                  </a:lnTo>
                  <a:lnTo>
                    <a:pt x="1143476" y="2610326"/>
                  </a:lnTo>
                  <a:lnTo>
                    <a:pt x="1132046" y="2610326"/>
                  </a:lnTo>
                  <a:lnTo>
                    <a:pt x="1132046" y="2595086"/>
                  </a:lnTo>
                  <a:lnTo>
                    <a:pt x="1119664" y="2595086"/>
                  </a:lnTo>
                  <a:lnTo>
                    <a:pt x="1119664" y="2579846"/>
                  </a:lnTo>
                  <a:lnTo>
                    <a:pt x="1108234" y="2579846"/>
                  </a:lnTo>
                  <a:lnTo>
                    <a:pt x="1108234" y="2562701"/>
                  </a:lnTo>
                  <a:lnTo>
                    <a:pt x="1093946" y="2562701"/>
                  </a:lnTo>
                  <a:lnTo>
                    <a:pt x="1093946" y="2503646"/>
                  </a:lnTo>
                  <a:lnTo>
                    <a:pt x="1086326" y="2503646"/>
                  </a:lnTo>
                  <a:lnTo>
                    <a:pt x="1086326" y="2480786"/>
                  </a:lnTo>
                  <a:lnTo>
                    <a:pt x="1073944" y="2480786"/>
                  </a:lnTo>
                  <a:lnTo>
                    <a:pt x="1073944" y="2353151"/>
                  </a:lnTo>
                  <a:lnTo>
                    <a:pt x="1063466" y="2353151"/>
                  </a:lnTo>
                  <a:lnTo>
                    <a:pt x="1063466" y="2330291"/>
                  </a:lnTo>
                  <a:lnTo>
                    <a:pt x="1052036" y="2330291"/>
                  </a:lnTo>
                  <a:lnTo>
                    <a:pt x="1052036" y="2217896"/>
                  </a:lnTo>
                  <a:lnTo>
                    <a:pt x="1039654" y="2217896"/>
                  </a:lnTo>
                  <a:lnTo>
                    <a:pt x="1039654" y="2087404"/>
                  </a:lnTo>
                  <a:lnTo>
                    <a:pt x="1029176" y="2087404"/>
                  </a:lnTo>
                  <a:lnTo>
                    <a:pt x="1029176" y="2071211"/>
                  </a:lnTo>
                  <a:lnTo>
                    <a:pt x="1021556" y="2071211"/>
                  </a:lnTo>
                  <a:lnTo>
                    <a:pt x="1021556" y="1879759"/>
                  </a:lnTo>
                  <a:lnTo>
                    <a:pt x="1012031" y="1879759"/>
                  </a:lnTo>
                  <a:lnTo>
                    <a:pt x="1012031" y="1866424"/>
                  </a:lnTo>
                  <a:lnTo>
                    <a:pt x="1002506" y="1866424"/>
                  </a:lnTo>
                  <a:lnTo>
                    <a:pt x="1002506" y="1761649"/>
                  </a:lnTo>
                  <a:lnTo>
                    <a:pt x="992981" y="1761649"/>
                  </a:lnTo>
                  <a:lnTo>
                    <a:pt x="992981" y="1752124"/>
                  </a:lnTo>
                  <a:lnTo>
                    <a:pt x="980599" y="1752124"/>
                  </a:lnTo>
                  <a:lnTo>
                    <a:pt x="980599" y="1623536"/>
                  </a:lnTo>
                  <a:lnTo>
                    <a:pt x="970121" y="1623536"/>
                  </a:lnTo>
                  <a:lnTo>
                    <a:pt x="970121" y="1606391"/>
                  </a:lnTo>
                  <a:lnTo>
                    <a:pt x="957739" y="1606391"/>
                  </a:lnTo>
                  <a:lnTo>
                    <a:pt x="957739" y="1430179"/>
                  </a:lnTo>
                  <a:lnTo>
                    <a:pt x="944404" y="1430179"/>
                  </a:lnTo>
                  <a:lnTo>
                    <a:pt x="944404" y="1326356"/>
                  </a:lnTo>
                  <a:lnTo>
                    <a:pt x="931069" y="1326356"/>
                  </a:lnTo>
                  <a:lnTo>
                    <a:pt x="931069" y="1313974"/>
                  </a:lnTo>
                  <a:lnTo>
                    <a:pt x="925354" y="1313974"/>
                  </a:lnTo>
                  <a:lnTo>
                    <a:pt x="925354" y="1225391"/>
                  </a:lnTo>
                  <a:lnTo>
                    <a:pt x="912971" y="1225391"/>
                  </a:lnTo>
                  <a:lnTo>
                    <a:pt x="912971" y="1210151"/>
                  </a:lnTo>
                  <a:lnTo>
                    <a:pt x="905351" y="1210151"/>
                  </a:lnTo>
                  <a:lnTo>
                    <a:pt x="905351" y="985361"/>
                  </a:lnTo>
                  <a:lnTo>
                    <a:pt x="892969" y="985361"/>
                  </a:lnTo>
                  <a:lnTo>
                    <a:pt x="892969" y="970121"/>
                  </a:lnTo>
                  <a:lnTo>
                    <a:pt x="885349" y="970121"/>
                  </a:lnTo>
                  <a:lnTo>
                    <a:pt x="885349" y="838676"/>
                  </a:lnTo>
                  <a:lnTo>
                    <a:pt x="866299" y="838676"/>
                  </a:lnTo>
                  <a:lnTo>
                    <a:pt x="866299" y="783431"/>
                  </a:lnTo>
                  <a:lnTo>
                    <a:pt x="854869" y="783431"/>
                  </a:lnTo>
                  <a:lnTo>
                    <a:pt x="854869" y="771049"/>
                  </a:lnTo>
                  <a:lnTo>
                    <a:pt x="845344" y="771049"/>
                  </a:lnTo>
                  <a:lnTo>
                    <a:pt x="845344" y="761524"/>
                  </a:lnTo>
                  <a:lnTo>
                    <a:pt x="818674" y="761524"/>
                  </a:lnTo>
                  <a:lnTo>
                    <a:pt x="818674" y="746284"/>
                  </a:lnTo>
                  <a:lnTo>
                    <a:pt x="801529" y="746284"/>
                  </a:lnTo>
                  <a:lnTo>
                    <a:pt x="801529" y="734854"/>
                  </a:lnTo>
                  <a:lnTo>
                    <a:pt x="784384" y="734854"/>
                  </a:lnTo>
                  <a:lnTo>
                    <a:pt x="784384" y="725329"/>
                  </a:lnTo>
                  <a:lnTo>
                    <a:pt x="774859" y="725329"/>
                  </a:lnTo>
                  <a:lnTo>
                    <a:pt x="774859" y="703421"/>
                  </a:lnTo>
                  <a:lnTo>
                    <a:pt x="761524" y="703421"/>
                  </a:lnTo>
                  <a:lnTo>
                    <a:pt x="761524" y="680561"/>
                  </a:lnTo>
                  <a:lnTo>
                    <a:pt x="751046" y="680561"/>
                  </a:lnTo>
                  <a:lnTo>
                    <a:pt x="751046" y="667226"/>
                  </a:lnTo>
                  <a:lnTo>
                    <a:pt x="703421" y="667226"/>
                  </a:lnTo>
                  <a:lnTo>
                    <a:pt x="703421" y="656749"/>
                  </a:lnTo>
                  <a:lnTo>
                    <a:pt x="680561" y="656749"/>
                  </a:lnTo>
                  <a:lnTo>
                    <a:pt x="680561" y="645319"/>
                  </a:lnTo>
                  <a:lnTo>
                    <a:pt x="669131" y="645319"/>
                  </a:lnTo>
                  <a:lnTo>
                    <a:pt x="669131" y="630079"/>
                  </a:lnTo>
                  <a:lnTo>
                    <a:pt x="657701" y="630079"/>
                  </a:lnTo>
                  <a:lnTo>
                    <a:pt x="657701" y="609124"/>
                  </a:lnTo>
                  <a:lnTo>
                    <a:pt x="646271" y="609124"/>
                  </a:lnTo>
                  <a:lnTo>
                    <a:pt x="646271" y="594836"/>
                  </a:lnTo>
                  <a:lnTo>
                    <a:pt x="634841" y="594836"/>
                  </a:lnTo>
                  <a:lnTo>
                    <a:pt x="634841" y="574834"/>
                  </a:lnTo>
                  <a:lnTo>
                    <a:pt x="622459" y="574834"/>
                  </a:lnTo>
                  <a:lnTo>
                    <a:pt x="622459" y="551021"/>
                  </a:lnTo>
                  <a:lnTo>
                    <a:pt x="610076" y="551021"/>
                  </a:lnTo>
                  <a:lnTo>
                    <a:pt x="610076" y="524351"/>
                  </a:lnTo>
                  <a:lnTo>
                    <a:pt x="599599" y="524351"/>
                  </a:lnTo>
                  <a:lnTo>
                    <a:pt x="599599" y="512921"/>
                  </a:lnTo>
                  <a:lnTo>
                    <a:pt x="585311" y="512921"/>
                  </a:lnTo>
                  <a:lnTo>
                    <a:pt x="585311" y="495776"/>
                  </a:lnTo>
                  <a:lnTo>
                    <a:pt x="575786" y="495776"/>
                  </a:lnTo>
                  <a:lnTo>
                    <a:pt x="575786" y="478631"/>
                  </a:lnTo>
                  <a:lnTo>
                    <a:pt x="564356" y="478631"/>
                  </a:lnTo>
                  <a:lnTo>
                    <a:pt x="564356" y="447199"/>
                  </a:lnTo>
                  <a:lnTo>
                    <a:pt x="551021" y="447199"/>
                  </a:lnTo>
                  <a:lnTo>
                    <a:pt x="551021" y="427196"/>
                  </a:lnTo>
                  <a:cubicBezTo>
                    <a:pt x="551021" y="427196"/>
                    <a:pt x="544354" y="427196"/>
                    <a:pt x="543401" y="427196"/>
                  </a:cubicBezTo>
                  <a:cubicBezTo>
                    <a:pt x="542449" y="427196"/>
                    <a:pt x="543401" y="402431"/>
                    <a:pt x="543401" y="402431"/>
                  </a:cubicBezTo>
                  <a:lnTo>
                    <a:pt x="505301" y="402431"/>
                  </a:lnTo>
                  <a:lnTo>
                    <a:pt x="505301" y="346234"/>
                  </a:lnTo>
                  <a:lnTo>
                    <a:pt x="485299" y="346234"/>
                  </a:lnTo>
                  <a:lnTo>
                    <a:pt x="485299" y="284321"/>
                  </a:lnTo>
                  <a:lnTo>
                    <a:pt x="471011" y="284321"/>
                  </a:lnTo>
                  <a:lnTo>
                    <a:pt x="471011" y="274796"/>
                  </a:lnTo>
                  <a:lnTo>
                    <a:pt x="464344" y="274796"/>
                  </a:lnTo>
                  <a:lnTo>
                    <a:pt x="464344" y="263366"/>
                  </a:lnTo>
                  <a:lnTo>
                    <a:pt x="454819" y="263366"/>
                  </a:lnTo>
                  <a:lnTo>
                    <a:pt x="454819" y="253841"/>
                  </a:lnTo>
                  <a:lnTo>
                    <a:pt x="442436" y="253841"/>
                  </a:lnTo>
                  <a:lnTo>
                    <a:pt x="442436" y="238601"/>
                  </a:lnTo>
                  <a:lnTo>
                    <a:pt x="424339" y="238601"/>
                  </a:lnTo>
                  <a:lnTo>
                    <a:pt x="424339" y="226219"/>
                  </a:lnTo>
                  <a:lnTo>
                    <a:pt x="413861" y="226219"/>
                  </a:lnTo>
                  <a:lnTo>
                    <a:pt x="413861" y="215741"/>
                  </a:lnTo>
                  <a:lnTo>
                    <a:pt x="391954" y="215741"/>
                  </a:lnTo>
                  <a:lnTo>
                    <a:pt x="391954" y="204311"/>
                  </a:lnTo>
                  <a:lnTo>
                    <a:pt x="380524" y="204311"/>
                  </a:lnTo>
                  <a:lnTo>
                    <a:pt x="380524" y="177641"/>
                  </a:lnTo>
                  <a:lnTo>
                    <a:pt x="370046" y="177641"/>
                  </a:lnTo>
                  <a:lnTo>
                    <a:pt x="370046" y="158591"/>
                  </a:lnTo>
                  <a:lnTo>
                    <a:pt x="355759" y="158591"/>
                  </a:lnTo>
                  <a:lnTo>
                    <a:pt x="355759" y="148114"/>
                  </a:lnTo>
                  <a:lnTo>
                    <a:pt x="344329" y="148114"/>
                  </a:lnTo>
                  <a:lnTo>
                    <a:pt x="344329" y="131921"/>
                  </a:lnTo>
                  <a:lnTo>
                    <a:pt x="330041" y="131921"/>
                  </a:lnTo>
                  <a:lnTo>
                    <a:pt x="330041" y="125254"/>
                  </a:lnTo>
                  <a:lnTo>
                    <a:pt x="294799" y="125254"/>
                  </a:lnTo>
                  <a:lnTo>
                    <a:pt x="294799" y="112871"/>
                  </a:lnTo>
                  <a:lnTo>
                    <a:pt x="274796" y="112871"/>
                  </a:lnTo>
                  <a:lnTo>
                    <a:pt x="274796" y="103346"/>
                  </a:lnTo>
                  <a:lnTo>
                    <a:pt x="252889" y="103346"/>
                  </a:lnTo>
                  <a:lnTo>
                    <a:pt x="252889" y="84296"/>
                  </a:lnTo>
                  <a:lnTo>
                    <a:pt x="241459" y="84296"/>
                  </a:lnTo>
                  <a:lnTo>
                    <a:pt x="241459" y="58579"/>
                  </a:lnTo>
                  <a:lnTo>
                    <a:pt x="216694" y="58579"/>
                  </a:lnTo>
                  <a:lnTo>
                    <a:pt x="216694" y="48101"/>
                  </a:lnTo>
                  <a:lnTo>
                    <a:pt x="197644" y="48101"/>
                  </a:lnTo>
                  <a:lnTo>
                    <a:pt x="197644" y="28099"/>
                  </a:lnTo>
                  <a:lnTo>
                    <a:pt x="157639" y="28099"/>
                  </a:lnTo>
                  <a:lnTo>
                    <a:pt x="157639" y="7144"/>
                  </a:lnTo>
                  <a:lnTo>
                    <a:pt x="7144" y="7144"/>
                  </a:lnTo>
                </a:path>
              </a:pathLst>
            </a:custGeom>
            <a:noFill/>
            <a:ln w="28575" cap="flat">
              <a:solidFill>
                <a:schemeClr val="accent2"/>
              </a:solidFill>
              <a:prstDash val="solid"/>
              <a:miter/>
            </a:ln>
          </p:spPr>
          <p:txBody>
            <a:bodyPr rtlCol="0" anchor="ctr"/>
            <a:lstStyle/>
            <a:p>
              <a:endParaRPr lang="en-GB">
                <a:solidFill>
                  <a:srgbClr val="4D4D4D"/>
                </a:solidFill>
              </a:endParaRPr>
            </a:p>
          </p:txBody>
        </p:sp>
      </p:grpSp>
    </p:spTree>
    <p:extLst>
      <p:ext uri="{BB962C8B-B14F-4D97-AF65-F5344CB8AC3E}">
        <p14:creationId xmlns:p14="http://schemas.microsoft.com/office/powerpoint/2010/main" xmlns="" val="1986256324"/>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胃腸腫瘍におけるトランスレーショナルリサーチ</a:t>
            </a:r>
            <a:r>
              <a:rPr lang="ja-JP" sz="1800" b="1" i="0" u="none" strike="noStrike" cap="none" baseline="0" dirty="0" smtClean="0">
                <a:solidFill>
                  <a:srgbClr val="043882"/>
                </a:solidFill>
                <a:effectLst/>
                <a:uFillTx/>
                <a:ea typeface="MS UI Gothic"/>
              </a:rPr>
              <a:t>：</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H</a:t>
            </a:r>
            <a:r>
              <a:rPr lang="ja-JP" sz="1800" b="1" i="0" u="none" strike="noStrike" cap="none" baseline="0" dirty="0">
                <a:solidFill>
                  <a:srgbClr val="043882"/>
                </a:solidFill>
                <a:effectLst/>
                <a:uFillTx/>
                <a:ea typeface="MS UI Gothic"/>
              </a:rPr>
              <a:t>CC、結腸癌およびmCRC</a:t>
            </a:r>
            <a:r>
              <a:rPr sz="1800" dirty="0"/>
              <a:t/>
            </a:r>
            <a:br>
              <a:rPr sz="1800" dirty="0"/>
            </a:br>
            <a:r>
              <a:rPr lang="ja-JP" sz="1800" b="1" i="0" u="none" strike="noStrike" cap="none" baseline="0" dirty="0">
                <a:solidFill>
                  <a:srgbClr val="043882"/>
                </a:solidFill>
                <a:effectLst/>
                <a:uFillTx/>
                <a:ea typeface="MS UI Gothic"/>
              </a:rPr>
              <a:t>討論者 – Dienstmann R</a:t>
            </a:r>
          </a:p>
        </p:txBody>
      </p:sp>
      <p:sp>
        <p:nvSpPr>
          <p:cNvPr id="3" name="Content Placeholder 2"/>
          <p:cNvSpPr>
            <a:spLocks noGrp="1"/>
          </p:cNvSpPr>
          <p:nvPr>
            <p:ph idx="1"/>
          </p:nvPr>
        </p:nvSpPr>
        <p:spPr>
          <a:xfrm>
            <a:off x="361950" y="1259341"/>
            <a:ext cx="8519722" cy="4746172"/>
          </a:xfrm>
        </p:spPr>
        <p:txBody>
          <a:bodyPr/>
          <a:lstStyle/>
          <a:p>
            <a:pPr marL="0" indent="0">
              <a:buNone/>
            </a:pPr>
            <a:r>
              <a:rPr lang="ja-JP" sz="1600" b="1" i="0" u="none" strike="noStrike" cap="none" baseline="0" dirty="0">
                <a:solidFill>
                  <a:srgbClr val="4D4D4D"/>
                </a:solidFill>
                <a:effectLst/>
                <a:uFillTx/>
                <a:ea typeface="MS UI Gothic"/>
              </a:rPr>
              <a:t>試験の目的 (FIRE-3: Abstract 61PD – Berger MD, et al)</a:t>
            </a:r>
          </a:p>
          <a:p>
            <a:r>
              <a:rPr lang="ja-JP" sz="1600" b="1" i="0" u="none" strike="noStrike" cap="none" baseline="0" dirty="0">
                <a:solidFill>
                  <a:srgbClr val="4D4D4D"/>
                </a:solidFill>
                <a:effectLst/>
                <a:uFillTx/>
                <a:ea typeface="MS UI Gothic"/>
              </a:rPr>
              <a:t>1L FOLFIRI + ベバシズマブ投与群とFOLFIRI + セツキシマブ（FIRE-3）投与群のmCRC患者の予測バイオマーカーとしてのHER3多型rs2271189を評価する</a:t>
            </a:r>
          </a:p>
          <a:p>
            <a:pPr marL="0" indent="0">
              <a:buNone/>
            </a:pPr>
            <a:r>
              <a:rPr lang="ja-JP" sz="1600" b="1" i="0" u="none" strike="noStrike" cap="none" baseline="0" dirty="0">
                <a:solidFill>
                  <a:srgbClr val="4D4D4D"/>
                </a:solidFill>
                <a:effectLst/>
                <a:uFillTx/>
                <a:ea typeface="MS UI Gothic"/>
              </a:rPr>
              <a:t>試験デザイン</a:t>
            </a:r>
          </a:p>
          <a:p>
            <a:r>
              <a:rPr lang="ja-JP" sz="1600" b="0" i="0" u="none" strike="noStrike" cap="none" baseline="0" dirty="0">
                <a:solidFill>
                  <a:srgbClr val="4D4D4D"/>
                </a:solidFill>
                <a:effectLst/>
                <a:uFillTx/>
                <a:ea typeface="MS UI Gothic"/>
              </a:rPr>
              <a:t>4つの意味のあるSNP（HER3、NRG1、NEDD4およびBTC内）が患者585名の予後の転帰に及ぼす影響について評価した</a:t>
            </a:r>
          </a:p>
          <a:p>
            <a:pPr marL="0" indent="0">
              <a:buNone/>
            </a:pPr>
            <a:r>
              <a:rPr lang="ja-JP" sz="1600" b="1" i="0" u="none" strike="noStrike" cap="none" baseline="0" dirty="0">
                <a:solidFill>
                  <a:srgbClr val="4D4D4D"/>
                </a:solidFill>
                <a:effectLst/>
                <a:uFillTx/>
                <a:ea typeface="MS UI Gothic"/>
              </a:rPr>
              <a:t>主な結果</a:t>
            </a:r>
          </a:p>
          <a:p>
            <a:endParaRPr lang="en-GB" dirty="0"/>
          </a:p>
          <a:p>
            <a:endParaRPr lang="en-GB" dirty="0"/>
          </a:p>
        </p:txBody>
      </p:sp>
      <p:sp>
        <p:nvSpPr>
          <p:cNvPr id="9" name="Text Placeholder 8"/>
          <p:cNvSpPr>
            <a:spLocks noGrp="1"/>
          </p:cNvSpPr>
          <p:nvPr>
            <p:ph type="body" sz="quarter" idx="10"/>
          </p:nvPr>
        </p:nvSpPr>
        <p:spPr/>
        <p:txBody>
          <a:bodyPr/>
          <a:lstStyle/>
          <a:p>
            <a:r>
              <a:rPr lang="ja-JP" sz="1200" b="0" i="0" u="none" strike="noStrike" cap="none" baseline="0">
                <a:solidFill>
                  <a:srgbClr val="4D4D4D"/>
                </a:solidFill>
                <a:effectLst/>
                <a:uFillTx/>
                <a:ea typeface="MS UI Gothic"/>
              </a:rPr>
              <a:t>*多変量解析</a:t>
            </a:r>
          </a:p>
        </p:txBody>
      </p:sp>
      <p:sp>
        <p:nvSpPr>
          <p:cNvPr id="5" name="Text Placeholder 4"/>
          <p:cNvSpPr>
            <a:spLocks noGrp="1"/>
          </p:cNvSpPr>
          <p:nvPr>
            <p:ph type="body" sz="quarter" idx="11"/>
          </p:nvPr>
        </p:nvSpPr>
        <p:spPr>
          <a:xfrm>
            <a:off x="4557600" y="6096000"/>
            <a:ext cx="4221275" cy="487363"/>
          </a:xfrm>
        </p:spPr>
        <p:txBody>
          <a:bodyPr/>
          <a:lstStyle/>
          <a:p>
            <a:r>
              <a:rPr lang="ja-JP" sz="1200" b="0" i="0" u="none" strike="noStrike" cap="none" baseline="0">
                <a:solidFill>
                  <a:srgbClr val="4D4D4D"/>
                </a:solidFill>
                <a:effectLst/>
                <a:uFillTx/>
                <a:ea typeface="MS UI Gothic"/>
              </a:rPr>
              <a:t>Finn RS, et al. Ann Oncol 2018;29(suppl 5):abstr 59PD</a:t>
            </a:r>
            <a:r>
              <a:rPr sz="1200"/>
              <a:t/>
            </a:r>
            <a:br>
              <a:rPr sz="1200"/>
            </a:br>
            <a:r>
              <a:rPr lang="ja-JP" sz="1200" b="0" i="0" u="none" strike="noStrike" cap="none" baseline="0">
                <a:solidFill>
                  <a:srgbClr val="4D4D4D"/>
                </a:solidFill>
                <a:effectLst/>
                <a:uFillTx/>
                <a:ea typeface="MS UI Gothic"/>
              </a:rPr>
              <a:t>Laurent-Puig P, et al. Ann Oncol 2018;29(suppl 5):abstr 60PD</a:t>
            </a:r>
            <a:r>
              <a:rPr sz="1200"/>
              <a:t/>
            </a:r>
            <a:br>
              <a:rPr sz="1200"/>
            </a:br>
            <a:r>
              <a:rPr lang="ja-JP" sz="1200" b="0" i="0" u="none" strike="noStrike" cap="none" baseline="0">
                <a:solidFill>
                  <a:srgbClr val="4D4D4D"/>
                </a:solidFill>
                <a:effectLst/>
                <a:uFillTx/>
                <a:ea typeface="MS UI Gothic"/>
              </a:rPr>
              <a:t>Berger MD, et al. Ann Oncol 2018;29(suppl 5):abstr 61PD</a:t>
            </a:r>
          </a:p>
        </p:txBody>
      </p:sp>
      <p:graphicFrame>
        <p:nvGraphicFramePr>
          <p:cNvPr id="6" name="Group 88"/>
          <p:cNvGraphicFramePr>
            <a:graphicFrameLocks noGrp="1"/>
          </p:cNvGraphicFramePr>
          <p:nvPr>
            <p:extLst>
              <p:ext uri="{D42A27DB-BD31-4B8C-83A1-F6EECF244321}">
                <p14:modId xmlns:p14="http://schemas.microsoft.com/office/powerpoint/2010/main" xmlns="" val="828424947"/>
              </p:ext>
            </p:extLst>
          </p:nvPr>
        </p:nvGraphicFramePr>
        <p:xfrm>
          <a:off x="166254" y="3230308"/>
          <a:ext cx="8864928" cy="2457652"/>
        </p:xfrm>
        <a:graphic>
          <a:graphicData uri="http://schemas.openxmlformats.org/drawingml/2006/table">
            <a:tbl>
              <a:tblPr firstRow="1" bandRow="1">
                <a:tableStyleId>{69012ECD-51FC-41F1-AA8D-1B2483CD663E}</a:tableStyleId>
              </a:tblPr>
              <a:tblGrid>
                <a:gridCol w="1362743">
                  <a:extLst>
                    <a:ext uri="{9D8B030D-6E8A-4147-A177-3AD203B41FA5}">
                      <a16:colId xmlns:a16="http://schemas.microsoft.com/office/drawing/2014/main" xmlns="" val="20000"/>
                    </a:ext>
                  </a:extLst>
                </a:gridCol>
                <a:gridCol w="1446551">
                  <a:extLst>
                    <a:ext uri="{9D8B030D-6E8A-4147-A177-3AD203B41FA5}">
                      <a16:colId xmlns:a16="http://schemas.microsoft.com/office/drawing/2014/main" xmlns="" val="20001"/>
                    </a:ext>
                  </a:extLst>
                </a:gridCol>
                <a:gridCol w="1364104">
                  <a:extLst>
                    <a:ext uri="{9D8B030D-6E8A-4147-A177-3AD203B41FA5}">
                      <a16:colId xmlns:a16="http://schemas.microsoft.com/office/drawing/2014/main" xmlns="" val="20003"/>
                    </a:ext>
                  </a:extLst>
                </a:gridCol>
                <a:gridCol w="779489">
                  <a:extLst>
                    <a:ext uri="{9D8B030D-6E8A-4147-A177-3AD203B41FA5}">
                      <a16:colId xmlns:a16="http://schemas.microsoft.com/office/drawing/2014/main" xmlns="" val="20004"/>
                    </a:ext>
                  </a:extLst>
                </a:gridCol>
                <a:gridCol w="1446551">
                  <a:extLst>
                    <a:ext uri="{9D8B030D-6E8A-4147-A177-3AD203B41FA5}">
                      <a16:colId xmlns:a16="http://schemas.microsoft.com/office/drawing/2014/main" xmlns="" val="20002"/>
                    </a:ext>
                  </a:extLst>
                </a:gridCol>
                <a:gridCol w="1581462">
                  <a:extLst>
                    <a:ext uri="{9D8B030D-6E8A-4147-A177-3AD203B41FA5}">
                      <a16:colId xmlns:a16="http://schemas.microsoft.com/office/drawing/2014/main" xmlns="" val="20005"/>
                    </a:ext>
                  </a:extLst>
                </a:gridCol>
                <a:gridCol w="884028">
                  <a:extLst>
                    <a:ext uri="{9D8B030D-6E8A-4147-A177-3AD203B41FA5}">
                      <a16:colId xmlns:a16="http://schemas.microsoft.com/office/drawing/2014/main" xmlns="" val="20006"/>
                    </a:ext>
                  </a:extLst>
                </a:gridCol>
              </a:tblGrid>
              <a:tr h="31442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200" b="1" i="0" u="none" strike="noStrike" cap="none" normalizeH="0" baseline="0" dirty="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1" i="0" u="none" strike="noStrike" cap="none" baseline="0">
                          <a:solidFill>
                            <a:srgbClr val="FFFFFF"/>
                          </a:solidFill>
                          <a:effectLst/>
                          <a:uFillTx/>
                          <a:ea typeface="MS UI Gothic"/>
                        </a:rPr>
                        <a:t>全患者 </a:t>
                      </a:r>
                      <a:r>
                        <a:rPr sz="1200"/>
                        <a:t/>
                      </a:r>
                      <a:br>
                        <a:rPr sz="1200"/>
                      </a:br>
                      <a:r>
                        <a:rPr lang="ja-JP" sz="1200" b="1" i="0" u="none" strike="noStrike" cap="none" baseline="0">
                          <a:solidFill>
                            <a:srgbClr val="FFFFFF"/>
                          </a:solidFill>
                          <a:effectLst/>
                          <a:uFillTx/>
                          <a:ea typeface="MS UI Gothic"/>
                        </a:rPr>
                        <a:t>(FOLFIRI + ベバシズマブ)</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1" i="0" u="none" strike="noStrike" cap="none" normalizeH="0" baseline="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200" b="1" i="0" u="none" strike="noStrike" cap="none" baseline="0">
                          <a:solidFill>
                            <a:srgbClr val="FFFFFF"/>
                          </a:solidFill>
                          <a:effectLst/>
                          <a:uFillTx/>
                          <a:ea typeface="MS UI Gothic"/>
                        </a:rPr>
                        <a:t>全患者 </a:t>
                      </a:r>
                      <a:r>
                        <a:rPr sz="1200"/>
                        <a:t/>
                      </a:r>
                      <a:br>
                        <a:rPr sz="1200"/>
                      </a:br>
                      <a:r>
                        <a:rPr lang="ja-JP" sz="1200" b="1" i="0" u="none" strike="noStrike" cap="none" baseline="0">
                          <a:solidFill>
                            <a:srgbClr val="FFFFFF"/>
                          </a:solidFill>
                          <a:effectLst/>
                          <a:uFillTx/>
                          <a:ea typeface="MS UI Gothic"/>
                        </a:rPr>
                        <a:t>(FOLFIRI + セツキシマブ)</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endParaRPr kumimoji="0" lang="en-GB" sz="1200" b="1" i="0" u="none" strike="noStrike" cap="none" normalizeH="0" baseline="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395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200" b="1" i="0" u="none" strike="noStrike" cap="none" normalizeH="0" baseline="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1" i="0" u="none" strike="noStrike" cap="none" baseline="0" dirty="0">
                          <a:solidFill>
                            <a:srgbClr val="FFFFFF"/>
                          </a:solidFill>
                          <a:effectLst/>
                          <a:uFillTx/>
                          <a:ea typeface="MS UI Gothic"/>
                        </a:rPr>
                        <a:t>G/GまたはA/Gアレ</a:t>
                      </a:r>
                      <a:r>
                        <a:rPr lang="ja-JP" sz="1200" b="1" i="0" u="none" strike="noStrike" cap="none" baseline="0" dirty="0" smtClean="0">
                          <a:solidFill>
                            <a:srgbClr val="FFFFFF"/>
                          </a:solidFill>
                          <a:effectLst/>
                          <a:uFillTx/>
                          <a:ea typeface="MS UI Gothic"/>
                        </a:rPr>
                        <a:t>ル</a:t>
                      </a:r>
                      <a:r>
                        <a:rPr lang="en-GB" altLang="ja-JP" sz="1200" b="1" i="0" u="none" strike="noStrike" cap="none" baseline="0" dirty="0" smtClean="0">
                          <a:solidFill>
                            <a:srgbClr val="FFFFFF"/>
                          </a:solidFill>
                          <a:effectLst/>
                          <a:uFillTx/>
                          <a:ea typeface="MS UI Gothic"/>
                        </a:rPr>
                        <a:t> </a:t>
                      </a:r>
                      <a:r>
                        <a:rPr lang="ja-JP" sz="1200" b="1" i="0" u="none" strike="noStrike" cap="none" baseline="0" dirty="0" smtClean="0">
                          <a:solidFill>
                            <a:srgbClr val="FFFFFF"/>
                          </a:solidFill>
                          <a:effectLst/>
                          <a:uFillTx/>
                          <a:ea typeface="MS UI Gothic"/>
                        </a:rPr>
                        <a:t>(</a:t>
                      </a:r>
                      <a:r>
                        <a:rPr lang="ja-JP" sz="1200" b="1" i="0" u="none" strike="noStrike" cap="none" baseline="0" dirty="0">
                          <a:solidFill>
                            <a:srgbClr val="FFFFFF"/>
                          </a:solidFill>
                          <a:effectLst/>
                          <a:uFillTx/>
                          <a:ea typeface="MS UI Gothic"/>
                        </a:rPr>
                        <a:t>n=248)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1" i="0" u="none" strike="noStrike" cap="none" baseline="0">
                          <a:solidFill>
                            <a:srgbClr val="FFFFFF"/>
                          </a:solidFill>
                          <a:effectLst/>
                          <a:uFillTx/>
                          <a:ea typeface="MS UI Gothic"/>
                        </a:rPr>
                        <a:t>A/Aアレル</a:t>
                      </a:r>
                      <a:r>
                        <a:rPr sz="1200"/>
                        <a:t/>
                      </a:r>
                      <a:br>
                        <a:rPr sz="1200"/>
                      </a:br>
                      <a:r>
                        <a:rPr lang="ja-JP" sz="1200" b="1" i="0" u="none" strike="noStrike" cap="none" baseline="0">
                          <a:solidFill>
                            <a:srgbClr val="FFFFFF"/>
                          </a:solidFill>
                          <a:effectLst/>
                          <a:uFillTx/>
                          <a:ea typeface="MS UI Gothic"/>
                        </a:rPr>
                        <a:t>(n=33)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200" b="1" i="0" u="none" strike="noStrike" cap="none" baseline="0">
                          <a:solidFill>
                            <a:srgbClr val="FFFFFF"/>
                          </a:solidFill>
                          <a:effectLst/>
                          <a:uFillTx/>
                          <a:ea typeface="MS UI Gothic"/>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200" b="1" i="0" u="none" strike="noStrike" cap="none" baseline="0" dirty="0">
                          <a:solidFill>
                            <a:srgbClr val="FFFFFF"/>
                          </a:solidFill>
                          <a:effectLst/>
                          <a:uFillTx/>
                          <a:ea typeface="MS UI Gothic"/>
                        </a:rPr>
                        <a:t>G/GまたはA/Gアレ</a:t>
                      </a:r>
                      <a:r>
                        <a:rPr lang="ja-JP" sz="1200" b="1" i="0" u="none" strike="noStrike" cap="none" baseline="0" dirty="0" smtClean="0">
                          <a:solidFill>
                            <a:srgbClr val="FFFFFF"/>
                          </a:solidFill>
                          <a:effectLst/>
                          <a:uFillTx/>
                          <a:ea typeface="MS UI Gothic"/>
                        </a:rPr>
                        <a:t>ル</a:t>
                      </a:r>
                      <a:r>
                        <a:rPr lang="en-GB" altLang="ja-JP" sz="1200" b="1" i="0" u="none" strike="noStrike" cap="none" baseline="0" dirty="0" smtClean="0">
                          <a:solidFill>
                            <a:srgbClr val="FFFFFF"/>
                          </a:solidFill>
                          <a:effectLst/>
                          <a:uFillTx/>
                          <a:ea typeface="MS UI Gothic"/>
                        </a:rPr>
                        <a:t> </a:t>
                      </a:r>
                      <a:r>
                        <a:rPr lang="ja-JP" sz="1200" b="1" i="0" u="none" strike="noStrike" cap="none" baseline="0" dirty="0" smtClean="0">
                          <a:solidFill>
                            <a:srgbClr val="FFFFFF"/>
                          </a:solidFill>
                          <a:effectLst/>
                          <a:uFillTx/>
                          <a:ea typeface="MS UI Gothic"/>
                        </a:rPr>
                        <a:t>(</a:t>
                      </a:r>
                      <a:r>
                        <a:rPr lang="ja-JP" sz="1200" b="1" i="0" u="none" strike="noStrike" cap="none" baseline="0" dirty="0">
                          <a:solidFill>
                            <a:srgbClr val="FFFFFF"/>
                          </a:solidFill>
                          <a:effectLst/>
                          <a:uFillTx/>
                          <a:ea typeface="MS UI Gothic"/>
                        </a:rPr>
                        <a:t>n=240)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200" b="1" i="0" u="none" strike="noStrike" cap="none" baseline="0">
                          <a:solidFill>
                            <a:srgbClr val="FFFFFF"/>
                          </a:solidFill>
                          <a:effectLst/>
                          <a:uFillTx/>
                          <a:ea typeface="MS UI Gothic"/>
                        </a:rPr>
                        <a:t>A/Aアレル</a:t>
                      </a:r>
                      <a:r>
                        <a:rPr sz="1200"/>
                        <a:t/>
                      </a:r>
                      <a:br>
                        <a:rPr sz="1200"/>
                      </a:br>
                      <a:r>
                        <a:rPr lang="ja-JP" sz="1200" b="1" i="0" u="none" strike="noStrike" cap="none" baseline="0">
                          <a:solidFill>
                            <a:srgbClr val="FFFFFF"/>
                          </a:solidFill>
                          <a:effectLst/>
                          <a:uFillTx/>
                          <a:ea typeface="MS UI Gothic"/>
                        </a:rPr>
                        <a:t>(n=52)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200" b="1" i="0" u="none" strike="noStrike" cap="none" baseline="0">
                          <a:solidFill>
                            <a:srgbClr val="FFFFFF"/>
                          </a:solidFill>
                          <a:effectLst/>
                          <a:uFillTx/>
                          <a:ea typeface="MS UI Gothic"/>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1"/>
                  </a:ext>
                </a:extLst>
              </a:tr>
              <a:tr h="31442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200" b="0" i="0" u="none" strike="noStrike" cap="none" baseline="0">
                          <a:solidFill>
                            <a:srgbClr val="4D4D4D"/>
                          </a:solidFill>
                          <a:effectLst/>
                          <a:uFillTx/>
                          <a:ea typeface="MS UI Gothic"/>
                        </a:rPr>
                        <a:t>mPFS、カ月（95%CI）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10.3 (9.7, 11.8)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7.0 (4.2, 9.7)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a:ln>
                          <a:noFill/>
                        </a:ln>
                        <a:solidFill>
                          <a:schemeClr val="tx1"/>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200" b="0" i="0" u="none" strike="noStrike" cap="none" baseline="0">
                          <a:solidFill>
                            <a:srgbClr val="4D4D4D"/>
                          </a:solidFill>
                          <a:effectLst/>
                          <a:uFillTx/>
                          <a:ea typeface="MS UI Gothic"/>
                        </a:rPr>
                        <a:t>10.0 (8.8, 10.9)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200" b="0" i="0" u="none" strike="noStrike" cap="none" baseline="0">
                          <a:solidFill>
                            <a:srgbClr val="4D4D4D"/>
                          </a:solidFill>
                          <a:effectLst/>
                          <a:uFillTx/>
                          <a:ea typeface="MS UI Gothic"/>
                        </a:rPr>
                        <a:t>7.9 (6.5, 10.3)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endParaRPr kumimoji="0" lang="en-GB" sz="1200" b="0" i="0" u="none" strike="noStrike" cap="none" normalizeH="0" baseline="0">
                        <a:ln>
                          <a:noFill/>
                        </a:ln>
                        <a:solidFill>
                          <a:schemeClr val="tx1"/>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xmlns="" val="10002"/>
                  </a:ext>
                </a:extLst>
              </a:tr>
              <a:tr h="314426">
                <a:tc>
                  <a:txBody>
                    <a:bodyPr/>
                    <a:lstStyle/>
                    <a:p>
                      <a:pPr marL="179388" marR="0" lvl="1" indent="0" algn="l" defTabSz="914400" rtl="0" eaLnBrk="1" fontAlgn="base" latinLnBrk="0" hangingPunct="1">
                        <a:lnSpc>
                          <a:spcPct val="100000"/>
                        </a:lnSpc>
                        <a:spcBef>
                          <a:spcPct val="20000"/>
                        </a:spcBef>
                        <a:spcAft>
                          <a:spcPct val="0"/>
                        </a:spcAft>
                        <a:buClr>
                          <a:schemeClr val="tx2"/>
                        </a:buClr>
                        <a:buSzPct val="110000"/>
                        <a:buFontTx/>
                        <a:buNone/>
                        <a:defRPr/>
                      </a:pPr>
                      <a:r>
                        <a:rPr lang="ja-JP" sz="1200" b="0" i="0" u="none" strike="noStrike" cap="none" baseline="0">
                          <a:solidFill>
                            <a:srgbClr val="4D4D4D"/>
                          </a:solidFill>
                          <a:effectLst/>
                          <a:uFillTx/>
                          <a:ea typeface="MS UI Gothic"/>
                        </a:rPr>
                        <a:t>HR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1 (基準範囲)</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1.64 (1.09, 2.46)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200" b="0" i="0" u="none" strike="noStrike" cap="none" baseline="0">
                          <a:solidFill>
                            <a:srgbClr val="4D4D4D"/>
                          </a:solidFill>
                          <a:effectLst/>
                          <a:uFillTx/>
                          <a:ea typeface="MS UI Gothic"/>
                        </a:rPr>
                        <a:t>0.018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200" b="0" i="0" u="none" strike="noStrike" cap="none" baseline="0">
                          <a:solidFill>
                            <a:srgbClr val="4D4D4D"/>
                          </a:solidFill>
                          <a:effectLst/>
                          <a:uFillTx/>
                          <a:ea typeface="MS UI Gothic"/>
                        </a:rPr>
                        <a:t>1 (基準範囲)</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200" b="0" i="0" u="none" strike="noStrike" cap="none" baseline="0">
                          <a:solidFill>
                            <a:srgbClr val="4D4D4D"/>
                          </a:solidFill>
                          <a:effectLst/>
                          <a:uFillTx/>
                          <a:ea typeface="MS UI Gothic"/>
                        </a:rPr>
                        <a:t>1.40 (1.00, 1.96)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200" b="0" i="0" u="none" strike="noStrike" cap="none" baseline="0">
                          <a:solidFill>
                            <a:srgbClr val="4D4D4D"/>
                          </a:solidFill>
                          <a:effectLst/>
                          <a:uFillTx/>
                          <a:ea typeface="MS UI Gothic"/>
                        </a:rPr>
                        <a:t>0.051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3"/>
                  </a:ext>
                </a:extLst>
              </a:tr>
              <a:tr h="31442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200" b="0" i="0" u="none" strike="noStrike" cap="none" baseline="0">
                          <a:solidFill>
                            <a:srgbClr val="4D4D4D"/>
                          </a:solidFill>
                          <a:effectLst/>
                          <a:uFillTx/>
                          <a:ea typeface="MS UI Gothic"/>
                        </a:rPr>
                        <a:t>mOS、カ月（95%CI）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24.2 (21.9, 26.5)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19.0 (12.9, 29.0)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a:ln>
                          <a:noFill/>
                        </a:ln>
                        <a:solidFill>
                          <a:schemeClr val="tx1"/>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200" b="0" i="0" u="none" strike="noStrike" cap="none" baseline="0">
                          <a:solidFill>
                            <a:srgbClr val="4D4D4D"/>
                          </a:solidFill>
                          <a:effectLst/>
                          <a:uFillTx/>
                          <a:ea typeface="MS UI Gothic"/>
                        </a:rPr>
                        <a:t>27.6 (23.5, 31.0)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200" b="0" i="0" u="none" strike="noStrike" cap="none" baseline="0">
                          <a:solidFill>
                            <a:srgbClr val="4D4D4D"/>
                          </a:solidFill>
                          <a:effectLst/>
                          <a:uFillTx/>
                          <a:ea typeface="MS UI Gothic"/>
                        </a:rPr>
                        <a:t>20.8 (14.9, 33.6)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endParaRPr kumimoji="0" lang="en-GB" sz="1200" b="0" i="0" u="none" strike="noStrike" cap="none" normalizeH="0" baseline="0">
                        <a:ln>
                          <a:noFill/>
                        </a:ln>
                        <a:solidFill>
                          <a:schemeClr val="tx1"/>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xmlns="" val="10004"/>
                  </a:ext>
                </a:extLst>
              </a:tr>
              <a:tr h="314426">
                <a:tc>
                  <a:txBody>
                    <a:bodyPr/>
                    <a:lstStyle/>
                    <a:p>
                      <a:pPr marL="179388" marR="0" lvl="1" indent="0" algn="l" defTabSz="914400" rtl="0" eaLnBrk="1" fontAlgn="base" latinLnBrk="0" hangingPunct="1">
                        <a:lnSpc>
                          <a:spcPct val="100000"/>
                        </a:lnSpc>
                        <a:spcBef>
                          <a:spcPct val="20000"/>
                        </a:spcBef>
                        <a:spcAft>
                          <a:spcPct val="0"/>
                        </a:spcAft>
                        <a:buClr>
                          <a:schemeClr val="tx2"/>
                        </a:buClr>
                        <a:buSzPct val="110000"/>
                        <a:buFontTx/>
                        <a:buNone/>
                        <a:defRPr/>
                      </a:pPr>
                      <a:r>
                        <a:rPr lang="ja-JP" sz="1200" b="0" i="0" u="none" strike="noStrike" cap="none" baseline="0">
                          <a:solidFill>
                            <a:srgbClr val="4D4D4D"/>
                          </a:solidFill>
                          <a:effectLst/>
                          <a:uFillTx/>
                          <a:ea typeface="MS UI Gothic"/>
                        </a:rPr>
                        <a:t>HR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1 (基準範囲)</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1.43 (0.93, 2.19)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effectLst/>
                          <a:uFillTx/>
                          <a:ea typeface="MS UI Gothic"/>
                        </a:rPr>
                        <a:t>0.104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200" b="0" i="0" u="none" strike="noStrike" cap="none" baseline="0">
                          <a:solidFill>
                            <a:srgbClr val="4D4D4D"/>
                          </a:solidFill>
                          <a:effectLst/>
                          <a:uFillTx/>
                          <a:ea typeface="MS UI Gothic"/>
                        </a:rPr>
                        <a:t>1 (基準範囲)</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200" b="0" i="0" u="none" strike="noStrike" cap="none" baseline="0">
                          <a:solidFill>
                            <a:srgbClr val="4D4D4D"/>
                          </a:solidFill>
                          <a:effectLst/>
                          <a:uFillTx/>
                          <a:ea typeface="MS UI Gothic"/>
                        </a:rPr>
                        <a:t>0.96 (0.65, 1.41)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200" b="0" i="0" u="none" strike="noStrike" cap="none" baseline="0" dirty="0">
                          <a:solidFill>
                            <a:srgbClr val="4D4D4D"/>
                          </a:solidFill>
                          <a:effectLst/>
                          <a:uFillTx/>
                          <a:ea typeface="MS UI Gothic"/>
                        </a:rPr>
                        <a:t>0.819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311959922"/>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胃腸腫瘍におけるトランスレーショナルリサーチ</a:t>
            </a:r>
            <a:r>
              <a:rPr lang="ja-JP" sz="1800" b="1" i="0" u="none" strike="noStrike" cap="none" baseline="0" dirty="0" smtClean="0">
                <a:solidFill>
                  <a:srgbClr val="043882"/>
                </a:solidFill>
                <a:effectLst/>
                <a:uFillTx/>
                <a:ea typeface="MS UI Gothic"/>
              </a:rPr>
              <a:t>：</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H</a:t>
            </a:r>
            <a:r>
              <a:rPr lang="ja-JP" sz="1800" b="1" i="0" u="none" strike="noStrike" cap="none" baseline="0" dirty="0">
                <a:solidFill>
                  <a:srgbClr val="043882"/>
                </a:solidFill>
                <a:effectLst/>
                <a:uFillTx/>
                <a:ea typeface="MS UI Gothic"/>
              </a:rPr>
              <a:t>CC、結腸癌およびmCRC</a:t>
            </a:r>
            <a:r>
              <a:rPr sz="1800" dirty="0"/>
              <a:t/>
            </a:r>
            <a:br>
              <a:rPr sz="1800" dirty="0"/>
            </a:br>
            <a:r>
              <a:rPr lang="ja-JP" sz="1800" b="1" i="0" u="none" strike="noStrike" cap="none" baseline="0" dirty="0">
                <a:solidFill>
                  <a:srgbClr val="043882"/>
                </a:solidFill>
                <a:effectLst/>
                <a:uFillTx/>
                <a:ea typeface="MS UI Gothic"/>
              </a:rPr>
              <a:t>討論者 – Dienstmann R</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発表者による今後の展望に関するメッセージ</a:t>
            </a:r>
          </a:p>
          <a:p>
            <a:r>
              <a:rPr lang="ja-JP" sz="1600" b="1" i="0" u="none" strike="noStrike" cap="none" baseline="0">
                <a:solidFill>
                  <a:srgbClr val="4D4D4D"/>
                </a:solidFill>
                <a:effectLst/>
                <a:uFillTx/>
                <a:ea typeface="MS UI Gothic"/>
              </a:rPr>
              <a:t>Finnらの研究では、レンバチニブ群とソラフェニブ群の患者間のベースラインからの血清バイオマーカー変化の差は、各薬剤の標的捕捉に差があることを示した</a:t>
            </a:r>
          </a:p>
          <a:p>
            <a:r>
              <a:rPr lang="ja-JP" sz="1600" b="1" i="0" u="none" strike="noStrike" cap="none" baseline="0">
                <a:solidFill>
                  <a:srgbClr val="4D4D4D"/>
                </a:solidFill>
                <a:effectLst/>
                <a:uFillTx/>
                <a:ea typeface="MS UI Gothic"/>
              </a:rPr>
              <a:t>Laurent-Puigらの研究では、CMSサブタイプの腫瘍内異種性により、ステージIII結腸癌の予後についての洞察が深められた</a:t>
            </a:r>
          </a:p>
          <a:p>
            <a:pPr lvl="1"/>
            <a:r>
              <a:rPr lang="ja-JP" sz="1600" b="1" i="0" u="none" strike="noStrike" cap="none" baseline="0">
                <a:solidFill>
                  <a:srgbClr val="4D4D4D"/>
                </a:solidFill>
                <a:effectLst/>
                <a:uFillTx/>
                <a:ea typeface="MS UI Gothic"/>
              </a:rPr>
              <a:t>大部分の結腸癌には特有のクローンCMSサブタイプはない</a:t>
            </a:r>
          </a:p>
          <a:p>
            <a:pPr lvl="1"/>
            <a:r>
              <a:rPr lang="ja-JP" sz="1600" b="1" i="0" u="none" strike="noStrike" cap="none" baseline="0">
                <a:solidFill>
                  <a:srgbClr val="4D4D4D"/>
                </a:solidFill>
                <a:effectLst/>
                <a:uFillTx/>
                <a:ea typeface="MS UI Gothic"/>
              </a:rPr>
              <a:t>多変量モデルによって生成されたデータにより、CMS1およびCMS4サブクローンの異種性は再発の独立した予測因子と考えられる</a:t>
            </a:r>
          </a:p>
          <a:p>
            <a:pPr lvl="1"/>
            <a:r>
              <a:rPr lang="ja-JP" sz="1600" b="1" i="0" u="none" strike="noStrike" cap="none" baseline="0">
                <a:solidFill>
                  <a:srgbClr val="4D4D4D"/>
                </a:solidFill>
                <a:effectLst/>
                <a:uFillTx/>
                <a:ea typeface="MS UI Gothic"/>
              </a:rPr>
              <a:t>ステージIIIの大腸癌では、腫瘍微小環境の不均一性は予後マーカーとなる</a:t>
            </a:r>
          </a:p>
          <a:p>
            <a:r>
              <a:rPr lang="ja-JP" sz="1600" b="1" i="0" u="none" strike="noStrike" cap="none" baseline="0">
                <a:solidFill>
                  <a:srgbClr val="4D4D4D"/>
                </a:solidFill>
                <a:effectLst/>
                <a:uFillTx/>
                <a:ea typeface="MS UI Gothic"/>
              </a:rPr>
              <a:t>Bergerらの研究では、HER3 rs2271189が予後のバイオマーカーであることが判明したが、対照群がないため、これらのデータを予測評価に使用すべきではない</a:t>
            </a:r>
          </a:p>
        </p:txBody>
      </p:sp>
      <p:sp>
        <p:nvSpPr>
          <p:cNvPr id="5" name="Text Placeholder 4"/>
          <p:cNvSpPr>
            <a:spLocks noGrp="1"/>
          </p:cNvSpPr>
          <p:nvPr>
            <p:ph type="body" sz="quarter" idx="11"/>
          </p:nvPr>
        </p:nvSpPr>
        <p:spPr>
          <a:xfrm>
            <a:off x="4240800" y="6096000"/>
            <a:ext cx="4538075" cy="487363"/>
          </a:xfrm>
        </p:spPr>
        <p:txBody>
          <a:bodyPr/>
          <a:lstStyle/>
          <a:p>
            <a:r>
              <a:rPr lang="ja-JP" sz="1200" b="0" i="0" u="none" strike="noStrike" cap="none" baseline="0">
                <a:solidFill>
                  <a:srgbClr val="4D4D4D"/>
                </a:solidFill>
                <a:effectLst/>
                <a:uFillTx/>
                <a:ea typeface="MS UI Gothic"/>
              </a:rPr>
              <a:t>Finn RS, et al. Ann Oncol 2018;29(suppl 5):abstr 59PD</a:t>
            </a:r>
            <a:r>
              <a:rPr sz="1200"/>
              <a:t/>
            </a:r>
            <a:br>
              <a:rPr sz="1200"/>
            </a:br>
            <a:r>
              <a:rPr lang="ja-JP" sz="1200" b="0" i="0" u="none" strike="noStrike" cap="none" baseline="0">
                <a:solidFill>
                  <a:srgbClr val="4D4D4D"/>
                </a:solidFill>
                <a:effectLst/>
                <a:uFillTx/>
                <a:ea typeface="MS UI Gothic"/>
              </a:rPr>
              <a:t>Laurent-Puig P, et al. Ann Oncol 2018;29(suppl 5):abstr 60PD</a:t>
            </a:r>
            <a:r>
              <a:rPr sz="1200"/>
              <a:t/>
            </a:r>
            <a:br>
              <a:rPr sz="1200"/>
            </a:br>
            <a:r>
              <a:rPr lang="ja-JP" sz="1200" b="0" i="0" u="none" strike="noStrike" cap="none" baseline="0">
                <a:solidFill>
                  <a:srgbClr val="4D4D4D"/>
                </a:solidFill>
                <a:effectLst/>
                <a:uFillTx/>
                <a:ea typeface="MS UI Gothic"/>
              </a:rPr>
              <a:t>Berger MD, et al. Ann Oncol 2018;29(suppl 5):abstr 61PD</a:t>
            </a:r>
          </a:p>
        </p:txBody>
      </p:sp>
    </p:spTree>
    <p:extLst>
      <p:ext uri="{BB962C8B-B14F-4D97-AF65-F5344CB8AC3E}">
        <p14:creationId xmlns:p14="http://schemas.microsoft.com/office/powerpoint/2010/main" xmlns="" val="4226878291"/>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DVANCEDSETTINGSVIEW" val="True"/>
  <p:tag name="ALLOWDUPLICATES" val="False"/>
  <p:tag name="ALLOWUSERFEEDBACK" val="True"/>
  <p:tag name="ALWAYSOPENPOLL" val="False"/>
  <p:tag name="ANSWERNOWSTYLE" val="-1"/>
  <p:tag name="ANSWERNOWTEXT" val="Answer Now"/>
  <p:tag name="AS_OS" val="Unix 3.10 unknown"/>
  <p:tag name="AS_RELEASE_DATE" val="2017.10.31"/>
  <p:tag name="AS_TITLE" val="Aspose.Slides for Java"/>
  <p:tag name="AS_VERSION" val="17.10"/>
  <p:tag name="AUTOADJUSTPARTRANGE" val="True"/>
  <p:tag name="AUTOADVANCE" val="False"/>
  <p:tag name="AUTOSIZEGRID" val="True"/>
  <p:tag name="AUTOUPDATEALIASES" val="True"/>
  <p:tag name="BACKUPMAINTENANCE" val="7"/>
  <p:tag name="BACKUPSESSIONS" val="True"/>
  <p:tag name="BUBBLEGROUPING" val="3"/>
  <p:tag name="BUBBLENAMEVISIBLE" val="True"/>
  <p:tag name="BUBBLESIZEVISIBLE" val="True"/>
  <p:tag name="BUBBLEVALUEFORMAT" val="0.0"/>
  <p:tag name="BULLETTYPE" val="3"/>
  <p:tag name="CHARTCOLORS" val="0"/>
  <p:tag name="CHARTLABELS" val="1"/>
  <p:tag name="CHARTSCALE" val="True"/>
  <p:tag name="CHARTVALUEFORMAT" val="0%"/>
  <p:tag name="CORRECTPOINTVALUE" val="100"/>
  <p:tag name="COUNTDOWNSECONDS" val="10"/>
  <p:tag name="COUNTDOWNSTYLE" val="10"/>
  <p:tag name="CSVFORMAT" val="0"/>
  <p:tag name="CUSTOMCELLBACKCOLOR1" val="-657956"/>
  <p:tag name="CUSTOMCELLBACKCOLOR2" val="-13395457"/>
  <p:tag name="CUSTOMCELLBACKCOLOR3" val="-268652"/>
  <p:tag name="CUSTOMCELLBACKCOLOR4" val="-8355712"/>
  <p:tag name="CUSTOMCELLFORECOLOR" val="-16777216"/>
  <p:tag name="CUSTOMGRIDBACKCOLOR" val="-2830136"/>
  <p:tag name="DEFAULTNUMTEAMS" val="5"/>
  <p:tag name="DELIMITERS" val="3.1"/>
  <p:tag name="DISPLAYDEVICEID" val="True"/>
  <p:tag name="DISPLAYDEVICENUMBER" val="True"/>
  <p:tag name="DISPLAYNAME" val="True"/>
  <p:tag name="EXPANDSHOWBAR" val="True"/>
  <p:tag name="FIBDISPLAYKEYWORDS" val="True"/>
  <p:tag name="FIBDISPLAYRESULTS" val="True"/>
  <p:tag name="FIBINCLUDEOTHER" val="True"/>
  <p:tag name="FIBNUMRESULTS" val="5"/>
  <p:tag name="GRIDOPACITY" val="90"/>
  <p:tag name="GRIDPOSITION" val="1"/>
  <p:tag name="GRIDROTATIONINTERVAL" val="2"/>
  <p:tag name="GRIDSIZE" val="{Width=800, Height=600}"/>
  <p:tag name="INCLUDENONRESPONDERS" val="False"/>
  <p:tag name="INCLUDEPPT" val="True"/>
  <p:tag name="INCLUDESESSION" val="True"/>
  <p:tag name="INCORRECTPOINTVALUE" val="0"/>
  <p:tag name="INPUTSOURCE" val="1"/>
  <p:tag name="MAXRESPONDERS" val="5"/>
  <p:tag name="MULTIRESPDIVISOR" val="1"/>
  <p:tag name="NUMRESPONSES" val="1"/>
  <p:tag name="PARTICIPANTSINLEADERBOARD" val="5"/>
  <p:tag name="PARTLISTDEFAULT" val="1"/>
  <p:tag name="POLLINGCYCLE" val="2"/>
  <p:tag name="POWERPOINTVERSION" val="14.0"/>
  <p:tag name="PPVERSION" val="11.0"/>
  <p:tag name="PRESGUID" val="7a282232-40ed-4784-9e62-d8bd05295fb3"/>
  <p:tag name="PRRESPONSE1" val="10"/>
  <p:tag name="PRRESPONSE10" val="1"/>
  <p:tag name="PRRESPONSE2" val="9"/>
  <p:tag name="PRRESPONSE3" val="8"/>
  <p:tag name="PRRESPONSE4" val="7"/>
  <p:tag name="PRRESPONSE5" val="6"/>
  <p:tag name="PRRESPONSE6" val="5"/>
  <p:tag name="PRRESPONSE7" val="4"/>
  <p:tag name="PRRESPONSE8" val="3"/>
  <p:tag name="PRRESPONSE9" val="2"/>
  <p:tag name="RACEANIMATIONSPEED" val="3"/>
  <p:tag name="RACEENDPOINTS" val="100"/>
  <p:tag name="RACERSMAXDISPLAYED" val="5"/>
  <p:tag name="REALTIMEBACKUP" val="False"/>
  <p:tag name="REALTIMEBACKUPPATH" val="(None)"/>
  <p:tag name="RESETCHARTS" val="True"/>
  <p:tag name="RESPCOUNTERFORMAT" val="0"/>
  <p:tag name="RESPCOUNTERSTYLE" val="-1"/>
  <p:tag name="RESPTABLESTYLE" val="-1"/>
  <p:tag name="REVIEWONLY" val="False"/>
  <p:tag name="ROTATIONINTERVAL" val="2"/>
  <p:tag name="SAVECSVWITHSESSION" val="True"/>
  <p:tag name="SHOWBARVISIBLE" val="False"/>
  <p:tag name="SHOWFLASHWARNING" val="True"/>
  <p:tag name="SKIPREMAININGRACESLIDES" val="True"/>
  <p:tag name="STDCHART" val="1"/>
  <p:tag name="TASKPANEKEY" val="72a4a499-9738-4d3d-996f-12b59a7202c3"/>
  <p:tag name="TEAMSINLEADERBOARD" val="5"/>
  <p:tag name="TPFULLVERSION" val="4.3.2.1178"/>
  <p:tag name="TPVERSION" val="2008"/>
  <p:tag name="USESCHEMECOLORS" val="True"/>
  <p:tag name="USESECONDARYMONITOR" val="False"/>
  <p:tag name="ZEROBASED" val="False"/>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23212</Words>
  <Application>Microsoft Office PowerPoint</Application>
  <PresentationFormat>Bildschirmpräsentation (4:3)</PresentationFormat>
  <Paragraphs>2243</Paragraphs>
  <Slides>91</Slides>
  <Notes>0</Notes>
  <HiddenSlides>0</HiddenSlides>
  <MMClips>0</MMClips>
  <ScaleCrop>false</ScaleCrop>
  <HeadingPairs>
    <vt:vector size="4" baseType="variant">
      <vt:variant>
        <vt:lpstr>Design</vt:lpstr>
      </vt:variant>
      <vt:variant>
        <vt:i4>1</vt:i4>
      </vt:variant>
      <vt:variant>
        <vt:lpstr>Folientitel</vt:lpstr>
      </vt:variant>
      <vt:variant>
        <vt:i4>91</vt:i4>
      </vt:variant>
    </vt:vector>
  </HeadingPairs>
  <TitlesOfParts>
    <vt:vector size="92" baseType="lpstr">
      <vt:lpstr>Default Design</vt:lpstr>
      <vt:lpstr>GIスライドデッキ2018 以下の会議で発表された特定の抄録：</vt:lpstr>
      <vt:lpstr>ESDOからの書簡</vt:lpstr>
      <vt:lpstr>ESDO腫瘍内科研究スライドデッキ 編集者（2018年）</vt:lpstr>
      <vt:lpstr>用語集</vt:lpstr>
      <vt:lpstr>目次</vt:lpstr>
      <vt:lpstr>胃・食道癌</vt:lpstr>
      <vt:lpstr>LBA25: TAGS:難治性転移性胃癌患者を対象とするトリフルリジン／チピラシル（TAS-102） 対 プラセボの第Ⅲ相無作為化二重盲検試験 – Arkenau H, et al</vt:lpstr>
      <vt:lpstr>LBA25: TAGS:難治性転移性胃癌患者を対象とするトリフルリジン／チピラシル（TAS-102） 対 プラセボの第Ⅲ相無作為化二重盲検試験 – Arkenau H, et al</vt:lpstr>
      <vt:lpstr>LBA25: TAGS:難治性転移性胃癌患者を対象とするトリフルリジン／チピラシル（TAS-102） 対 プラセボの第Ⅲ相無作為化二重盲検試験 – Arkenau H, et al</vt:lpstr>
      <vt:lpstr>LBA25: TAGS:難治性転移性胃癌患者を対象とするトリフルリジン／チピラシル（TAS-102） 対 プラセボの第Ⅲ相無作為化二重盲検試験 – Arkenau H, et al</vt:lpstr>
      <vt:lpstr>胃癌: 進行癌の治療 討論参加者 – Lordick F</vt:lpstr>
      <vt:lpstr>胃癌: 進行癌の治療 討論参加者 – Lordick F</vt:lpstr>
      <vt:lpstr>619PD_PR: 食道胃（OG）癌における化学療法の有効性と毒性に及ぼす性別の影響：無作為化4試験のプール分析 – Davidson M, et al. </vt:lpstr>
      <vt:lpstr>免疫調節／治療 討論者 – David L</vt:lpstr>
      <vt:lpstr>免疫調節／治療 討論者 – David L</vt:lpstr>
      <vt:lpstr>膵・小腸・肝胆道癌</vt:lpstr>
      <vt:lpstr>膵癌および胆道癌</vt:lpstr>
      <vt:lpstr>標的療法に至る胆道癌の分子学的分類 討論者 – Chau I</vt:lpstr>
      <vt:lpstr>標的療法に至る胆道癌の分子学的分類 討論者 – Chau I</vt:lpstr>
      <vt:lpstr>標的療法に至る胆道癌の分子学的分類 討論者 – Chau I</vt:lpstr>
      <vt:lpstr>非CRC癌 討論者 – O’Reilly EM</vt:lpstr>
      <vt:lpstr>非CRC癌 討論者 – O’Reilly EM</vt:lpstr>
      <vt:lpstr>非CRC癌 討論者 – O’Reilly EM</vt:lpstr>
      <vt:lpstr>非CRC癌 討論者 – O’Reilly EM</vt:lpstr>
      <vt:lpstr>615O: 進行胆道癌におけるゲムシタビン、シスプラチン+ S-1（GCS） 対 ゲムシタビン、シスプラチン (GC) の無作為化第III相試験（KHBO1401-MITSUBA） – Sakai D, et al</vt:lpstr>
      <vt:lpstr>615O: 進行胆道癌におけるゲムシタビン、シスプラチン+ S-1（GCS） 対 ゲムシタビン、シスプラチン (GC) の無作為化第III相試験（KHBO1401-MITSUBA） – Sakai D, et al</vt:lpstr>
      <vt:lpstr>615O: 進行胆道癌におけるゲムシタビン、シスプラチン+ S-1（GCS） 対 ゲムシタビン、シスプラチン (GC) の無作為化第III相試験（KHBO1401-MITSUBA） – Sakai D, et al</vt:lpstr>
      <vt:lpstr>免疫療法 討論者 – Keilholz U</vt:lpstr>
      <vt:lpstr>免疫療法 討論者 – Keilholz U</vt:lpstr>
      <vt:lpstr>肝細胞癌</vt:lpstr>
      <vt:lpstr>LBA26: 肝細胞癌（HCC）におけるアテゾリズマブ + ベバシズマブの第Ib相試験における最新の安全性および臨床活性結果 – Pishvaian MJ, et al</vt:lpstr>
      <vt:lpstr>LBA26: 肝細胞癌（HCC）におけるアテゾリズマブ + ベバシズマブの第Ib相試験における最新の安全性および臨床活性結果 – Pishvaian MJ, et al</vt:lpstr>
      <vt:lpstr>LBA26: 肝細胞癌（HCC）におけるアテゾリズマブ + ベバシズマブの第Ib相試験における最新の安全性および臨床活性結果 – Pishvaian MJ, et al</vt:lpstr>
      <vt:lpstr>LBA27: 過去に全身療法が無効または不耐性であった進行肝細胞癌（HCC）被験者を対象としてSHR-1210（PD-1抗体）を評価する無作為化多施設第Ⅱ相試験  – Qin SK, et al</vt:lpstr>
      <vt:lpstr>LBA27: 過去に全身療法が無効または不耐性であった進行肝細胞癌（HCC）被験者を対象としてSHR-1210（PD-1抗体）を評価する無作為化多施設第Ⅱ相試験  – Qin SK, et al</vt:lpstr>
      <vt:lpstr>LBA27: 過去に全身療法が無効または不耐性であった進行肝細胞癌（HCC）被験者を対象としてSHR-1210（PD-1抗体）を評価する無作為化多施設第Ⅱ相試験  – Qin SK, et al</vt:lpstr>
      <vt:lpstr>討論者 – Cheng A</vt:lpstr>
      <vt:lpstr>討論者 – Cheng A</vt:lpstr>
      <vt:lpstr>神経内分泌腫瘍</vt:lpstr>
      <vt:lpstr>神経内分泌腫瘍 討論者 – Grande E</vt:lpstr>
      <vt:lpstr>神経内分泌腫瘍 討論者 – Grande E</vt:lpstr>
      <vt:lpstr>神経内分泌腫瘍 討論者 – Grande E</vt:lpstr>
      <vt:lpstr>結腸・直腸・肛門癌</vt:lpstr>
      <vt:lpstr>LBA37_PR: 早期結腸癌におけるネオアジュバントイピリムマブ + ニボルマブ  – Chalabi M, et al</vt:lpstr>
      <vt:lpstr>LBA37_PR: 早期結腸癌におけるネオアジュバントイピリムマブ + ニボルマブ  – Chalabi M, et al</vt:lpstr>
      <vt:lpstr>LBA37_PR: 早期結腸癌におけるネオアジュバントイピリムマブ + ニボルマブ  – Chalabi M, et al</vt:lpstr>
      <vt:lpstr>LBA37_PR: 早期結腸癌におけるネオアジュバントイピリムマブ + ニボルマブ  – Chalabi M, et al</vt:lpstr>
      <vt:lpstr>LBA18_PR: マイクロサテライト不安定性ミスマッチ修復欠損 (MSI-H/dMMR) 転移性結腸直腸癌（mCRC）の第一選択治療としてのニボルマブ（NIVO）+ 低用量イピリムマブ（IPI）の持続的臨床的ベネフィット – Lenz HJ, et al</vt:lpstr>
      <vt:lpstr>LBA18_PR: マイクロサテライト不安定性ミスマッチ修復欠損 (MSI-H/dMMR) 転移性結腸直腸癌（mCRC）の第一選択治療としてのニボルマブ（NIVO）+ 低用量イピリムマブ（IPI）の持続的臨床的ベネフィット – Lenz HJ, et al</vt:lpstr>
      <vt:lpstr>LBA18_PR: マイクロサテライト不安定性ミスマッチ修復欠損 (MSI-H/dMMR) 転移性結腸直腸癌（mCRC）の第一選択治療としてのニボルマブ（NIVO）+ 低用量イピリムマブ（IPI）の持続的臨床的ベネフィット – Lenz HJ, et al</vt:lpstr>
      <vt:lpstr>LBA18_PR: マイクロサテライト不安定性ミスマッチ修復欠損 (MSI-H/dMMR) 転移性結腸直腸癌（mCRC）の第一選択治療としてのニボルマブ（NIVO）+ 低用量イピリムマブ（IPI）の持続的臨床的ベネフィット – Lenz HJ, et al</vt:lpstr>
      <vt:lpstr>LBA19: BRAFwt転移性結腸直腸癌（mCRC）におけるフルオロピリミジン（FP）+ ベバシズマブ（BEV）+ アテゾリズマブ 対 FP/BEV：MODULコホート2の所見 - 一次選択導入療法後のバイオマーカーを指針とする維持療法の多施設ランダム化試験 – Grothey A, et al</vt:lpstr>
      <vt:lpstr>LBA19: BRAFwt転移性結腸直腸癌（mCRC）におけるフルオロピリミジン（FP）+ ベバシズマブ（BEV）+ アテゾリズマブ 対 FP/BEV：MODULコホート2の所見 - 一次選択導入療法後のバイオマーカーを指針とする維持療法の多施設ランダム化試験 – Grothey A, et al</vt:lpstr>
      <vt:lpstr>LBA19: BRAFwt転移性結腸直腸癌（mCRC）におけるフルオロピリミジン（FP）+ ベバシズマブ（BEV）+ アテゾリズマブ 対 FP/BEV：MODULコホート2の所見 - 一次選択導入療法後のバイオマーカーを指針とする維持療法の多施設ランダム化試験 – Grothey A, et al</vt:lpstr>
      <vt:lpstr>LBA20: TRIBE2：切除不能転移性結腸直腸癌（mCRC）患者の第一および第二選択治療におけるGONOによる第III相無作為化戦略研究 – Cremolini C, et al</vt:lpstr>
      <vt:lpstr>LBA20: TRIBE2：切除不能転移性結腸直腸癌（mCRC）患者の第一および第二選択治療におけるGONOによる第III相無作為化戦略研究 – Cremolini C, et al</vt:lpstr>
      <vt:lpstr>LBA20: TRIBE2：切除不能転移性結腸直腸癌（mCRC）患者の第一および第二選択治療におけるGONOによる第III相無作為化戦略研究 – Cremolini C, et al</vt:lpstr>
      <vt:lpstr>LBA20: TRIBE2：切除不能転移性結腸直腸癌（mCRC）患者の第一および第二選択治療におけるGONOによる第III相無作為化戦略研究 – Cremolini C, et al</vt:lpstr>
      <vt:lpstr>452O: フルオロピリミジン治療のDPYD遺伝子型誘導用量個別化：DPYD変異DPYD * 2A、c.2846A&gt; T、c.1679T&gt; Gおよびc.1236G&gt; Aに関する前向きの安全性および費用分析 – Henricks LM, et al</vt:lpstr>
      <vt:lpstr>452O: フルオロピリミジン治療のDPYD遺伝子型誘導用量個別化：DPYD変異DPYD * 2A、c.2846A&gt; T、c.1679T&gt; Gおよびc.1236G&gt; Aに関する前向きの安全性および費用分析 – Henricks LM, et al</vt:lpstr>
      <vt:lpstr>452O: フルオロピリミジン治療のDPYD遺伝子型誘導用量個別化：DPYD変異DPYD * 2A、c.2846A&gt; T、c.1679T&gt; Gおよびc.1236G&gt; Aに関する前向きの安全性および費用分析 – Henricks LM, et al</vt:lpstr>
      <vt:lpstr>1O: KRAS変異体およびRAS/BRAF野生型結腸直腸癌細胞は、将来の治療戦略に影響を与え得るシグナル伝達再配線の差を示す – Georgiou A, et al</vt:lpstr>
      <vt:lpstr>1O: KRAS変異体およびRAS/BRAF野生型結腸直腸癌細胞は、将来の治療戦略に影響を与え得るシグナル伝達再配線の差を示す – Georgiou A, et al</vt:lpstr>
      <vt:lpstr>1O: KRAS変異体およびRAS/BRAF野生型結腸直腸癌細胞は、将来の治療戦略に影響を与え得るシグナル伝達再配線の差を示す – Georgiou A, et al</vt:lpstr>
      <vt:lpstr>453PD: 1L mFOLFOXIRI + パニツムマブ 対 RAS wt mCRCのFOLFOXIRI治療：AIOの無作為化第II相VOLFI試験（KRK-0109）– Geissler M, et al</vt:lpstr>
      <vt:lpstr>LBA22: 第一選択FOLFOX + パニツムマブ（Pan）に続く5FU/LV + PanまたはPan単剤による維持療法に無作為化したRAS野生型（wt）転移性結腸直腸癌（mCRC）患者の陰性高度選択： VALENTINO試験 – Morano F, et al</vt:lpstr>
      <vt:lpstr>454PD: ベバシズマブ治療歴の影響：野生型KRASエクソン2転移性結腸直腸癌患者を対象としてパニツムマブとセツキシマブを比較するASPECCTおよびWJOG6510G試験の個々の患者データの組み合わせ分析 – Taniguchi H, et al</vt:lpstr>
      <vt:lpstr>討論者 – Stintzing S</vt:lpstr>
      <vt:lpstr>討論者 – Stintzing S</vt:lpstr>
      <vt:lpstr>結腸直腸消化管腫瘍 討論者 – Marsoni S</vt:lpstr>
      <vt:lpstr>結腸直腸消化管腫瘍 討論者 – Marsoni S</vt:lpstr>
      <vt:lpstr>討論者 – Adams RA</vt:lpstr>
      <vt:lpstr>討論者 – Adams RA</vt:lpstr>
      <vt:lpstr>討論者 – Adams RA</vt:lpstr>
      <vt:lpstr>討論者 – Adams RA</vt:lpstr>
      <vt:lpstr>討論者 – Adams RA</vt:lpstr>
      <vt:lpstr>1558O: 地域別および診断時病期別の結腸直腸癌生存率の世界的比較（CONCORD-2） – Benitez Majano S, et al</vt:lpstr>
      <vt:lpstr>1558O: 地域別および診断時病期別の結腸直腸癌生存率の世界的比較（CONCORD-2） – Benitez Majano S, et al</vt:lpstr>
      <vt:lpstr>1558O: 地域別および診断時病期別の結腸直腸癌生存率の世界的比較（CONCORD-2） – Benitez Majano S, et al</vt:lpstr>
      <vt:lpstr>1559O: 2001～2014年にイングランドで診断された若年成人の結腸直腸癌発生率の増加 – Exarchakou A, et al</vt:lpstr>
      <vt:lpstr>1559O: 2001～2014年にイングランドで診断された若年成人の結腸直腸癌発生率の増加 – Exarchakou A, et al</vt:lpstr>
      <vt:lpstr>1559O: 2001～2014年にイングランドで診断された若年成人の結腸直腸癌発生率の増加 – Exarchakou A, et al</vt:lpstr>
      <vt:lpstr>LBA21: InterAACT: 手術不能局所再発（ILR）または転移性未治療疾患を対象とするシスプラチン（CDDP） + 5-フルオロウラシル（5-FU） 対 カルボプラチン（C）+ 週のパクリタキセル（P）の多施設非盲検無作為化第Ⅱ相進行肛門癌試験 - 国際希少癌イニシアチブ（IRCI）試験 – Rao S, et al</vt:lpstr>
      <vt:lpstr>LBA21: InterAACT: 手術不能局所再発（ILR）または転移性未治療疾患を対象とするシスプラチン（CDDP） + 5-フルオロウラシル（5-FU） 対 カルボプラチン（C）+ 週のパクリタキセル（P）の多施設非盲検無作為化第Ⅱ相進行肛門癌試験 - 国際希少癌イニシアチブ（IRCI）試験 – Rao S, et al</vt:lpstr>
      <vt:lpstr>LBA21: InterAACT: 手術不能局所再発（ILR）または転移性未治療疾患を対象とするシスプラチン（CDDP） + 5-フルオロウラシル（5-FU） 対 カルボプラチン（C）+ 週のパクリタキセル（P）の多施設非盲検無作為化第Ⅱ相進行肛門癌試験 - 国際希少癌イニシアチブ（IRCI）試験 – Rao S, et al</vt:lpstr>
      <vt:lpstr>消化管癌</vt:lpstr>
      <vt:lpstr>417PD: マルチオミクス分子プロファイリングを用いた消化管癌における併用療法の最適化  – Monge C, et al</vt:lpstr>
      <vt:lpstr>胃腸腫瘍におけるトランスレーショナルリサーチ： HCC、結腸癌およびmCRC 討論者 – Dienstmann R</vt:lpstr>
      <vt:lpstr>胃腸腫瘍におけるトランスレーショナルリサーチ： HCC、結腸癌およびmCRC 討論者 – Dienstmann R</vt:lpstr>
      <vt:lpstr>胃腸腫瘍におけるトランスレーショナルリサーチ： HCC、結腸癌およびmCRC 討論者 – Dienstmann R</vt:lpstr>
      <vt:lpstr>胃腸腫瘍におけるトランスレーショナルリサーチ： HCC、結腸癌およびmCRC 討論者 – Dienstmann R</vt:lpstr>
    </vt:vector>
  </TitlesOfParts>
  <Company>AP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UK0093664</dc:title>
  <dc:creator>Nicola Truss</dc:creator>
  <cp:lastModifiedBy>Liz</cp:lastModifiedBy>
  <cp:revision>670</cp:revision>
  <dcterms:created xsi:type="dcterms:W3CDTF">2011-02-23T10:20:57Z</dcterms:created>
  <dcterms:modified xsi:type="dcterms:W3CDTF">2018-11-19T09:13:35Z</dcterms:modified>
</cp:coreProperties>
</file>