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commentAuthors.xml" ContentType="application/vnd.openxmlformats-officedocument.presentationml.commentAuthor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tags/tag3.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5" r:id="rId2"/>
    <p:sldMasterId id="2147483688" r:id="rId3"/>
  </p:sldMasterIdLst>
  <p:notesMasterIdLst>
    <p:notesMasterId r:id="rId30"/>
  </p:notesMasterIdLst>
  <p:handoutMasterIdLst>
    <p:handoutMasterId r:id="rId31"/>
  </p:handoutMasterIdLst>
  <p:sldIdLst>
    <p:sldId id="516" r:id="rId4"/>
    <p:sldId id="302" r:id="rId5"/>
    <p:sldId id="303" r:id="rId6"/>
    <p:sldId id="515" r:id="rId7"/>
    <p:sldId id="433" r:id="rId8"/>
    <p:sldId id="508" r:id="rId9"/>
    <p:sldId id="316" r:id="rId10"/>
    <p:sldId id="372" r:id="rId11"/>
    <p:sldId id="373" r:id="rId12"/>
    <p:sldId id="374" r:id="rId13"/>
    <p:sldId id="375" r:id="rId14"/>
    <p:sldId id="317" r:id="rId15"/>
    <p:sldId id="429" r:id="rId16"/>
    <p:sldId id="430" r:id="rId17"/>
    <p:sldId id="318" r:id="rId18"/>
    <p:sldId id="376" r:id="rId19"/>
    <p:sldId id="377" r:id="rId20"/>
    <p:sldId id="319" r:id="rId21"/>
    <p:sldId id="414" r:id="rId22"/>
    <p:sldId id="415" r:id="rId23"/>
    <p:sldId id="505" r:id="rId24"/>
    <p:sldId id="506" r:id="rId25"/>
    <p:sldId id="507" r:id="rId26"/>
    <p:sldId id="502" r:id="rId27"/>
    <p:sldId id="503" r:id="rId28"/>
    <p:sldId id="504" r:id="rId29"/>
  </p:sldIdLst>
  <p:sldSz cx="9144000" cy="6858000" type="screen4x3"/>
  <p:notesSz cx="6858000" cy="9144000"/>
  <p:custDataLst>
    <p:tags r:id="rId32"/>
  </p:custDataLst>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4148" userDrawn="1">
          <p15:clr>
            <a:srgbClr val="A4A3A4"/>
          </p15:clr>
        </p15:guide>
        <p15:guide id="2" orient="horz" pos="102" userDrawn="1">
          <p15:clr>
            <a:srgbClr val="A4A3A4"/>
          </p15:clr>
        </p15:guide>
        <p15:guide id="3" orient="horz" pos="2160" userDrawn="1">
          <p15:clr>
            <a:srgbClr val="A4A3A4"/>
          </p15:clr>
        </p15:guide>
        <p15:guide id="5" pos="2880">
          <p15:clr>
            <a:srgbClr val="A4A3A4"/>
          </p15:clr>
        </p15:guide>
        <p15:guide id="6" pos="228" userDrawn="1">
          <p15:clr>
            <a:srgbClr val="A4A3A4"/>
          </p15:clr>
        </p15:guide>
        <p15:guide id="7" pos="5532" userDrawn="1">
          <p15:clr>
            <a:srgbClr val="A4A3A4"/>
          </p15:clr>
        </p15:guide>
        <p15:guide id="8" orient="horz" pos="731" userDrawn="1">
          <p15:clr>
            <a:srgbClr val="A4A3A4"/>
          </p15:clr>
        </p15:guide>
      </p15:sldGuideLst>
    </p:ext>
    <p:ext uri="{2D200454-40CA-4A62-9FC3-DE9A4176ACB9}">
      <p15:notes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i Lilly and Company" initials="ELaC"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0000"/>
    <a:srgbClr val="B60D27"/>
    <a:srgbClr val="043882"/>
    <a:srgbClr val="4D4D4D"/>
    <a:srgbClr val="A0A0A0"/>
    <a:srgbClr val="ECECEC"/>
    <a:srgbClr val="DAE1EC"/>
    <a:srgbClr val="FFC000"/>
    <a:srgbClr val="E75C00"/>
    <a:srgbClr val="DDDDDD"/>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63" autoAdjust="0"/>
    <p:restoredTop sz="94660"/>
  </p:normalViewPr>
  <p:slideViewPr>
    <p:cSldViewPr snapToGrid="0" showGuides="1">
      <p:cViewPr varScale="1">
        <p:scale>
          <a:sx n="82" d="100"/>
          <a:sy n="82" d="100"/>
        </p:scale>
        <p:origin x="-960" y="-72"/>
      </p:cViewPr>
      <p:guideLst>
        <p:guide orient="horz" pos="4148"/>
        <p:guide orient="horz" pos="102"/>
        <p:guide orient="horz" pos="2160"/>
        <p:guide orient="horz" pos="731"/>
        <p:guide orient="horz" pos="976"/>
        <p:guide orient="horz" pos="3783"/>
        <p:guide pos="2880"/>
        <p:guide pos="228"/>
        <p:guide pos="5532"/>
        <p:guide/>
      </p:guideLst>
    </p:cSldViewPr>
  </p:slideViewPr>
  <p:notesTextViewPr>
    <p:cViewPr>
      <p:scale>
        <a:sx n="100" d="100"/>
        <a:sy n="100" d="100"/>
      </p:scale>
      <p:origin x="0" y="0"/>
    </p:cViewPr>
  </p:notesTextViewPr>
  <p:sorterViewPr>
    <p:cViewPr>
      <p:scale>
        <a:sx n="200" d="100"/>
        <a:sy n="200" d="100"/>
      </p:scale>
      <p:origin x="0" y="0"/>
    </p:cViewPr>
  </p:sorterViewPr>
  <p:notesViewPr>
    <p:cSldViewPr snapToGrid="0" showGuides="1">
      <p:cViewPr varScale="1">
        <p:scale>
          <a:sx n="83" d="100"/>
          <a:sy n="83" d="100"/>
        </p:scale>
        <p:origin x="3852" y="96"/>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45"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gs" Target="tags/tag1.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C20DF2A-0D31-4579-832C-AD9542F70C0E}" type="datetimeFigureOut">
              <a:rPr lang="en-GB" smtClean="0"/>
              <a:pPr/>
              <a:t>13/10/2017</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E152A35-52F8-4D69-BA05-C9B451EA3D6A}" type="slidenum">
              <a:rPr lang="en-GB" smtClean="0"/>
              <a:pPr/>
              <a:t>‹Nr.›</a:t>
            </a:fld>
            <a:endParaRPr lang="en-GB"/>
          </a:p>
        </p:txBody>
      </p:sp>
    </p:spTree>
    <p:extLst>
      <p:ext uri="{BB962C8B-B14F-4D97-AF65-F5344CB8AC3E}">
        <p14:creationId xmlns="" xmlns:p14="http://schemas.microsoft.com/office/powerpoint/2010/main" val="37204557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021D49-9666-4DB4-A666-2F4D89BA82DC}" type="datetimeFigureOut">
              <a:rPr lang="en-US" smtClean="0"/>
              <a:pPr/>
              <a:t>10/13/2017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AEF7C2-21B3-437D-9708-1569AD363FD6}" type="slidenum">
              <a:rPr lang="en-US" smtClean="0"/>
              <a:pPr/>
              <a:t>‹Nr.›</a:t>
            </a:fld>
            <a:endParaRPr lang="en-US"/>
          </a:p>
        </p:txBody>
      </p:sp>
    </p:spTree>
    <p:extLst>
      <p:ext uri="{BB962C8B-B14F-4D97-AF65-F5344CB8AC3E}">
        <p14:creationId xmlns="" xmlns:p14="http://schemas.microsoft.com/office/powerpoint/2010/main" val="1532096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7D3026A0-9F7D-4C79-A717-4C80D4FE7B4D}" type="slidenum">
              <a:rPr lang="en-GB" smtClean="0">
                <a:solidFill>
                  <a:prstClr val="black"/>
                </a:solidFill>
              </a:rPr>
              <a:pPr/>
              <a:t>24</a:t>
            </a:fld>
            <a:endParaRPr lang="en-GB">
              <a:solidFill>
                <a:prstClr val="black"/>
              </a:solidFill>
            </a:endParaRPr>
          </a:p>
        </p:txBody>
      </p:sp>
      <p:sp>
        <p:nvSpPr>
          <p:cNvPr id="60419" name="Rectangle 7"/>
          <p:cNvSpPr txBox="1">
            <a:spLocks noGrp="1" noChangeArrowheads="1"/>
          </p:cNvSpPr>
          <p:nvPr/>
        </p:nvSpPr>
        <p:spPr bwMode="auto">
          <a:xfrm>
            <a:off x="3886408" y="8685235"/>
            <a:ext cx="2970037" cy="457200"/>
          </a:xfrm>
          <a:prstGeom prst="rect">
            <a:avLst/>
          </a:prstGeom>
          <a:noFill/>
          <a:ln w="9525">
            <a:noFill/>
            <a:miter lim="800000"/>
            <a:headEnd/>
            <a:tailEnd/>
          </a:ln>
        </p:spPr>
        <p:txBody>
          <a:bodyPr lIns="87705" tIns="43852" rIns="87705" bIns="43852" anchor="b"/>
          <a:lstStyle/>
          <a:p>
            <a:pPr defTabSz="874420"/>
            <a:fld id="{4897E811-1ECB-48D7-B170-35F9C6E59F6E}" type="slidenum">
              <a:rPr lang="zh-CN" altLang="en-GB" sz="1100">
                <a:solidFill>
                  <a:prstClr val="black"/>
                </a:solidFill>
              </a:rPr>
              <a:pPr defTabSz="874420"/>
              <a:t>24</a:t>
            </a:fld>
            <a:endParaRPr lang="en-GB" altLang="zh-CN" sz="1100">
              <a:solidFill>
                <a:prstClr val="black"/>
              </a:solidFill>
            </a:endParaRPr>
          </a:p>
        </p:txBody>
      </p:sp>
      <p:sp>
        <p:nvSpPr>
          <p:cNvPr id="60420" name="Rectangle 7"/>
          <p:cNvSpPr txBox="1">
            <a:spLocks noGrp="1" noChangeArrowheads="1"/>
          </p:cNvSpPr>
          <p:nvPr/>
        </p:nvSpPr>
        <p:spPr bwMode="auto">
          <a:xfrm>
            <a:off x="3887964" y="8685235"/>
            <a:ext cx="2968481" cy="457200"/>
          </a:xfrm>
          <a:prstGeom prst="rect">
            <a:avLst/>
          </a:prstGeom>
          <a:noFill/>
          <a:ln w="9525">
            <a:noFill/>
            <a:miter lim="800000"/>
            <a:headEnd/>
            <a:tailEnd/>
          </a:ln>
        </p:spPr>
        <p:txBody>
          <a:bodyPr lIns="87927" tIns="43965" rIns="87927" bIns="43965" anchor="b"/>
          <a:lstStyle/>
          <a:p>
            <a:pPr defTabSz="877543"/>
            <a:fld id="{1AF80356-016F-4A9D-886C-6332B64FE360}" type="slidenum">
              <a:rPr lang="zh-CN" altLang="en-GB" sz="1100">
                <a:solidFill>
                  <a:prstClr val="black"/>
                </a:solidFill>
              </a:rPr>
              <a:pPr defTabSz="877543"/>
              <a:t>24</a:t>
            </a:fld>
            <a:endParaRPr lang="en-GB" altLang="zh-CN" sz="1100">
              <a:solidFill>
                <a:prstClr val="black"/>
              </a:solidFill>
            </a:endParaRPr>
          </a:p>
        </p:txBody>
      </p:sp>
      <p:sp>
        <p:nvSpPr>
          <p:cNvPr id="60421" name="Rectangle 2"/>
          <p:cNvSpPr>
            <a:spLocks noGrp="1" noRot="1" noChangeAspect="1" noChangeArrowheads="1" noTextEdit="1"/>
          </p:cNvSpPr>
          <p:nvPr>
            <p:ph type="sldImg"/>
          </p:nvPr>
        </p:nvSpPr>
        <p:spPr>
          <a:ln/>
        </p:spPr>
      </p:sp>
      <p:sp>
        <p:nvSpPr>
          <p:cNvPr id="60422" name="Rectangle 3"/>
          <p:cNvSpPr>
            <a:spLocks noGrp="1" noChangeArrowheads="1"/>
          </p:cNvSpPr>
          <p:nvPr>
            <p:ph type="body" idx="1"/>
          </p:nvPr>
        </p:nvSpPr>
        <p:spPr>
          <a:noFill/>
          <a:ln/>
        </p:spPr>
        <p:txBody>
          <a:bodyPr lIns="87927" tIns="43965" rIns="87927" bIns="43965"/>
          <a:lstStyle/>
          <a:p>
            <a:pPr>
              <a:spcBef>
                <a:spcPct val="0"/>
              </a:spcBef>
            </a:pPr>
            <a:endParaRPr lang="en-US" sz="900" b="1">
              <a:latin typeface="Arial" charset="0"/>
            </a:endParaRPr>
          </a:p>
        </p:txBody>
      </p:sp>
    </p:spTree>
    <p:extLst>
      <p:ext uri="{BB962C8B-B14F-4D97-AF65-F5344CB8AC3E}">
        <p14:creationId xmlns="" xmlns:p14="http://schemas.microsoft.com/office/powerpoint/2010/main" val="12767917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Master" Target="../slideMasters/slideMaster2.xml"/><Relationship Id="rId5" Type="http://schemas.openxmlformats.org/officeDocument/2006/relationships/image" Target="../media/image3.jpeg"/><Relationship Id="rId4" Type="http://schemas.openxmlformats.org/officeDocument/2006/relationships/image" Target="../media/image2.jpe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jpeg"/><Relationship Id="rId1" Type="http://schemas.openxmlformats.org/officeDocument/2006/relationships/slideMaster" Target="../slideMasters/slideMaster2.xml"/><Relationship Id="rId5" Type="http://schemas.openxmlformats.org/officeDocument/2006/relationships/image" Target="../media/image3.jpeg"/><Relationship Id="rId4" Type="http://schemas.openxmlformats.org/officeDocument/2006/relationships/image" Target="../media/image2.jpe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jpeg"/><Relationship Id="rId1" Type="http://schemas.openxmlformats.org/officeDocument/2006/relationships/slideMaster" Target="../slideMasters/slideMaster2.xml"/><Relationship Id="rId5" Type="http://schemas.openxmlformats.org/officeDocument/2006/relationships/image" Target="../media/image3.jpeg"/><Relationship Id="rId4" Type="http://schemas.openxmlformats.org/officeDocument/2006/relationships/image" Target="../media/image2.jpe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3.jpe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jpe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9.jpeg"/><Relationship Id="rId1" Type="http://schemas.openxmlformats.org/officeDocument/2006/relationships/slideMaster" Target="../slideMasters/slideMaster3.xml"/><Relationship Id="rId5" Type="http://schemas.openxmlformats.org/officeDocument/2006/relationships/image" Target="../media/image3.jpeg"/><Relationship Id="rId4" Type="http://schemas.openxmlformats.org/officeDocument/2006/relationships/image" Target="../media/image10.jpe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Master" Target="../slideMasters/slideMaster3.xml"/><Relationship Id="rId4" Type="http://schemas.openxmlformats.org/officeDocument/2006/relationships/image" Target="../media/image3.jpe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8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3" cstate="print">
            <a:extLst>
              <a:ext uri="{28A0092B-C50C-407E-A947-70E740481C1C}">
                <a14:useLocalDpi xmlns="" xmlns:a14="http://schemas.microsoft.com/office/drawing/2010/main"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 xmlns:a14="http://schemas.microsoft.com/office/drawing/2010/main"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hasCustomPrompt="1"/>
          </p:nvPr>
        </p:nvSpPr>
        <p:spPr>
          <a:xfrm>
            <a:off x="365124" y="165101"/>
            <a:ext cx="8413751" cy="1206500"/>
          </a:xfrm>
        </p:spPr>
        <p:txBody>
          <a:bodyPr bIns="45720"/>
          <a:lstStyle>
            <a:lvl1pPr algn="l">
              <a:defRPr sz="3600">
                <a:solidFill>
                  <a:schemeClr val="tx2"/>
                </a:solidFill>
              </a:defRPr>
            </a:lvl1pPr>
          </a:lstStyle>
          <a:p>
            <a:pPr lvl="0"/>
            <a:r>
              <a:rPr lang="en-US" dirty="0"/>
              <a:t>GI SLIDE DECK 2017</a:t>
            </a:r>
            <a:br>
              <a:rPr lang="en-US" dirty="0"/>
            </a:br>
            <a:r>
              <a:rPr lang="en-US" sz="2800" b="0" dirty="0"/>
              <a:t>Selected abstracts from:</a:t>
            </a:r>
            <a:endParaRPr lang="en-GB" noProof="0" dirty="0"/>
          </a:p>
        </p:txBody>
      </p:sp>
      <p:sp>
        <p:nvSpPr>
          <p:cNvPr id="4" name="Rectangle 3"/>
          <p:cNvSpPr/>
          <p:nvPr userDrawn="1"/>
        </p:nvSpPr>
        <p:spPr>
          <a:xfrm>
            <a:off x="1608719" y="1692096"/>
            <a:ext cx="5902614" cy="769441"/>
          </a:xfrm>
          <a:prstGeom prst="rect">
            <a:avLst/>
          </a:prstGeom>
        </p:spPr>
        <p:txBody>
          <a:bodyPr wrap="square">
            <a:spAutoFit/>
          </a:bodyPr>
          <a:lstStyle/>
          <a:p>
            <a:pPr algn="ctr"/>
            <a:r>
              <a:rPr kumimoji="0" lang="en-GB" sz="2400" b="1" i="0" u="none" strike="noStrike" kern="0" cap="none" spc="0" normalizeH="0" baseline="0" noProof="0" dirty="0" smtClean="0">
                <a:ln>
                  <a:noFill/>
                </a:ln>
                <a:solidFill>
                  <a:schemeClr val="tx2"/>
                </a:solidFill>
                <a:effectLst/>
                <a:uLnTx/>
                <a:uFillTx/>
                <a:latin typeface="Arial"/>
                <a:ea typeface="+mn-ea"/>
                <a:cs typeface="Arial"/>
              </a:rPr>
              <a:t>ESMO 2017 CONGRESS</a:t>
            </a:r>
            <a:endParaRPr kumimoji="0" lang="en-GB" sz="2400" b="1" i="0" u="none" strike="noStrike" kern="0" cap="none" spc="0" normalizeH="0" baseline="0" noProof="0" dirty="0">
              <a:ln>
                <a:noFill/>
              </a:ln>
              <a:solidFill>
                <a:schemeClr val="tx2"/>
              </a:solidFill>
              <a:effectLst/>
              <a:uLnTx/>
              <a:uFillTx/>
              <a:latin typeface="Arial"/>
              <a:ea typeface="+mn-ea"/>
              <a:cs typeface="Arial"/>
            </a:endParaRPr>
          </a:p>
          <a:p>
            <a:pPr marL="0" marR="0" indent="0" algn="ctr" defTabSz="914400" rtl="0" eaLnBrk="1" fontAlgn="base" latinLnBrk="0" hangingPunct="1">
              <a:lnSpc>
                <a:spcPct val="100000"/>
              </a:lnSpc>
              <a:spcBef>
                <a:spcPct val="0"/>
              </a:spcBef>
              <a:spcAft>
                <a:spcPct val="0"/>
              </a:spcAft>
              <a:buClrTx/>
              <a:buSzTx/>
              <a:buFontTx/>
              <a:buNone/>
              <a:tabLst/>
              <a:defRPr/>
            </a:pPr>
            <a:r>
              <a:rPr lang="en-US" sz="2000" b="0" kern="1200" dirty="0" smtClean="0">
                <a:solidFill>
                  <a:schemeClr val="tx2"/>
                </a:solidFill>
                <a:effectLst/>
                <a:latin typeface="Arial"/>
                <a:ea typeface="+mn-ea"/>
                <a:cs typeface="Arial"/>
              </a:rPr>
              <a:t>8–12 September </a:t>
            </a:r>
            <a:r>
              <a:rPr lang="en-US" sz="2000" b="0" kern="1200" dirty="0">
                <a:solidFill>
                  <a:schemeClr val="tx2"/>
                </a:solidFill>
                <a:effectLst/>
                <a:latin typeface="Arial"/>
                <a:ea typeface="+mn-ea"/>
                <a:cs typeface="Arial"/>
              </a:rPr>
              <a:t>2017 | </a:t>
            </a:r>
            <a:r>
              <a:rPr lang="en-US" sz="2000" b="0" kern="1200" baseline="0" dirty="0" smtClean="0">
                <a:solidFill>
                  <a:schemeClr val="tx2"/>
                </a:solidFill>
                <a:effectLst/>
                <a:latin typeface="Arial"/>
                <a:ea typeface="+mn-ea"/>
                <a:cs typeface="Arial"/>
              </a:rPr>
              <a:t>Madrid, Spain</a:t>
            </a:r>
            <a:endParaRPr lang="en-US" sz="2000" b="0" kern="1200" dirty="0">
              <a:solidFill>
                <a:schemeClr val="tx2"/>
              </a:solidFill>
              <a:effectLst/>
              <a:latin typeface="Arial"/>
              <a:ea typeface="+mn-ea"/>
              <a:cs typeface="Arial"/>
            </a:endParaRPr>
          </a:p>
        </p:txBody>
      </p:sp>
    </p:spTree>
    <p:extLst>
      <p:ext uri="{BB962C8B-B14F-4D97-AF65-F5344CB8AC3E}">
        <p14:creationId xmlns="" xmlns:p14="http://schemas.microsoft.com/office/powerpoint/2010/main" val="37934045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5_Title Slide">
    <p:spTree>
      <p:nvGrpSpPr>
        <p:cNvPr id="1" name=""/>
        <p:cNvGrpSpPr/>
        <p:nvPr/>
      </p:nvGrpSpPr>
      <p:grpSpPr>
        <a:xfrm>
          <a:off x="0" y="0"/>
          <a:ext cx="0" cy="0"/>
          <a:chOff x="0" y="0"/>
          <a:chExt cx="0" cy="0"/>
        </a:xfrm>
      </p:grpSpPr>
      <p:pic>
        <p:nvPicPr>
          <p:cNvPr id="3" name="Picture 2" descr="Park Guell in Barcelona, Spain (built in the years 1900 to 1914)"/>
          <p:cNvPicPr>
            <a:picLocks noChangeAspect="1" noChangeArrowheads="1"/>
          </p:cNvPicPr>
          <p:nvPr userDrawn="1"/>
        </p:nvPicPr>
        <p:blipFill rotWithShape="1">
          <a:blip r:embed="rId2" cstate="print">
            <a:extLst>
              <a:ext uri="{28A0092B-C50C-407E-A947-70E740481C1C}">
                <a14:useLocalDpi xmlns="" xmlns:a14="http://schemas.microsoft.com/office/drawing/2010/main" val="0"/>
              </a:ext>
            </a:extLst>
          </a:blip>
          <a:srcRect t="15154" b="20736"/>
          <a:stretch/>
        </p:blipFill>
        <p:spPr bwMode="auto">
          <a:xfrm>
            <a:off x="0" y="1474219"/>
            <a:ext cx="9144000" cy="4517343"/>
          </a:xfrm>
          <a:prstGeom prst="rect">
            <a:avLst/>
          </a:prstGeom>
          <a:noFill/>
          <a:extLst>
            <a:ext uri="{909E8E84-426E-40DD-AFC4-6F175D3DCCD1}">
              <a14:hiddenFill xmlns="" xmlns:a14="http://schemas.microsoft.com/office/drawing/2010/main">
                <a:solidFill>
                  <a:srgbClr val="FFFFFF"/>
                </a:solidFill>
              </a14:hiddenFill>
            </a:ext>
          </a:extLst>
        </p:spPr>
      </p:pic>
      <p:sp>
        <p:nvSpPr>
          <p:cNvPr id="6" name="Rectangle 5"/>
          <p:cNvSpPr/>
          <p:nvPr userDrawn="1"/>
        </p:nvSpPr>
        <p:spPr>
          <a:xfrm>
            <a:off x="0" y="1"/>
            <a:ext cx="9144000" cy="1474219"/>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3"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solidFill>
                  <a:srgbClr val="4D4D4D"/>
                </a:solidFill>
                <a:latin typeface="Arial"/>
                <a:cs typeface="Arial"/>
              </a:rPr>
              <a:t>Supported by Eli Lilly and Company.</a:t>
            </a:r>
          </a:p>
          <a:p>
            <a:pPr algn="r">
              <a:spcBef>
                <a:spcPct val="20000"/>
              </a:spcBef>
              <a:buFont typeface="Arial"/>
              <a:buNone/>
              <a:defRPr/>
            </a:pPr>
            <a:r>
              <a:rPr lang="en-US" sz="1000" dirty="0">
                <a:solidFill>
                  <a:srgbClr val="363636"/>
                </a:solidFill>
                <a:latin typeface="Arial"/>
                <a:cs typeface="Arial"/>
              </a:rPr>
              <a:t> Eli Lilly and Company has not influenced the content of this publication</a:t>
            </a:r>
          </a:p>
        </p:txBody>
      </p:sp>
      <p:pic>
        <p:nvPicPr>
          <p:cNvPr id="9" name="Picture 8"/>
          <p:cNvPicPr>
            <a:picLocks noChangeAspect="1"/>
          </p:cNvPicPr>
          <p:nvPr userDrawn="1"/>
        </p:nvPicPr>
        <p:blipFill rotWithShape="1">
          <a:blip r:embed="rId4" cstate="print">
            <a:extLst>
              <a:ext uri="{28A0092B-C50C-407E-A947-70E740481C1C}">
                <a14:useLocalDpi xmlns="" xmlns:a14="http://schemas.microsoft.com/office/drawing/2010/main"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5" cstate="print">
            <a:extLst>
              <a:ext uri="{28A0092B-C50C-407E-A947-70E740481C1C}">
                <a14:useLocalDpi xmlns="" xmlns:a14="http://schemas.microsoft.com/office/drawing/2010/main"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a:t>Click to edit Master title style</a:t>
            </a:r>
          </a:p>
        </p:txBody>
      </p:sp>
      <p:cxnSp>
        <p:nvCxnSpPr>
          <p:cNvPr id="14" name="Straight Connector 13"/>
          <p:cNvCxnSpPr/>
          <p:nvPr userDrawn="1"/>
        </p:nvCxnSpPr>
        <p:spPr>
          <a:xfrm>
            <a:off x="-20172" y="5991562"/>
            <a:ext cx="9180000" cy="0"/>
          </a:xfrm>
          <a:prstGeom prst="line">
            <a:avLst/>
          </a:prstGeom>
          <a:ln w="76200">
            <a:solidFill>
              <a:srgbClr val="A63D2A"/>
            </a:solidFill>
          </a:ln>
        </p:spPr>
        <p:style>
          <a:lnRef idx="1">
            <a:schemeClr val="accent1"/>
          </a:lnRef>
          <a:fillRef idx="0">
            <a:schemeClr val="accent1"/>
          </a:fillRef>
          <a:effectRef idx="0">
            <a:schemeClr val="accent1"/>
          </a:effectRef>
          <a:fontRef idx="minor">
            <a:schemeClr val="tx1"/>
          </a:fontRef>
        </p:style>
      </p:cxnSp>
      <p:sp>
        <p:nvSpPr>
          <p:cNvPr id="15" name="Rectangle 14"/>
          <p:cNvSpPr/>
          <p:nvPr userDrawn="1"/>
        </p:nvSpPr>
        <p:spPr>
          <a:xfrm>
            <a:off x="945292" y="4988128"/>
            <a:ext cx="7253416" cy="769441"/>
          </a:xfrm>
          <a:prstGeom prst="rect">
            <a:avLst/>
          </a:prstGeom>
        </p:spPr>
        <p:txBody>
          <a:bodyPr wrap="square">
            <a:spAutoFit/>
          </a:bodyPr>
          <a:lstStyle/>
          <a:p>
            <a:pPr algn="ctr"/>
            <a:r>
              <a:rPr lang="en-GB" sz="2400" b="1" kern="0" dirty="0">
                <a:solidFill>
                  <a:srgbClr val="FFFFFF"/>
                </a:solidFill>
                <a:effectLst>
                  <a:outerShdw blurRad="127000" sx="101000" sy="101000" algn="ctr" rotWithShape="0">
                    <a:prstClr val="black">
                      <a:alpha val="71000"/>
                    </a:prstClr>
                  </a:outerShdw>
                </a:effectLst>
                <a:latin typeface="Arial"/>
                <a:cs typeface="Arial"/>
              </a:rPr>
              <a:t>19</a:t>
            </a:r>
            <a:r>
              <a:rPr lang="en-GB" sz="2400" b="1" kern="0" baseline="30000" dirty="0">
                <a:solidFill>
                  <a:srgbClr val="FFFFFF"/>
                </a:solidFill>
                <a:effectLst>
                  <a:outerShdw blurRad="127000" sx="101000" sy="101000" algn="ctr" rotWithShape="0">
                    <a:prstClr val="black">
                      <a:alpha val="71000"/>
                    </a:prstClr>
                  </a:outerShdw>
                </a:effectLst>
                <a:latin typeface="Arial"/>
                <a:cs typeface="Arial"/>
              </a:rPr>
              <a:t>th</a:t>
            </a:r>
            <a:r>
              <a:rPr lang="en-GB" sz="2400" b="1" kern="0" dirty="0">
                <a:solidFill>
                  <a:srgbClr val="FFFFFF"/>
                </a:solidFill>
                <a:effectLst>
                  <a:outerShdw blurRad="127000" sx="101000" sy="101000" algn="ctr" rotWithShape="0">
                    <a:prstClr val="black">
                      <a:alpha val="71000"/>
                    </a:prstClr>
                  </a:outerShdw>
                </a:effectLst>
                <a:latin typeface="Arial"/>
                <a:cs typeface="Arial"/>
              </a:rPr>
              <a:t> World Congress on Gastrointestinal Cancer</a:t>
            </a:r>
          </a:p>
          <a:p>
            <a:pPr algn="ctr">
              <a:defRPr/>
            </a:pPr>
            <a:r>
              <a:rPr lang="en-US" sz="2000" dirty="0">
                <a:solidFill>
                  <a:srgbClr val="FFFFFF"/>
                </a:solidFill>
                <a:effectLst>
                  <a:outerShdw blurRad="127000" sx="101000" sy="101000" algn="ctr" rotWithShape="0">
                    <a:prstClr val="black">
                      <a:alpha val="71000"/>
                    </a:prstClr>
                  </a:outerShdw>
                </a:effectLst>
                <a:latin typeface="Arial"/>
                <a:cs typeface="Arial"/>
              </a:rPr>
              <a:t>28 June–1 July 2017 </a:t>
            </a:r>
            <a:r>
              <a:rPr lang="en-US" sz="2000" dirty="0">
                <a:solidFill>
                  <a:srgbClr val="FFFFFF"/>
                </a:solidFill>
                <a:effectLst>
                  <a:outerShdw blurRad="50800" dist="38100" dir="2700000" algn="tl" rotWithShape="0">
                    <a:prstClr val="black">
                      <a:alpha val="40000"/>
                    </a:prstClr>
                  </a:outerShdw>
                </a:effectLst>
                <a:latin typeface="Arial"/>
                <a:cs typeface="Arial"/>
              </a:rPr>
              <a:t>| </a:t>
            </a:r>
            <a:r>
              <a:rPr lang="en-US" sz="2000" dirty="0">
                <a:solidFill>
                  <a:srgbClr val="FFFFFF"/>
                </a:solidFill>
                <a:effectLst>
                  <a:outerShdw blurRad="127000" sx="101000" sy="101000" algn="ctr" rotWithShape="0">
                    <a:prstClr val="black">
                      <a:alpha val="71000"/>
                    </a:prstClr>
                  </a:outerShdw>
                </a:effectLst>
                <a:latin typeface="Arial"/>
                <a:cs typeface="Arial"/>
              </a:rPr>
              <a:t>Barcelona, Spain</a:t>
            </a:r>
          </a:p>
        </p:txBody>
      </p:sp>
    </p:spTree>
    <p:extLst>
      <p:ext uri="{BB962C8B-B14F-4D97-AF65-F5344CB8AC3E}">
        <p14:creationId xmlns="" xmlns:p14="http://schemas.microsoft.com/office/powerpoint/2010/main" val="209516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4_Title Slide">
    <p:spTree>
      <p:nvGrpSpPr>
        <p:cNvPr id="1" name=""/>
        <p:cNvGrpSpPr/>
        <p:nvPr/>
      </p:nvGrpSpPr>
      <p:grpSpPr>
        <a:xfrm>
          <a:off x="0" y="0"/>
          <a:ext cx="0" cy="0"/>
          <a:chOff x="0" y="0"/>
          <a:chExt cx="0" cy="0"/>
        </a:xfrm>
      </p:grpSpPr>
      <p:pic>
        <p:nvPicPr>
          <p:cNvPr id="4098" name="Picture 2" descr="Park Guell in Barcelona, Spain."/>
          <p:cNvPicPr>
            <a:picLocks noChangeAspect="1" noChangeArrowheads="1"/>
          </p:cNvPicPr>
          <p:nvPr userDrawn="1"/>
        </p:nvPicPr>
        <p:blipFill rotWithShape="1">
          <a:blip r:embed="rId2" cstate="print">
            <a:extLst>
              <a:ext uri="{28A0092B-C50C-407E-A947-70E740481C1C}">
                <a14:useLocalDpi xmlns="" xmlns:a14="http://schemas.microsoft.com/office/drawing/2010/main" val="0"/>
              </a:ext>
            </a:extLst>
          </a:blip>
          <a:srcRect t="12583" b="36554"/>
          <a:stretch/>
        </p:blipFill>
        <p:spPr bwMode="auto">
          <a:xfrm>
            <a:off x="0" y="1474220"/>
            <a:ext cx="9144000" cy="4496285"/>
          </a:xfrm>
          <a:prstGeom prst="rect">
            <a:avLst/>
          </a:prstGeom>
          <a:noFill/>
          <a:extLst>
            <a:ext uri="{909E8E84-426E-40DD-AFC4-6F175D3DCCD1}">
              <a14:hiddenFill xmlns="" xmlns:a14="http://schemas.microsoft.com/office/drawing/2010/main">
                <a:solidFill>
                  <a:srgbClr val="FFFFFF"/>
                </a:solidFill>
              </a14:hiddenFill>
            </a:ext>
          </a:extLst>
        </p:spPr>
      </p:pic>
      <p:sp>
        <p:nvSpPr>
          <p:cNvPr id="6" name="Rectangle 5"/>
          <p:cNvSpPr/>
          <p:nvPr userDrawn="1"/>
        </p:nvSpPr>
        <p:spPr>
          <a:xfrm>
            <a:off x="0" y="1"/>
            <a:ext cx="9144000" cy="1474219"/>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3"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solidFill>
                  <a:srgbClr val="4D4D4D"/>
                </a:solidFill>
                <a:latin typeface="Arial"/>
                <a:cs typeface="Arial"/>
              </a:rPr>
              <a:t>Supported by Eli Lilly and Company.</a:t>
            </a:r>
          </a:p>
          <a:p>
            <a:pPr algn="r">
              <a:spcBef>
                <a:spcPct val="20000"/>
              </a:spcBef>
              <a:buFont typeface="Arial"/>
              <a:buNone/>
              <a:defRPr/>
            </a:pPr>
            <a:r>
              <a:rPr lang="en-US" sz="1000" dirty="0">
                <a:solidFill>
                  <a:srgbClr val="363636"/>
                </a:solidFill>
                <a:latin typeface="Arial"/>
                <a:cs typeface="Arial"/>
              </a:rPr>
              <a:t> Eli Lilly and Company has not influenced the content of this publication</a:t>
            </a:r>
          </a:p>
        </p:txBody>
      </p:sp>
      <p:pic>
        <p:nvPicPr>
          <p:cNvPr id="9" name="Picture 8"/>
          <p:cNvPicPr>
            <a:picLocks noChangeAspect="1"/>
          </p:cNvPicPr>
          <p:nvPr userDrawn="1"/>
        </p:nvPicPr>
        <p:blipFill rotWithShape="1">
          <a:blip r:embed="rId4" cstate="print">
            <a:extLst>
              <a:ext uri="{28A0092B-C50C-407E-A947-70E740481C1C}">
                <a14:useLocalDpi xmlns="" xmlns:a14="http://schemas.microsoft.com/office/drawing/2010/main"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5" cstate="print">
            <a:extLst>
              <a:ext uri="{28A0092B-C50C-407E-A947-70E740481C1C}">
                <a14:useLocalDpi xmlns="" xmlns:a14="http://schemas.microsoft.com/office/drawing/2010/main"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a:t>Click to edit Master title style</a:t>
            </a:r>
          </a:p>
        </p:txBody>
      </p:sp>
      <p:cxnSp>
        <p:nvCxnSpPr>
          <p:cNvPr id="14" name="Straight Connector 13"/>
          <p:cNvCxnSpPr/>
          <p:nvPr userDrawn="1"/>
        </p:nvCxnSpPr>
        <p:spPr>
          <a:xfrm>
            <a:off x="-20172" y="5991562"/>
            <a:ext cx="9180000" cy="0"/>
          </a:xfrm>
          <a:prstGeom prst="line">
            <a:avLst/>
          </a:prstGeom>
          <a:ln w="76200">
            <a:solidFill>
              <a:srgbClr val="A63D2A"/>
            </a:solidFill>
          </a:ln>
        </p:spPr>
        <p:style>
          <a:lnRef idx="1">
            <a:schemeClr val="accent1"/>
          </a:lnRef>
          <a:fillRef idx="0">
            <a:schemeClr val="accent1"/>
          </a:fillRef>
          <a:effectRef idx="0">
            <a:schemeClr val="accent1"/>
          </a:effectRef>
          <a:fontRef idx="minor">
            <a:schemeClr val="tx1"/>
          </a:fontRef>
        </p:style>
      </p:cxnSp>
      <p:sp>
        <p:nvSpPr>
          <p:cNvPr id="18" name="Rectangle 17"/>
          <p:cNvSpPr/>
          <p:nvPr userDrawn="1"/>
        </p:nvSpPr>
        <p:spPr>
          <a:xfrm>
            <a:off x="945292" y="3337642"/>
            <a:ext cx="7253416" cy="769441"/>
          </a:xfrm>
          <a:prstGeom prst="rect">
            <a:avLst/>
          </a:prstGeom>
        </p:spPr>
        <p:txBody>
          <a:bodyPr wrap="square">
            <a:spAutoFit/>
          </a:bodyPr>
          <a:lstStyle/>
          <a:p>
            <a:pPr algn="ctr"/>
            <a:r>
              <a:rPr lang="en-GB" sz="2400" b="1" kern="0" dirty="0">
                <a:solidFill>
                  <a:srgbClr val="FFFFFF"/>
                </a:solidFill>
                <a:effectLst>
                  <a:outerShdw blurRad="127000" sx="101000" sy="101000" algn="ctr" rotWithShape="0">
                    <a:prstClr val="black">
                      <a:alpha val="71000"/>
                    </a:prstClr>
                  </a:outerShdw>
                </a:effectLst>
                <a:latin typeface="Arial"/>
                <a:cs typeface="Arial"/>
              </a:rPr>
              <a:t>19</a:t>
            </a:r>
            <a:r>
              <a:rPr lang="en-GB" sz="2400" b="1" kern="0" baseline="30000" dirty="0">
                <a:solidFill>
                  <a:srgbClr val="FFFFFF"/>
                </a:solidFill>
                <a:effectLst>
                  <a:outerShdw blurRad="127000" sx="101000" sy="101000" algn="ctr" rotWithShape="0">
                    <a:prstClr val="black">
                      <a:alpha val="71000"/>
                    </a:prstClr>
                  </a:outerShdw>
                </a:effectLst>
                <a:latin typeface="Arial"/>
                <a:cs typeface="Arial"/>
              </a:rPr>
              <a:t>th</a:t>
            </a:r>
            <a:r>
              <a:rPr lang="en-GB" sz="2400" b="1" kern="0" dirty="0">
                <a:solidFill>
                  <a:srgbClr val="FFFFFF"/>
                </a:solidFill>
                <a:effectLst>
                  <a:outerShdw blurRad="127000" sx="101000" sy="101000" algn="ctr" rotWithShape="0">
                    <a:prstClr val="black">
                      <a:alpha val="71000"/>
                    </a:prstClr>
                  </a:outerShdw>
                </a:effectLst>
                <a:latin typeface="Arial"/>
                <a:cs typeface="Arial"/>
              </a:rPr>
              <a:t> World Congress on Gastrointestinal Cancer</a:t>
            </a:r>
          </a:p>
          <a:p>
            <a:pPr algn="ctr">
              <a:defRPr/>
            </a:pPr>
            <a:r>
              <a:rPr lang="en-US" sz="2000" dirty="0">
                <a:solidFill>
                  <a:srgbClr val="FFFFFF"/>
                </a:solidFill>
                <a:effectLst>
                  <a:outerShdw blurRad="127000" sx="101000" sy="101000" algn="ctr" rotWithShape="0">
                    <a:prstClr val="black">
                      <a:alpha val="71000"/>
                    </a:prstClr>
                  </a:outerShdw>
                </a:effectLst>
                <a:latin typeface="Arial"/>
                <a:cs typeface="Arial"/>
              </a:rPr>
              <a:t>28 June–1 July 2017 </a:t>
            </a:r>
            <a:r>
              <a:rPr lang="en-US" sz="2000" dirty="0">
                <a:solidFill>
                  <a:srgbClr val="FFFFFF"/>
                </a:solidFill>
                <a:effectLst>
                  <a:outerShdw blurRad="50800" dist="38100" dir="2700000" algn="tl" rotWithShape="0">
                    <a:prstClr val="black">
                      <a:alpha val="40000"/>
                    </a:prstClr>
                  </a:outerShdw>
                </a:effectLst>
                <a:latin typeface="Arial"/>
                <a:cs typeface="Arial"/>
              </a:rPr>
              <a:t>| </a:t>
            </a:r>
            <a:r>
              <a:rPr lang="en-US" sz="2000" dirty="0">
                <a:solidFill>
                  <a:srgbClr val="FFFFFF"/>
                </a:solidFill>
                <a:effectLst>
                  <a:outerShdw blurRad="127000" sx="101000" sy="101000" algn="ctr" rotWithShape="0">
                    <a:prstClr val="black">
                      <a:alpha val="71000"/>
                    </a:prstClr>
                  </a:outerShdw>
                </a:effectLst>
                <a:latin typeface="Arial"/>
                <a:cs typeface="Arial"/>
              </a:rPr>
              <a:t>Barcelona, Spain</a:t>
            </a:r>
          </a:p>
        </p:txBody>
      </p:sp>
    </p:spTree>
    <p:extLst>
      <p:ext uri="{BB962C8B-B14F-4D97-AF65-F5344CB8AC3E}">
        <p14:creationId xmlns="" xmlns:p14="http://schemas.microsoft.com/office/powerpoint/2010/main" val="38789863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6_Title Slide">
    <p:spTree>
      <p:nvGrpSpPr>
        <p:cNvPr id="1" name=""/>
        <p:cNvGrpSpPr/>
        <p:nvPr/>
      </p:nvGrpSpPr>
      <p:grpSpPr>
        <a:xfrm>
          <a:off x="0" y="0"/>
          <a:ext cx="0" cy="0"/>
          <a:chOff x="0" y="0"/>
          <a:chExt cx="0" cy="0"/>
        </a:xfrm>
      </p:grpSpPr>
      <p:pic>
        <p:nvPicPr>
          <p:cNvPr id="2050" name="Picture 2" descr="Inside the park guell Barcelona"/>
          <p:cNvPicPr>
            <a:picLocks noChangeAspect="1" noChangeArrowheads="1"/>
          </p:cNvPicPr>
          <p:nvPr userDrawn="1"/>
        </p:nvPicPr>
        <p:blipFill rotWithShape="1">
          <a:blip r:embed="rId2" cstate="print">
            <a:extLst>
              <a:ext uri="{28A0092B-C50C-407E-A947-70E740481C1C}">
                <a14:useLocalDpi xmlns="" xmlns:a14="http://schemas.microsoft.com/office/drawing/2010/main" val="0"/>
              </a:ext>
            </a:extLst>
          </a:blip>
          <a:srcRect t="1302" b="31395"/>
          <a:stretch/>
        </p:blipFill>
        <p:spPr bwMode="auto">
          <a:xfrm>
            <a:off x="0" y="1474219"/>
            <a:ext cx="9144000" cy="4517342"/>
          </a:xfrm>
          <a:prstGeom prst="rect">
            <a:avLst/>
          </a:prstGeom>
          <a:noFill/>
          <a:extLst>
            <a:ext uri="{909E8E84-426E-40DD-AFC4-6F175D3DCCD1}">
              <a14:hiddenFill xmlns="" xmlns:a14="http://schemas.microsoft.com/office/drawing/2010/main">
                <a:solidFill>
                  <a:srgbClr val="FFFFFF"/>
                </a:solidFill>
              </a14:hiddenFill>
            </a:ext>
          </a:extLst>
        </p:spPr>
      </p:pic>
      <p:sp>
        <p:nvSpPr>
          <p:cNvPr id="6" name="Rectangle 5"/>
          <p:cNvSpPr/>
          <p:nvPr userDrawn="1"/>
        </p:nvSpPr>
        <p:spPr>
          <a:xfrm>
            <a:off x="0" y="1"/>
            <a:ext cx="9144000" cy="1474219"/>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3"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solidFill>
                  <a:srgbClr val="4D4D4D"/>
                </a:solidFill>
                <a:latin typeface="Arial"/>
                <a:cs typeface="Arial"/>
              </a:rPr>
              <a:t>Supported by Eli Lilly and Company.</a:t>
            </a:r>
          </a:p>
          <a:p>
            <a:pPr algn="r">
              <a:spcBef>
                <a:spcPct val="20000"/>
              </a:spcBef>
              <a:buFont typeface="Arial"/>
              <a:buNone/>
              <a:defRPr/>
            </a:pPr>
            <a:r>
              <a:rPr lang="en-US" sz="1000" dirty="0">
                <a:solidFill>
                  <a:srgbClr val="363636"/>
                </a:solidFill>
                <a:latin typeface="Arial"/>
                <a:cs typeface="Arial"/>
              </a:rPr>
              <a:t> Eli Lilly and Company has not influenced the content of this publication</a:t>
            </a:r>
          </a:p>
        </p:txBody>
      </p:sp>
      <p:pic>
        <p:nvPicPr>
          <p:cNvPr id="9" name="Picture 8"/>
          <p:cNvPicPr>
            <a:picLocks noChangeAspect="1"/>
          </p:cNvPicPr>
          <p:nvPr userDrawn="1"/>
        </p:nvPicPr>
        <p:blipFill rotWithShape="1">
          <a:blip r:embed="rId4" cstate="print">
            <a:extLst>
              <a:ext uri="{28A0092B-C50C-407E-A947-70E740481C1C}">
                <a14:useLocalDpi xmlns="" xmlns:a14="http://schemas.microsoft.com/office/drawing/2010/main"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5" cstate="print">
            <a:extLst>
              <a:ext uri="{28A0092B-C50C-407E-A947-70E740481C1C}">
                <a14:useLocalDpi xmlns="" xmlns:a14="http://schemas.microsoft.com/office/drawing/2010/main"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a:t>Click to edit Master title style</a:t>
            </a:r>
          </a:p>
        </p:txBody>
      </p:sp>
      <p:cxnSp>
        <p:nvCxnSpPr>
          <p:cNvPr id="14" name="Straight Connector 13"/>
          <p:cNvCxnSpPr/>
          <p:nvPr userDrawn="1"/>
        </p:nvCxnSpPr>
        <p:spPr>
          <a:xfrm>
            <a:off x="-20172" y="5991562"/>
            <a:ext cx="9180000" cy="0"/>
          </a:xfrm>
          <a:prstGeom prst="line">
            <a:avLst/>
          </a:prstGeom>
          <a:ln w="76200">
            <a:solidFill>
              <a:srgbClr val="A63D2A"/>
            </a:solidFill>
          </a:ln>
        </p:spPr>
        <p:style>
          <a:lnRef idx="1">
            <a:schemeClr val="accent1"/>
          </a:lnRef>
          <a:fillRef idx="0">
            <a:schemeClr val="accent1"/>
          </a:fillRef>
          <a:effectRef idx="0">
            <a:schemeClr val="accent1"/>
          </a:effectRef>
          <a:fontRef idx="minor">
            <a:schemeClr val="tx1"/>
          </a:fontRef>
        </p:style>
      </p:cxnSp>
      <p:sp>
        <p:nvSpPr>
          <p:cNvPr id="16" name="Rectangle 15"/>
          <p:cNvSpPr/>
          <p:nvPr userDrawn="1"/>
        </p:nvSpPr>
        <p:spPr>
          <a:xfrm>
            <a:off x="945292" y="4938939"/>
            <a:ext cx="7253416" cy="769441"/>
          </a:xfrm>
          <a:prstGeom prst="rect">
            <a:avLst/>
          </a:prstGeom>
        </p:spPr>
        <p:txBody>
          <a:bodyPr wrap="square">
            <a:spAutoFit/>
          </a:bodyPr>
          <a:lstStyle/>
          <a:p>
            <a:pPr algn="ctr"/>
            <a:r>
              <a:rPr lang="en-GB" sz="2400" b="1" kern="0" dirty="0">
                <a:solidFill>
                  <a:srgbClr val="FFFFFF"/>
                </a:solidFill>
                <a:effectLst>
                  <a:outerShdw blurRad="127000" sx="101000" sy="101000" algn="ctr" rotWithShape="0">
                    <a:prstClr val="black">
                      <a:alpha val="71000"/>
                    </a:prstClr>
                  </a:outerShdw>
                </a:effectLst>
                <a:latin typeface="Arial"/>
                <a:cs typeface="Arial"/>
              </a:rPr>
              <a:t>19</a:t>
            </a:r>
            <a:r>
              <a:rPr lang="en-GB" sz="2400" b="1" kern="0" baseline="30000" dirty="0">
                <a:solidFill>
                  <a:srgbClr val="FFFFFF"/>
                </a:solidFill>
                <a:effectLst>
                  <a:outerShdw blurRad="127000" sx="101000" sy="101000" algn="ctr" rotWithShape="0">
                    <a:prstClr val="black">
                      <a:alpha val="71000"/>
                    </a:prstClr>
                  </a:outerShdw>
                </a:effectLst>
                <a:latin typeface="Arial"/>
                <a:cs typeface="Arial"/>
              </a:rPr>
              <a:t>th</a:t>
            </a:r>
            <a:r>
              <a:rPr lang="en-GB" sz="2400" b="1" kern="0" dirty="0">
                <a:solidFill>
                  <a:srgbClr val="FFFFFF"/>
                </a:solidFill>
                <a:effectLst>
                  <a:outerShdw blurRad="127000" sx="101000" sy="101000" algn="ctr" rotWithShape="0">
                    <a:prstClr val="black">
                      <a:alpha val="71000"/>
                    </a:prstClr>
                  </a:outerShdw>
                </a:effectLst>
                <a:latin typeface="Arial"/>
                <a:cs typeface="Arial"/>
              </a:rPr>
              <a:t> World Congress on Gastrointestinal Cancer</a:t>
            </a:r>
          </a:p>
          <a:p>
            <a:pPr algn="ctr">
              <a:defRPr/>
            </a:pPr>
            <a:r>
              <a:rPr lang="en-US" sz="2000" dirty="0">
                <a:solidFill>
                  <a:srgbClr val="FFFFFF"/>
                </a:solidFill>
                <a:effectLst>
                  <a:outerShdw blurRad="127000" sx="101000" sy="101000" algn="ctr" rotWithShape="0">
                    <a:prstClr val="black">
                      <a:alpha val="71000"/>
                    </a:prstClr>
                  </a:outerShdw>
                </a:effectLst>
                <a:latin typeface="Arial"/>
                <a:cs typeface="Arial"/>
              </a:rPr>
              <a:t>28 June–1 July 2017 </a:t>
            </a:r>
            <a:r>
              <a:rPr lang="en-US" sz="2000" dirty="0">
                <a:solidFill>
                  <a:srgbClr val="FFFFFF"/>
                </a:solidFill>
                <a:effectLst>
                  <a:outerShdw blurRad="50800" dist="38100" dir="2700000" algn="tl" rotWithShape="0">
                    <a:prstClr val="black">
                      <a:alpha val="40000"/>
                    </a:prstClr>
                  </a:outerShdw>
                </a:effectLst>
                <a:latin typeface="Arial"/>
                <a:cs typeface="Arial"/>
              </a:rPr>
              <a:t>| </a:t>
            </a:r>
            <a:r>
              <a:rPr lang="en-US" sz="2000" dirty="0">
                <a:solidFill>
                  <a:srgbClr val="FFFFFF"/>
                </a:solidFill>
                <a:effectLst>
                  <a:outerShdw blurRad="127000" sx="101000" sy="101000" algn="ctr" rotWithShape="0">
                    <a:prstClr val="black">
                      <a:alpha val="71000"/>
                    </a:prstClr>
                  </a:outerShdw>
                </a:effectLst>
                <a:latin typeface="Arial"/>
                <a:cs typeface="Arial"/>
              </a:rPr>
              <a:t>Barcelona, Spain</a:t>
            </a:r>
          </a:p>
        </p:txBody>
      </p:sp>
    </p:spTree>
    <p:extLst>
      <p:ext uri="{BB962C8B-B14F-4D97-AF65-F5344CB8AC3E}">
        <p14:creationId xmlns="" xmlns:p14="http://schemas.microsoft.com/office/powerpoint/2010/main" val="28109439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7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solidFill>
                  <a:srgbClr val="4D4D4D"/>
                </a:solidFill>
                <a:latin typeface="Arial"/>
                <a:cs typeface="Arial"/>
              </a:rPr>
              <a:t>Supported by Eli Lilly and Company.</a:t>
            </a:r>
          </a:p>
          <a:p>
            <a:pPr algn="r">
              <a:spcBef>
                <a:spcPct val="20000"/>
              </a:spcBef>
              <a:buFont typeface="Arial"/>
              <a:buNone/>
              <a:defRPr/>
            </a:pPr>
            <a:r>
              <a:rPr lang="en-US" sz="1000" dirty="0">
                <a:solidFill>
                  <a:srgbClr val="363636"/>
                </a:solidFill>
                <a:latin typeface="Arial"/>
                <a:cs typeface="Arial"/>
              </a:rPr>
              <a:t> Eli Lilly and Company has not influenced the content of this publication</a:t>
            </a:r>
          </a:p>
        </p:txBody>
      </p:sp>
      <p:pic>
        <p:nvPicPr>
          <p:cNvPr id="9" name="Picture 8"/>
          <p:cNvPicPr>
            <a:picLocks noChangeAspect="1"/>
          </p:cNvPicPr>
          <p:nvPr userDrawn="1"/>
        </p:nvPicPr>
        <p:blipFill rotWithShape="1">
          <a:blip r:embed="rId3" cstate="print">
            <a:extLst>
              <a:ext uri="{28A0092B-C50C-407E-A947-70E740481C1C}">
                <a14:useLocalDpi xmlns="" xmlns:a14="http://schemas.microsoft.com/office/drawing/2010/main"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 xmlns:a14="http://schemas.microsoft.com/office/drawing/2010/main"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a:t>Click to edit Master title style</a:t>
            </a:r>
          </a:p>
        </p:txBody>
      </p:sp>
      <p:sp>
        <p:nvSpPr>
          <p:cNvPr id="2" name="Rectangle 1"/>
          <p:cNvSpPr/>
          <p:nvPr userDrawn="1"/>
        </p:nvSpPr>
        <p:spPr>
          <a:xfrm>
            <a:off x="0" y="1474220"/>
            <a:ext cx="9144000" cy="4545580"/>
          </a:xfrm>
          <a:prstGeom prst="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pic>
        <p:nvPicPr>
          <p:cNvPr id="13" name="Picture 12"/>
          <p:cNvPicPr preferRelativeResize="0">
            <a:picLocks/>
          </p:cNvPicPr>
          <p:nvPr userDrawn="1"/>
        </p:nvPicPr>
        <p:blipFill rotWithShape="1">
          <a:blip r:embed="rId5" cstate="print">
            <a:extLst>
              <a:ext uri="{28A0092B-C50C-407E-A947-70E740481C1C}">
                <a14:useLocalDpi xmlns="" xmlns:a14="http://schemas.microsoft.com/office/drawing/2010/main" val="0"/>
              </a:ext>
            </a:extLst>
          </a:blip>
          <a:srcRect t="10392" b="33726"/>
          <a:stretch/>
        </p:blipFill>
        <p:spPr>
          <a:xfrm>
            <a:off x="-20172" y="1532964"/>
            <a:ext cx="9180000" cy="4437541"/>
          </a:xfrm>
          <a:prstGeom prst="rect">
            <a:avLst/>
          </a:prstGeom>
        </p:spPr>
      </p:pic>
      <p:cxnSp>
        <p:nvCxnSpPr>
          <p:cNvPr id="14" name="Straight Connector 13"/>
          <p:cNvCxnSpPr/>
          <p:nvPr userDrawn="1"/>
        </p:nvCxnSpPr>
        <p:spPr>
          <a:xfrm>
            <a:off x="-20172" y="5991562"/>
            <a:ext cx="9180000" cy="0"/>
          </a:xfrm>
          <a:prstGeom prst="line">
            <a:avLst/>
          </a:prstGeom>
          <a:ln w="76200">
            <a:solidFill>
              <a:srgbClr val="A63D2A"/>
            </a:solidFill>
          </a:ln>
        </p:spPr>
        <p:style>
          <a:lnRef idx="1">
            <a:schemeClr val="accent1"/>
          </a:lnRef>
          <a:fillRef idx="0">
            <a:schemeClr val="accent1"/>
          </a:fillRef>
          <a:effectRef idx="0">
            <a:schemeClr val="accent1"/>
          </a:effectRef>
          <a:fontRef idx="minor">
            <a:schemeClr val="tx1"/>
          </a:fontRef>
        </p:style>
      </p:cxnSp>
      <p:pic>
        <p:nvPicPr>
          <p:cNvPr id="1026" name="Picture 2" descr="Dusk view of Barcelona, Spain. Plaza de Espana"/>
          <p:cNvPicPr>
            <a:picLocks noChangeAspect="1" noChangeArrowheads="1"/>
          </p:cNvPicPr>
          <p:nvPr userDrawn="1"/>
        </p:nvPicPr>
        <p:blipFill rotWithShape="1">
          <a:blip r:embed="rId6" cstate="print">
            <a:extLst>
              <a:ext uri="{28A0092B-C50C-407E-A947-70E740481C1C}">
                <a14:useLocalDpi xmlns="" xmlns:a14="http://schemas.microsoft.com/office/drawing/2010/main" val="0"/>
              </a:ext>
            </a:extLst>
          </a:blip>
          <a:srcRect t="12278" b="21295"/>
          <a:stretch/>
        </p:blipFill>
        <p:spPr bwMode="auto">
          <a:xfrm>
            <a:off x="0" y="1532963"/>
            <a:ext cx="9144000" cy="4458599"/>
          </a:xfrm>
          <a:prstGeom prst="rect">
            <a:avLst/>
          </a:prstGeom>
          <a:noFill/>
          <a:extLst>
            <a:ext uri="{909E8E84-426E-40DD-AFC4-6F175D3DCCD1}">
              <a14:hiddenFill xmlns="" xmlns:a14="http://schemas.microsoft.com/office/drawing/2010/main">
                <a:solidFill>
                  <a:srgbClr val="FFFFFF"/>
                </a:solidFill>
              </a14:hiddenFill>
            </a:ext>
          </a:extLst>
        </p:spPr>
      </p:pic>
      <p:sp>
        <p:nvSpPr>
          <p:cNvPr id="15" name="Rectangle 14"/>
          <p:cNvSpPr/>
          <p:nvPr userDrawn="1"/>
        </p:nvSpPr>
        <p:spPr>
          <a:xfrm>
            <a:off x="945292" y="4982872"/>
            <a:ext cx="7253416" cy="769441"/>
          </a:xfrm>
          <a:prstGeom prst="rect">
            <a:avLst/>
          </a:prstGeom>
        </p:spPr>
        <p:txBody>
          <a:bodyPr wrap="square">
            <a:spAutoFit/>
          </a:bodyPr>
          <a:lstStyle/>
          <a:p>
            <a:pPr algn="ctr"/>
            <a:r>
              <a:rPr lang="en-GB" sz="2400" b="1" kern="0" dirty="0">
                <a:solidFill>
                  <a:srgbClr val="FFFFFF"/>
                </a:solidFill>
                <a:effectLst>
                  <a:outerShdw blurRad="127000" sx="101000" sy="101000" algn="ctr" rotWithShape="0">
                    <a:prstClr val="black">
                      <a:alpha val="71000"/>
                    </a:prstClr>
                  </a:outerShdw>
                </a:effectLst>
                <a:latin typeface="Arial"/>
                <a:cs typeface="Arial"/>
              </a:rPr>
              <a:t>19</a:t>
            </a:r>
            <a:r>
              <a:rPr lang="en-GB" sz="2400" b="1" kern="0" baseline="30000" dirty="0">
                <a:solidFill>
                  <a:srgbClr val="FFFFFF"/>
                </a:solidFill>
                <a:effectLst>
                  <a:outerShdw blurRad="127000" sx="101000" sy="101000" algn="ctr" rotWithShape="0">
                    <a:prstClr val="black">
                      <a:alpha val="71000"/>
                    </a:prstClr>
                  </a:outerShdw>
                </a:effectLst>
                <a:latin typeface="Arial"/>
                <a:cs typeface="Arial"/>
              </a:rPr>
              <a:t>th</a:t>
            </a:r>
            <a:r>
              <a:rPr lang="en-GB" sz="2400" b="1" kern="0" dirty="0">
                <a:solidFill>
                  <a:srgbClr val="FFFFFF"/>
                </a:solidFill>
                <a:effectLst>
                  <a:outerShdw blurRad="127000" sx="101000" sy="101000" algn="ctr" rotWithShape="0">
                    <a:prstClr val="black">
                      <a:alpha val="71000"/>
                    </a:prstClr>
                  </a:outerShdw>
                </a:effectLst>
                <a:latin typeface="Arial"/>
                <a:cs typeface="Arial"/>
              </a:rPr>
              <a:t> World Congress on Gastrointestinal Cancer</a:t>
            </a:r>
          </a:p>
          <a:p>
            <a:pPr algn="ctr">
              <a:defRPr/>
            </a:pPr>
            <a:r>
              <a:rPr lang="en-US" sz="2000" dirty="0">
                <a:solidFill>
                  <a:srgbClr val="FFFFFF"/>
                </a:solidFill>
                <a:effectLst>
                  <a:outerShdw blurRad="127000" sx="101000" sy="101000" algn="ctr" rotWithShape="0">
                    <a:prstClr val="black">
                      <a:alpha val="71000"/>
                    </a:prstClr>
                  </a:outerShdw>
                </a:effectLst>
                <a:latin typeface="Arial"/>
                <a:cs typeface="Arial"/>
              </a:rPr>
              <a:t>28 June–1 July 2017 </a:t>
            </a:r>
            <a:r>
              <a:rPr lang="en-US" sz="2000" dirty="0">
                <a:solidFill>
                  <a:srgbClr val="FFFFFF"/>
                </a:solidFill>
                <a:effectLst>
                  <a:outerShdw blurRad="50800" dist="38100" dir="2700000" algn="tl" rotWithShape="0">
                    <a:prstClr val="black">
                      <a:alpha val="40000"/>
                    </a:prstClr>
                  </a:outerShdw>
                </a:effectLst>
                <a:latin typeface="Arial"/>
                <a:cs typeface="Arial"/>
              </a:rPr>
              <a:t>| </a:t>
            </a:r>
            <a:r>
              <a:rPr lang="en-US" sz="2000" dirty="0">
                <a:solidFill>
                  <a:srgbClr val="FFFFFF"/>
                </a:solidFill>
                <a:effectLst>
                  <a:outerShdw blurRad="127000" sx="101000" sy="101000" algn="ctr" rotWithShape="0">
                    <a:prstClr val="black">
                      <a:alpha val="71000"/>
                    </a:prstClr>
                  </a:outerShdw>
                </a:effectLst>
                <a:latin typeface="Arial"/>
                <a:cs typeface="Arial"/>
              </a:rPr>
              <a:t>Barcelona, Spain</a:t>
            </a:r>
          </a:p>
        </p:txBody>
      </p:sp>
    </p:spTree>
    <p:extLst>
      <p:ext uri="{BB962C8B-B14F-4D97-AF65-F5344CB8AC3E}">
        <p14:creationId xmlns="" xmlns:p14="http://schemas.microsoft.com/office/powerpoint/2010/main" val="24635210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11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solidFill>
                  <a:srgbClr val="4D4D4D"/>
                </a:solidFill>
                <a:latin typeface="Arial"/>
                <a:cs typeface="Arial"/>
              </a:rPr>
              <a:t>Supported by Eli Lilly and Company.</a:t>
            </a:r>
          </a:p>
          <a:p>
            <a:pPr algn="r">
              <a:spcBef>
                <a:spcPct val="20000"/>
              </a:spcBef>
              <a:buFont typeface="Arial"/>
              <a:buNone/>
              <a:defRPr/>
            </a:pPr>
            <a:r>
              <a:rPr lang="en-US" sz="1000" dirty="0">
                <a:solidFill>
                  <a:srgbClr val="363636"/>
                </a:solidFill>
                <a:latin typeface="Arial"/>
                <a:cs typeface="Arial"/>
              </a:rPr>
              <a:t> Eli Lilly and Company has not influenced the content of this publication</a:t>
            </a:r>
          </a:p>
        </p:txBody>
      </p:sp>
      <p:pic>
        <p:nvPicPr>
          <p:cNvPr id="9" name="Picture 8"/>
          <p:cNvPicPr>
            <a:picLocks noChangeAspect="1"/>
          </p:cNvPicPr>
          <p:nvPr userDrawn="1"/>
        </p:nvPicPr>
        <p:blipFill rotWithShape="1">
          <a:blip r:embed="rId3" cstate="print">
            <a:extLst>
              <a:ext uri="{28A0092B-C50C-407E-A947-70E740481C1C}">
                <a14:useLocalDpi xmlns="" xmlns:a14="http://schemas.microsoft.com/office/drawing/2010/main"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 xmlns:a14="http://schemas.microsoft.com/office/drawing/2010/main"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a:t>Click to edit Master title style</a:t>
            </a:r>
          </a:p>
        </p:txBody>
      </p:sp>
      <p:sp>
        <p:nvSpPr>
          <p:cNvPr id="3075" name="Rectangle 3"/>
          <p:cNvSpPr>
            <a:spLocks noGrp="1" noChangeArrowheads="1"/>
          </p:cNvSpPr>
          <p:nvPr>
            <p:ph type="subTitle" idx="1"/>
          </p:nvPr>
        </p:nvSpPr>
        <p:spPr>
          <a:xfrm>
            <a:off x="4572000" y="1580903"/>
            <a:ext cx="4178300" cy="1352797"/>
          </a:xfrm>
        </p:spPr>
        <p:txBody>
          <a:bodyPr anchor="t"/>
          <a:lstStyle>
            <a:lvl1pPr marL="0" indent="0" algn="r">
              <a:buFontTx/>
              <a:buNone/>
              <a:defRPr b="1" u="none">
                <a:solidFill>
                  <a:schemeClr val="bg1"/>
                </a:solidFill>
                <a:effectLst/>
              </a:defRPr>
            </a:lvl1pPr>
          </a:lstStyle>
          <a:p>
            <a:pPr lvl="0"/>
            <a:r>
              <a:rPr lang="en-GB" noProof="0" dirty="0"/>
              <a:t>Click to edit Master subtitle style</a:t>
            </a:r>
          </a:p>
        </p:txBody>
      </p:sp>
    </p:spTree>
    <p:extLst>
      <p:ext uri="{BB962C8B-B14F-4D97-AF65-F5344CB8AC3E}">
        <p14:creationId xmlns="" xmlns:p14="http://schemas.microsoft.com/office/powerpoint/2010/main" val="36297950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5" name="Rectangle 4"/>
          <p:cNvSpPr/>
          <p:nvPr userDrawn="1"/>
        </p:nvSpPr>
        <p:spPr>
          <a:xfrm>
            <a:off x="0" y="1219200"/>
            <a:ext cx="9144000" cy="2229395"/>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074" name="Rectangle 2"/>
          <p:cNvSpPr>
            <a:spLocks noGrp="1" noChangeArrowheads="1"/>
          </p:cNvSpPr>
          <p:nvPr>
            <p:ph type="ctrTitle"/>
          </p:nvPr>
        </p:nvSpPr>
        <p:spPr>
          <a:xfrm>
            <a:off x="365125" y="1332411"/>
            <a:ext cx="8265069" cy="2002972"/>
          </a:xfrm>
        </p:spPr>
        <p:txBody>
          <a:bodyPr bIns="45720"/>
          <a:lstStyle>
            <a:lvl1pPr>
              <a:defRPr sz="3600"/>
            </a:lvl1pPr>
          </a:lstStyle>
          <a:p>
            <a:pPr lvl="0"/>
            <a:r>
              <a:rPr lang="en-GB" noProof="0" dirty="0"/>
              <a:t>Click to edit Master title style</a:t>
            </a:r>
          </a:p>
        </p:txBody>
      </p:sp>
      <p:sp>
        <p:nvSpPr>
          <p:cNvPr id="3075" name="Rectangle 3"/>
          <p:cNvSpPr>
            <a:spLocks noGrp="1" noChangeArrowheads="1"/>
          </p:cNvSpPr>
          <p:nvPr>
            <p:ph type="subTitle" idx="1"/>
          </p:nvPr>
        </p:nvSpPr>
        <p:spPr>
          <a:xfrm>
            <a:off x="365124" y="3563698"/>
            <a:ext cx="8413751" cy="1416050"/>
          </a:xfrm>
        </p:spPr>
        <p:txBody>
          <a:bodyPr/>
          <a:lstStyle>
            <a:lvl1pPr marL="0" indent="0">
              <a:buFontTx/>
              <a:buNone/>
              <a:defRPr b="1">
                <a:solidFill>
                  <a:schemeClr val="accent3"/>
                </a:solidFill>
              </a:defRPr>
            </a:lvl1pPr>
          </a:lstStyle>
          <a:p>
            <a:pPr lvl="0"/>
            <a:r>
              <a:rPr lang="en-GB" noProof="0" dirty="0"/>
              <a:t>Click to edit Master subtitle style</a:t>
            </a:r>
          </a:p>
        </p:txBody>
      </p:sp>
      <p:sp>
        <p:nvSpPr>
          <p:cNvPr id="6" name="Rectangle 5"/>
          <p:cNvSpPr/>
          <p:nvPr userDrawn="1"/>
        </p:nvSpPr>
        <p:spPr>
          <a:xfrm>
            <a:off x="8778875" y="1219200"/>
            <a:ext cx="365125" cy="22293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7" name="Rectangle 6"/>
          <p:cNvSpPr/>
          <p:nvPr userDrawn="1"/>
        </p:nvSpPr>
        <p:spPr>
          <a:xfrm>
            <a:off x="-1" y="6674631"/>
            <a:ext cx="5512527" cy="1833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pic>
        <p:nvPicPr>
          <p:cNvPr id="11" name="Picture 10" descr="LILLY_LOGO.jpg"/>
          <p:cNvPicPr>
            <a:picLocks noChangeAspect="1"/>
          </p:cNvPicPr>
          <p:nvPr userDrawn="1"/>
        </p:nvPicPr>
        <p:blipFill>
          <a:blip r:embed="rId2" cstate="print"/>
          <a:stretch>
            <a:fillRect/>
          </a:stretch>
        </p:blipFill>
        <p:spPr>
          <a:xfrm>
            <a:off x="8145940" y="6063613"/>
            <a:ext cx="633977" cy="345152"/>
          </a:xfrm>
          <a:prstGeom prst="rect">
            <a:avLst/>
          </a:prstGeom>
        </p:spPr>
      </p:pic>
      <p:sp>
        <p:nvSpPr>
          <p:cNvPr id="12" name="Subtitle 2"/>
          <p:cNvSpPr txBox="1">
            <a:spLocks/>
          </p:cNvSpPr>
          <p:nvPr userDrawn="1"/>
        </p:nvSpPr>
        <p:spPr>
          <a:xfrm>
            <a:off x="965200" y="58700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solidFill>
                  <a:srgbClr val="4D4D4D"/>
                </a:solidFill>
                <a:latin typeface="Arial"/>
                <a:cs typeface="Arial"/>
              </a:rPr>
              <a:t>Supported by Eli Lilly and Company.</a:t>
            </a:r>
          </a:p>
          <a:p>
            <a:pPr algn="r">
              <a:spcBef>
                <a:spcPct val="20000"/>
              </a:spcBef>
              <a:buFont typeface="Arial"/>
              <a:buNone/>
              <a:defRPr/>
            </a:pPr>
            <a:r>
              <a:rPr lang="en-US" sz="1000" dirty="0">
                <a:solidFill>
                  <a:srgbClr val="363636"/>
                </a:solidFill>
                <a:latin typeface="Arial"/>
                <a:cs typeface="Arial"/>
              </a:rPr>
              <a:t> Eli Lilly and Company has not influenced the content of this publication</a:t>
            </a:r>
          </a:p>
        </p:txBody>
      </p:sp>
      <p:pic>
        <p:nvPicPr>
          <p:cNvPr id="13" name="Picture 12"/>
          <p:cNvPicPr>
            <a:picLocks noChangeAspect="1"/>
          </p:cNvPicPr>
          <p:nvPr userDrawn="1"/>
        </p:nvPicPr>
        <p:blipFill rotWithShape="1">
          <a:blip r:embed="rId3" cstate="print">
            <a:extLst>
              <a:ext uri="{28A0092B-C50C-407E-A947-70E740481C1C}">
                <a14:useLocalDpi xmlns="" xmlns:a14="http://schemas.microsoft.com/office/drawing/2010/main" val="0"/>
              </a:ext>
            </a:extLst>
          </a:blip>
          <a:srcRect l="21933" r="21933" b="24601"/>
          <a:stretch/>
        </p:blipFill>
        <p:spPr>
          <a:xfrm>
            <a:off x="313531" y="5803900"/>
            <a:ext cx="520578" cy="654139"/>
          </a:xfrm>
          <a:prstGeom prst="rect">
            <a:avLst/>
          </a:prstGeom>
        </p:spPr>
      </p:pic>
      <p:pic>
        <p:nvPicPr>
          <p:cNvPr id="14" name="Picture 13"/>
          <p:cNvPicPr>
            <a:picLocks noChangeAspect="1"/>
          </p:cNvPicPr>
          <p:nvPr userDrawn="1"/>
        </p:nvPicPr>
        <p:blipFill rotWithShape="1">
          <a:blip r:embed="rId4" cstate="print">
            <a:extLst>
              <a:ext uri="{28A0092B-C50C-407E-A947-70E740481C1C}">
                <a14:useLocalDpi xmlns="" xmlns:a14="http://schemas.microsoft.com/office/drawing/2010/main" val="0"/>
              </a:ext>
            </a:extLst>
          </a:blip>
          <a:srcRect t="84401"/>
          <a:stretch/>
        </p:blipFill>
        <p:spPr>
          <a:xfrm>
            <a:off x="854373" y="5980433"/>
            <a:ext cx="1500059" cy="218903"/>
          </a:xfrm>
          <a:prstGeom prst="rect">
            <a:avLst/>
          </a:prstGeom>
        </p:spPr>
      </p:pic>
    </p:spTree>
    <p:extLst>
      <p:ext uri="{BB962C8B-B14F-4D97-AF65-F5344CB8AC3E}">
        <p14:creationId xmlns="" xmlns:p14="http://schemas.microsoft.com/office/powerpoint/2010/main" val="1914180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 xmlns:p14="http://schemas.microsoft.com/office/powerpoint/2010/main" val="26619811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 xmlns:p14="http://schemas.microsoft.com/office/powerpoint/2010/main" val="40861241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 xmlns:p14="http://schemas.microsoft.com/office/powerpoint/2010/main" val="30916349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 xmlns:p14="http://schemas.microsoft.com/office/powerpoint/2010/main" val="3224749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1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3" cstate="print">
            <a:extLst>
              <a:ext uri="{28A0092B-C50C-407E-A947-70E740481C1C}">
                <a14:useLocalDpi xmlns="" xmlns:a14="http://schemas.microsoft.com/office/drawing/2010/main"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 xmlns:a14="http://schemas.microsoft.com/office/drawing/2010/main"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a:t>Click to edit Master title style</a:t>
            </a:r>
          </a:p>
        </p:txBody>
      </p:sp>
      <p:sp>
        <p:nvSpPr>
          <p:cNvPr id="3075" name="Rectangle 3"/>
          <p:cNvSpPr>
            <a:spLocks noGrp="1" noChangeArrowheads="1"/>
          </p:cNvSpPr>
          <p:nvPr>
            <p:ph type="subTitle" idx="1"/>
          </p:nvPr>
        </p:nvSpPr>
        <p:spPr>
          <a:xfrm>
            <a:off x="4572000" y="1580903"/>
            <a:ext cx="4178300" cy="1352797"/>
          </a:xfrm>
        </p:spPr>
        <p:txBody>
          <a:bodyPr anchor="t"/>
          <a:lstStyle>
            <a:lvl1pPr marL="0" indent="0" algn="r">
              <a:buFontTx/>
              <a:buNone/>
              <a:defRPr b="1" u="none">
                <a:solidFill>
                  <a:schemeClr val="bg1"/>
                </a:solidFill>
                <a:effectLst/>
              </a:defRPr>
            </a:lvl1pPr>
          </a:lstStyle>
          <a:p>
            <a:pPr lvl="0"/>
            <a:r>
              <a:rPr lang="en-GB" noProof="0" dirty="0"/>
              <a:t>Click to edit Master subtitle style</a:t>
            </a:r>
          </a:p>
        </p:txBody>
      </p:sp>
    </p:spTree>
    <p:extLst>
      <p:ext uri="{BB962C8B-B14F-4D97-AF65-F5344CB8AC3E}">
        <p14:creationId xmlns="" xmlns:p14="http://schemas.microsoft.com/office/powerpoint/2010/main" val="10726831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Tree>
    <p:extLst>
      <p:ext uri="{BB962C8B-B14F-4D97-AF65-F5344CB8AC3E}">
        <p14:creationId xmlns="" xmlns:p14="http://schemas.microsoft.com/office/powerpoint/2010/main" val="36882669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40069323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 xmlns:a14="http://schemas.microsoft.com/office/drawing/2010/main" val="0"/>
              </a:ext>
            </a:extLst>
          </a:blip>
          <a:srcRect t="13785" b="12188"/>
          <a:stretch/>
        </p:blipFill>
        <p:spPr>
          <a:xfrm>
            <a:off x="0" y="1506583"/>
            <a:ext cx="9144000" cy="4513216"/>
          </a:xfrm>
          <a:prstGeom prst="rect">
            <a:avLst/>
          </a:prstGeom>
        </p:spPr>
      </p:pic>
      <p:sp>
        <p:nvSpPr>
          <p:cNvPr id="6" name="Rectangle 5"/>
          <p:cNvSpPr/>
          <p:nvPr userDrawn="1"/>
        </p:nvSpPr>
        <p:spPr>
          <a:xfrm>
            <a:off x="0" y="1"/>
            <a:ext cx="9144000" cy="15885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3"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smtClean="0">
                <a:solidFill>
                  <a:srgbClr val="4D4D4D"/>
                </a:solidFill>
              </a:rPr>
              <a:t>Supported by Eli </a:t>
            </a:r>
            <a:r>
              <a:rPr lang="en-US" sz="1100" b="1" dirty="0">
                <a:solidFill>
                  <a:srgbClr val="4D4D4D"/>
                </a:solidFill>
              </a:rPr>
              <a:t>Lilly and Company.</a:t>
            </a:r>
          </a:p>
          <a:p>
            <a:pPr algn="r">
              <a:spcBef>
                <a:spcPct val="20000"/>
              </a:spcBef>
              <a:buFont typeface="Arial"/>
              <a:buNone/>
              <a:defRPr/>
            </a:pPr>
            <a:r>
              <a:rPr lang="en-US" sz="1000" dirty="0" smtClean="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4" cstate="print">
            <a:extLst>
              <a:ext uri="{28A0092B-C50C-407E-A947-70E740481C1C}">
                <a14:useLocalDpi xmlns="" xmlns:a14="http://schemas.microsoft.com/office/drawing/2010/main" val="0"/>
              </a:ext>
            </a:extLst>
          </a:blip>
          <a:srcRect l="21933" r="21933" b="24601"/>
          <a:stretch/>
        </p:blipFill>
        <p:spPr>
          <a:xfrm>
            <a:off x="313531" y="6108700"/>
            <a:ext cx="520578" cy="654139"/>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5885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228600"/>
            <a:ext cx="8413751" cy="1277983"/>
          </a:xfrm>
        </p:spPr>
        <p:txBody>
          <a:bodyPr bIns="45720"/>
          <a:lstStyle>
            <a:lvl1pPr algn="l">
              <a:defRPr sz="4400">
                <a:solidFill>
                  <a:schemeClr val="tx2"/>
                </a:solidFill>
              </a:defRPr>
            </a:lvl1pPr>
          </a:lstStyle>
          <a:p>
            <a:pPr lvl="0"/>
            <a:r>
              <a:rPr lang="en-GB" noProof="0" dirty="0" smtClean="0"/>
              <a:t>Click to edit Master title style</a:t>
            </a:r>
          </a:p>
        </p:txBody>
      </p:sp>
      <p:sp>
        <p:nvSpPr>
          <p:cNvPr id="3075" name="Rectangle 3"/>
          <p:cNvSpPr>
            <a:spLocks noGrp="1" noChangeArrowheads="1"/>
          </p:cNvSpPr>
          <p:nvPr>
            <p:ph type="subTitle" idx="1"/>
          </p:nvPr>
        </p:nvSpPr>
        <p:spPr>
          <a:xfrm>
            <a:off x="2943497" y="4453892"/>
            <a:ext cx="5835378" cy="1439499"/>
          </a:xfrm>
        </p:spPr>
        <p:txBody>
          <a:bodyPr anchor="b"/>
          <a:lstStyle>
            <a:lvl1pPr marL="0" indent="0" algn="r">
              <a:buFontTx/>
              <a:buNone/>
              <a:defRPr b="1" u="none">
                <a:solidFill>
                  <a:schemeClr val="tx2"/>
                </a:solidFill>
                <a:effectLst>
                  <a:outerShdw blurRad="38100" dist="38100" dir="2700000" algn="tl">
                    <a:srgbClr val="000000">
                      <a:alpha val="43137"/>
                    </a:srgbClr>
                  </a:outerShdw>
                </a:effectLst>
              </a:defRPr>
            </a:lvl1pPr>
          </a:lstStyle>
          <a:p>
            <a:pPr lvl="0"/>
            <a:r>
              <a:rPr lang="en-GB" noProof="0" dirty="0" smtClean="0"/>
              <a:t>Click to edit Master subtitle style</a:t>
            </a:r>
          </a:p>
        </p:txBody>
      </p:sp>
      <p:pic>
        <p:nvPicPr>
          <p:cNvPr id="14" name="Picture 13"/>
          <p:cNvPicPr>
            <a:picLocks noChangeAspect="1"/>
          </p:cNvPicPr>
          <p:nvPr userDrawn="1"/>
        </p:nvPicPr>
        <p:blipFill rotWithShape="1">
          <a:blip r:embed="rId5" cstate="print">
            <a:extLst>
              <a:ext uri="{28A0092B-C50C-407E-A947-70E740481C1C}">
                <a14:useLocalDpi xmlns="" xmlns:a14="http://schemas.microsoft.com/office/drawing/2010/main" val="0"/>
              </a:ext>
            </a:extLst>
          </a:blip>
          <a:srcRect t="84401"/>
          <a:stretch/>
        </p:blipFill>
        <p:spPr>
          <a:xfrm>
            <a:off x="854373" y="6285233"/>
            <a:ext cx="1500059" cy="218903"/>
          </a:xfrm>
          <a:prstGeom prst="rect">
            <a:avLst/>
          </a:prstGeom>
        </p:spPr>
      </p:pic>
    </p:spTree>
    <p:extLst>
      <p:ext uri="{BB962C8B-B14F-4D97-AF65-F5344CB8AC3E}">
        <p14:creationId xmlns="" xmlns:p14="http://schemas.microsoft.com/office/powerpoint/2010/main" val="1770210505"/>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5" name="Rectangle 4"/>
          <p:cNvSpPr/>
          <p:nvPr userDrawn="1"/>
        </p:nvSpPr>
        <p:spPr>
          <a:xfrm>
            <a:off x="0" y="1219200"/>
            <a:ext cx="9144000" cy="2229395"/>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074" name="Rectangle 2"/>
          <p:cNvSpPr>
            <a:spLocks noGrp="1" noChangeArrowheads="1"/>
          </p:cNvSpPr>
          <p:nvPr>
            <p:ph type="ctrTitle"/>
          </p:nvPr>
        </p:nvSpPr>
        <p:spPr>
          <a:xfrm>
            <a:off x="365125" y="1332411"/>
            <a:ext cx="8265069" cy="2002972"/>
          </a:xfrm>
        </p:spPr>
        <p:txBody>
          <a:bodyPr bIns="45720"/>
          <a:lstStyle>
            <a:lvl1pPr>
              <a:defRPr sz="3600"/>
            </a:lvl1pPr>
          </a:lstStyle>
          <a:p>
            <a:pPr lvl="0"/>
            <a:r>
              <a:rPr lang="en-GB" noProof="0" dirty="0" smtClean="0"/>
              <a:t>Click to edit Master title style</a:t>
            </a:r>
          </a:p>
        </p:txBody>
      </p:sp>
      <p:sp>
        <p:nvSpPr>
          <p:cNvPr id="3075" name="Rectangle 3"/>
          <p:cNvSpPr>
            <a:spLocks noGrp="1" noChangeArrowheads="1"/>
          </p:cNvSpPr>
          <p:nvPr>
            <p:ph type="subTitle" idx="1"/>
          </p:nvPr>
        </p:nvSpPr>
        <p:spPr>
          <a:xfrm>
            <a:off x="365124" y="3563698"/>
            <a:ext cx="8413751" cy="1416050"/>
          </a:xfrm>
        </p:spPr>
        <p:txBody>
          <a:bodyPr/>
          <a:lstStyle>
            <a:lvl1pPr marL="0" indent="0">
              <a:buFontTx/>
              <a:buNone/>
              <a:defRPr b="1">
                <a:solidFill>
                  <a:schemeClr val="accent3"/>
                </a:solidFill>
              </a:defRPr>
            </a:lvl1pPr>
          </a:lstStyle>
          <a:p>
            <a:pPr lvl="0"/>
            <a:r>
              <a:rPr lang="en-GB" noProof="0" dirty="0" smtClean="0"/>
              <a:t>Click to edit Master subtitle style</a:t>
            </a:r>
          </a:p>
        </p:txBody>
      </p:sp>
      <p:sp>
        <p:nvSpPr>
          <p:cNvPr id="6" name="Rectangle 5"/>
          <p:cNvSpPr/>
          <p:nvPr userDrawn="1"/>
        </p:nvSpPr>
        <p:spPr>
          <a:xfrm>
            <a:off x="8778875" y="1219200"/>
            <a:ext cx="365125" cy="22293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7" name="Rectangle 6"/>
          <p:cNvSpPr/>
          <p:nvPr userDrawn="1"/>
        </p:nvSpPr>
        <p:spPr>
          <a:xfrm>
            <a:off x="-1" y="6674631"/>
            <a:ext cx="5512527" cy="1833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pic>
        <p:nvPicPr>
          <p:cNvPr id="11" name="Picture 10" descr="LILLY_LOGO.jpg"/>
          <p:cNvPicPr>
            <a:picLocks noChangeAspect="1"/>
          </p:cNvPicPr>
          <p:nvPr userDrawn="1"/>
        </p:nvPicPr>
        <p:blipFill>
          <a:blip r:embed="rId2" cstate="print"/>
          <a:stretch>
            <a:fillRect/>
          </a:stretch>
        </p:blipFill>
        <p:spPr>
          <a:xfrm>
            <a:off x="8145940" y="6063613"/>
            <a:ext cx="633977" cy="345152"/>
          </a:xfrm>
          <a:prstGeom prst="rect">
            <a:avLst/>
          </a:prstGeom>
        </p:spPr>
      </p:pic>
      <p:sp>
        <p:nvSpPr>
          <p:cNvPr id="12" name="Subtitle 2"/>
          <p:cNvSpPr txBox="1">
            <a:spLocks/>
          </p:cNvSpPr>
          <p:nvPr userDrawn="1"/>
        </p:nvSpPr>
        <p:spPr>
          <a:xfrm>
            <a:off x="965200" y="58700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smtClean="0">
                <a:solidFill>
                  <a:srgbClr val="4D4D4D"/>
                </a:solidFill>
              </a:rPr>
              <a:t>Supported by Eli </a:t>
            </a:r>
            <a:r>
              <a:rPr lang="en-US" sz="1100" b="1" dirty="0">
                <a:solidFill>
                  <a:srgbClr val="4D4D4D"/>
                </a:solidFill>
              </a:rPr>
              <a:t>Lilly and Company.</a:t>
            </a:r>
          </a:p>
          <a:p>
            <a:pPr algn="r">
              <a:spcBef>
                <a:spcPct val="20000"/>
              </a:spcBef>
              <a:buFont typeface="Arial"/>
              <a:buNone/>
              <a:defRPr/>
            </a:pPr>
            <a:r>
              <a:rPr lang="en-US" sz="1000" dirty="0" smtClean="0">
                <a:solidFill>
                  <a:srgbClr val="363636"/>
                </a:solidFill>
              </a:rPr>
              <a:t> Eli Lilly and Company has not influenced the content of this publication</a:t>
            </a:r>
          </a:p>
        </p:txBody>
      </p:sp>
      <p:pic>
        <p:nvPicPr>
          <p:cNvPr id="13" name="Picture 12"/>
          <p:cNvPicPr>
            <a:picLocks noChangeAspect="1"/>
          </p:cNvPicPr>
          <p:nvPr userDrawn="1"/>
        </p:nvPicPr>
        <p:blipFill rotWithShape="1">
          <a:blip r:embed="rId3" cstate="print">
            <a:extLst>
              <a:ext uri="{28A0092B-C50C-407E-A947-70E740481C1C}">
                <a14:useLocalDpi xmlns="" xmlns:a14="http://schemas.microsoft.com/office/drawing/2010/main" val="0"/>
              </a:ext>
            </a:extLst>
          </a:blip>
          <a:srcRect l="21933" r="21933" b="24601"/>
          <a:stretch/>
        </p:blipFill>
        <p:spPr>
          <a:xfrm>
            <a:off x="313531" y="5803900"/>
            <a:ext cx="520578" cy="654139"/>
          </a:xfrm>
          <a:prstGeom prst="rect">
            <a:avLst/>
          </a:prstGeom>
        </p:spPr>
      </p:pic>
      <p:pic>
        <p:nvPicPr>
          <p:cNvPr id="14" name="Picture 13"/>
          <p:cNvPicPr>
            <a:picLocks noChangeAspect="1"/>
          </p:cNvPicPr>
          <p:nvPr userDrawn="1"/>
        </p:nvPicPr>
        <p:blipFill rotWithShape="1">
          <a:blip r:embed="rId4" cstate="print">
            <a:extLst>
              <a:ext uri="{28A0092B-C50C-407E-A947-70E740481C1C}">
                <a14:useLocalDpi xmlns="" xmlns:a14="http://schemas.microsoft.com/office/drawing/2010/main" val="0"/>
              </a:ext>
            </a:extLst>
          </a:blip>
          <a:srcRect t="84401"/>
          <a:stretch/>
        </p:blipFill>
        <p:spPr>
          <a:xfrm>
            <a:off x="854373" y="5980433"/>
            <a:ext cx="1500059" cy="218903"/>
          </a:xfrm>
          <a:prstGeom prst="rect">
            <a:avLst/>
          </a:prstGeom>
        </p:spPr>
      </p:pic>
    </p:spTree>
    <p:extLst>
      <p:ext uri="{BB962C8B-B14F-4D97-AF65-F5344CB8AC3E}">
        <p14:creationId xmlns="" xmlns:p14="http://schemas.microsoft.com/office/powerpoint/2010/main" val="1425769079"/>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lvl1pPr>
              <a:spcBef>
                <a:spcPts val="0"/>
              </a:spcBef>
              <a:spcAft>
                <a:spcPts val="400"/>
              </a:spcAft>
              <a:defRPr/>
            </a:lvl1pPr>
            <a:lvl2pPr>
              <a:spcBef>
                <a:spcPts val="0"/>
              </a:spcBef>
              <a:spcAft>
                <a:spcPts val="400"/>
              </a:spcAft>
              <a:defRPr/>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smtClean="0"/>
              <a:t>Footnote text left aligned (Arial 12pt roman, black)</a:t>
            </a:r>
            <a:endParaRPr lang="en-GB" sz="1200" dirty="0"/>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smtClean="0"/>
              <a:t>Reference text right aligned (Arial 12pt roman, black)</a:t>
            </a:r>
            <a:endParaRPr lang="en-GB" sz="1200" dirty="0"/>
          </a:p>
        </p:txBody>
      </p:sp>
    </p:spTree>
    <p:extLst>
      <p:ext uri="{BB962C8B-B14F-4D97-AF65-F5344CB8AC3E}">
        <p14:creationId xmlns="" xmlns:p14="http://schemas.microsoft.com/office/powerpoint/2010/main" val="2706806011"/>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smtClean="0"/>
              <a:t>Footnote text left aligned (Arial 12pt roman, black)</a:t>
            </a:r>
            <a:endParaRPr lang="en-GB" sz="1200" dirty="0"/>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smtClean="0"/>
              <a:t>Reference text right aligned (Arial 12pt roman, black)</a:t>
            </a:r>
            <a:endParaRPr lang="en-GB" sz="1200" dirty="0"/>
          </a:p>
        </p:txBody>
      </p:sp>
    </p:spTree>
    <p:extLst>
      <p:ext uri="{BB962C8B-B14F-4D97-AF65-F5344CB8AC3E}">
        <p14:creationId xmlns="" xmlns:p14="http://schemas.microsoft.com/office/powerpoint/2010/main" val="1927382063"/>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GB" dirty="0"/>
          </a:p>
        </p:txBody>
      </p:sp>
      <p:sp>
        <p:nvSpPr>
          <p:cNvPr id="3" name="Text Placeholder 2"/>
          <p:cNvSpPr>
            <a:spLocks noGrp="1"/>
          </p:cNvSpPr>
          <p:nvPr>
            <p:ph type="body" idx="1" hasCustomPrompt="1"/>
          </p:nvPr>
        </p:nvSpPr>
        <p:spPr>
          <a:xfrm>
            <a:off x="722313" y="2906713"/>
            <a:ext cx="7772400" cy="1500187"/>
          </a:xfrm>
        </p:spPr>
        <p:txBody>
          <a:bodyPr anchor="b"/>
          <a:lstStyle>
            <a:lvl1pPr marL="0" indent="0">
              <a:buNone/>
              <a:defRPr sz="24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Rectangle 3"/>
          <p:cNvSpPr/>
          <p:nvPr userDrawn="1"/>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 name="Rectangle 4"/>
          <p:cNvSpPr/>
          <p:nvPr userDrawn="1"/>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Tree>
    <p:extLst>
      <p:ext uri="{BB962C8B-B14F-4D97-AF65-F5344CB8AC3E}">
        <p14:creationId xmlns="" xmlns:p14="http://schemas.microsoft.com/office/powerpoint/2010/main" val="387953151"/>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sz="1800"/>
            </a:lvl3pPr>
            <a:lvl4pPr>
              <a:spcBef>
                <a:spcPts val="0"/>
              </a:spcBef>
              <a:spcAft>
                <a:spcPts val="400"/>
              </a:spcAft>
              <a:defRPr sz="1800"/>
            </a:lvl4pPr>
            <a:lvl5pPr>
              <a:spcBef>
                <a:spcPts val="0"/>
              </a:spcBef>
              <a:spcAft>
                <a:spcPts val="400"/>
              </a:spcAft>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sz="1800"/>
            </a:lvl3pPr>
            <a:lvl4pPr>
              <a:spcBef>
                <a:spcPts val="0"/>
              </a:spcBef>
              <a:spcAft>
                <a:spcPts val="400"/>
              </a:spcAft>
              <a:defRPr sz="1800"/>
            </a:lvl4pPr>
            <a:lvl5pPr>
              <a:spcBef>
                <a:spcPts val="0"/>
              </a:spcBef>
              <a:spcAft>
                <a:spcPts val="400"/>
              </a:spcAft>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smtClean="0"/>
              <a:t>Footnote text left aligned (Arial 12pt roman, black)</a:t>
            </a:r>
            <a:endParaRPr lang="en-GB" sz="1200" dirty="0"/>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smtClean="0"/>
              <a:t>Reference text right aligned (Arial 12pt roman, black)</a:t>
            </a:r>
            <a:endParaRPr lang="en-GB" sz="1200" dirty="0"/>
          </a:p>
        </p:txBody>
      </p:sp>
    </p:spTree>
    <p:extLst>
      <p:ext uri="{BB962C8B-B14F-4D97-AF65-F5344CB8AC3E}">
        <p14:creationId xmlns="" xmlns:p14="http://schemas.microsoft.com/office/powerpoint/2010/main" val="349264771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Tree>
    <p:extLst>
      <p:ext uri="{BB962C8B-B14F-4D97-AF65-F5344CB8AC3E}">
        <p14:creationId xmlns="" xmlns:p14="http://schemas.microsoft.com/office/powerpoint/2010/main" val="3974933325"/>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49446129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5" name="Rectangle 4"/>
          <p:cNvSpPr/>
          <p:nvPr userDrawn="1"/>
        </p:nvSpPr>
        <p:spPr>
          <a:xfrm>
            <a:off x="0" y="1219200"/>
            <a:ext cx="9144000" cy="2229395"/>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74" name="Rectangle 2"/>
          <p:cNvSpPr>
            <a:spLocks noGrp="1" noChangeArrowheads="1"/>
          </p:cNvSpPr>
          <p:nvPr>
            <p:ph type="ctrTitle"/>
          </p:nvPr>
        </p:nvSpPr>
        <p:spPr>
          <a:xfrm>
            <a:off x="365125" y="1332411"/>
            <a:ext cx="8265069" cy="2002972"/>
          </a:xfrm>
        </p:spPr>
        <p:txBody>
          <a:bodyPr bIns="45720"/>
          <a:lstStyle>
            <a:lvl1pPr>
              <a:defRPr sz="3600"/>
            </a:lvl1pPr>
          </a:lstStyle>
          <a:p>
            <a:pPr lvl="0"/>
            <a:r>
              <a:rPr lang="en-GB" noProof="0" dirty="0"/>
              <a:t>Click to edit Master title style</a:t>
            </a:r>
          </a:p>
        </p:txBody>
      </p:sp>
      <p:sp>
        <p:nvSpPr>
          <p:cNvPr id="3075" name="Rectangle 3"/>
          <p:cNvSpPr>
            <a:spLocks noGrp="1" noChangeArrowheads="1"/>
          </p:cNvSpPr>
          <p:nvPr>
            <p:ph type="subTitle" idx="1"/>
          </p:nvPr>
        </p:nvSpPr>
        <p:spPr>
          <a:xfrm>
            <a:off x="365124" y="3563698"/>
            <a:ext cx="8413751" cy="1416050"/>
          </a:xfrm>
        </p:spPr>
        <p:txBody>
          <a:bodyPr/>
          <a:lstStyle>
            <a:lvl1pPr marL="0" indent="0">
              <a:buFontTx/>
              <a:buNone/>
              <a:defRPr b="1">
                <a:solidFill>
                  <a:schemeClr val="accent3"/>
                </a:solidFill>
              </a:defRPr>
            </a:lvl1pPr>
          </a:lstStyle>
          <a:p>
            <a:pPr lvl="0"/>
            <a:r>
              <a:rPr lang="en-GB" noProof="0" dirty="0"/>
              <a:t>Click to edit Master subtitle style</a:t>
            </a:r>
          </a:p>
        </p:txBody>
      </p:sp>
      <p:sp>
        <p:nvSpPr>
          <p:cNvPr id="6" name="Rectangle 5"/>
          <p:cNvSpPr/>
          <p:nvPr userDrawn="1"/>
        </p:nvSpPr>
        <p:spPr>
          <a:xfrm>
            <a:off x="8778875" y="1219200"/>
            <a:ext cx="365125" cy="22293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1" y="6674631"/>
            <a:ext cx="5512527" cy="1833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LILLY_LOGO.jpg"/>
          <p:cNvPicPr>
            <a:picLocks noChangeAspect="1"/>
          </p:cNvPicPr>
          <p:nvPr userDrawn="1"/>
        </p:nvPicPr>
        <p:blipFill>
          <a:blip r:embed="rId2" cstate="print"/>
          <a:stretch>
            <a:fillRect/>
          </a:stretch>
        </p:blipFill>
        <p:spPr>
          <a:xfrm>
            <a:off x="8145940" y="6063613"/>
            <a:ext cx="633977" cy="345152"/>
          </a:xfrm>
          <a:prstGeom prst="rect">
            <a:avLst/>
          </a:prstGeom>
        </p:spPr>
      </p:pic>
      <p:sp>
        <p:nvSpPr>
          <p:cNvPr id="12" name="Subtitle 2"/>
          <p:cNvSpPr txBox="1">
            <a:spLocks/>
          </p:cNvSpPr>
          <p:nvPr userDrawn="1"/>
        </p:nvSpPr>
        <p:spPr>
          <a:xfrm>
            <a:off x="965200" y="58700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13" name="Picture 12"/>
          <p:cNvPicPr>
            <a:picLocks noChangeAspect="1"/>
          </p:cNvPicPr>
          <p:nvPr userDrawn="1"/>
        </p:nvPicPr>
        <p:blipFill rotWithShape="1">
          <a:blip r:embed="rId3" cstate="print">
            <a:extLst>
              <a:ext uri="{28A0092B-C50C-407E-A947-70E740481C1C}">
                <a14:useLocalDpi xmlns="" xmlns:a14="http://schemas.microsoft.com/office/drawing/2010/main" val="0"/>
              </a:ext>
            </a:extLst>
          </a:blip>
          <a:srcRect l="21933" r="21933" b="24601"/>
          <a:stretch/>
        </p:blipFill>
        <p:spPr>
          <a:xfrm>
            <a:off x="313531" y="5803900"/>
            <a:ext cx="520578" cy="654139"/>
          </a:xfrm>
          <a:prstGeom prst="rect">
            <a:avLst/>
          </a:prstGeom>
        </p:spPr>
      </p:pic>
      <p:pic>
        <p:nvPicPr>
          <p:cNvPr id="14" name="Picture 13"/>
          <p:cNvPicPr>
            <a:picLocks noChangeAspect="1"/>
          </p:cNvPicPr>
          <p:nvPr userDrawn="1"/>
        </p:nvPicPr>
        <p:blipFill rotWithShape="1">
          <a:blip r:embed="rId4" cstate="print">
            <a:extLst>
              <a:ext uri="{28A0092B-C50C-407E-A947-70E740481C1C}">
                <a14:useLocalDpi xmlns="" xmlns:a14="http://schemas.microsoft.com/office/drawing/2010/main" val="0"/>
              </a:ext>
            </a:extLst>
          </a:blip>
          <a:srcRect t="84401"/>
          <a:stretch/>
        </p:blipFill>
        <p:spPr>
          <a:xfrm>
            <a:off x="854373" y="5980433"/>
            <a:ext cx="1500059" cy="218903"/>
          </a:xfrm>
          <a:prstGeom prst="rect">
            <a:avLst/>
          </a:prstGeom>
        </p:spPr>
      </p:pic>
    </p:spTree>
    <p:extLst>
      <p:ext uri="{BB962C8B-B14F-4D97-AF65-F5344CB8AC3E}">
        <p14:creationId xmlns="" xmlns:p14="http://schemas.microsoft.com/office/powerpoint/2010/main" val="28195365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 xmlns:p14="http://schemas.microsoft.com/office/powerpoint/2010/main" val="3092327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 xmlns:p14="http://schemas.microsoft.com/office/powerpoint/2010/main" val="1080583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 xmlns:p14="http://schemas.microsoft.com/office/powerpoint/2010/main" val="4210843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 xmlns:p14="http://schemas.microsoft.com/office/powerpoint/2010/main" val="1224040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Tree>
    <p:extLst>
      <p:ext uri="{BB962C8B-B14F-4D97-AF65-F5344CB8AC3E}">
        <p14:creationId xmlns="" xmlns:p14="http://schemas.microsoft.com/office/powerpoint/2010/main" val="2580809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40975500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1166949"/>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6" name="Rectangle 2"/>
          <p:cNvSpPr>
            <a:spLocks noGrp="1" noChangeArrowheads="1"/>
          </p:cNvSpPr>
          <p:nvPr>
            <p:ph type="title"/>
          </p:nvPr>
        </p:nvSpPr>
        <p:spPr bwMode="auto">
          <a:xfrm>
            <a:off x="365124" y="179614"/>
            <a:ext cx="8238945" cy="8077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45720" rIns="0" bIns="0" numCol="1" anchor="ctr" anchorCtr="0" compatLnSpc="1">
            <a:prstTxWarp prst="textNoShape">
              <a:avLst/>
            </a:prstTxWarp>
          </a:bodyPr>
          <a:lstStyle/>
          <a:p>
            <a:pPr lvl="0"/>
            <a:r>
              <a:rPr lang="en-GB" dirty="0"/>
              <a:t>Click to edit Master title style</a:t>
            </a:r>
          </a:p>
        </p:txBody>
      </p:sp>
      <p:sp>
        <p:nvSpPr>
          <p:cNvPr id="1027" name="Rectangle 3"/>
          <p:cNvSpPr>
            <a:spLocks noGrp="1" noChangeArrowheads="1"/>
          </p:cNvSpPr>
          <p:nvPr>
            <p:ph type="body" idx="1"/>
          </p:nvPr>
        </p:nvSpPr>
        <p:spPr bwMode="auto">
          <a:xfrm>
            <a:off x="365124" y="1254035"/>
            <a:ext cx="8413751" cy="47461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9" name="Rectangle 8"/>
          <p:cNvSpPr/>
          <p:nvPr userDrawn="1"/>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userDrawn="1"/>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 bg1="dk2" tx1="lt1" bg2="dk1" tx2="lt2" accent1="accent1" accent2="accent2" accent3="accent3" accent4="accent4" accent5="accent5" accent6="accent6" hlink="hlink" folHlink="folHlink"/>
  <p:sldLayoutIdLst>
    <p:sldLayoutId id="2147483674" r:id="rId1"/>
    <p:sldLayoutId id="2147483667" r:id="rId2"/>
    <p:sldLayoutId id="2147483656" r:id="rId3"/>
    <p:sldLayoutId id="2147483650" r:id="rId4"/>
    <p:sldLayoutId id="2147483664" r:id="rId5"/>
    <p:sldLayoutId id="2147483651" r:id="rId6"/>
    <p:sldLayoutId id="2147483652" r:id="rId7"/>
    <p:sldLayoutId id="2147483654" r:id="rId8"/>
    <p:sldLayoutId id="2147483655" r:id="rId9"/>
  </p:sldLayoutIdLst>
  <p:txStyles>
    <p:titleStyle>
      <a:lvl1pPr algn="l" rtl="0" fontAlgn="base">
        <a:spcBef>
          <a:spcPct val="0"/>
        </a:spcBef>
        <a:spcAft>
          <a:spcPct val="0"/>
        </a:spcAft>
        <a:defRPr sz="2800" b="1">
          <a:solidFill>
            <a:schemeClr val="bg1"/>
          </a:solidFill>
          <a:latin typeface="+mj-lt"/>
          <a:ea typeface="+mj-ea"/>
          <a:cs typeface="+mj-cs"/>
        </a:defRPr>
      </a:lvl1pPr>
      <a:lvl2pPr algn="l" rtl="0" fontAlgn="base">
        <a:spcBef>
          <a:spcPct val="0"/>
        </a:spcBef>
        <a:spcAft>
          <a:spcPct val="0"/>
        </a:spcAft>
        <a:defRPr sz="2800" b="1">
          <a:solidFill>
            <a:schemeClr val="tx2"/>
          </a:solidFill>
          <a:latin typeface="Arial" charset="0"/>
          <a:cs typeface="Arial" charset="0"/>
        </a:defRPr>
      </a:lvl2pPr>
      <a:lvl3pPr algn="l" rtl="0" fontAlgn="base">
        <a:spcBef>
          <a:spcPct val="0"/>
        </a:spcBef>
        <a:spcAft>
          <a:spcPct val="0"/>
        </a:spcAft>
        <a:defRPr sz="2800" b="1">
          <a:solidFill>
            <a:schemeClr val="tx2"/>
          </a:solidFill>
          <a:latin typeface="Arial" charset="0"/>
          <a:cs typeface="Arial" charset="0"/>
        </a:defRPr>
      </a:lvl3pPr>
      <a:lvl4pPr algn="l" rtl="0" fontAlgn="base">
        <a:spcBef>
          <a:spcPct val="0"/>
        </a:spcBef>
        <a:spcAft>
          <a:spcPct val="0"/>
        </a:spcAft>
        <a:defRPr sz="2800" b="1">
          <a:solidFill>
            <a:schemeClr val="tx2"/>
          </a:solidFill>
          <a:latin typeface="Arial" charset="0"/>
          <a:cs typeface="Arial" charset="0"/>
        </a:defRPr>
      </a:lvl4pPr>
      <a:lvl5pPr algn="l" rtl="0" fontAlgn="base">
        <a:spcBef>
          <a:spcPct val="0"/>
        </a:spcBef>
        <a:spcAft>
          <a:spcPct val="0"/>
        </a:spcAft>
        <a:defRPr sz="2800" b="1">
          <a:solidFill>
            <a:schemeClr val="tx2"/>
          </a:solidFill>
          <a:latin typeface="Arial" charset="0"/>
          <a:cs typeface="Arial" charset="0"/>
        </a:defRPr>
      </a:lvl5pPr>
      <a:lvl6pPr marL="457200" algn="l" rtl="0" fontAlgn="base">
        <a:spcBef>
          <a:spcPct val="0"/>
        </a:spcBef>
        <a:spcAft>
          <a:spcPct val="0"/>
        </a:spcAft>
        <a:defRPr sz="2800" b="1">
          <a:solidFill>
            <a:schemeClr val="tx2"/>
          </a:solidFill>
          <a:latin typeface="Arial" charset="0"/>
          <a:cs typeface="Arial" charset="0"/>
        </a:defRPr>
      </a:lvl6pPr>
      <a:lvl7pPr marL="914400" algn="l" rtl="0" fontAlgn="base">
        <a:spcBef>
          <a:spcPct val="0"/>
        </a:spcBef>
        <a:spcAft>
          <a:spcPct val="0"/>
        </a:spcAft>
        <a:defRPr sz="2800" b="1">
          <a:solidFill>
            <a:schemeClr val="tx2"/>
          </a:solidFill>
          <a:latin typeface="Arial" charset="0"/>
          <a:cs typeface="Arial" charset="0"/>
        </a:defRPr>
      </a:lvl7pPr>
      <a:lvl8pPr marL="1371600" algn="l" rtl="0" fontAlgn="base">
        <a:spcBef>
          <a:spcPct val="0"/>
        </a:spcBef>
        <a:spcAft>
          <a:spcPct val="0"/>
        </a:spcAft>
        <a:defRPr sz="2800" b="1">
          <a:solidFill>
            <a:schemeClr val="tx2"/>
          </a:solidFill>
          <a:latin typeface="Arial" charset="0"/>
          <a:cs typeface="Arial" charset="0"/>
        </a:defRPr>
      </a:lvl8pPr>
      <a:lvl9pPr marL="1828800" algn="l" rtl="0" fontAlgn="base">
        <a:spcBef>
          <a:spcPct val="0"/>
        </a:spcBef>
        <a:spcAft>
          <a:spcPct val="0"/>
        </a:spcAft>
        <a:defRPr sz="2800" b="1">
          <a:solidFill>
            <a:schemeClr val="tx2"/>
          </a:solidFill>
          <a:latin typeface="Arial" charset="0"/>
          <a:cs typeface="Arial" charset="0"/>
        </a:defRPr>
      </a:lvl9pPr>
    </p:titleStyle>
    <p:body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pos="2880" userDrawn="1">
          <p15:clr>
            <a:srgbClr val="F26B43"/>
          </p15:clr>
        </p15:guide>
        <p15:guide id="2" orient="horz" pos="2160" userDrawn="1">
          <p15:clr>
            <a:srgbClr val="F26B43"/>
          </p15:clr>
        </p15:guide>
        <p15:guide id="3" pos="230" userDrawn="1">
          <p15:clr>
            <a:srgbClr val="F26B43"/>
          </p15:clr>
        </p15:guide>
        <p15:guide id="4" pos="5530" userDrawn="1">
          <p15:clr>
            <a:srgbClr val="F26B43"/>
          </p15:clr>
        </p15:guide>
        <p15:guide id="5" orient="horz" pos="104" userDrawn="1">
          <p15:clr>
            <a:srgbClr val="F26B43"/>
          </p15:clr>
        </p15:guide>
        <p15:guide id="6" orient="horz" pos="4147" userDrawn="1">
          <p15:clr>
            <a:srgbClr val="F26B43"/>
          </p15:clr>
        </p15:guide>
        <p15:guide id="7" orient="horz" pos="73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Rectangle 5"/>
          <p:cNvSpPr/>
          <p:nvPr/>
        </p:nvSpPr>
        <p:spPr>
          <a:xfrm>
            <a:off x="0" y="0"/>
            <a:ext cx="9144000" cy="1166949"/>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26" name="Rectangle 2"/>
          <p:cNvSpPr>
            <a:spLocks noGrp="1" noChangeArrowheads="1"/>
          </p:cNvSpPr>
          <p:nvPr>
            <p:ph type="title"/>
          </p:nvPr>
        </p:nvSpPr>
        <p:spPr bwMode="auto">
          <a:xfrm>
            <a:off x="365124" y="179614"/>
            <a:ext cx="8238945" cy="8077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45720" rIns="0" bIns="0" numCol="1" anchor="ctr" anchorCtr="0" compatLnSpc="1">
            <a:prstTxWarp prst="textNoShape">
              <a:avLst/>
            </a:prstTxWarp>
          </a:bodyPr>
          <a:lstStyle/>
          <a:p>
            <a:pPr lvl="0"/>
            <a:r>
              <a:rPr lang="en-GB" dirty="0"/>
              <a:t>Click to edit Master title style</a:t>
            </a:r>
          </a:p>
        </p:txBody>
      </p:sp>
      <p:sp>
        <p:nvSpPr>
          <p:cNvPr id="1027" name="Rectangle 3"/>
          <p:cNvSpPr>
            <a:spLocks noGrp="1" noChangeArrowheads="1"/>
          </p:cNvSpPr>
          <p:nvPr>
            <p:ph type="body" idx="1"/>
          </p:nvPr>
        </p:nvSpPr>
        <p:spPr bwMode="auto">
          <a:xfrm>
            <a:off x="365124" y="1254035"/>
            <a:ext cx="8413751" cy="47461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9" name="Rectangle 8"/>
          <p:cNvSpPr/>
          <p:nvPr/>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 name="Rectangle 9"/>
          <p:cNvSpPr/>
          <p:nvPr/>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Tree>
    <p:extLst>
      <p:ext uri="{BB962C8B-B14F-4D97-AF65-F5344CB8AC3E}">
        <p14:creationId xmlns="" xmlns:p14="http://schemas.microsoft.com/office/powerpoint/2010/main" val="100437432"/>
      </p:ext>
    </p:extLst>
  </p:cSld>
  <p:clrMap bg1="dk2" tx1="lt1" bg2="dk1"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p:txStyles>
    <p:titleStyle>
      <a:lvl1pPr algn="l" rtl="0" fontAlgn="base">
        <a:spcBef>
          <a:spcPct val="0"/>
        </a:spcBef>
        <a:spcAft>
          <a:spcPct val="0"/>
        </a:spcAft>
        <a:defRPr sz="2800" b="1">
          <a:solidFill>
            <a:schemeClr val="bg1"/>
          </a:solidFill>
          <a:latin typeface="+mj-lt"/>
          <a:ea typeface="+mj-ea"/>
          <a:cs typeface="+mj-cs"/>
        </a:defRPr>
      </a:lvl1pPr>
      <a:lvl2pPr algn="l" rtl="0" fontAlgn="base">
        <a:spcBef>
          <a:spcPct val="0"/>
        </a:spcBef>
        <a:spcAft>
          <a:spcPct val="0"/>
        </a:spcAft>
        <a:defRPr sz="2800" b="1">
          <a:solidFill>
            <a:schemeClr val="tx2"/>
          </a:solidFill>
          <a:latin typeface="Arial" charset="0"/>
          <a:cs typeface="Arial" charset="0"/>
        </a:defRPr>
      </a:lvl2pPr>
      <a:lvl3pPr algn="l" rtl="0" fontAlgn="base">
        <a:spcBef>
          <a:spcPct val="0"/>
        </a:spcBef>
        <a:spcAft>
          <a:spcPct val="0"/>
        </a:spcAft>
        <a:defRPr sz="2800" b="1">
          <a:solidFill>
            <a:schemeClr val="tx2"/>
          </a:solidFill>
          <a:latin typeface="Arial" charset="0"/>
          <a:cs typeface="Arial" charset="0"/>
        </a:defRPr>
      </a:lvl3pPr>
      <a:lvl4pPr algn="l" rtl="0" fontAlgn="base">
        <a:spcBef>
          <a:spcPct val="0"/>
        </a:spcBef>
        <a:spcAft>
          <a:spcPct val="0"/>
        </a:spcAft>
        <a:defRPr sz="2800" b="1">
          <a:solidFill>
            <a:schemeClr val="tx2"/>
          </a:solidFill>
          <a:latin typeface="Arial" charset="0"/>
          <a:cs typeface="Arial" charset="0"/>
        </a:defRPr>
      </a:lvl4pPr>
      <a:lvl5pPr algn="l" rtl="0" fontAlgn="base">
        <a:spcBef>
          <a:spcPct val="0"/>
        </a:spcBef>
        <a:spcAft>
          <a:spcPct val="0"/>
        </a:spcAft>
        <a:defRPr sz="2800" b="1">
          <a:solidFill>
            <a:schemeClr val="tx2"/>
          </a:solidFill>
          <a:latin typeface="Arial" charset="0"/>
          <a:cs typeface="Arial" charset="0"/>
        </a:defRPr>
      </a:lvl5pPr>
      <a:lvl6pPr marL="457200" algn="l" rtl="0" fontAlgn="base">
        <a:spcBef>
          <a:spcPct val="0"/>
        </a:spcBef>
        <a:spcAft>
          <a:spcPct val="0"/>
        </a:spcAft>
        <a:defRPr sz="2800" b="1">
          <a:solidFill>
            <a:schemeClr val="tx2"/>
          </a:solidFill>
          <a:latin typeface="Arial" charset="0"/>
          <a:cs typeface="Arial" charset="0"/>
        </a:defRPr>
      </a:lvl6pPr>
      <a:lvl7pPr marL="914400" algn="l" rtl="0" fontAlgn="base">
        <a:spcBef>
          <a:spcPct val="0"/>
        </a:spcBef>
        <a:spcAft>
          <a:spcPct val="0"/>
        </a:spcAft>
        <a:defRPr sz="2800" b="1">
          <a:solidFill>
            <a:schemeClr val="tx2"/>
          </a:solidFill>
          <a:latin typeface="Arial" charset="0"/>
          <a:cs typeface="Arial" charset="0"/>
        </a:defRPr>
      </a:lvl7pPr>
      <a:lvl8pPr marL="1371600" algn="l" rtl="0" fontAlgn="base">
        <a:spcBef>
          <a:spcPct val="0"/>
        </a:spcBef>
        <a:spcAft>
          <a:spcPct val="0"/>
        </a:spcAft>
        <a:defRPr sz="2800" b="1">
          <a:solidFill>
            <a:schemeClr val="tx2"/>
          </a:solidFill>
          <a:latin typeface="Arial" charset="0"/>
          <a:cs typeface="Arial" charset="0"/>
        </a:defRPr>
      </a:lvl8pPr>
      <a:lvl9pPr marL="1828800" algn="l" rtl="0" fontAlgn="base">
        <a:spcBef>
          <a:spcPct val="0"/>
        </a:spcBef>
        <a:spcAft>
          <a:spcPct val="0"/>
        </a:spcAft>
        <a:defRPr sz="2800" b="1">
          <a:solidFill>
            <a:schemeClr val="tx2"/>
          </a:solidFill>
          <a:latin typeface="Arial" charset="0"/>
          <a:cs typeface="Arial" charset="0"/>
        </a:defRPr>
      </a:lvl9pPr>
    </p:titleStyle>
    <p:body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pos="2880" userDrawn="1">
          <p15:clr>
            <a:srgbClr val="F26B43"/>
          </p15:clr>
        </p15:guide>
        <p15:guide id="2" orient="horz" pos="2160" userDrawn="1">
          <p15:clr>
            <a:srgbClr val="F26B43"/>
          </p15:clr>
        </p15:guide>
        <p15:guide id="3" pos="230" userDrawn="1">
          <p15:clr>
            <a:srgbClr val="F26B43"/>
          </p15:clr>
        </p15:guide>
        <p15:guide id="4" pos="5530" userDrawn="1">
          <p15:clr>
            <a:srgbClr val="F26B43"/>
          </p15:clr>
        </p15:guide>
        <p15:guide id="5" orient="horz" pos="104" userDrawn="1">
          <p15:clr>
            <a:srgbClr val="F26B43"/>
          </p15:clr>
        </p15:guide>
        <p15:guide id="6" orient="horz" pos="4147" userDrawn="1">
          <p15:clr>
            <a:srgbClr val="F26B43"/>
          </p15:clr>
        </p15:guide>
        <p15:guide id="7" orient="horz" pos="73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Rectangle 5"/>
          <p:cNvSpPr/>
          <p:nvPr/>
        </p:nvSpPr>
        <p:spPr>
          <a:xfrm>
            <a:off x="0" y="0"/>
            <a:ext cx="9144000" cy="1166949"/>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26" name="Rectangle 2"/>
          <p:cNvSpPr>
            <a:spLocks noGrp="1" noChangeArrowheads="1"/>
          </p:cNvSpPr>
          <p:nvPr>
            <p:ph type="title"/>
          </p:nvPr>
        </p:nvSpPr>
        <p:spPr bwMode="auto">
          <a:xfrm>
            <a:off x="365124" y="179614"/>
            <a:ext cx="8238945" cy="8077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45720" rIns="0" bIns="0" numCol="1" anchor="ctr" anchorCtr="0" compatLnSpc="1">
            <a:prstTxWarp prst="textNoShape">
              <a:avLst/>
            </a:prstTxWarp>
          </a:bodyPr>
          <a:lstStyle/>
          <a:p>
            <a:pPr lvl="0"/>
            <a:r>
              <a:rPr lang="en-GB" dirty="0" smtClean="0"/>
              <a:t>Click to edit Master title style</a:t>
            </a:r>
          </a:p>
        </p:txBody>
      </p:sp>
      <p:sp>
        <p:nvSpPr>
          <p:cNvPr id="1027" name="Rectangle 3"/>
          <p:cNvSpPr>
            <a:spLocks noGrp="1" noChangeArrowheads="1"/>
          </p:cNvSpPr>
          <p:nvPr>
            <p:ph type="body" idx="1"/>
          </p:nvPr>
        </p:nvSpPr>
        <p:spPr bwMode="auto">
          <a:xfrm>
            <a:off x="365124" y="1254035"/>
            <a:ext cx="8413751" cy="47461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p:txBody>
      </p:sp>
      <p:sp>
        <p:nvSpPr>
          <p:cNvPr id="9" name="Rectangle 8"/>
          <p:cNvSpPr/>
          <p:nvPr/>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 name="Rectangle 9"/>
          <p:cNvSpPr/>
          <p:nvPr/>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Tree>
    <p:extLst>
      <p:ext uri="{BB962C8B-B14F-4D97-AF65-F5344CB8AC3E}">
        <p14:creationId xmlns="" xmlns:p14="http://schemas.microsoft.com/office/powerpoint/2010/main" val="730768139"/>
      </p:ext>
    </p:extLst>
  </p:cSld>
  <p:clrMap bg1="dk2" tx1="lt1" bg2="dk1" tx2="lt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Lst>
  <p:timing>
    <p:tnLst>
      <p:par>
        <p:cTn id="1" dur="indefinite" restart="never" nodeType="tmRoot"/>
      </p:par>
    </p:tnLst>
  </p:timing>
  <p:txStyles>
    <p:titleStyle>
      <a:lvl1pPr algn="l" rtl="0" fontAlgn="base">
        <a:spcBef>
          <a:spcPct val="0"/>
        </a:spcBef>
        <a:spcAft>
          <a:spcPct val="0"/>
        </a:spcAft>
        <a:defRPr sz="2800" b="1">
          <a:solidFill>
            <a:schemeClr val="bg1"/>
          </a:solidFill>
          <a:latin typeface="+mj-lt"/>
          <a:ea typeface="+mj-ea"/>
          <a:cs typeface="+mj-cs"/>
        </a:defRPr>
      </a:lvl1pPr>
      <a:lvl2pPr algn="l" rtl="0" fontAlgn="base">
        <a:spcBef>
          <a:spcPct val="0"/>
        </a:spcBef>
        <a:spcAft>
          <a:spcPct val="0"/>
        </a:spcAft>
        <a:defRPr sz="2800" b="1">
          <a:solidFill>
            <a:schemeClr val="tx2"/>
          </a:solidFill>
          <a:latin typeface="Arial" charset="0"/>
          <a:cs typeface="Arial" charset="0"/>
        </a:defRPr>
      </a:lvl2pPr>
      <a:lvl3pPr algn="l" rtl="0" fontAlgn="base">
        <a:spcBef>
          <a:spcPct val="0"/>
        </a:spcBef>
        <a:spcAft>
          <a:spcPct val="0"/>
        </a:spcAft>
        <a:defRPr sz="2800" b="1">
          <a:solidFill>
            <a:schemeClr val="tx2"/>
          </a:solidFill>
          <a:latin typeface="Arial" charset="0"/>
          <a:cs typeface="Arial" charset="0"/>
        </a:defRPr>
      </a:lvl3pPr>
      <a:lvl4pPr algn="l" rtl="0" fontAlgn="base">
        <a:spcBef>
          <a:spcPct val="0"/>
        </a:spcBef>
        <a:spcAft>
          <a:spcPct val="0"/>
        </a:spcAft>
        <a:defRPr sz="2800" b="1">
          <a:solidFill>
            <a:schemeClr val="tx2"/>
          </a:solidFill>
          <a:latin typeface="Arial" charset="0"/>
          <a:cs typeface="Arial" charset="0"/>
        </a:defRPr>
      </a:lvl4pPr>
      <a:lvl5pPr algn="l" rtl="0" fontAlgn="base">
        <a:spcBef>
          <a:spcPct val="0"/>
        </a:spcBef>
        <a:spcAft>
          <a:spcPct val="0"/>
        </a:spcAft>
        <a:defRPr sz="2800" b="1">
          <a:solidFill>
            <a:schemeClr val="tx2"/>
          </a:solidFill>
          <a:latin typeface="Arial" charset="0"/>
          <a:cs typeface="Arial" charset="0"/>
        </a:defRPr>
      </a:lvl5pPr>
      <a:lvl6pPr marL="457200" algn="l" rtl="0" fontAlgn="base">
        <a:spcBef>
          <a:spcPct val="0"/>
        </a:spcBef>
        <a:spcAft>
          <a:spcPct val="0"/>
        </a:spcAft>
        <a:defRPr sz="2800" b="1">
          <a:solidFill>
            <a:schemeClr val="tx2"/>
          </a:solidFill>
          <a:latin typeface="Arial" charset="0"/>
          <a:cs typeface="Arial" charset="0"/>
        </a:defRPr>
      </a:lvl6pPr>
      <a:lvl7pPr marL="914400" algn="l" rtl="0" fontAlgn="base">
        <a:spcBef>
          <a:spcPct val="0"/>
        </a:spcBef>
        <a:spcAft>
          <a:spcPct val="0"/>
        </a:spcAft>
        <a:defRPr sz="2800" b="1">
          <a:solidFill>
            <a:schemeClr val="tx2"/>
          </a:solidFill>
          <a:latin typeface="Arial" charset="0"/>
          <a:cs typeface="Arial" charset="0"/>
        </a:defRPr>
      </a:lvl7pPr>
      <a:lvl8pPr marL="1371600" algn="l" rtl="0" fontAlgn="base">
        <a:spcBef>
          <a:spcPct val="0"/>
        </a:spcBef>
        <a:spcAft>
          <a:spcPct val="0"/>
        </a:spcAft>
        <a:defRPr sz="2800" b="1">
          <a:solidFill>
            <a:schemeClr val="tx2"/>
          </a:solidFill>
          <a:latin typeface="Arial" charset="0"/>
          <a:cs typeface="Arial" charset="0"/>
        </a:defRPr>
      </a:lvl8pPr>
      <a:lvl9pPr marL="1828800" algn="l" rtl="0" fontAlgn="base">
        <a:spcBef>
          <a:spcPct val="0"/>
        </a:spcBef>
        <a:spcAft>
          <a:spcPct val="0"/>
        </a:spcAft>
        <a:defRPr sz="2800" b="1">
          <a:solidFill>
            <a:schemeClr val="tx2"/>
          </a:solidFill>
          <a:latin typeface="Arial" charset="0"/>
          <a:cs typeface="Arial" charset="0"/>
        </a:defRPr>
      </a:lvl9pPr>
    </p:titleStyle>
    <p:bodyStyle>
      <a:lvl1pPr marL="250825" indent="-250825" algn="l" rtl="0" fontAlgn="base">
        <a:spcBef>
          <a:spcPts val="0"/>
        </a:spcBef>
        <a:spcAft>
          <a:spcPts val="400"/>
        </a:spcAft>
        <a:buClr>
          <a:schemeClr val="bg1"/>
        </a:buClr>
        <a:buSzPct val="110000"/>
        <a:buChar char="•"/>
        <a:defRPr sz="20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2000">
          <a:solidFill>
            <a:srgbClr val="4D4D4D"/>
          </a:solidFill>
          <a:latin typeface="+mn-lt"/>
          <a:cs typeface="+mn-cs"/>
        </a:defRPr>
      </a:lvl2pPr>
      <a:lvl3pPr marL="812800" indent="-249238" algn="l" rtl="0" fontAlgn="base">
        <a:spcBef>
          <a:spcPts val="0"/>
        </a:spcBef>
        <a:spcAft>
          <a:spcPts val="400"/>
        </a:spcAft>
        <a:buClr>
          <a:schemeClr val="bg1"/>
        </a:buClr>
        <a:buChar char="•"/>
        <a:defRPr sz="2000">
          <a:solidFill>
            <a:srgbClr val="4D4D4D"/>
          </a:solidFill>
          <a:latin typeface="+mn-lt"/>
          <a:cs typeface="+mn-cs"/>
        </a:defRPr>
      </a:lvl3pPr>
      <a:lvl4pPr marL="1101725" indent="-287338" algn="l" rtl="0" fontAlgn="base">
        <a:spcBef>
          <a:spcPts val="0"/>
        </a:spcBef>
        <a:spcAft>
          <a:spcPts val="400"/>
        </a:spcAft>
        <a:buClr>
          <a:schemeClr val="bg1"/>
        </a:buClr>
        <a:buChar char="–"/>
        <a:defRPr sz="2000">
          <a:solidFill>
            <a:srgbClr val="4D4D4D"/>
          </a:solidFill>
          <a:latin typeface="+mn-lt"/>
          <a:cs typeface="+mn-cs"/>
        </a:defRPr>
      </a:lvl4pPr>
      <a:lvl5pPr marL="1390650" indent="-287338" algn="l" rtl="0" fontAlgn="base">
        <a:spcBef>
          <a:spcPts val="0"/>
        </a:spcBef>
        <a:spcAft>
          <a:spcPts val="400"/>
        </a:spcAft>
        <a:buClr>
          <a:schemeClr val="bg1"/>
        </a:buClr>
        <a:buChar char="»"/>
        <a:defRPr sz="20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2880" userDrawn="1">
          <p15:clr>
            <a:srgbClr val="F26B43"/>
          </p15:clr>
        </p15:guide>
        <p15:guide id="2" orient="horz" pos="2160" userDrawn="1">
          <p15:clr>
            <a:srgbClr val="F26B43"/>
          </p15:clr>
        </p15:guide>
        <p15:guide id="3" pos="230" userDrawn="1">
          <p15:clr>
            <a:srgbClr val="F26B43"/>
          </p15:clr>
        </p15:guide>
        <p15:guide id="4" pos="5530" userDrawn="1">
          <p15:clr>
            <a:srgbClr val="F26B43"/>
          </p15:clr>
        </p15:guide>
        <p15:guide id="5" orient="horz" pos="104" userDrawn="1">
          <p15:clr>
            <a:srgbClr val="F26B43"/>
          </p15:clr>
        </p15:guide>
        <p15:guide id="6" orient="horz" pos="4147"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mailto:info@esdo.eu" TargetMode="External"/><Relationship Id="rId2" Type="http://schemas.openxmlformats.org/officeDocument/2006/relationships/slideLayout" Target="../slideLayouts/slideLayout4.xml"/><Relationship Id="rId1" Type="http://schemas.openxmlformats.org/officeDocument/2006/relationships/tags" Target="../tags/tag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png"/><Relationship Id="rId7" Type="http://schemas.openxmlformats.org/officeDocument/2006/relationships/image" Target="../media/image17.jpeg"/><Relationship Id="rId2" Type="http://schemas.openxmlformats.org/officeDocument/2006/relationships/image" Target="../media/image12.png"/><Relationship Id="rId1" Type="http://schemas.openxmlformats.org/officeDocument/2006/relationships/slideLayout" Target="../slideLayouts/slideLayout8.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 xmlns:a14="http://schemas.microsoft.com/office/drawing/2010/main" val="0"/>
              </a:ext>
            </a:extLst>
          </a:blip>
          <a:srcRect l="3595" t="8556" r="2846" b="12776"/>
          <a:stretch/>
        </p:blipFill>
        <p:spPr>
          <a:xfrm>
            <a:off x="-175" y="1479065"/>
            <a:ext cx="9144175" cy="4530966"/>
          </a:xfrm>
          <a:prstGeom prst="rect">
            <a:avLst/>
          </a:prstGeom>
        </p:spPr>
      </p:pic>
      <p:sp>
        <p:nvSpPr>
          <p:cNvPr id="4" name="Title 3"/>
          <p:cNvSpPr>
            <a:spLocks noGrp="1"/>
          </p:cNvSpPr>
          <p:nvPr>
            <p:ph type="ctrTitle"/>
          </p:nvPr>
        </p:nvSpPr>
        <p:spPr>
          <a:xfrm>
            <a:off x="365124" y="165101"/>
            <a:ext cx="8413751" cy="1206500"/>
          </a:xfrm>
        </p:spPr>
        <p:txBody>
          <a:bodyPr/>
          <a:lstStyle/>
          <a:p>
            <a:r>
              <a:rPr lang="en-US" dirty="0"/>
              <a:t>GI SLIDE DECK 2017</a:t>
            </a:r>
            <a:br>
              <a:rPr lang="en-US" dirty="0"/>
            </a:br>
            <a:r>
              <a:rPr lang="en-US" sz="2800" b="0" dirty="0"/>
              <a:t>Selected abstracts from:</a:t>
            </a:r>
            <a:endParaRPr lang="en-GB" sz="2800" b="0" dirty="0"/>
          </a:p>
        </p:txBody>
      </p:sp>
      <p:cxnSp>
        <p:nvCxnSpPr>
          <p:cNvPr id="6" name="Straight Connector 5"/>
          <p:cNvCxnSpPr/>
          <p:nvPr/>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365124" y="1621758"/>
            <a:ext cx="5902614" cy="1077218"/>
          </a:xfrm>
          <a:prstGeom prst="rect">
            <a:avLst/>
          </a:prstGeom>
        </p:spPr>
        <p:txBody>
          <a:bodyPr wrap="square">
            <a:spAutoFit/>
          </a:bodyPr>
          <a:lstStyle/>
          <a:p>
            <a:r>
              <a:rPr kumimoji="0" lang="en-GB" sz="2400" b="1" i="0" u="none" strike="noStrike" kern="0" cap="none" spc="0" normalizeH="0" baseline="0" noProof="0" dirty="0">
                <a:ln>
                  <a:noFill/>
                </a:ln>
                <a:solidFill>
                  <a:schemeClr val="tx2"/>
                </a:solidFill>
                <a:effectLst/>
                <a:uLnTx/>
                <a:uFillTx/>
                <a:latin typeface="Arial"/>
                <a:ea typeface="+mn-ea"/>
                <a:cs typeface="Arial"/>
              </a:rPr>
              <a:t>ESMO 2017 CONGRESS</a:t>
            </a:r>
          </a:p>
          <a:p>
            <a:pPr marL="0" marR="0" indent="0" defTabSz="914400" rtl="0" eaLnBrk="1" fontAlgn="base" latinLnBrk="0" hangingPunct="1">
              <a:lnSpc>
                <a:spcPct val="100000"/>
              </a:lnSpc>
              <a:spcBef>
                <a:spcPct val="0"/>
              </a:spcBef>
              <a:spcAft>
                <a:spcPct val="0"/>
              </a:spcAft>
              <a:buClrTx/>
              <a:buSzTx/>
              <a:buFontTx/>
              <a:buNone/>
              <a:tabLst/>
              <a:defRPr/>
            </a:pPr>
            <a:r>
              <a:rPr lang="en-US" sz="2000" b="0" kern="1200" dirty="0">
                <a:solidFill>
                  <a:schemeClr val="tx2"/>
                </a:solidFill>
                <a:effectLst/>
                <a:latin typeface="Arial"/>
                <a:ea typeface="+mn-ea"/>
                <a:cs typeface="Arial"/>
              </a:rPr>
              <a:t>8–12 September 2017 </a:t>
            </a:r>
          </a:p>
          <a:p>
            <a:pPr marL="0" marR="0" indent="0" defTabSz="914400" rtl="0" eaLnBrk="1" fontAlgn="base" latinLnBrk="0" hangingPunct="1">
              <a:lnSpc>
                <a:spcPct val="100000"/>
              </a:lnSpc>
              <a:spcBef>
                <a:spcPct val="0"/>
              </a:spcBef>
              <a:spcAft>
                <a:spcPct val="0"/>
              </a:spcAft>
              <a:buClrTx/>
              <a:buSzTx/>
              <a:buFontTx/>
              <a:buNone/>
              <a:tabLst/>
              <a:defRPr/>
            </a:pPr>
            <a:r>
              <a:rPr lang="en-US" sz="2000" b="0" kern="1200" baseline="0" dirty="0">
                <a:solidFill>
                  <a:schemeClr val="tx2"/>
                </a:solidFill>
                <a:effectLst/>
                <a:latin typeface="Arial"/>
                <a:ea typeface="+mn-ea"/>
                <a:cs typeface="Arial"/>
              </a:rPr>
              <a:t>Madrid, Spain</a:t>
            </a:r>
            <a:endParaRPr lang="en-US" sz="2000" b="0" kern="1200" dirty="0">
              <a:solidFill>
                <a:schemeClr val="tx2"/>
              </a:solidFill>
              <a:effectLst/>
              <a:latin typeface="Arial"/>
              <a:ea typeface="+mn-ea"/>
              <a:cs typeface="Arial"/>
            </a:endParaRPr>
          </a:p>
        </p:txBody>
      </p:sp>
    </p:spTree>
    <p:extLst>
      <p:ext uri="{BB962C8B-B14F-4D97-AF65-F5344CB8AC3E}">
        <p14:creationId xmlns="" xmlns:p14="http://schemas.microsoft.com/office/powerpoint/2010/main" val="25257669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 name="Content Placeholder 273"/>
          <p:cNvSpPr>
            <a:spLocks noGrp="1"/>
          </p:cNvSpPr>
          <p:nvPr>
            <p:ph idx="1"/>
          </p:nvPr>
        </p:nvSpPr>
        <p:spPr/>
        <p:txBody>
          <a:bodyPr/>
          <a:lstStyle/>
          <a:p>
            <a:pPr marL="0" indent="0">
              <a:buNone/>
            </a:pPr>
            <a:r>
              <a:rPr lang="en-GB" b="1" dirty="0" smtClean="0"/>
              <a:t>Key results (cont.)</a:t>
            </a:r>
            <a:endParaRPr lang="en-GB" b="1" dirty="0"/>
          </a:p>
        </p:txBody>
      </p:sp>
      <p:sp>
        <p:nvSpPr>
          <p:cNvPr id="275" name="Title 2"/>
          <p:cNvSpPr>
            <a:spLocks noGrp="1"/>
          </p:cNvSpPr>
          <p:nvPr>
            <p:ph type="title"/>
          </p:nvPr>
        </p:nvSpPr>
        <p:spPr>
          <a:xfrm>
            <a:off x="365124" y="179614"/>
            <a:ext cx="8238945" cy="807720"/>
          </a:xfrm>
        </p:spPr>
        <p:txBody>
          <a:bodyPr/>
          <a:lstStyle/>
          <a:p>
            <a:r>
              <a:rPr lang="en-US" sz="1800" kern="1200" dirty="0" smtClean="0"/>
              <a:t>LBA27_PR: Docetaxel, oxaliplatin, and fluorouracil/leucovorin (FLOT) for resectable esophagogastric cancer: updated results from multicenter, randomized phase 3 FLOT4-AIO trial (German Gastric Group at AIO) </a:t>
            </a:r>
            <a:br>
              <a:rPr lang="en-US" sz="1800" kern="1200" dirty="0" smtClean="0"/>
            </a:br>
            <a:r>
              <a:rPr lang="en-US" sz="1800" kern="1200" dirty="0" smtClean="0"/>
              <a:t>– Al-</a:t>
            </a:r>
            <a:r>
              <a:rPr lang="en-US" sz="1800" kern="1200" dirty="0" err="1" smtClean="0"/>
              <a:t>Batran</a:t>
            </a:r>
            <a:r>
              <a:rPr lang="en-US" sz="1800" kern="1200" dirty="0" smtClean="0"/>
              <a:t> S-E, et al</a:t>
            </a:r>
            <a:endParaRPr lang="en-US" sz="1800" kern="1200" dirty="0"/>
          </a:p>
        </p:txBody>
      </p:sp>
      <p:sp>
        <p:nvSpPr>
          <p:cNvPr id="277" name="Text Placeholder 5"/>
          <p:cNvSpPr>
            <a:spLocks noGrp="1"/>
          </p:cNvSpPr>
          <p:nvPr>
            <p:ph type="body" sz="quarter" idx="11"/>
          </p:nvPr>
        </p:nvSpPr>
        <p:spPr>
          <a:xfrm>
            <a:off x="4250268" y="6096000"/>
            <a:ext cx="4528608" cy="487363"/>
          </a:xfrm>
        </p:spPr>
        <p:txBody>
          <a:bodyPr/>
          <a:lstStyle/>
          <a:p>
            <a:r>
              <a:rPr lang="en-US" smtClean="0">
                <a:solidFill>
                  <a:schemeClr val="tx1"/>
                </a:solidFill>
                <a:latin typeface="Arial" panose="020B0604020202020204" pitchFamily="34" charset="0"/>
                <a:cs typeface="Arial" panose="020B0604020202020204" pitchFamily="34" charset="0"/>
              </a:rPr>
              <a:t>Al-Batran S-E, et al. Ann Oncol 2017;28(Suppl 5):Abstr LBA27_PR</a:t>
            </a:r>
            <a:endParaRPr lang="en-US" dirty="0">
              <a:solidFill>
                <a:schemeClr val="tx1"/>
              </a:solidFill>
              <a:latin typeface="Arial" panose="020B0604020202020204" pitchFamily="34" charset="0"/>
              <a:cs typeface="Arial" panose="020B0604020202020204" pitchFamily="34" charset="0"/>
            </a:endParaRPr>
          </a:p>
        </p:txBody>
      </p:sp>
      <p:sp>
        <p:nvSpPr>
          <p:cNvPr id="278" name="Content Placeholder 1"/>
          <p:cNvSpPr txBox="1">
            <a:spLocks/>
          </p:cNvSpPr>
          <p:nvPr/>
        </p:nvSpPr>
        <p:spPr bwMode="auto">
          <a:xfrm>
            <a:off x="457200" y="1716312"/>
            <a:ext cx="8229600" cy="5405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normAutofit/>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lgn="ctr">
              <a:buFontTx/>
              <a:buNone/>
            </a:pPr>
            <a:r>
              <a:rPr lang="en-GB" sz="1800" b="1" smtClean="0">
                <a:solidFill>
                  <a:srgbClr val="000000"/>
                </a:solidFill>
              </a:rPr>
              <a:t>Efficacy by histology: signet cell tumours derive pronounced benefit </a:t>
            </a:r>
            <a:endParaRPr lang="en-GB" sz="1800" b="1" dirty="0">
              <a:solidFill>
                <a:srgbClr val="000000"/>
              </a:solidFill>
            </a:endParaRPr>
          </a:p>
        </p:txBody>
      </p:sp>
      <p:sp>
        <p:nvSpPr>
          <p:cNvPr id="279" name="TextBox 278"/>
          <p:cNvSpPr txBox="1"/>
          <p:nvPr/>
        </p:nvSpPr>
        <p:spPr>
          <a:xfrm flipH="1">
            <a:off x="960120" y="2369376"/>
            <a:ext cx="3073998" cy="523220"/>
          </a:xfrm>
          <a:prstGeom prst="rect">
            <a:avLst/>
          </a:prstGeom>
          <a:noFill/>
        </p:spPr>
        <p:txBody>
          <a:bodyPr wrap="square" rtlCol="0">
            <a:spAutoFit/>
          </a:bodyPr>
          <a:lstStyle/>
          <a:p>
            <a:pPr algn="ctr"/>
            <a:r>
              <a:rPr lang="en-GB" sz="1400" b="1" dirty="0" smtClean="0">
                <a:solidFill>
                  <a:srgbClr val="000000"/>
                </a:solidFill>
                <a:latin typeface="Arial" panose="020B0604020202020204" pitchFamily="34" charset="0"/>
                <a:cs typeface="Arial" panose="020B0604020202020204" pitchFamily="34" charset="0"/>
              </a:rPr>
              <a:t>OS with ECF/ECX vs. FLOT in patients with no signet cells</a:t>
            </a:r>
            <a:endParaRPr lang="en-GB" sz="1400" b="1" dirty="0">
              <a:solidFill>
                <a:srgbClr val="000000"/>
              </a:solidFill>
              <a:latin typeface="Arial" panose="020B0604020202020204" pitchFamily="34" charset="0"/>
              <a:cs typeface="Arial" panose="020B0604020202020204" pitchFamily="34" charset="0"/>
            </a:endParaRPr>
          </a:p>
        </p:txBody>
      </p:sp>
      <p:sp>
        <p:nvSpPr>
          <p:cNvPr id="280" name="TextBox 279"/>
          <p:cNvSpPr txBox="1"/>
          <p:nvPr/>
        </p:nvSpPr>
        <p:spPr>
          <a:xfrm flipH="1">
            <a:off x="5200426" y="2369376"/>
            <a:ext cx="3073998" cy="523220"/>
          </a:xfrm>
          <a:prstGeom prst="rect">
            <a:avLst/>
          </a:prstGeom>
          <a:noFill/>
        </p:spPr>
        <p:txBody>
          <a:bodyPr wrap="square" rtlCol="0">
            <a:spAutoFit/>
          </a:bodyPr>
          <a:lstStyle/>
          <a:p>
            <a:pPr algn="ctr"/>
            <a:r>
              <a:rPr lang="en-GB" sz="1400" b="1" dirty="0" smtClean="0">
                <a:solidFill>
                  <a:srgbClr val="000000"/>
                </a:solidFill>
                <a:latin typeface="Arial" panose="020B0604020202020204" pitchFamily="34" charset="0"/>
                <a:cs typeface="Arial" panose="020B0604020202020204" pitchFamily="34" charset="0"/>
              </a:rPr>
              <a:t>OS with ECF/ECX vs. FLOT in patients with signet cells</a:t>
            </a:r>
            <a:endParaRPr lang="en-GB" sz="1400" b="1" dirty="0">
              <a:solidFill>
                <a:srgbClr val="000000"/>
              </a:solidFill>
              <a:latin typeface="Arial" panose="020B0604020202020204" pitchFamily="34" charset="0"/>
              <a:cs typeface="Arial" panose="020B0604020202020204" pitchFamily="34" charset="0"/>
            </a:endParaRPr>
          </a:p>
        </p:txBody>
      </p:sp>
      <p:sp>
        <p:nvSpPr>
          <p:cNvPr id="281" name="TextBox 280"/>
          <p:cNvSpPr txBox="1"/>
          <p:nvPr/>
        </p:nvSpPr>
        <p:spPr>
          <a:xfrm>
            <a:off x="1170474" y="3000225"/>
            <a:ext cx="2653290" cy="492443"/>
          </a:xfrm>
          <a:prstGeom prst="rect">
            <a:avLst/>
          </a:prstGeom>
          <a:noFill/>
        </p:spPr>
        <p:txBody>
          <a:bodyPr wrap="none" rtlCol="0">
            <a:spAutoFit/>
          </a:bodyPr>
          <a:lstStyle/>
          <a:p>
            <a:pPr algn="ctr"/>
            <a:r>
              <a:rPr lang="en-GB" sz="1400" dirty="0" smtClean="0">
                <a:solidFill>
                  <a:srgbClr val="000000"/>
                </a:solidFill>
                <a:latin typeface="Arial" panose="020B0604020202020204" pitchFamily="34" charset="0"/>
                <a:cs typeface="Arial" panose="020B0604020202020204" pitchFamily="34" charset="0"/>
              </a:rPr>
              <a:t>Product-limit survival estimates</a:t>
            </a:r>
            <a:br>
              <a:rPr lang="en-GB" sz="1400" dirty="0" smtClean="0">
                <a:solidFill>
                  <a:srgbClr val="000000"/>
                </a:solidFill>
                <a:latin typeface="Arial" panose="020B0604020202020204" pitchFamily="34" charset="0"/>
                <a:cs typeface="Arial" panose="020B0604020202020204" pitchFamily="34" charset="0"/>
              </a:rPr>
            </a:br>
            <a:r>
              <a:rPr lang="en-GB" sz="1200" dirty="0" smtClean="0">
                <a:solidFill>
                  <a:srgbClr val="000000"/>
                </a:solidFill>
                <a:latin typeface="Arial" panose="020B0604020202020204" pitchFamily="34" charset="0"/>
                <a:cs typeface="Arial" panose="020B0604020202020204" pitchFamily="34" charset="0"/>
              </a:rPr>
              <a:t>With number of subjects at risk</a:t>
            </a:r>
            <a:endParaRPr lang="en-GB" sz="1200" dirty="0">
              <a:solidFill>
                <a:srgbClr val="000000"/>
              </a:solidFill>
              <a:latin typeface="Arial" panose="020B0604020202020204" pitchFamily="34" charset="0"/>
              <a:cs typeface="Arial" panose="020B0604020202020204" pitchFamily="34" charset="0"/>
            </a:endParaRPr>
          </a:p>
        </p:txBody>
      </p:sp>
      <p:sp>
        <p:nvSpPr>
          <p:cNvPr id="282" name="TextBox 281"/>
          <p:cNvSpPr txBox="1"/>
          <p:nvPr/>
        </p:nvSpPr>
        <p:spPr>
          <a:xfrm>
            <a:off x="5410780" y="3000225"/>
            <a:ext cx="2653290" cy="492443"/>
          </a:xfrm>
          <a:prstGeom prst="rect">
            <a:avLst/>
          </a:prstGeom>
          <a:noFill/>
        </p:spPr>
        <p:txBody>
          <a:bodyPr wrap="none" rtlCol="0">
            <a:spAutoFit/>
          </a:bodyPr>
          <a:lstStyle/>
          <a:p>
            <a:pPr algn="ctr"/>
            <a:r>
              <a:rPr lang="en-GB" sz="1400" dirty="0" smtClean="0">
                <a:solidFill>
                  <a:srgbClr val="000000"/>
                </a:solidFill>
                <a:latin typeface="Arial" panose="020B0604020202020204" pitchFamily="34" charset="0"/>
                <a:cs typeface="Arial" panose="020B0604020202020204" pitchFamily="34" charset="0"/>
              </a:rPr>
              <a:t>Product-limit survival estimates</a:t>
            </a:r>
            <a:br>
              <a:rPr lang="en-GB" sz="1400" dirty="0" smtClean="0">
                <a:solidFill>
                  <a:srgbClr val="000000"/>
                </a:solidFill>
                <a:latin typeface="Arial" panose="020B0604020202020204" pitchFamily="34" charset="0"/>
                <a:cs typeface="Arial" panose="020B0604020202020204" pitchFamily="34" charset="0"/>
              </a:rPr>
            </a:br>
            <a:r>
              <a:rPr lang="en-GB" sz="1200" dirty="0" smtClean="0">
                <a:solidFill>
                  <a:srgbClr val="000000"/>
                </a:solidFill>
                <a:latin typeface="Arial" panose="020B0604020202020204" pitchFamily="34" charset="0"/>
                <a:cs typeface="Arial" panose="020B0604020202020204" pitchFamily="34" charset="0"/>
              </a:rPr>
              <a:t>With number of subjects at risk</a:t>
            </a:r>
            <a:endParaRPr lang="en-GB" sz="1200" dirty="0">
              <a:solidFill>
                <a:srgbClr val="000000"/>
              </a:solidFill>
              <a:latin typeface="Arial" panose="020B0604020202020204" pitchFamily="34" charset="0"/>
              <a:cs typeface="Arial" panose="020B0604020202020204" pitchFamily="34" charset="0"/>
            </a:endParaRPr>
          </a:p>
        </p:txBody>
      </p:sp>
      <p:grpSp>
        <p:nvGrpSpPr>
          <p:cNvPr id="283" name="Group 282"/>
          <p:cNvGrpSpPr/>
          <p:nvPr/>
        </p:nvGrpSpPr>
        <p:grpSpPr>
          <a:xfrm>
            <a:off x="268780" y="3419066"/>
            <a:ext cx="3963626" cy="2573512"/>
            <a:chOff x="2280901" y="2792807"/>
            <a:chExt cx="4343657" cy="2837458"/>
          </a:xfrm>
        </p:grpSpPr>
        <p:grpSp>
          <p:nvGrpSpPr>
            <p:cNvPr id="284" name="Group 283"/>
            <p:cNvGrpSpPr/>
            <p:nvPr/>
          </p:nvGrpSpPr>
          <p:grpSpPr>
            <a:xfrm>
              <a:off x="2280901" y="2792807"/>
              <a:ext cx="4343657" cy="2837458"/>
              <a:chOff x="1932713" y="2258810"/>
              <a:chExt cx="4806692" cy="2875859"/>
            </a:xfrm>
          </p:grpSpPr>
          <p:grpSp>
            <p:nvGrpSpPr>
              <p:cNvPr id="290" name="Group 289"/>
              <p:cNvGrpSpPr/>
              <p:nvPr/>
            </p:nvGrpSpPr>
            <p:grpSpPr>
              <a:xfrm>
                <a:off x="2614623" y="2396465"/>
                <a:ext cx="3906738" cy="2177881"/>
                <a:chOff x="836615" y="2448719"/>
                <a:chExt cx="3906738" cy="2177881"/>
              </a:xfrm>
            </p:grpSpPr>
            <p:sp>
              <p:nvSpPr>
                <p:cNvPr id="307" name="Freeform 306"/>
                <p:cNvSpPr>
                  <a:spLocks/>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08" name="Line 6"/>
                <p:cNvSpPr>
                  <a:spLocks noChangeShapeType="1"/>
                </p:cNvSpPr>
                <p:nvPr/>
              </p:nvSpPr>
              <p:spPr bwMode="auto">
                <a:xfrm>
                  <a:off x="836615" y="2448719"/>
                  <a:ext cx="88900" cy="0"/>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09" name="Line 7"/>
                <p:cNvSpPr>
                  <a:spLocks noChangeShapeType="1"/>
                </p:cNvSpPr>
                <p:nvPr/>
              </p:nvSpPr>
              <p:spPr bwMode="auto">
                <a:xfrm>
                  <a:off x="836615" y="2843041"/>
                  <a:ext cx="88900" cy="0"/>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10" name="Line 8"/>
                <p:cNvSpPr>
                  <a:spLocks noChangeShapeType="1"/>
                </p:cNvSpPr>
                <p:nvPr/>
              </p:nvSpPr>
              <p:spPr bwMode="auto">
                <a:xfrm>
                  <a:off x="836615" y="3228723"/>
                  <a:ext cx="88900" cy="0"/>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11" name="Line 9"/>
                <p:cNvSpPr>
                  <a:spLocks noChangeShapeType="1"/>
                </p:cNvSpPr>
                <p:nvPr/>
              </p:nvSpPr>
              <p:spPr bwMode="auto">
                <a:xfrm>
                  <a:off x="836615" y="3627365"/>
                  <a:ext cx="88900" cy="0"/>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12" name="Line 10"/>
                <p:cNvSpPr>
                  <a:spLocks noChangeShapeType="1"/>
                </p:cNvSpPr>
                <p:nvPr/>
              </p:nvSpPr>
              <p:spPr bwMode="auto">
                <a:xfrm>
                  <a:off x="836615" y="4017368"/>
                  <a:ext cx="88900" cy="0"/>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13" name="Line 11"/>
                <p:cNvSpPr>
                  <a:spLocks noChangeShapeType="1"/>
                </p:cNvSpPr>
                <p:nvPr/>
              </p:nvSpPr>
              <p:spPr bwMode="auto">
                <a:xfrm>
                  <a:off x="836615" y="4411691"/>
                  <a:ext cx="88900" cy="0"/>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14" name="Line 12"/>
                <p:cNvSpPr>
                  <a:spLocks noChangeShapeType="1"/>
                </p:cNvSpPr>
                <p:nvPr/>
              </p:nvSpPr>
              <p:spPr bwMode="auto">
                <a:xfrm>
                  <a:off x="2937279" y="4528344"/>
                  <a:ext cx="0" cy="92075"/>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15" name="Line 13"/>
                <p:cNvSpPr>
                  <a:spLocks noChangeShapeType="1"/>
                </p:cNvSpPr>
                <p:nvPr/>
              </p:nvSpPr>
              <p:spPr bwMode="auto">
                <a:xfrm>
                  <a:off x="2339622" y="4528344"/>
                  <a:ext cx="0" cy="92075"/>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16" name="Line 14"/>
                <p:cNvSpPr>
                  <a:spLocks noChangeShapeType="1"/>
                </p:cNvSpPr>
                <p:nvPr/>
              </p:nvSpPr>
              <p:spPr bwMode="auto">
                <a:xfrm>
                  <a:off x="3530177" y="4528344"/>
                  <a:ext cx="0" cy="92075"/>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17" name="Line 17"/>
                <p:cNvSpPr>
                  <a:spLocks noChangeShapeType="1"/>
                </p:cNvSpPr>
                <p:nvPr/>
              </p:nvSpPr>
              <p:spPr bwMode="auto">
                <a:xfrm>
                  <a:off x="4743353" y="4528344"/>
                  <a:ext cx="0" cy="92075"/>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18" name="Line 19"/>
                <p:cNvSpPr>
                  <a:spLocks noChangeShapeType="1"/>
                </p:cNvSpPr>
                <p:nvPr/>
              </p:nvSpPr>
              <p:spPr bwMode="auto">
                <a:xfrm>
                  <a:off x="1736602" y="4528344"/>
                  <a:ext cx="0" cy="92075"/>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19" name="Line 21"/>
                <p:cNvSpPr>
                  <a:spLocks noChangeShapeType="1"/>
                </p:cNvSpPr>
                <p:nvPr/>
              </p:nvSpPr>
              <p:spPr bwMode="auto">
                <a:xfrm>
                  <a:off x="1161194" y="4528344"/>
                  <a:ext cx="0" cy="92075"/>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320" name="Line 14"/>
                <p:cNvSpPr>
                  <a:spLocks noChangeShapeType="1"/>
                </p:cNvSpPr>
                <p:nvPr/>
              </p:nvSpPr>
              <p:spPr bwMode="auto">
                <a:xfrm>
                  <a:off x="4132736" y="4534525"/>
                  <a:ext cx="0" cy="92075"/>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grpSp>
          <p:sp>
            <p:nvSpPr>
              <p:cNvPr id="291" name="TextBox 290"/>
              <p:cNvSpPr txBox="1"/>
              <p:nvPr/>
            </p:nvSpPr>
            <p:spPr>
              <a:xfrm rot="16200000">
                <a:off x="1356968" y="3299171"/>
                <a:ext cx="1437670" cy="286179"/>
              </a:xfrm>
              <a:prstGeom prst="rect">
                <a:avLst/>
              </a:prstGeom>
              <a:noFill/>
            </p:spPr>
            <p:txBody>
              <a:bodyPr wrap="none" rtlCol="0">
                <a:spAutoFit/>
              </a:bodyPr>
              <a:lstStyle/>
              <a:p>
                <a:pPr algn="ctr" fontAlgn="base">
                  <a:spcBef>
                    <a:spcPct val="0"/>
                  </a:spcBef>
                  <a:spcAft>
                    <a:spcPct val="0"/>
                  </a:spcAft>
                </a:pPr>
                <a:r>
                  <a:rPr lang="en-GB" sz="1200" dirty="0" smtClean="0">
                    <a:solidFill>
                      <a:srgbClr val="000000"/>
                    </a:solidFill>
                    <a:latin typeface="Arial" panose="020B0604020202020204" pitchFamily="34" charset="0"/>
                    <a:cs typeface="Arial" panose="020B0604020202020204" pitchFamily="34" charset="0"/>
                  </a:rPr>
                  <a:t>Survival probability</a:t>
                </a:r>
                <a:endParaRPr lang="en-GB" sz="1200" dirty="0">
                  <a:solidFill>
                    <a:srgbClr val="000000"/>
                  </a:solidFill>
                  <a:latin typeface="Arial" panose="020B0604020202020204" pitchFamily="34" charset="0"/>
                  <a:cs typeface="Arial" panose="020B0604020202020204" pitchFamily="34" charset="0"/>
                </a:endParaRPr>
              </a:p>
            </p:txBody>
          </p:sp>
          <p:sp>
            <p:nvSpPr>
              <p:cNvPr id="292" name="TextBox 291"/>
              <p:cNvSpPr txBox="1"/>
              <p:nvPr/>
            </p:nvSpPr>
            <p:spPr>
              <a:xfrm>
                <a:off x="4108593" y="4825126"/>
                <a:ext cx="1209533" cy="309543"/>
              </a:xfrm>
              <a:prstGeom prst="rect">
                <a:avLst/>
              </a:prstGeom>
              <a:noFill/>
            </p:spPr>
            <p:txBody>
              <a:bodyPr wrap="none" rtlCol="0">
                <a:spAutoFit/>
              </a:bodyPr>
              <a:lstStyle/>
              <a:p>
                <a:pPr algn="ctr" fontAlgn="base">
                  <a:spcBef>
                    <a:spcPct val="0"/>
                  </a:spcBef>
                  <a:spcAft>
                    <a:spcPct val="0"/>
                  </a:spcAft>
                </a:pPr>
                <a:r>
                  <a:rPr lang="en-GB" sz="1200" dirty="0" smtClean="0">
                    <a:solidFill>
                      <a:srgbClr val="000000"/>
                    </a:solidFill>
                    <a:latin typeface="Arial" panose="020B0604020202020204" pitchFamily="34" charset="0"/>
                    <a:cs typeface="Arial" panose="020B0604020202020204" pitchFamily="34" charset="0"/>
                  </a:rPr>
                  <a:t>OS, months</a:t>
                </a:r>
                <a:endParaRPr lang="en-GB" sz="1200" dirty="0">
                  <a:solidFill>
                    <a:srgbClr val="000000"/>
                  </a:solidFill>
                  <a:latin typeface="Arial" panose="020B0604020202020204" pitchFamily="34" charset="0"/>
                  <a:cs typeface="Arial" panose="020B0604020202020204" pitchFamily="34" charset="0"/>
                </a:endParaRPr>
              </a:p>
            </p:txBody>
          </p:sp>
          <p:sp>
            <p:nvSpPr>
              <p:cNvPr id="293" name="TextBox 292"/>
              <p:cNvSpPr txBox="1"/>
              <p:nvPr/>
            </p:nvSpPr>
            <p:spPr>
              <a:xfrm>
                <a:off x="2253482" y="2258810"/>
                <a:ext cx="411052" cy="270856"/>
              </a:xfrm>
              <a:prstGeom prst="rect">
                <a:avLst/>
              </a:prstGeom>
              <a:noFill/>
            </p:spPr>
            <p:txBody>
              <a:bodyPr wrap="none" rtlCol="0" anchor="ctr" anchorCtr="0">
                <a:spAutoFit/>
              </a:bodyPr>
              <a:lstStyle/>
              <a:p>
                <a:pPr algn="r"/>
                <a:r>
                  <a:rPr lang="en-GB" sz="1200" dirty="0" smtClean="0">
                    <a:solidFill>
                      <a:srgbClr val="000000"/>
                    </a:solidFill>
                    <a:latin typeface="Arial" panose="020B0604020202020204" pitchFamily="34" charset="0"/>
                    <a:cs typeface="Arial" panose="020B0604020202020204" pitchFamily="34" charset="0"/>
                  </a:rPr>
                  <a:t>1.0</a:t>
                </a:r>
                <a:endParaRPr lang="en-GB" sz="1200" dirty="0">
                  <a:solidFill>
                    <a:srgbClr val="000000"/>
                  </a:solidFill>
                  <a:latin typeface="Arial" panose="020B0604020202020204" pitchFamily="34" charset="0"/>
                  <a:cs typeface="Arial" panose="020B0604020202020204" pitchFamily="34" charset="0"/>
                </a:endParaRPr>
              </a:p>
            </p:txBody>
          </p:sp>
          <p:sp>
            <p:nvSpPr>
              <p:cNvPr id="294" name="TextBox 293"/>
              <p:cNvSpPr txBox="1"/>
              <p:nvPr/>
            </p:nvSpPr>
            <p:spPr>
              <a:xfrm>
                <a:off x="2253486" y="2654686"/>
                <a:ext cx="411052" cy="270856"/>
              </a:xfrm>
              <a:prstGeom prst="rect">
                <a:avLst/>
              </a:prstGeom>
              <a:noFill/>
            </p:spPr>
            <p:txBody>
              <a:bodyPr wrap="none" rtlCol="0" anchor="ctr" anchorCtr="0">
                <a:spAutoFit/>
              </a:bodyPr>
              <a:lstStyle/>
              <a:p>
                <a:pPr algn="r"/>
                <a:r>
                  <a:rPr lang="en-GB" sz="1200" dirty="0" smtClean="0">
                    <a:solidFill>
                      <a:srgbClr val="000000"/>
                    </a:solidFill>
                    <a:latin typeface="Arial" panose="020B0604020202020204" pitchFamily="34" charset="0"/>
                    <a:cs typeface="Arial" panose="020B0604020202020204" pitchFamily="34" charset="0"/>
                  </a:rPr>
                  <a:t>0.8</a:t>
                </a:r>
                <a:endParaRPr lang="en-GB" sz="1200" dirty="0">
                  <a:solidFill>
                    <a:srgbClr val="000000"/>
                  </a:solidFill>
                  <a:latin typeface="Arial" panose="020B0604020202020204" pitchFamily="34" charset="0"/>
                  <a:cs typeface="Arial" panose="020B0604020202020204" pitchFamily="34" charset="0"/>
                </a:endParaRPr>
              </a:p>
            </p:txBody>
          </p:sp>
          <p:sp>
            <p:nvSpPr>
              <p:cNvPr id="295" name="TextBox 294"/>
              <p:cNvSpPr txBox="1"/>
              <p:nvPr/>
            </p:nvSpPr>
            <p:spPr>
              <a:xfrm>
                <a:off x="2253486" y="3040184"/>
                <a:ext cx="411052" cy="270856"/>
              </a:xfrm>
              <a:prstGeom prst="rect">
                <a:avLst/>
              </a:prstGeom>
              <a:noFill/>
            </p:spPr>
            <p:txBody>
              <a:bodyPr wrap="none" rtlCol="0" anchor="ctr" anchorCtr="0">
                <a:spAutoFit/>
              </a:bodyPr>
              <a:lstStyle/>
              <a:p>
                <a:pPr algn="r"/>
                <a:r>
                  <a:rPr lang="en-GB" sz="1200" dirty="0" smtClean="0">
                    <a:solidFill>
                      <a:srgbClr val="000000"/>
                    </a:solidFill>
                    <a:latin typeface="Arial" panose="020B0604020202020204" pitchFamily="34" charset="0"/>
                    <a:cs typeface="Arial" panose="020B0604020202020204" pitchFamily="34" charset="0"/>
                  </a:rPr>
                  <a:t>0.6</a:t>
                </a:r>
                <a:endParaRPr lang="en-GB" sz="1200" dirty="0">
                  <a:solidFill>
                    <a:srgbClr val="000000"/>
                  </a:solidFill>
                  <a:latin typeface="Arial" panose="020B0604020202020204" pitchFamily="34" charset="0"/>
                  <a:cs typeface="Arial" panose="020B0604020202020204" pitchFamily="34" charset="0"/>
                </a:endParaRPr>
              </a:p>
            </p:txBody>
          </p:sp>
          <p:sp>
            <p:nvSpPr>
              <p:cNvPr id="296" name="TextBox 295"/>
              <p:cNvSpPr txBox="1"/>
              <p:nvPr/>
            </p:nvSpPr>
            <p:spPr>
              <a:xfrm>
                <a:off x="2253486" y="3438641"/>
                <a:ext cx="411052" cy="270856"/>
              </a:xfrm>
              <a:prstGeom prst="rect">
                <a:avLst/>
              </a:prstGeom>
              <a:noFill/>
            </p:spPr>
            <p:txBody>
              <a:bodyPr wrap="none" rtlCol="0" anchor="ctr" anchorCtr="0">
                <a:spAutoFit/>
              </a:bodyPr>
              <a:lstStyle/>
              <a:p>
                <a:pPr algn="r"/>
                <a:r>
                  <a:rPr lang="en-GB" sz="1200" dirty="0" smtClean="0">
                    <a:solidFill>
                      <a:srgbClr val="000000"/>
                    </a:solidFill>
                    <a:latin typeface="Arial" panose="020B0604020202020204" pitchFamily="34" charset="0"/>
                    <a:cs typeface="Arial" panose="020B0604020202020204" pitchFamily="34" charset="0"/>
                  </a:rPr>
                  <a:t>0.4</a:t>
                </a:r>
                <a:endParaRPr lang="en-GB" sz="1200" dirty="0">
                  <a:solidFill>
                    <a:srgbClr val="000000"/>
                  </a:solidFill>
                  <a:latin typeface="Arial" panose="020B0604020202020204" pitchFamily="34" charset="0"/>
                  <a:cs typeface="Arial" panose="020B0604020202020204" pitchFamily="34" charset="0"/>
                </a:endParaRPr>
              </a:p>
            </p:txBody>
          </p:sp>
          <p:sp>
            <p:nvSpPr>
              <p:cNvPr id="297" name="TextBox 296"/>
              <p:cNvSpPr txBox="1"/>
              <p:nvPr/>
            </p:nvSpPr>
            <p:spPr>
              <a:xfrm>
                <a:off x="2253486" y="3828459"/>
                <a:ext cx="411052" cy="270856"/>
              </a:xfrm>
              <a:prstGeom prst="rect">
                <a:avLst/>
              </a:prstGeom>
              <a:noFill/>
            </p:spPr>
            <p:txBody>
              <a:bodyPr wrap="none" rtlCol="0" anchor="ctr" anchorCtr="0">
                <a:spAutoFit/>
              </a:bodyPr>
              <a:lstStyle/>
              <a:p>
                <a:pPr algn="r"/>
                <a:r>
                  <a:rPr lang="en-GB" sz="1200" dirty="0" smtClean="0">
                    <a:solidFill>
                      <a:srgbClr val="000000"/>
                    </a:solidFill>
                    <a:latin typeface="Arial" panose="020B0604020202020204" pitchFamily="34" charset="0"/>
                    <a:cs typeface="Arial" panose="020B0604020202020204" pitchFamily="34" charset="0"/>
                  </a:rPr>
                  <a:t>0.2</a:t>
                </a:r>
                <a:endParaRPr lang="en-GB" sz="1200" dirty="0">
                  <a:solidFill>
                    <a:srgbClr val="000000"/>
                  </a:solidFill>
                  <a:latin typeface="Arial" panose="020B0604020202020204" pitchFamily="34" charset="0"/>
                  <a:cs typeface="Arial" panose="020B0604020202020204" pitchFamily="34" charset="0"/>
                </a:endParaRPr>
              </a:p>
            </p:txBody>
          </p:sp>
          <p:sp>
            <p:nvSpPr>
              <p:cNvPr id="298" name="TextBox 297"/>
              <p:cNvSpPr txBox="1"/>
              <p:nvPr/>
            </p:nvSpPr>
            <p:spPr>
              <a:xfrm>
                <a:off x="2366461" y="4251359"/>
                <a:ext cx="298082" cy="213328"/>
              </a:xfrm>
              <a:prstGeom prst="rect">
                <a:avLst/>
              </a:prstGeom>
              <a:noFill/>
            </p:spPr>
            <p:txBody>
              <a:bodyPr wrap="none" rtlCol="0" anchor="ctr" anchorCtr="0">
                <a:spAutoFit/>
              </a:bodyPr>
              <a:lstStyle/>
              <a:p>
                <a:pPr algn="r"/>
                <a:r>
                  <a:rPr lang="en-GB" sz="1200" dirty="0" smtClean="0">
                    <a:solidFill>
                      <a:srgbClr val="000000"/>
                    </a:solidFill>
                    <a:latin typeface="Arial" panose="020B0604020202020204" pitchFamily="34" charset="0"/>
                    <a:cs typeface="Arial" panose="020B0604020202020204" pitchFamily="34" charset="0"/>
                  </a:rPr>
                  <a:t>0</a:t>
                </a:r>
                <a:endParaRPr lang="en-GB" sz="1200" dirty="0">
                  <a:solidFill>
                    <a:srgbClr val="000000"/>
                  </a:solidFill>
                  <a:latin typeface="Arial" panose="020B0604020202020204" pitchFamily="34" charset="0"/>
                  <a:cs typeface="Arial" panose="020B0604020202020204" pitchFamily="34" charset="0"/>
                </a:endParaRPr>
              </a:p>
            </p:txBody>
          </p:sp>
          <p:sp>
            <p:nvSpPr>
              <p:cNvPr id="299" name="TextBox 298"/>
              <p:cNvSpPr txBox="1"/>
              <p:nvPr/>
            </p:nvSpPr>
            <p:spPr>
              <a:xfrm>
                <a:off x="2780567" y="4522748"/>
                <a:ext cx="326975" cy="515905"/>
              </a:xfrm>
              <a:prstGeom prst="rect">
                <a:avLst/>
              </a:prstGeom>
              <a:noFill/>
            </p:spPr>
            <p:txBody>
              <a:bodyPr wrap="none" rtlCol="0" anchor="t" anchorCtr="0">
                <a:spAutoFit/>
              </a:bodyPr>
              <a:lstStyle/>
              <a:p>
                <a:pPr algn="ctr"/>
                <a:r>
                  <a:rPr lang="en-GB" sz="1200" dirty="0" smtClean="0">
                    <a:solidFill>
                      <a:srgbClr val="000000"/>
                    </a:solidFill>
                    <a:latin typeface="Arial" panose="020B0604020202020204" pitchFamily="34" charset="0"/>
                    <a:cs typeface="Arial" panose="020B0604020202020204" pitchFamily="34" charset="0"/>
                  </a:rPr>
                  <a:t>0</a:t>
                </a:r>
              </a:p>
              <a:p>
                <a:pPr algn="ctr"/>
                <a:endParaRPr lang="en-GB" sz="1200" dirty="0">
                  <a:solidFill>
                    <a:srgbClr val="000000"/>
                  </a:solidFill>
                  <a:latin typeface="Arial" panose="020B0604020202020204" pitchFamily="34" charset="0"/>
                  <a:cs typeface="Arial" panose="020B0604020202020204" pitchFamily="34" charset="0"/>
                </a:endParaRPr>
              </a:p>
            </p:txBody>
          </p:sp>
          <p:sp>
            <p:nvSpPr>
              <p:cNvPr id="300" name="TextBox 299"/>
              <p:cNvSpPr txBox="1"/>
              <p:nvPr/>
            </p:nvSpPr>
            <p:spPr>
              <a:xfrm>
                <a:off x="3301446" y="4522748"/>
                <a:ext cx="430004" cy="515905"/>
              </a:xfrm>
              <a:prstGeom prst="rect">
                <a:avLst/>
              </a:prstGeom>
              <a:noFill/>
            </p:spPr>
            <p:txBody>
              <a:bodyPr wrap="none" rtlCol="0" anchor="t" anchorCtr="0">
                <a:spAutoFit/>
              </a:bodyPr>
              <a:lstStyle/>
              <a:p>
                <a:pPr algn="ctr"/>
                <a:r>
                  <a:rPr lang="en-GB" sz="1200" dirty="0" smtClean="0">
                    <a:solidFill>
                      <a:srgbClr val="000000"/>
                    </a:solidFill>
                    <a:latin typeface="Arial" panose="020B0604020202020204" pitchFamily="34" charset="0"/>
                    <a:cs typeface="Arial" panose="020B0604020202020204" pitchFamily="34" charset="0"/>
                  </a:rPr>
                  <a:t>12</a:t>
                </a:r>
              </a:p>
              <a:p>
                <a:pPr algn="ctr"/>
                <a:endParaRPr lang="en-GB" sz="1200" dirty="0">
                  <a:solidFill>
                    <a:srgbClr val="000000"/>
                  </a:solidFill>
                  <a:latin typeface="Arial" panose="020B0604020202020204" pitchFamily="34" charset="0"/>
                  <a:cs typeface="Arial" panose="020B0604020202020204" pitchFamily="34" charset="0"/>
                </a:endParaRPr>
              </a:p>
            </p:txBody>
          </p:sp>
          <p:sp>
            <p:nvSpPr>
              <p:cNvPr id="301" name="TextBox 300"/>
              <p:cNvSpPr txBox="1"/>
              <p:nvPr/>
            </p:nvSpPr>
            <p:spPr>
              <a:xfrm>
                <a:off x="4043672" y="4522748"/>
                <a:ext cx="204226" cy="213328"/>
              </a:xfrm>
              <a:prstGeom prst="rect">
                <a:avLst/>
              </a:prstGeom>
              <a:noFill/>
            </p:spPr>
            <p:txBody>
              <a:bodyPr wrap="none" rtlCol="0" anchor="t" anchorCtr="0">
                <a:spAutoFit/>
              </a:bodyPr>
              <a:lstStyle/>
              <a:p>
                <a:pPr algn="ctr"/>
                <a:endParaRPr lang="en-GB" sz="1200" dirty="0">
                  <a:solidFill>
                    <a:srgbClr val="000000"/>
                  </a:solidFill>
                  <a:latin typeface="Arial" panose="020B0604020202020204" pitchFamily="34" charset="0"/>
                  <a:cs typeface="Arial" panose="020B0604020202020204" pitchFamily="34" charset="0"/>
                </a:endParaRPr>
              </a:p>
            </p:txBody>
          </p:sp>
          <p:sp>
            <p:nvSpPr>
              <p:cNvPr id="302" name="TextBox 301"/>
              <p:cNvSpPr txBox="1"/>
              <p:nvPr/>
            </p:nvSpPr>
            <p:spPr>
              <a:xfrm>
                <a:off x="3898900" y="4522748"/>
                <a:ext cx="430004" cy="515905"/>
              </a:xfrm>
              <a:prstGeom prst="rect">
                <a:avLst/>
              </a:prstGeom>
              <a:noFill/>
            </p:spPr>
            <p:txBody>
              <a:bodyPr wrap="none" rtlCol="0" anchor="t" anchorCtr="0">
                <a:spAutoFit/>
              </a:bodyPr>
              <a:lstStyle/>
              <a:p>
                <a:pPr algn="ctr"/>
                <a:r>
                  <a:rPr lang="en-GB" sz="1200" dirty="0" smtClean="0">
                    <a:solidFill>
                      <a:srgbClr val="000000"/>
                    </a:solidFill>
                    <a:latin typeface="Arial" panose="020B0604020202020204" pitchFamily="34" charset="0"/>
                    <a:cs typeface="Arial" panose="020B0604020202020204" pitchFamily="34" charset="0"/>
                  </a:rPr>
                  <a:t>24</a:t>
                </a:r>
              </a:p>
              <a:p>
                <a:pPr algn="ctr"/>
                <a:endParaRPr lang="en-GB" sz="1200" dirty="0">
                  <a:solidFill>
                    <a:srgbClr val="000000"/>
                  </a:solidFill>
                  <a:latin typeface="Arial" panose="020B0604020202020204" pitchFamily="34" charset="0"/>
                  <a:cs typeface="Arial" panose="020B0604020202020204" pitchFamily="34" charset="0"/>
                </a:endParaRPr>
              </a:p>
            </p:txBody>
          </p:sp>
          <p:sp>
            <p:nvSpPr>
              <p:cNvPr id="303" name="TextBox 302"/>
              <p:cNvSpPr txBox="1"/>
              <p:nvPr/>
            </p:nvSpPr>
            <p:spPr>
              <a:xfrm>
                <a:off x="4506019" y="4522748"/>
                <a:ext cx="430004" cy="515905"/>
              </a:xfrm>
              <a:prstGeom prst="rect">
                <a:avLst/>
              </a:prstGeom>
              <a:noFill/>
            </p:spPr>
            <p:txBody>
              <a:bodyPr wrap="none" rtlCol="0" anchor="t" anchorCtr="0">
                <a:spAutoFit/>
              </a:bodyPr>
              <a:lstStyle/>
              <a:p>
                <a:pPr algn="ctr"/>
                <a:r>
                  <a:rPr lang="en-GB" sz="1200" dirty="0" smtClean="0">
                    <a:solidFill>
                      <a:srgbClr val="000000"/>
                    </a:solidFill>
                    <a:latin typeface="Arial" panose="020B0604020202020204" pitchFamily="34" charset="0"/>
                    <a:cs typeface="Arial" panose="020B0604020202020204" pitchFamily="34" charset="0"/>
                  </a:rPr>
                  <a:t>36</a:t>
                </a:r>
              </a:p>
              <a:p>
                <a:pPr algn="ctr"/>
                <a:endParaRPr lang="en-GB" sz="1200" dirty="0">
                  <a:solidFill>
                    <a:srgbClr val="000000"/>
                  </a:solidFill>
                  <a:latin typeface="Arial" panose="020B0604020202020204" pitchFamily="34" charset="0"/>
                  <a:cs typeface="Arial" panose="020B0604020202020204" pitchFamily="34" charset="0"/>
                </a:endParaRPr>
              </a:p>
            </p:txBody>
          </p:sp>
          <p:sp>
            <p:nvSpPr>
              <p:cNvPr id="304" name="TextBox 303"/>
              <p:cNvSpPr txBox="1"/>
              <p:nvPr/>
            </p:nvSpPr>
            <p:spPr>
              <a:xfrm>
                <a:off x="5091762" y="4522748"/>
                <a:ext cx="430005" cy="515905"/>
              </a:xfrm>
              <a:prstGeom prst="rect">
                <a:avLst/>
              </a:prstGeom>
              <a:noFill/>
            </p:spPr>
            <p:txBody>
              <a:bodyPr wrap="none" rtlCol="0" anchor="t" anchorCtr="0">
                <a:spAutoFit/>
              </a:bodyPr>
              <a:lstStyle/>
              <a:p>
                <a:pPr algn="ctr"/>
                <a:r>
                  <a:rPr lang="en-GB" sz="1200" dirty="0" smtClean="0">
                    <a:solidFill>
                      <a:srgbClr val="000000"/>
                    </a:solidFill>
                    <a:latin typeface="Arial" panose="020B0604020202020204" pitchFamily="34" charset="0"/>
                    <a:cs typeface="Arial" panose="020B0604020202020204" pitchFamily="34" charset="0"/>
                  </a:rPr>
                  <a:t>48</a:t>
                </a:r>
              </a:p>
              <a:p>
                <a:pPr algn="ctr"/>
                <a:endParaRPr lang="en-GB" sz="1200" dirty="0">
                  <a:solidFill>
                    <a:srgbClr val="000000"/>
                  </a:solidFill>
                  <a:latin typeface="Arial" panose="020B0604020202020204" pitchFamily="34" charset="0"/>
                  <a:cs typeface="Arial" panose="020B0604020202020204" pitchFamily="34" charset="0"/>
                </a:endParaRPr>
              </a:p>
            </p:txBody>
          </p:sp>
          <p:sp>
            <p:nvSpPr>
              <p:cNvPr id="305" name="TextBox 304"/>
              <p:cNvSpPr txBox="1"/>
              <p:nvPr/>
            </p:nvSpPr>
            <p:spPr>
              <a:xfrm>
                <a:off x="6309400" y="4522748"/>
                <a:ext cx="430005" cy="515905"/>
              </a:xfrm>
              <a:prstGeom prst="rect">
                <a:avLst/>
              </a:prstGeom>
              <a:noFill/>
            </p:spPr>
            <p:txBody>
              <a:bodyPr wrap="none" rtlCol="0" anchor="t" anchorCtr="0">
                <a:spAutoFit/>
              </a:bodyPr>
              <a:lstStyle/>
              <a:p>
                <a:pPr algn="ctr"/>
                <a:r>
                  <a:rPr lang="en-GB" sz="1200" dirty="0" smtClean="0">
                    <a:solidFill>
                      <a:srgbClr val="000000"/>
                    </a:solidFill>
                    <a:latin typeface="Arial" panose="020B0604020202020204" pitchFamily="34" charset="0"/>
                    <a:cs typeface="Arial" panose="020B0604020202020204" pitchFamily="34" charset="0"/>
                  </a:rPr>
                  <a:t>72</a:t>
                </a:r>
              </a:p>
              <a:p>
                <a:pPr algn="ctr"/>
                <a:endParaRPr lang="en-GB" sz="1200" dirty="0">
                  <a:solidFill>
                    <a:srgbClr val="000000"/>
                  </a:solidFill>
                  <a:latin typeface="Arial" panose="020B0604020202020204" pitchFamily="34" charset="0"/>
                  <a:cs typeface="Arial" panose="020B0604020202020204" pitchFamily="34" charset="0"/>
                </a:endParaRPr>
              </a:p>
            </p:txBody>
          </p:sp>
          <p:sp>
            <p:nvSpPr>
              <p:cNvPr id="306" name="TextBox 305"/>
              <p:cNvSpPr txBox="1"/>
              <p:nvPr/>
            </p:nvSpPr>
            <p:spPr>
              <a:xfrm>
                <a:off x="5694321" y="4528929"/>
                <a:ext cx="430005" cy="515905"/>
              </a:xfrm>
              <a:prstGeom prst="rect">
                <a:avLst/>
              </a:prstGeom>
              <a:noFill/>
            </p:spPr>
            <p:txBody>
              <a:bodyPr wrap="none" rtlCol="0" anchor="t" anchorCtr="0">
                <a:spAutoFit/>
              </a:bodyPr>
              <a:lstStyle/>
              <a:p>
                <a:pPr algn="ctr"/>
                <a:r>
                  <a:rPr lang="en-GB" sz="1200" dirty="0" smtClean="0">
                    <a:solidFill>
                      <a:srgbClr val="000000"/>
                    </a:solidFill>
                    <a:latin typeface="Arial" panose="020B0604020202020204" pitchFamily="34" charset="0"/>
                    <a:cs typeface="Arial" panose="020B0604020202020204" pitchFamily="34" charset="0"/>
                  </a:rPr>
                  <a:t>60</a:t>
                </a:r>
              </a:p>
              <a:p>
                <a:pPr algn="ctr"/>
                <a:endParaRPr lang="en-GB" sz="1200" dirty="0">
                  <a:solidFill>
                    <a:srgbClr val="000000"/>
                  </a:solidFill>
                  <a:latin typeface="Arial" panose="020B0604020202020204" pitchFamily="34" charset="0"/>
                  <a:cs typeface="Arial" panose="020B0604020202020204" pitchFamily="34" charset="0"/>
                </a:endParaRPr>
              </a:p>
            </p:txBody>
          </p:sp>
        </p:grpSp>
        <p:cxnSp>
          <p:nvCxnSpPr>
            <p:cNvPr id="285" name="Straight Connector 284"/>
            <p:cNvCxnSpPr/>
            <p:nvPr/>
          </p:nvCxnSpPr>
          <p:spPr>
            <a:xfrm>
              <a:off x="3419357" y="4222028"/>
              <a:ext cx="414274" cy="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286" name="TextBox 285"/>
            <p:cNvSpPr txBox="1"/>
            <p:nvPr/>
          </p:nvSpPr>
          <p:spPr>
            <a:xfrm>
              <a:off x="3855804" y="4079524"/>
              <a:ext cx="929644" cy="712621"/>
            </a:xfrm>
            <a:prstGeom prst="rect">
              <a:avLst/>
            </a:prstGeom>
            <a:noFill/>
          </p:spPr>
          <p:txBody>
            <a:bodyPr wrap="none" rtlCol="0">
              <a:spAutoFit/>
            </a:bodyPr>
            <a:lstStyle/>
            <a:p>
              <a:r>
                <a:rPr lang="en-GB" sz="1200" dirty="0" smtClean="0">
                  <a:solidFill>
                    <a:srgbClr val="000000"/>
                  </a:solidFill>
                  <a:latin typeface="Arial" panose="020B0604020202020204" pitchFamily="34" charset="0"/>
                  <a:cs typeface="Arial" panose="020B0604020202020204" pitchFamily="34" charset="0"/>
                </a:rPr>
                <a:t>ECF/ECX</a:t>
              </a:r>
            </a:p>
            <a:p>
              <a:r>
                <a:rPr lang="en-GB" sz="1200" dirty="0" smtClean="0">
                  <a:solidFill>
                    <a:srgbClr val="000000"/>
                  </a:solidFill>
                  <a:latin typeface="Arial" panose="020B0604020202020204" pitchFamily="34" charset="0"/>
                  <a:cs typeface="Arial" panose="020B0604020202020204" pitchFamily="34" charset="0"/>
                </a:rPr>
                <a:t>FLOT</a:t>
              </a:r>
            </a:p>
            <a:p>
              <a:r>
                <a:rPr lang="en-GB" sz="1200" dirty="0" smtClean="0">
                  <a:solidFill>
                    <a:srgbClr val="000000"/>
                  </a:solidFill>
                  <a:latin typeface="Arial" panose="020B0604020202020204" pitchFamily="34" charset="0"/>
                  <a:cs typeface="Arial" panose="020B0604020202020204" pitchFamily="34" charset="0"/>
                </a:rPr>
                <a:t>Censored</a:t>
              </a:r>
              <a:endParaRPr lang="en-GB" sz="1200" dirty="0">
                <a:solidFill>
                  <a:srgbClr val="000000"/>
                </a:solidFill>
                <a:latin typeface="Arial" panose="020B0604020202020204" pitchFamily="34" charset="0"/>
                <a:cs typeface="Arial" panose="020B0604020202020204" pitchFamily="34" charset="0"/>
              </a:endParaRPr>
            </a:p>
          </p:txBody>
        </p:sp>
        <p:cxnSp>
          <p:nvCxnSpPr>
            <p:cNvPr id="287" name="Straight Connector 286"/>
            <p:cNvCxnSpPr/>
            <p:nvPr/>
          </p:nvCxnSpPr>
          <p:spPr>
            <a:xfrm>
              <a:off x="3419357" y="4408076"/>
              <a:ext cx="414274" cy="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88" name="Straight Connector 287"/>
            <p:cNvCxnSpPr/>
            <p:nvPr/>
          </p:nvCxnSpPr>
          <p:spPr>
            <a:xfrm>
              <a:off x="3626494" y="4499704"/>
              <a:ext cx="0" cy="155774"/>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289" name="TextBox 288"/>
            <p:cNvSpPr txBox="1"/>
            <p:nvPr/>
          </p:nvSpPr>
          <p:spPr>
            <a:xfrm>
              <a:off x="3027019" y="4676448"/>
              <a:ext cx="1607729" cy="305409"/>
            </a:xfrm>
            <a:prstGeom prst="rect">
              <a:avLst/>
            </a:prstGeom>
            <a:noFill/>
          </p:spPr>
          <p:txBody>
            <a:bodyPr wrap="none" rtlCol="0">
              <a:spAutoFit/>
            </a:bodyPr>
            <a:lstStyle/>
            <a:p>
              <a:r>
                <a:rPr lang="en-GB" sz="1200" dirty="0" smtClean="0">
                  <a:solidFill>
                    <a:srgbClr val="000000"/>
                  </a:solidFill>
                  <a:latin typeface="Arial" panose="020B0604020202020204" pitchFamily="34" charset="0"/>
                  <a:cs typeface="Arial" panose="020B0604020202020204" pitchFamily="34" charset="0"/>
                </a:rPr>
                <a:t>Log-rank p=0.0733</a:t>
              </a:r>
              <a:endParaRPr lang="en-GB" sz="1200" dirty="0">
                <a:solidFill>
                  <a:srgbClr val="000000"/>
                </a:solidFill>
                <a:latin typeface="Arial" panose="020B0604020202020204" pitchFamily="34" charset="0"/>
                <a:cs typeface="Arial" panose="020B0604020202020204" pitchFamily="34" charset="0"/>
              </a:endParaRPr>
            </a:p>
          </p:txBody>
        </p:sp>
      </p:grpSp>
      <p:grpSp>
        <p:nvGrpSpPr>
          <p:cNvPr id="321" name="Group 320"/>
          <p:cNvGrpSpPr/>
          <p:nvPr/>
        </p:nvGrpSpPr>
        <p:grpSpPr>
          <a:xfrm>
            <a:off x="4441852" y="3419066"/>
            <a:ext cx="3963626" cy="2581980"/>
            <a:chOff x="2280901" y="2792807"/>
            <a:chExt cx="4343657" cy="2846794"/>
          </a:xfrm>
        </p:grpSpPr>
        <p:grpSp>
          <p:nvGrpSpPr>
            <p:cNvPr id="322" name="Group 321"/>
            <p:cNvGrpSpPr/>
            <p:nvPr/>
          </p:nvGrpSpPr>
          <p:grpSpPr>
            <a:xfrm>
              <a:off x="2280901" y="2792807"/>
              <a:ext cx="4343657" cy="2846794"/>
              <a:chOff x="1932713" y="2258810"/>
              <a:chExt cx="4806692" cy="2885321"/>
            </a:xfrm>
          </p:grpSpPr>
          <p:grpSp>
            <p:nvGrpSpPr>
              <p:cNvPr id="328" name="Group 327"/>
              <p:cNvGrpSpPr/>
              <p:nvPr/>
            </p:nvGrpSpPr>
            <p:grpSpPr>
              <a:xfrm>
                <a:off x="2614623" y="2396465"/>
                <a:ext cx="3906738" cy="2177881"/>
                <a:chOff x="836615" y="2448719"/>
                <a:chExt cx="3906738" cy="2177881"/>
              </a:xfrm>
            </p:grpSpPr>
            <p:sp>
              <p:nvSpPr>
                <p:cNvPr id="345" name="Freeform 344"/>
                <p:cNvSpPr>
                  <a:spLocks/>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46" name="Line 6"/>
                <p:cNvSpPr>
                  <a:spLocks noChangeShapeType="1"/>
                </p:cNvSpPr>
                <p:nvPr/>
              </p:nvSpPr>
              <p:spPr bwMode="auto">
                <a:xfrm>
                  <a:off x="836615" y="2448719"/>
                  <a:ext cx="88900" cy="0"/>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47" name="Line 7"/>
                <p:cNvSpPr>
                  <a:spLocks noChangeShapeType="1"/>
                </p:cNvSpPr>
                <p:nvPr/>
              </p:nvSpPr>
              <p:spPr bwMode="auto">
                <a:xfrm>
                  <a:off x="836615" y="2843041"/>
                  <a:ext cx="88900" cy="0"/>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48" name="Line 8"/>
                <p:cNvSpPr>
                  <a:spLocks noChangeShapeType="1"/>
                </p:cNvSpPr>
                <p:nvPr/>
              </p:nvSpPr>
              <p:spPr bwMode="auto">
                <a:xfrm>
                  <a:off x="836615" y="3228723"/>
                  <a:ext cx="88900" cy="0"/>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49" name="Line 9"/>
                <p:cNvSpPr>
                  <a:spLocks noChangeShapeType="1"/>
                </p:cNvSpPr>
                <p:nvPr/>
              </p:nvSpPr>
              <p:spPr bwMode="auto">
                <a:xfrm>
                  <a:off x="836615" y="3627365"/>
                  <a:ext cx="88900" cy="0"/>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50" name="Line 10"/>
                <p:cNvSpPr>
                  <a:spLocks noChangeShapeType="1"/>
                </p:cNvSpPr>
                <p:nvPr/>
              </p:nvSpPr>
              <p:spPr bwMode="auto">
                <a:xfrm>
                  <a:off x="836615" y="4017368"/>
                  <a:ext cx="88900" cy="0"/>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51" name="Line 11"/>
                <p:cNvSpPr>
                  <a:spLocks noChangeShapeType="1"/>
                </p:cNvSpPr>
                <p:nvPr/>
              </p:nvSpPr>
              <p:spPr bwMode="auto">
                <a:xfrm>
                  <a:off x="836615" y="4411691"/>
                  <a:ext cx="88900" cy="0"/>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52" name="Line 12"/>
                <p:cNvSpPr>
                  <a:spLocks noChangeShapeType="1"/>
                </p:cNvSpPr>
                <p:nvPr/>
              </p:nvSpPr>
              <p:spPr bwMode="auto">
                <a:xfrm>
                  <a:off x="2937279" y="4528344"/>
                  <a:ext cx="0" cy="92075"/>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53" name="Line 13"/>
                <p:cNvSpPr>
                  <a:spLocks noChangeShapeType="1"/>
                </p:cNvSpPr>
                <p:nvPr/>
              </p:nvSpPr>
              <p:spPr bwMode="auto">
                <a:xfrm>
                  <a:off x="2339622" y="4528344"/>
                  <a:ext cx="0" cy="92075"/>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54" name="Line 14"/>
                <p:cNvSpPr>
                  <a:spLocks noChangeShapeType="1"/>
                </p:cNvSpPr>
                <p:nvPr/>
              </p:nvSpPr>
              <p:spPr bwMode="auto">
                <a:xfrm>
                  <a:off x="3530177" y="4528344"/>
                  <a:ext cx="0" cy="92075"/>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55" name="Line 17"/>
                <p:cNvSpPr>
                  <a:spLocks noChangeShapeType="1"/>
                </p:cNvSpPr>
                <p:nvPr/>
              </p:nvSpPr>
              <p:spPr bwMode="auto">
                <a:xfrm>
                  <a:off x="4743353" y="4528344"/>
                  <a:ext cx="0" cy="92075"/>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56" name="Line 19"/>
                <p:cNvSpPr>
                  <a:spLocks noChangeShapeType="1"/>
                </p:cNvSpPr>
                <p:nvPr/>
              </p:nvSpPr>
              <p:spPr bwMode="auto">
                <a:xfrm>
                  <a:off x="1736602" y="4528344"/>
                  <a:ext cx="0" cy="92075"/>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57" name="Line 21"/>
                <p:cNvSpPr>
                  <a:spLocks noChangeShapeType="1"/>
                </p:cNvSpPr>
                <p:nvPr/>
              </p:nvSpPr>
              <p:spPr bwMode="auto">
                <a:xfrm>
                  <a:off x="1161194" y="4528344"/>
                  <a:ext cx="0" cy="92075"/>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358" name="Line 14"/>
                <p:cNvSpPr>
                  <a:spLocks noChangeShapeType="1"/>
                </p:cNvSpPr>
                <p:nvPr/>
              </p:nvSpPr>
              <p:spPr bwMode="auto">
                <a:xfrm>
                  <a:off x="4132736" y="4534525"/>
                  <a:ext cx="0" cy="92075"/>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grpSp>
          <p:sp>
            <p:nvSpPr>
              <p:cNvPr id="329" name="TextBox 328"/>
              <p:cNvSpPr txBox="1"/>
              <p:nvPr/>
            </p:nvSpPr>
            <p:spPr>
              <a:xfrm rot="16200000">
                <a:off x="1356968" y="3299171"/>
                <a:ext cx="1437670" cy="286179"/>
              </a:xfrm>
              <a:prstGeom prst="rect">
                <a:avLst/>
              </a:prstGeom>
              <a:noFill/>
            </p:spPr>
            <p:txBody>
              <a:bodyPr wrap="none" rtlCol="0">
                <a:spAutoFit/>
              </a:bodyPr>
              <a:lstStyle/>
              <a:p>
                <a:pPr algn="ctr" fontAlgn="base">
                  <a:spcBef>
                    <a:spcPct val="0"/>
                  </a:spcBef>
                  <a:spcAft>
                    <a:spcPct val="0"/>
                  </a:spcAft>
                </a:pPr>
                <a:r>
                  <a:rPr lang="en-GB" sz="1200" dirty="0" smtClean="0">
                    <a:solidFill>
                      <a:srgbClr val="000000"/>
                    </a:solidFill>
                    <a:latin typeface="Arial" panose="020B0604020202020204" pitchFamily="34" charset="0"/>
                    <a:cs typeface="Arial" panose="020B0604020202020204" pitchFamily="34" charset="0"/>
                  </a:rPr>
                  <a:t>Survival probability</a:t>
                </a:r>
                <a:endParaRPr lang="en-GB" sz="1200" dirty="0">
                  <a:solidFill>
                    <a:srgbClr val="000000"/>
                  </a:solidFill>
                  <a:latin typeface="Arial" panose="020B0604020202020204" pitchFamily="34" charset="0"/>
                  <a:cs typeface="Arial" panose="020B0604020202020204" pitchFamily="34" charset="0"/>
                </a:endParaRPr>
              </a:p>
            </p:txBody>
          </p:sp>
          <p:sp>
            <p:nvSpPr>
              <p:cNvPr id="330" name="TextBox 329"/>
              <p:cNvSpPr txBox="1"/>
              <p:nvPr/>
            </p:nvSpPr>
            <p:spPr>
              <a:xfrm>
                <a:off x="4118861" y="4834588"/>
                <a:ext cx="1209533" cy="309543"/>
              </a:xfrm>
              <a:prstGeom prst="rect">
                <a:avLst/>
              </a:prstGeom>
              <a:noFill/>
            </p:spPr>
            <p:txBody>
              <a:bodyPr wrap="none" rtlCol="0">
                <a:spAutoFit/>
              </a:bodyPr>
              <a:lstStyle/>
              <a:p>
                <a:pPr algn="ctr" fontAlgn="base">
                  <a:spcBef>
                    <a:spcPct val="0"/>
                  </a:spcBef>
                  <a:spcAft>
                    <a:spcPct val="0"/>
                  </a:spcAft>
                </a:pPr>
                <a:r>
                  <a:rPr lang="en-GB" sz="1200" dirty="0" smtClean="0">
                    <a:solidFill>
                      <a:srgbClr val="000000"/>
                    </a:solidFill>
                    <a:latin typeface="Arial" panose="020B0604020202020204" pitchFamily="34" charset="0"/>
                    <a:cs typeface="Arial" panose="020B0604020202020204" pitchFamily="34" charset="0"/>
                  </a:rPr>
                  <a:t>OS, months</a:t>
                </a:r>
                <a:endParaRPr lang="en-GB" sz="1200" dirty="0">
                  <a:solidFill>
                    <a:srgbClr val="000000"/>
                  </a:solidFill>
                  <a:latin typeface="Arial" panose="020B0604020202020204" pitchFamily="34" charset="0"/>
                  <a:cs typeface="Arial" panose="020B0604020202020204" pitchFamily="34" charset="0"/>
                </a:endParaRPr>
              </a:p>
            </p:txBody>
          </p:sp>
          <p:sp>
            <p:nvSpPr>
              <p:cNvPr id="331" name="TextBox 330"/>
              <p:cNvSpPr txBox="1"/>
              <p:nvPr/>
            </p:nvSpPr>
            <p:spPr>
              <a:xfrm>
                <a:off x="2253482" y="2258810"/>
                <a:ext cx="411052" cy="270856"/>
              </a:xfrm>
              <a:prstGeom prst="rect">
                <a:avLst/>
              </a:prstGeom>
              <a:noFill/>
            </p:spPr>
            <p:txBody>
              <a:bodyPr wrap="none" rtlCol="0" anchor="ctr" anchorCtr="0">
                <a:spAutoFit/>
              </a:bodyPr>
              <a:lstStyle/>
              <a:p>
                <a:pPr algn="r"/>
                <a:r>
                  <a:rPr lang="en-GB" sz="1200" dirty="0" smtClean="0">
                    <a:solidFill>
                      <a:srgbClr val="000000"/>
                    </a:solidFill>
                    <a:latin typeface="Arial" panose="020B0604020202020204" pitchFamily="34" charset="0"/>
                    <a:cs typeface="Arial" panose="020B0604020202020204" pitchFamily="34" charset="0"/>
                  </a:rPr>
                  <a:t>1.0</a:t>
                </a:r>
                <a:endParaRPr lang="en-GB" sz="1200" dirty="0">
                  <a:solidFill>
                    <a:srgbClr val="000000"/>
                  </a:solidFill>
                  <a:latin typeface="Arial" panose="020B0604020202020204" pitchFamily="34" charset="0"/>
                  <a:cs typeface="Arial" panose="020B0604020202020204" pitchFamily="34" charset="0"/>
                </a:endParaRPr>
              </a:p>
            </p:txBody>
          </p:sp>
          <p:sp>
            <p:nvSpPr>
              <p:cNvPr id="332" name="TextBox 331"/>
              <p:cNvSpPr txBox="1"/>
              <p:nvPr/>
            </p:nvSpPr>
            <p:spPr>
              <a:xfrm>
                <a:off x="2253486" y="2654686"/>
                <a:ext cx="411052" cy="270856"/>
              </a:xfrm>
              <a:prstGeom prst="rect">
                <a:avLst/>
              </a:prstGeom>
              <a:noFill/>
            </p:spPr>
            <p:txBody>
              <a:bodyPr wrap="none" rtlCol="0" anchor="ctr" anchorCtr="0">
                <a:spAutoFit/>
              </a:bodyPr>
              <a:lstStyle/>
              <a:p>
                <a:pPr algn="r"/>
                <a:r>
                  <a:rPr lang="en-GB" sz="1200" dirty="0" smtClean="0">
                    <a:solidFill>
                      <a:srgbClr val="000000"/>
                    </a:solidFill>
                    <a:latin typeface="Arial" panose="020B0604020202020204" pitchFamily="34" charset="0"/>
                    <a:cs typeface="Arial" panose="020B0604020202020204" pitchFamily="34" charset="0"/>
                  </a:rPr>
                  <a:t>0.8</a:t>
                </a:r>
                <a:endParaRPr lang="en-GB" sz="1200" dirty="0">
                  <a:solidFill>
                    <a:srgbClr val="000000"/>
                  </a:solidFill>
                  <a:latin typeface="Arial" panose="020B0604020202020204" pitchFamily="34" charset="0"/>
                  <a:cs typeface="Arial" panose="020B0604020202020204" pitchFamily="34" charset="0"/>
                </a:endParaRPr>
              </a:p>
            </p:txBody>
          </p:sp>
          <p:sp>
            <p:nvSpPr>
              <p:cNvPr id="333" name="TextBox 332"/>
              <p:cNvSpPr txBox="1"/>
              <p:nvPr/>
            </p:nvSpPr>
            <p:spPr>
              <a:xfrm>
                <a:off x="2253486" y="3040184"/>
                <a:ext cx="411052" cy="270856"/>
              </a:xfrm>
              <a:prstGeom prst="rect">
                <a:avLst/>
              </a:prstGeom>
              <a:noFill/>
            </p:spPr>
            <p:txBody>
              <a:bodyPr wrap="none" rtlCol="0" anchor="ctr" anchorCtr="0">
                <a:spAutoFit/>
              </a:bodyPr>
              <a:lstStyle/>
              <a:p>
                <a:pPr algn="r"/>
                <a:r>
                  <a:rPr lang="en-GB" sz="1200" dirty="0" smtClean="0">
                    <a:solidFill>
                      <a:srgbClr val="000000"/>
                    </a:solidFill>
                    <a:latin typeface="Arial" panose="020B0604020202020204" pitchFamily="34" charset="0"/>
                    <a:cs typeface="Arial" panose="020B0604020202020204" pitchFamily="34" charset="0"/>
                  </a:rPr>
                  <a:t>0.6</a:t>
                </a:r>
                <a:endParaRPr lang="en-GB" sz="1200" dirty="0">
                  <a:solidFill>
                    <a:srgbClr val="000000"/>
                  </a:solidFill>
                  <a:latin typeface="Arial" panose="020B0604020202020204" pitchFamily="34" charset="0"/>
                  <a:cs typeface="Arial" panose="020B0604020202020204" pitchFamily="34" charset="0"/>
                </a:endParaRPr>
              </a:p>
            </p:txBody>
          </p:sp>
          <p:sp>
            <p:nvSpPr>
              <p:cNvPr id="334" name="TextBox 333"/>
              <p:cNvSpPr txBox="1"/>
              <p:nvPr/>
            </p:nvSpPr>
            <p:spPr>
              <a:xfrm>
                <a:off x="2253486" y="3438641"/>
                <a:ext cx="411052" cy="270856"/>
              </a:xfrm>
              <a:prstGeom prst="rect">
                <a:avLst/>
              </a:prstGeom>
              <a:noFill/>
            </p:spPr>
            <p:txBody>
              <a:bodyPr wrap="none" rtlCol="0" anchor="ctr" anchorCtr="0">
                <a:spAutoFit/>
              </a:bodyPr>
              <a:lstStyle/>
              <a:p>
                <a:pPr algn="r"/>
                <a:r>
                  <a:rPr lang="en-GB" sz="1200" dirty="0" smtClean="0">
                    <a:solidFill>
                      <a:srgbClr val="000000"/>
                    </a:solidFill>
                    <a:latin typeface="Arial" panose="020B0604020202020204" pitchFamily="34" charset="0"/>
                    <a:cs typeface="Arial" panose="020B0604020202020204" pitchFamily="34" charset="0"/>
                  </a:rPr>
                  <a:t>0.4</a:t>
                </a:r>
                <a:endParaRPr lang="en-GB" sz="1200" dirty="0">
                  <a:solidFill>
                    <a:srgbClr val="000000"/>
                  </a:solidFill>
                  <a:latin typeface="Arial" panose="020B0604020202020204" pitchFamily="34" charset="0"/>
                  <a:cs typeface="Arial" panose="020B0604020202020204" pitchFamily="34" charset="0"/>
                </a:endParaRPr>
              </a:p>
            </p:txBody>
          </p:sp>
          <p:sp>
            <p:nvSpPr>
              <p:cNvPr id="335" name="TextBox 334"/>
              <p:cNvSpPr txBox="1"/>
              <p:nvPr/>
            </p:nvSpPr>
            <p:spPr>
              <a:xfrm>
                <a:off x="2253486" y="3828459"/>
                <a:ext cx="411052" cy="270856"/>
              </a:xfrm>
              <a:prstGeom prst="rect">
                <a:avLst/>
              </a:prstGeom>
              <a:noFill/>
            </p:spPr>
            <p:txBody>
              <a:bodyPr wrap="none" rtlCol="0" anchor="ctr" anchorCtr="0">
                <a:spAutoFit/>
              </a:bodyPr>
              <a:lstStyle/>
              <a:p>
                <a:pPr algn="r"/>
                <a:r>
                  <a:rPr lang="en-GB" sz="1200" dirty="0" smtClean="0">
                    <a:solidFill>
                      <a:srgbClr val="000000"/>
                    </a:solidFill>
                    <a:latin typeface="Arial" panose="020B0604020202020204" pitchFamily="34" charset="0"/>
                    <a:cs typeface="Arial" panose="020B0604020202020204" pitchFamily="34" charset="0"/>
                  </a:rPr>
                  <a:t>0.2</a:t>
                </a:r>
                <a:endParaRPr lang="en-GB" sz="1200" dirty="0">
                  <a:solidFill>
                    <a:srgbClr val="000000"/>
                  </a:solidFill>
                  <a:latin typeface="Arial" panose="020B0604020202020204" pitchFamily="34" charset="0"/>
                  <a:cs typeface="Arial" panose="020B0604020202020204" pitchFamily="34" charset="0"/>
                </a:endParaRPr>
              </a:p>
            </p:txBody>
          </p:sp>
          <p:sp>
            <p:nvSpPr>
              <p:cNvPr id="336" name="TextBox 335"/>
              <p:cNvSpPr txBox="1"/>
              <p:nvPr/>
            </p:nvSpPr>
            <p:spPr>
              <a:xfrm>
                <a:off x="2366461" y="4251359"/>
                <a:ext cx="298082" cy="213328"/>
              </a:xfrm>
              <a:prstGeom prst="rect">
                <a:avLst/>
              </a:prstGeom>
              <a:noFill/>
            </p:spPr>
            <p:txBody>
              <a:bodyPr wrap="none" rtlCol="0" anchor="ctr" anchorCtr="0">
                <a:spAutoFit/>
              </a:bodyPr>
              <a:lstStyle/>
              <a:p>
                <a:pPr algn="r"/>
                <a:r>
                  <a:rPr lang="en-GB" sz="1200" dirty="0" smtClean="0">
                    <a:solidFill>
                      <a:srgbClr val="000000"/>
                    </a:solidFill>
                    <a:latin typeface="Arial" panose="020B0604020202020204" pitchFamily="34" charset="0"/>
                    <a:cs typeface="Arial" panose="020B0604020202020204" pitchFamily="34" charset="0"/>
                  </a:rPr>
                  <a:t>0</a:t>
                </a:r>
                <a:endParaRPr lang="en-GB" sz="1200" dirty="0">
                  <a:solidFill>
                    <a:srgbClr val="000000"/>
                  </a:solidFill>
                  <a:latin typeface="Arial" panose="020B0604020202020204" pitchFamily="34" charset="0"/>
                  <a:cs typeface="Arial" panose="020B0604020202020204" pitchFamily="34" charset="0"/>
                </a:endParaRPr>
              </a:p>
            </p:txBody>
          </p:sp>
          <p:sp>
            <p:nvSpPr>
              <p:cNvPr id="337" name="TextBox 336"/>
              <p:cNvSpPr txBox="1"/>
              <p:nvPr/>
            </p:nvSpPr>
            <p:spPr>
              <a:xfrm>
                <a:off x="2780567" y="4522748"/>
                <a:ext cx="326975" cy="515905"/>
              </a:xfrm>
              <a:prstGeom prst="rect">
                <a:avLst/>
              </a:prstGeom>
              <a:noFill/>
            </p:spPr>
            <p:txBody>
              <a:bodyPr wrap="none" rtlCol="0" anchor="t" anchorCtr="0">
                <a:spAutoFit/>
              </a:bodyPr>
              <a:lstStyle/>
              <a:p>
                <a:pPr algn="ctr"/>
                <a:r>
                  <a:rPr lang="en-GB" sz="1200" dirty="0" smtClean="0">
                    <a:solidFill>
                      <a:srgbClr val="000000"/>
                    </a:solidFill>
                    <a:latin typeface="Arial" panose="020B0604020202020204" pitchFamily="34" charset="0"/>
                    <a:cs typeface="Arial" panose="020B0604020202020204" pitchFamily="34" charset="0"/>
                  </a:rPr>
                  <a:t>0</a:t>
                </a:r>
              </a:p>
              <a:p>
                <a:pPr algn="ctr"/>
                <a:endParaRPr lang="en-GB" sz="1200" dirty="0">
                  <a:solidFill>
                    <a:srgbClr val="000000"/>
                  </a:solidFill>
                  <a:latin typeface="Arial" panose="020B0604020202020204" pitchFamily="34" charset="0"/>
                  <a:cs typeface="Arial" panose="020B0604020202020204" pitchFamily="34" charset="0"/>
                </a:endParaRPr>
              </a:p>
            </p:txBody>
          </p:sp>
          <p:sp>
            <p:nvSpPr>
              <p:cNvPr id="338" name="TextBox 337"/>
              <p:cNvSpPr txBox="1"/>
              <p:nvPr/>
            </p:nvSpPr>
            <p:spPr>
              <a:xfrm>
                <a:off x="3301446" y="4522748"/>
                <a:ext cx="430004" cy="515905"/>
              </a:xfrm>
              <a:prstGeom prst="rect">
                <a:avLst/>
              </a:prstGeom>
              <a:noFill/>
            </p:spPr>
            <p:txBody>
              <a:bodyPr wrap="none" rtlCol="0" anchor="t" anchorCtr="0">
                <a:spAutoFit/>
              </a:bodyPr>
              <a:lstStyle/>
              <a:p>
                <a:pPr algn="ctr"/>
                <a:r>
                  <a:rPr lang="en-GB" sz="1200" dirty="0" smtClean="0">
                    <a:solidFill>
                      <a:srgbClr val="000000"/>
                    </a:solidFill>
                    <a:latin typeface="Arial" panose="020B0604020202020204" pitchFamily="34" charset="0"/>
                    <a:cs typeface="Arial" panose="020B0604020202020204" pitchFamily="34" charset="0"/>
                  </a:rPr>
                  <a:t>12</a:t>
                </a:r>
              </a:p>
              <a:p>
                <a:pPr algn="ctr"/>
                <a:endParaRPr lang="en-GB" sz="1200" dirty="0">
                  <a:solidFill>
                    <a:srgbClr val="000000"/>
                  </a:solidFill>
                  <a:latin typeface="Arial" panose="020B0604020202020204" pitchFamily="34" charset="0"/>
                  <a:cs typeface="Arial" panose="020B0604020202020204" pitchFamily="34" charset="0"/>
                </a:endParaRPr>
              </a:p>
            </p:txBody>
          </p:sp>
          <p:sp>
            <p:nvSpPr>
              <p:cNvPr id="339" name="TextBox 338"/>
              <p:cNvSpPr txBox="1"/>
              <p:nvPr/>
            </p:nvSpPr>
            <p:spPr>
              <a:xfrm>
                <a:off x="4043672" y="4522748"/>
                <a:ext cx="204226" cy="213328"/>
              </a:xfrm>
              <a:prstGeom prst="rect">
                <a:avLst/>
              </a:prstGeom>
              <a:noFill/>
            </p:spPr>
            <p:txBody>
              <a:bodyPr wrap="none" rtlCol="0" anchor="t" anchorCtr="0">
                <a:spAutoFit/>
              </a:bodyPr>
              <a:lstStyle/>
              <a:p>
                <a:pPr algn="ctr"/>
                <a:endParaRPr lang="en-GB" sz="1200" dirty="0">
                  <a:solidFill>
                    <a:srgbClr val="000000"/>
                  </a:solidFill>
                  <a:latin typeface="Arial" panose="020B0604020202020204" pitchFamily="34" charset="0"/>
                  <a:cs typeface="Arial" panose="020B0604020202020204" pitchFamily="34" charset="0"/>
                </a:endParaRPr>
              </a:p>
            </p:txBody>
          </p:sp>
          <p:sp>
            <p:nvSpPr>
              <p:cNvPr id="340" name="TextBox 339"/>
              <p:cNvSpPr txBox="1"/>
              <p:nvPr/>
            </p:nvSpPr>
            <p:spPr>
              <a:xfrm>
                <a:off x="3898900" y="4522748"/>
                <a:ext cx="430004" cy="515905"/>
              </a:xfrm>
              <a:prstGeom prst="rect">
                <a:avLst/>
              </a:prstGeom>
              <a:noFill/>
            </p:spPr>
            <p:txBody>
              <a:bodyPr wrap="none" rtlCol="0" anchor="t" anchorCtr="0">
                <a:spAutoFit/>
              </a:bodyPr>
              <a:lstStyle/>
              <a:p>
                <a:pPr algn="ctr"/>
                <a:r>
                  <a:rPr lang="en-GB" sz="1200" dirty="0" smtClean="0">
                    <a:solidFill>
                      <a:srgbClr val="000000"/>
                    </a:solidFill>
                    <a:latin typeface="Arial" panose="020B0604020202020204" pitchFamily="34" charset="0"/>
                    <a:cs typeface="Arial" panose="020B0604020202020204" pitchFamily="34" charset="0"/>
                  </a:rPr>
                  <a:t>24</a:t>
                </a:r>
              </a:p>
              <a:p>
                <a:pPr algn="ctr"/>
                <a:endParaRPr lang="en-GB" sz="1200" dirty="0">
                  <a:solidFill>
                    <a:srgbClr val="000000"/>
                  </a:solidFill>
                  <a:latin typeface="Arial" panose="020B0604020202020204" pitchFamily="34" charset="0"/>
                  <a:cs typeface="Arial" panose="020B0604020202020204" pitchFamily="34" charset="0"/>
                </a:endParaRPr>
              </a:p>
            </p:txBody>
          </p:sp>
          <p:sp>
            <p:nvSpPr>
              <p:cNvPr id="341" name="TextBox 340"/>
              <p:cNvSpPr txBox="1"/>
              <p:nvPr/>
            </p:nvSpPr>
            <p:spPr>
              <a:xfrm>
                <a:off x="4506020" y="4522748"/>
                <a:ext cx="430004" cy="515905"/>
              </a:xfrm>
              <a:prstGeom prst="rect">
                <a:avLst/>
              </a:prstGeom>
              <a:noFill/>
            </p:spPr>
            <p:txBody>
              <a:bodyPr wrap="none" rtlCol="0" anchor="t" anchorCtr="0">
                <a:spAutoFit/>
              </a:bodyPr>
              <a:lstStyle/>
              <a:p>
                <a:pPr algn="ctr"/>
                <a:r>
                  <a:rPr lang="en-GB" sz="1200" dirty="0" smtClean="0">
                    <a:solidFill>
                      <a:srgbClr val="000000"/>
                    </a:solidFill>
                    <a:latin typeface="Arial" panose="020B0604020202020204" pitchFamily="34" charset="0"/>
                    <a:cs typeface="Arial" panose="020B0604020202020204" pitchFamily="34" charset="0"/>
                  </a:rPr>
                  <a:t>36</a:t>
                </a:r>
              </a:p>
              <a:p>
                <a:pPr algn="ctr"/>
                <a:endParaRPr lang="en-GB" sz="1200" dirty="0">
                  <a:solidFill>
                    <a:srgbClr val="000000"/>
                  </a:solidFill>
                  <a:latin typeface="Arial" panose="020B0604020202020204" pitchFamily="34" charset="0"/>
                  <a:cs typeface="Arial" panose="020B0604020202020204" pitchFamily="34" charset="0"/>
                </a:endParaRPr>
              </a:p>
            </p:txBody>
          </p:sp>
          <p:sp>
            <p:nvSpPr>
              <p:cNvPr id="342" name="TextBox 341"/>
              <p:cNvSpPr txBox="1"/>
              <p:nvPr/>
            </p:nvSpPr>
            <p:spPr>
              <a:xfrm>
                <a:off x="5091762" y="4522748"/>
                <a:ext cx="430005" cy="515905"/>
              </a:xfrm>
              <a:prstGeom prst="rect">
                <a:avLst/>
              </a:prstGeom>
              <a:noFill/>
            </p:spPr>
            <p:txBody>
              <a:bodyPr wrap="none" rtlCol="0" anchor="t" anchorCtr="0">
                <a:spAutoFit/>
              </a:bodyPr>
              <a:lstStyle/>
              <a:p>
                <a:pPr algn="ctr"/>
                <a:r>
                  <a:rPr lang="en-GB" sz="1200" dirty="0" smtClean="0">
                    <a:solidFill>
                      <a:srgbClr val="000000"/>
                    </a:solidFill>
                    <a:latin typeface="Arial" panose="020B0604020202020204" pitchFamily="34" charset="0"/>
                    <a:cs typeface="Arial" panose="020B0604020202020204" pitchFamily="34" charset="0"/>
                  </a:rPr>
                  <a:t>48</a:t>
                </a:r>
              </a:p>
              <a:p>
                <a:pPr algn="ctr"/>
                <a:endParaRPr lang="en-GB" sz="1200" dirty="0">
                  <a:solidFill>
                    <a:srgbClr val="000000"/>
                  </a:solidFill>
                  <a:latin typeface="Arial" panose="020B0604020202020204" pitchFamily="34" charset="0"/>
                  <a:cs typeface="Arial" panose="020B0604020202020204" pitchFamily="34" charset="0"/>
                </a:endParaRPr>
              </a:p>
            </p:txBody>
          </p:sp>
          <p:sp>
            <p:nvSpPr>
              <p:cNvPr id="343" name="TextBox 342"/>
              <p:cNvSpPr txBox="1"/>
              <p:nvPr/>
            </p:nvSpPr>
            <p:spPr>
              <a:xfrm>
                <a:off x="6309400" y="4522748"/>
                <a:ext cx="430005" cy="515905"/>
              </a:xfrm>
              <a:prstGeom prst="rect">
                <a:avLst/>
              </a:prstGeom>
              <a:noFill/>
            </p:spPr>
            <p:txBody>
              <a:bodyPr wrap="none" rtlCol="0" anchor="t" anchorCtr="0">
                <a:spAutoFit/>
              </a:bodyPr>
              <a:lstStyle/>
              <a:p>
                <a:pPr algn="ctr"/>
                <a:r>
                  <a:rPr lang="en-GB" sz="1200" dirty="0" smtClean="0">
                    <a:solidFill>
                      <a:srgbClr val="000000"/>
                    </a:solidFill>
                    <a:latin typeface="Arial" panose="020B0604020202020204" pitchFamily="34" charset="0"/>
                    <a:cs typeface="Arial" panose="020B0604020202020204" pitchFamily="34" charset="0"/>
                  </a:rPr>
                  <a:t>72</a:t>
                </a:r>
              </a:p>
              <a:p>
                <a:pPr algn="ctr"/>
                <a:endParaRPr lang="en-GB" sz="1200" dirty="0">
                  <a:solidFill>
                    <a:srgbClr val="000000"/>
                  </a:solidFill>
                  <a:latin typeface="Arial" panose="020B0604020202020204" pitchFamily="34" charset="0"/>
                  <a:cs typeface="Arial" panose="020B0604020202020204" pitchFamily="34" charset="0"/>
                </a:endParaRPr>
              </a:p>
            </p:txBody>
          </p:sp>
          <p:sp>
            <p:nvSpPr>
              <p:cNvPr id="344" name="TextBox 343"/>
              <p:cNvSpPr txBox="1"/>
              <p:nvPr/>
            </p:nvSpPr>
            <p:spPr>
              <a:xfrm>
                <a:off x="5694321" y="4528929"/>
                <a:ext cx="430005" cy="515905"/>
              </a:xfrm>
              <a:prstGeom prst="rect">
                <a:avLst/>
              </a:prstGeom>
              <a:noFill/>
            </p:spPr>
            <p:txBody>
              <a:bodyPr wrap="none" rtlCol="0" anchor="t" anchorCtr="0">
                <a:spAutoFit/>
              </a:bodyPr>
              <a:lstStyle/>
              <a:p>
                <a:pPr algn="ctr"/>
                <a:r>
                  <a:rPr lang="en-GB" sz="1200" dirty="0" smtClean="0">
                    <a:solidFill>
                      <a:srgbClr val="000000"/>
                    </a:solidFill>
                    <a:latin typeface="Arial" panose="020B0604020202020204" pitchFamily="34" charset="0"/>
                    <a:cs typeface="Arial" panose="020B0604020202020204" pitchFamily="34" charset="0"/>
                  </a:rPr>
                  <a:t>60</a:t>
                </a:r>
              </a:p>
              <a:p>
                <a:pPr algn="ctr"/>
                <a:endParaRPr lang="en-GB" sz="1200" dirty="0">
                  <a:solidFill>
                    <a:srgbClr val="000000"/>
                  </a:solidFill>
                  <a:latin typeface="Arial" panose="020B0604020202020204" pitchFamily="34" charset="0"/>
                  <a:cs typeface="Arial" panose="020B0604020202020204" pitchFamily="34" charset="0"/>
                </a:endParaRPr>
              </a:p>
            </p:txBody>
          </p:sp>
        </p:grpSp>
        <p:cxnSp>
          <p:nvCxnSpPr>
            <p:cNvPr id="323" name="Straight Connector 322"/>
            <p:cNvCxnSpPr/>
            <p:nvPr/>
          </p:nvCxnSpPr>
          <p:spPr>
            <a:xfrm>
              <a:off x="3419357" y="4222028"/>
              <a:ext cx="414274" cy="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324" name="TextBox 323"/>
            <p:cNvSpPr txBox="1"/>
            <p:nvPr/>
          </p:nvSpPr>
          <p:spPr>
            <a:xfrm>
              <a:off x="3855804" y="4079524"/>
              <a:ext cx="929644" cy="712621"/>
            </a:xfrm>
            <a:prstGeom prst="rect">
              <a:avLst/>
            </a:prstGeom>
            <a:noFill/>
          </p:spPr>
          <p:txBody>
            <a:bodyPr wrap="none" rtlCol="0">
              <a:spAutoFit/>
            </a:bodyPr>
            <a:lstStyle/>
            <a:p>
              <a:r>
                <a:rPr lang="en-GB" sz="1200" dirty="0" smtClean="0">
                  <a:solidFill>
                    <a:srgbClr val="000000"/>
                  </a:solidFill>
                  <a:latin typeface="Arial" panose="020B0604020202020204" pitchFamily="34" charset="0"/>
                  <a:cs typeface="Arial" panose="020B0604020202020204" pitchFamily="34" charset="0"/>
                </a:rPr>
                <a:t>ECF/ECX</a:t>
              </a:r>
            </a:p>
            <a:p>
              <a:r>
                <a:rPr lang="en-GB" sz="1200" dirty="0" smtClean="0">
                  <a:solidFill>
                    <a:srgbClr val="000000"/>
                  </a:solidFill>
                  <a:latin typeface="Arial" panose="020B0604020202020204" pitchFamily="34" charset="0"/>
                  <a:cs typeface="Arial" panose="020B0604020202020204" pitchFamily="34" charset="0"/>
                </a:rPr>
                <a:t>FLOT</a:t>
              </a:r>
            </a:p>
            <a:p>
              <a:r>
                <a:rPr lang="en-GB" sz="1200" dirty="0" smtClean="0">
                  <a:solidFill>
                    <a:srgbClr val="000000"/>
                  </a:solidFill>
                  <a:latin typeface="Arial" panose="020B0604020202020204" pitchFamily="34" charset="0"/>
                  <a:cs typeface="Arial" panose="020B0604020202020204" pitchFamily="34" charset="0"/>
                </a:rPr>
                <a:t>Censored</a:t>
              </a:r>
              <a:endParaRPr lang="en-GB" sz="1200" dirty="0">
                <a:solidFill>
                  <a:srgbClr val="000000"/>
                </a:solidFill>
                <a:latin typeface="Arial" panose="020B0604020202020204" pitchFamily="34" charset="0"/>
                <a:cs typeface="Arial" panose="020B0604020202020204" pitchFamily="34" charset="0"/>
              </a:endParaRPr>
            </a:p>
          </p:txBody>
        </p:sp>
        <p:cxnSp>
          <p:nvCxnSpPr>
            <p:cNvPr id="325" name="Straight Connector 324"/>
            <p:cNvCxnSpPr/>
            <p:nvPr/>
          </p:nvCxnSpPr>
          <p:spPr>
            <a:xfrm>
              <a:off x="3419357" y="4408076"/>
              <a:ext cx="414274" cy="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26" name="Straight Connector 325"/>
            <p:cNvCxnSpPr/>
            <p:nvPr/>
          </p:nvCxnSpPr>
          <p:spPr>
            <a:xfrm>
              <a:off x="3626494" y="4499704"/>
              <a:ext cx="0" cy="155774"/>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327" name="TextBox 326"/>
            <p:cNvSpPr txBox="1"/>
            <p:nvPr/>
          </p:nvSpPr>
          <p:spPr>
            <a:xfrm>
              <a:off x="3027019" y="4682634"/>
              <a:ext cx="1607729" cy="305409"/>
            </a:xfrm>
            <a:prstGeom prst="rect">
              <a:avLst/>
            </a:prstGeom>
            <a:noFill/>
          </p:spPr>
          <p:txBody>
            <a:bodyPr wrap="none" rtlCol="0">
              <a:spAutoFit/>
            </a:bodyPr>
            <a:lstStyle/>
            <a:p>
              <a:r>
                <a:rPr lang="en-GB" sz="1200" dirty="0" smtClean="0">
                  <a:solidFill>
                    <a:srgbClr val="000000"/>
                  </a:solidFill>
                  <a:latin typeface="Arial" panose="020B0604020202020204" pitchFamily="34" charset="0"/>
                  <a:cs typeface="Arial" panose="020B0604020202020204" pitchFamily="34" charset="0"/>
                </a:rPr>
                <a:t>Log-rank p=0.0565</a:t>
              </a:r>
              <a:endParaRPr lang="en-GB" sz="1200" dirty="0">
                <a:solidFill>
                  <a:srgbClr val="000000"/>
                </a:solidFill>
                <a:latin typeface="Arial" panose="020B0604020202020204" pitchFamily="34" charset="0"/>
                <a:cs typeface="Arial" panose="020B0604020202020204" pitchFamily="34" charset="0"/>
              </a:endParaRPr>
            </a:p>
          </p:txBody>
        </p:sp>
      </p:grpSp>
      <p:grpSp>
        <p:nvGrpSpPr>
          <p:cNvPr id="359" name="Group 358"/>
          <p:cNvGrpSpPr/>
          <p:nvPr/>
        </p:nvGrpSpPr>
        <p:grpSpPr>
          <a:xfrm>
            <a:off x="1114446" y="3551237"/>
            <a:ext cx="3117975" cy="1121740"/>
            <a:chOff x="3387725" y="3003550"/>
            <a:chExt cx="2362200" cy="847725"/>
          </a:xfrm>
        </p:grpSpPr>
        <p:sp>
          <p:nvSpPr>
            <p:cNvPr id="360" name="Line 2"/>
            <p:cNvSpPr>
              <a:spLocks noChangeShapeType="1"/>
            </p:cNvSpPr>
            <p:nvPr/>
          </p:nvSpPr>
          <p:spPr bwMode="auto">
            <a:xfrm>
              <a:off x="4302125" y="3527425"/>
              <a:ext cx="0" cy="4762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61" name="Line 3"/>
            <p:cNvSpPr>
              <a:spLocks noChangeShapeType="1"/>
            </p:cNvSpPr>
            <p:nvPr/>
          </p:nvSpPr>
          <p:spPr bwMode="auto">
            <a:xfrm>
              <a:off x="4035425" y="3422650"/>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62" name="Line 4"/>
            <p:cNvSpPr>
              <a:spLocks noChangeShapeType="1"/>
            </p:cNvSpPr>
            <p:nvPr/>
          </p:nvSpPr>
          <p:spPr bwMode="auto">
            <a:xfrm>
              <a:off x="4264025" y="3508375"/>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63" name="Line 5"/>
            <p:cNvSpPr>
              <a:spLocks noChangeShapeType="1"/>
            </p:cNvSpPr>
            <p:nvPr/>
          </p:nvSpPr>
          <p:spPr bwMode="auto">
            <a:xfrm>
              <a:off x="4892675" y="3660775"/>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64" name="Line 6"/>
            <p:cNvSpPr>
              <a:spLocks noChangeShapeType="1"/>
            </p:cNvSpPr>
            <p:nvPr/>
          </p:nvSpPr>
          <p:spPr bwMode="auto">
            <a:xfrm>
              <a:off x="4187825" y="3489325"/>
              <a:ext cx="0" cy="4762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65" name="Line 7"/>
            <p:cNvSpPr>
              <a:spLocks noChangeShapeType="1"/>
            </p:cNvSpPr>
            <p:nvPr/>
          </p:nvSpPr>
          <p:spPr bwMode="auto">
            <a:xfrm>
              <a:off x="4206875" y="3489325"/>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66" name="Line 8"/>
            <p:cNvSpPr>
              <a:spLocks noChangeShapeType="1"/>
            </p:cNvSpPr>
            <p:nvPr/>
          </p:nvSpPr>
          <p:spPr bwMode="auto">
            <a:xfrm>
              <a:off x="5130800" y="3784600"/>
              <a:ext cx="0" cy="4762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67" name="Line 9"/>
            <p:cNvSpPr>
              <a:spLocks noChangeShapeType="1"/>
            </p:cNvSpPr>
            <p:nvPr/>
          </p:nvSpPr>
          <p:spPr bwMode="auto">
            <a:xfrm>
              <a:off x="5149850" y="3784600"/>
              <a:ext cx="0" cy="4762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68" name="Line 10"/>
            <p:cNvSpPr>
              <a:spLocks noChangeShapeType="1"/>
            </p:cNvSpPr>
            <p:nvPr/>
          </p:nvSpPr>
          <p:spPr bwMode="auto">
            <a:xfrm>
              <a:off x="5111750" y="3775075"/>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69" name="Line 11"/>
            <p:cNvSpPr>
              <a:spLocks noChangeShapeType="1"/>
            </p:cNvSpPr>
            <p:nvPr/>
          </p:nvSpPr>
          <p:spPr bwMode="auto">
            <a:xfrm>
              <a:off x="5035550" y="3689350"/>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70" name="Line 12"/>
            <p:cNvSpPr>
              <a:spLocks noChangeShapeType="1"/>
            </p:cNvSpPr>
            <p:nvPr/>
          </p:nvSpPr>
          <p:spPr bwMode="auto">
            <a:xfrm>
              <a:off x="5016500" y="3689350"/>
              <a:ext cx="0" cy="4762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71" name="Line 13"/>
            <p:cNvSpPr>
              <a:spLocks noChangeShapeType="1"/>
            </p:cNvSpPr>
            <p:nvPr/>
          </p:nvSpPr>
          <p:spPr bwMode="auto">
            <a:xfrm>
              <a:off x="5064125" y="3746500"/>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72" name="Line 14"/>
            <p:cNvSpPr>
              <a:spLocks noChangeShapeType="1"/>
            </p:cNvSpPr>
            <p:nvPr/>
          </p:nvSpPr>
          <p:spPr bwMode="auto">
            <a:xfrm>
              <a:off x="5540375" y="3794125"/>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73" name="Line 15"/>
            <p:cNvSpPr>
              <a:spLocks noChangeShapeType="1"/>
            </p:cNvSpPr>
            <p:nvPr/>
          </p:nvSpPr>
          <p:spPr bwMode="auto">
            <a:xfrm>
              <a:off x="5521325" y="3794125"/>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74" name="Line 16"/>
            <p:cNvSpPr>
              <a:spLocks noChangeShapeType="1"/>
            </p:cNvSpPr>
            <p:nvPr/>
          </p:nvSpPr>
          <p:spPr bwMode="auto">
            <a:xfrm>
              <a:off x="5387975" y="3794125"/>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75" name="Line 17"/>
            <p:cNvSpPr>
              <a:spLocks noChangeShapeType="1"/>
            </p:cNvSpPr>
            <p:nvPr/>
          </p:nvSpPr>
          <p:spPr bwMode="auto">
            <a:xfrm>
              <a:off x="5359400" y="3794125"/>
              <a:ext cx="0" cy="4762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76" name="Line 18"/>
            <p:cNvSpPr>
              <a:spLocks noChangeShapeType="1"/>
            </p:cNvSpPr>
            <p:nvPr/>
          </p:nvSpPr>
          <p:spPr bwMode="auto">
            <a:xfrm>
              <a:off x="5187950" y="3794125"/>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77" name="Line 19"/>
            <p:cNvSpPr>
              <a:spLocks noChangeShapeType="1"/>
            </p:cNvSpPr>
            <p:nvPr/>
          </p:nvSpPr>
          <p:spPr bwMode="auto">
            <a:xfrm>
              <a:off x="4997450" y="3679825"/>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78" name="Line 20"/>
            <p:cNvSpPr>
              <a:spLocks noChangeShapeType="1"/>
            </p:cNvSpPr>
            <p:nvPr/>
          </p:nvSpPr>
          <p:spPr bwMode="auto">
            <a:xfrm>
              <a:off x="5226050" y="3794125"/>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79" name="Line 21"/>
            <p:cNvSpPr>
              <a:spLocks noChangeShapeType="1"/>
            </p:cNvSpPr>
            <p:nvPr/>
          </p:nvSpPr>
          <p:spPr bwMode="auto">
            <a:xfrm>
              <a:off x="5235575" y="3794125"/>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80" name="Line 22"/>
            <p:cNvSpPr>
              <a:spLocks noChangeShapeType="1"/>
            </p:cNvSpPr>
            <p:nvPr/>
          </p:nvSpPr>
          <p:spPr bwMode="auto">
            <a:xfrm>
              <a:off x="5254625" y="3794125"/>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81" name="Line 23"/>
            <p:cNvSpPr>
              <a:spLocks noChangeShapeType="1"/>
            </p:cNvSpPr>
            <p:nvPr/>
          </p:nvSpPr>
          <p:spPr bwMode="auto">
            <a:xfrm>
              <a:off x="5264150" y="3794125"/>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82" name="Line 24"/>
            <p:cNvSpPr>
              <a:spLocks noChangeShapeType="1"/>
            </p:cNvSpPr>
            <p:nvPr/>
          </p:nvSpPr>
          <p:spPr bwMode="auto">
            <a:xfrm>
              <a:off x="4368800" y="3565525"/>
              <a:ext cx="0" cy="4762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83" name="Line 25"/>
            <p:cNvSpPr>
              <a:spLocks noChangeShapeType="1"/>
            </p:cNvSpPr>
            <p:nvPr/>
          </p:nvSpPr>
          <p:spPr bwMode="auto">
            <a:xfrm>
              <a:off x="4378325" y="3565525"/>
              <a:ext cx="0" cy="4762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84" name="Line 26"/>
            <p:cNvSpPr>
              <a:spLocks noChangeShapeType="1"/>
            </p:cNvSpPr>
            <p:nvPr/>
          </p:nvSpPr>
          <p:spPr bwMode="auto">
            <a:xfrm>
              <a:off x="4387850" y="3565525"/>
              <a:ext cx="0" cy="4762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85" name="Line 27"/>
            <p:cNvSpPr>
              <a:spLocks noChangeShapeType="1"/>
            </p:cNvSpPr>
            <p:nvPr/>
          </p:nvSpPr>
          <p:spPr bwMode="auto">
            <a:xfrm>
              <a:off x="4406900" y="3565525"/>
              <a:ext cx="0" cy="4762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86" name="Line 28"/>
            <p:cNvSpPr>
              <a:spLocks noChangeShapeType="1"/>
            </p:cNvSpPr>
            <p:nvPr/>
          </p:nvSpPr>
          <p:spPr bwMode="auto">
            <a:xfrm>
              <a:off x="4654550" y="3632200"/>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87" name="Line 29"/>
            <p:cNvSpPr>
              <a:spLocks noChangeShapeType="1"/>
            </p:cNvSpPr>
            <p:nvPr/>
          </p:nvSpPr>
          <p:spPr bwMode="auto">
            <a:xfrm>
              <a:off x="4664075" y="3632200"/>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88" name="Line 30"/>
            <p:cNvSpPr>
              <a:spLocks noChangeShapeType="1"/>
            </p:cNvSpPr>
            <p:nvPr/>
          </p:nvSpPr>
          <p:spPr bwMode="auto">
            <a:xfrm>
              <a:off x="4673600" y="3632200"/>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89" name="Line 31"/>
            <p:cNvSpPr>
              <a:spLocks noChangeShapeType="1"/>
            </p:cNvSpPr>
            <p:nvPr/>
          </p:nvSpPr>
          <p:spPr bwMode="auto">
            <a:xfrm>
              <a:off x="4692650" y="3632200"/>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90" name="Line 32"/>
            <p:cNvSpPr>
              <a:spLocks noChangeShapeType="1"/>
            </p:cNvSpPr>
            <p:nvPr/>
          </p:nvSpPr>
          <p:spPr bwMode="auto">
            <a:xfrm>
              <a:off x="4940300" y="3670300"/>
              <a:ext cx="0" cy="4762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91" name="Line 33"/>
            <p:cNvSpPr>
              <a:spLocks noChangeShapeType="1"/>
            </p:cNvSpPr>
            <p:nvPr/>
          </p:nvSpPr>
          <p:spPr bwMode="auto">
            <a:xfrm>
              <a:off x="5483225" y="3794125"/>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92" name="Line 34"/>
            <p:cNvSpPr>
              <a:spLocks noChangeShapeType="1"/>
            </p:cNvSpPr>
            <p:nvPr/>
          </p:nvSpPr>
          <p:spPr bwMode="auto">
            <a:xfrm>
              <a:off x="5092700" y="3765550"/>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93" name="Line 35"/>
            <p:cNvSpPr>
              <a:spLocks noChangeShapeType="1"/>
            </p:cNvSpPr>
            <p:nvPr/>
          </p:nvSpPr>
          <p:spPr bwMode="auto">
            <a:xfrm>
              <a:off x="5626100" y="3794125"/>
              <a:ext cx="0" cy="4762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94" name="Line 36"/>
            <p:cNvSpPr>
              <a:spLocks noChangeShapeType="1"/>
            </p:cNvSpPr>
            <p:nvPr/>
          </p:nvSpPr>
          <p:spPr bwMode="auto">
            <a:xfrm>
              <a:off x="5664200" y="3794125"/>
              <a:ext cx="0" cy="4762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95" name="Line 37"/>
            <p:cNvSpPr>
              <a:spLocks noChangeShapeType="1"/>
            </p:cNvSpPr>
            <p:nvPr/>
          </p:nvSpPr>
          <p:spPr bwMode="auto">
            <a:xfrm>
              <a:off x="5702300" y="3794125"/>
              <a:ext cx="0" cy="4762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96" name="Line 38"/>
            <p:cNvSpPr>
              <a:spLocks noChangeShapeType="1"/>
            </p:cNvSpPr>
            <p:nvPr/>
          </p:nvSpPr>
          <p:spPr bwMode="auto">
            <a:xfrm>
              <a:off x="5740400" y="3794125"/>
              <a:ext cx="0" cy="4762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97" name="Line 39"/>
            <p:cNvSpPr>
              <a:spLocks noChangeShapeType="1"/>
            </p:cNvSpPr>
            <p:nvPr/>
          </p:nvSpPr>
          <p:spPr bwMode="auto">
            <a:xfrm>
              <a:off x="4987925" y="3679825"/>
              <a:ext cx="0" cy="4762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98" name="Line 40"/>
            <p:cNvSpPr>
              <a:spLocks noChangeShapeType="1"/>
            </p:cNvSpPr>
            <p:nvPr/>
          </p:nvSpPr>
          <p:spPr bwMode="auto">
            <a:xfrm>
              <a:off x="4959350" y="3670300"/>
              <a:ext cx="0" cy="4762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99" name="Line 41"/>
            <p:cNvSpPr>
              <a:spLocks noChangeShapeType="1"/>
            </p:cNvSpPr>
            <p:nvPr/>
          </p:nvSpPr>
          <p:spPr bwMode="auto">
            <a:xfrm>
              <a:off x="4816475" y="3651250"/>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00" name="Line 42"/>
            <p:cNvSpPr>
              <a:spLocks noChangeShapeType="1"/>
            </p:cNvSpPr>
            <p:nvPr/>
          </p:nvSpPr>
          <p:spPr bwMode="auto">
            <a:xfrm>
              <a:off x="4492625" y="3603625"/>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01" name="Line 43"/>
            <p:cNvSpPr>
              <a:spLocks noChangeShapeType="1"/>
            </p:cNvSpPr>
            <p:nvPr/>
          </p:nvSpPr>
          <p:spPr bwMode="auto">
            <a:xfrm>
              <a:off x="4511675" y="3603625"/>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02" name="Line 44"/>
            <p:cNvSpPr>
              <a:spLocks noChangeShapeType="1"/>
            </p:cNvSpPr>
            <p:nvPr/>
          </p:nvSpPr>
          <p:spPr bwMode="auto">
            <a:xfrm>
              <a:off x="4778375" y="3651250"/>
              <a:ext cx="0" cy="4762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03" name="Line 45"/>
            <p:cNvSpPr>
              <a:spLocks noChangeShapeType="1"/>
            </p:cNvSpPr>
            <p:nvPr/>
          </p:nvSpPr>
          <p:spPr bwMode="auto">
            <a:xfrm>
              <a:off x="4559300" y="3613150"/>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04" name="Line 46"/>
            <p:cNvSpPr>
              <a:spLocks noChangeShapeType="1"/>
            </p:cNvSpPr>
            <p:nvPr/>
          </p:nvSpPr>
          <p:spPr bwMode="auto">
            <a:xfrm>
              <a:off x="4873625" y="3660775"/>
              <a:ext cx="0" cy="4762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05" name="Line 47"/>
            <p:cNvSpPr>
              <a:spLocks noChangeShapeType="1"/>
            </p:cNvSpPr>
            <p:nvPr/>
          </p:nvSpPr>
          <p:spPr bwMode="auto">
            <a:xfrm>
              <a:off x="4235450" y="3498850"/>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06" name="Line 48"/>
            <p:cNvSpPr>
              <a:spLocks noChangeShapeType="1"/>
            </p:cNvSpPr>
            <p:nvPr/>
          </p:nvSpPr>
          <p:spPr bwMode="auto">
            <a:xfrm>
              <a:off x="4749800" y="3641725"/>
              <a:ext cx="0" cy="4762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07" name="Line 49"/>
            <p:cNvSpPr>
              <a:spLocks noChangeShapeType="1"/>
            </p:cNvSpPr>
            <p:nvPr/>
          </p:nvSpPr>
          <p:spPr bwMode="auto">
            <a:xfrm>
              <a:off x="4797425" y="3651250"/>
              <a:ext cx="0" cy="4762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08" name="Line 50"/>
            <p:cNvSpPr>
              <a:spLocks noChangeShapeType="1"/>
            </p:cNvSpPr>
            <p:nvPr/>
          </p:nvSpPr>
          <p:spPr bwMode="auto">
            <a:xfrm>
              <a:off x="4064000" y="3441700"/>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09" name="Line 51"/>
            <p:cNvSpPr>
              <a:spLocks noChangeShapeType="1"/>
            </p:cNvSpPr>
            <p:nvPr/>
          </p:nvSpPr>
          <p:spPr bwMode="auto">
            <a:xfrm>
              <a:off x="4321175" y="3546475"/>
              <a:ext cx="0" cy="4762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10" name="Line 52"/>
            <p:cNvSpPr>
              <a:spLocks noChangeShapeType="1"/>
            </p:cNvSpPr>
            <p:nvPr/>
          </p:nvSpPr>
          <p:spPr bwMode="auto">
            <a:xfrm>
              <a:off x="4425950" y="3584575"/>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11" name="Line 53"/>
            <p:cNvSpPr>
              <a:spLocks noChangeShapeType="1"/>
            </p:cNvSpPr>
            <p:nvPr/>
          </p:nvSpPr>
          <p:spPr bwMode="auto">
            <a:xfrm>
              <a:off x="4711700" y="3632200"/>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12" name="Line 54"/>
            <p:cNvSpPr>
              <a:spLocks noChangeShapeType="1"/>
            </p:cNvSpPr>
            <p:nvPr/>
          </p:nvSpPr>
          <p:spPr bwMode="auto">
            <a:xfrm>
              <a:off x="4587875" y="3622675"/>
              <a:ext cx="0" cy="4762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13" name="Line 55"/>
            <p:cNvSpPr>
              <a:spLocks noChangeShapeType="1"/>
            </p:cNvSpPr>
            <p:nvPr/>
          </p:nvSpPr>
          <p:spPr bwMode="auto">
            <a:xfrm>
              <a:off x="4768850" y="3651250"/>
              <a:ext cx="0" cy="4762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14" name="Line 56"/>
            <p:cNvSpPr>
              <a:spLocks noChangeShapeType="1"/>
            </p:cNvSpPr>
            <p:nvPr/>
          </p:nvSpPr>
          <p:spPr bwMode="auto">
            <a:xfrm>
              <a:off x="4835525" y="3670300"/>
              <a:ext cx="0" cy="4762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15" name="Line 57"/>
            <p:cNvSpPr>
              <a:spLocks noChangeShapeType="1"/>
            </p:cNvSpPr>
            <p:nvPr/>
          </p:nvSpPr>
          <p:spPr bwMode="auto">
            <a:xfrm>
              <a:off x="4283075" y="3517900"/>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16" name="Line 58"/>
            <p:cNvSpPr>
              <a:spLocks noChangeShapeType="1"/>
            </p:cNvSpPr>
            <p:nvPr/>
          </p:nvSpPr>
          <p:spPr bwMode="auto">
            <a:xfrm>
              <a:off x="4730750" y="3632200"/>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17" name="Freeform 59"/>
            <p:cNvSpPr>
              <a:spLocks/>
            </p:cNvSpPr>
            <p:nvPr/>
          </p:nvSpPr>
          <p:spPr bwMode="auto">
            <a:xfrm>
              <a:off x="3387725" y="3003550"/>
              <a:ext cx="2362200" cy="819150"/>
            </a:xfrm>
            <a:custGeom>
              <a:avLst/>
              <a:gdLst>
                <a:gd name="T0" fmla="*/ 185 w 248"/>
                <a:gd name="T1" fmla="*/ 86 h 86"/>
                <a:gd name="T2" fmla="*/ 177 w 248"/>
                <a:gd name="T3" fmla="*/ 83 h 86"/>
                <a:gd name="T4" fmla="*/ 175 w 248"/>
                <a:gd name="T5" fmla="*/ 81 h 86"/>
                <a:gd name="T6" fmla="*/ 173 w 248"/>
                <a:gd name="T7" fmla="*/ 76 h 86"/>
                <a:gd name="T8" fmla="*/ 166 w 248"/>
                <a:gd name="T9" fmla="*/ 75 h 86"/>
                <a:gd name="T10" fmla="*/ 150 w 248"/>
                <a:gd name="T11" fmla="*/ 72 h 86"/>
                <a:gd name="T12" fmla="*/ 143 w 248"/>
                <a:gd name="T13" fmla="*/ 71 h 86"/>
                <a:gd name="T14" fmla="*/ 140 w 248"/>
                <a:gd name="T15" fmla="*/ 70 h 86"/>
                <a:gd name="T16" fmla="*/ 132 w 248"/>
                <a:gd name="T17" fmla="*/ 69 h 86"/>
                <a:gd name="T18" fmla="*/ 120 w 248"/>
                <a:gd name="T19" fmla="*/ 67 h 86"/>
                <a:gd name="T20" fmla="*/ 115 w 248"/>
                <a:gd name="T21" fmla="*/ 66 h 86"/>
                <a:gd name="T22" fmla="*/ 112 w 248"/>
                <a:gd name="T23" fmla="*/ 64 h 86"/>
                <a:gd name="T24" fmla="*/ 107 w 248"/>
                <a:gd name="T25" fmla="*/ 63 h 86"/>
                <a:gd name="T26" fmla="*/ 103 w 248"/>
                <a:gd name="T27" fmla="*/ 62 h 86"/>
                <a:gd name="T28" fmla="*/ 100 w 248"/>
                <a:gd name="T29" fmla="*/ 60 h 86"/>
                <a:gd name="T30" fmla="*/ 96 w 248"/>
                <a:gd name="T31" fmla="*/ 59 h 86"/>
                <a:gd name="T32" fmla="*/ 92 w 248"/>
                <a:gd name="T33" fmla="*/ 57 h 86"/>
                <a:gd name="T34" fmla="*/ 89 w 248"/>
                <a:gd name="T35" fmla="*/ 56 h 86"/>
                <a:gd name="T36" fmla="*/ 84 w 248"/>
                <a:gd name="T37" fmla="*/ 55 h 86"/>
                <a:gd name="T38" fmla="*/ 81 w 248"/>
                <a:gd name="T39" fmla="*/ 53 h 86"/>
                <a:gd name="T40" fmla="*/ 78 w 248"/>
                <a:gd name="T41" fmla="*/ 51 h 86"/>
                <a:gd name="T42" fmla="*/ 71 w 248"/>
                <a:gd name="T43" fmla="*/ 48 h 86"/>
                <a:gd name="T44" fmla="*/ 67 w 248"/>
                <a:gd name="T45" fmla="*/ 47 h 86"/>
                <a:gd name="T46" fmla="*/ 65 w 248"/>
                <a:gd name="T47" fmla="*/ 44 h 86"/>
                <a:gd name="T48" fmla="*/ 63 w 248"/>
                <a:gd name="T49" fmla="*/ 42 h 86"/>
                <a:gd name="T50" fmla="*/ 58 w 248"/>
                <a:gd name="T51" fmla="*/ 39 h 86"/>
                <a:gd name="T52" fmla="*/ 54 w 248"/>
                <a:gd name="T53" fmla="*/ 36 h 86"/>
                <a:gd name="T54" fmla="*/ 50 w 248"/>
                <a:gd name="T55" fmla="*/ 34 h 86"/>
                <a:gd name="T56" fmla="*/ 47 w 248"/>
                <a:gd name="T57" fmla="*/ 32 h 86"/>
                <a:gd name="T58" fmla="*/ 45 w 248"/>
                <a:gd name="T59" fmla="*/ 30 h 86"/>
                <a:gd name="T60" fmla="*/ 42 w 248"/>
                <a:gd name="T61" fmla="*/ 27 h 86"/>
                <a:gd name="T62" fmla="*/ 41 w 248"/>
                <a:gd name="T63" fmla="*/ 25 h 86"/>
                <a:gd name="T64" fmla="*/ 38 w 248"/>
                <a:gd name="T65" fmla="*/ 23 h 86"/>
                <a:gd name="T66" fmla="*/ 33 w 248"/>
                <a:gd name="T67" fmla="*/ 21 h 86"/>
                <a:gd name="T68" fmla="*/ 29 w 248"/>
                <a:gd name="T69" fmla="*/ 20 h 86"/>
                <a:gd name="T70" fmla="*/ 25 w 248"/>
                <a:gd name="T71" fmla="*/ 16 h 86"/>
                <a:gd name="T72" fmla="*/ 24 w 248"/>
                <a:gd name="T73" fmla="*/ 14 h 86"/>
                <a:gd name="T74" fmla="*/ 18 w 248"/>
                <a:gd name="T75" fmla="*/ 10 h 86"/>
                <a:gd name="T76" fmla="*/ 16 w 248"/>
                <a:gd name="T77" fmla="*/ 9 h 86"/>
                <a:gd name="T78" fmla="*/ 14 w 248"/>
                <a:gd name="T79" fmla="*/ 7 h 86"/>
                <a:gd name="T80" fmla="*/ 13 w 248"/>
                <a:gd name="T81" fmla="*/ 5 h 86"/>
                <a:gd name="T82" fmla="*/ 11 w 248"/>
                <a:gd name="T83" fmla="*/ 2 h 86"/>
                <a:gd name="T84" fmla="*/ 0 w 248"/>
                <a:gd name="T85"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8" h="86">
                  <a:moveTo>
                    <a:pt x="248" y="86"/>
                  </a:moveTo>
                  <a:lnTo>
                    <a:pt x="185" y="86"/>
                  </a:lnTo>
                  <a:lnTo>
                    <a:pt x="185" y="83"/>
                  </a:lnTo>
                  <a:lnTo>
                    <a:pt x="177" y="83"/>
                  </a:lnTo>
                  <a:lnTo>
                    <a:pt x="177" y="81"/>
                  </a:lnTo>
                  <a:lnTo>
                    <a:pt x="175" y="81"/>
                  </a:lnTo>
                  <a:lnTo>
                    <a:pt x="175" y="76"/>
                  </a:lnTo>
                  <a:lnTo>
                    <a:pt x="173" y="76"/>
                  </a:lnTo>
                  <a:lnTo>
                    <a:pt x="173" y="75"/>
                  </a:lnTo>
                  <a:lnTo>
                    <a:pt x="166" y="75"/>
                  </a:lnTo>
                  <a:lnTo>
                    <a:pt x="166" y="72"/>
                  </a:lnTo>
                  <a:lnTo>
                    <a:pt x="150" y="72"/>
                  </a:lnTo>
                  <a:lnTo>
                    <a:pt x="150" y="71"/>
                  </a:lnTo>
                  <a:lnTo>
                    <a:pt x="143" y="71"/>
                  </a:lnTo>
                  <a:lnTo>
                    <a:pt x="143" y="70"/>
                  </a:lnTo>
                  <a:lnTo>
                    <a:pt x="140" y="70"/>
                  </a:lnTo>
                  <a:lnTo>
                    <a:pt x="140" y="69"/>
                  </a:lnTo>
                  <a:lnTo>
                    <a:pt x="132" y="69"/>
                  </a:lnTo>
                  <a:lnTo>
                    <a:pt x="132" y="67"/>
                  </a:lnTo>
                  <a:lnTo>
                    <a:pt x="120" y="67"/>
                  </a:lnTo>
                  <a:lnTo>
                    <a:pt x="120" y="66"/>
                  </a:lnTo>
                  <a:lnTo>
                    <a:pt x="115" y="66"/>
                  </a:lnTo>
                  <a:lnTo>
                    <a:pt x="115" y="64"/>
                  </a:lnTo>
                  <a:lnTo>
                    <a:pt x="112" y="64"/>
                  </a:lnTo>
                  <a:lnTo>
                    <a:pt x="112" y="63"/>
                  </a:lnTo>
                  <a:lnTo>
                    <a:pt x="107" y="63"/>
                  </a:lnTo>
                  <a:lnTo>
                    <a:pt x="107" y="62"/>
                  </a:lnTo>
                  <a:lnTo>
                    <a:pt x="103" y="62"/>
                  </a:lnTo>
                  <a:lnTo>
                    <a:pt x="103" y="60"/>
                  </a:lnTo>
                  <a:lnTo>
                    <a:pt x="100" y="60"/>
                  </a:lnTo>
                  <a:lnTo>
                    <a:pt x="100" y="59"/>
                  </a:lnTo>
                  <a:lnTo>
                    <a:pt x="96" y="59"/>
                  </a:lnTo>
                  <a:lnTo>
                    <a:pt x="96" y="57"/>
                  </a:lnTo>
                  <a:lnTo>
                    <a:pt x="92" y="57"/>
                  </a:lnTo>
                  <a:lnTo>
                    <a:pt x="92" y="56"/>
                  </a:lnTo>
                  <a:lnTo>
                    <a:pt x="89" y="56"/>
                  </a:lnTo>
                  <a:lnTo>
                    <a:pt x="89" y="55"/>
                  </a:lnTo>
                  <a:lnTo>
                    <a:pt x="84" y="55"/>
                  </a:lnTo>
                  <a:lnTo>
                    <a:pt x="84" y="53"/>
                  </a:lnTo>
                  <a:lnTo>
                    <a:pt x="81" y="53"/>
                  </a:lnTo>
                  <a:lnTo>
                    <a:pt x="81" y="51"/>
                  </a:lnTo>
                  <a:lnTo>
                    <a:pt x="78" y="51"/>
                  </a:lnTo>
                  <a:lnTo>
                    <a:pt x="78" y="48"/>
                  </a:lnTo>
                  <a:lnTo>
                    <a:pt x="71" y="48"/>
                  </a:lnTo>
                  <a:lnTo>
                    <a:pt x="71" y="47"/>
                  </a:lnTo>
                  <a:lnTo>
                    <a:pt x="67" y="47"/>
                  </a:lnTo>
                  <a:lnTo>
                    <a:pt x="67" y="44"/>
                  </a:lnTo>
                  <a:lnTo>
                    <a:pt x="65" y="44"/>
                  </a:lnTo>
                  <a:lnTo>
                    <a:pt x="65" y="42"/>
                  </a:lnTo>
                  <a:lnTo>
                    <a:pt x="63" y="42"/>
                  </a:lnTo>
                  <a:lnTo>
                    <a:pt x="63" y="39"/>
                  </a:lnTo>
                  <a:lnTo>
                    <a:pt x="58" y="39"/>
                  </a:lnTo>
                  <a:lnTo>
                    <a:pt x="58" y="36"/>
                  </a:lnTo>
                  <a:lnTo>
                    <a:pt x="54" y="36"/>
                  </a:lnTo>
                  <a:lnTo>
                    <a:pt x="54" y="34"/>
                  </a:lnTo>
                  <a:lnTo>
                    <a:pt x="50" y="34"/>
                  </a:lnTo>
                  <a:lnTo>
                    <a:pt x="50" y="32"/>
                  </a:lnTo>
                  <a:lnTo>
                    <a:pt x="47" y="32"/>
                  </a:lnTo>
                  <a:lnTo>
                    <a:pt x="47" y="30"/>
                  </a:lnTo>
                  <a:lnTo>
                    <a:pt x="45" y="30"/>
                  </a:lnTo>
                  <a:lnTo>
                    <a:pt x="45" y="27"/>
                  </a:lnTo>
                  <a:lnTo>
                    <a:pt x="42" y="27"/>
                  </a:lnTo>
                  <a:lnTo>
                    <a:pt x="42" y="25"/>
                  </a:lnTo>
                  <a:lnTo>
                    <a:pt x="41" y="25"/>
                  </a:lnTo>
                  <a:lnTo>
                    <a:pt x="41" y="23"/>
                  </a:lnTo>
                  <a:lnTo>
                    <a:pt x="38" y="23"/>
                  </a:lnTo>
                  <a:lnTo>
                    <a:pt x="38" y="21"/>
                  </a:lnTo>
                  <a:lnTo>
                    <a:pt x="33" y="21"/>
                  </a:lnTo>
                  <a:lnTo>
                    <a:pt x="33" y="20"/>
                  </a:lnTo>
                  <a:lnTo>
                    <a:pt x="29" y="20"/>
                  </a:lnTo>
                  <a:lnTo>
                    <a:pt x="29" y="16"/>
                  </a:lnTo>
                  <a:lnTo>
                    <a:pt x="25" y="16"/>
                  </a:lnTo>
                  <a:lnTo>
                    <a:pt x="25" y="14"/>
                  </a:lnTo>
                  <a:lnTo>
                    <a:pt x="24" y="14"/>
                  </a:lnTo>
                  <a:lnTo>
                    <a:pt x="24" y="10"/>
                  </a:lnTo>
                  <a:lnTo>
                    <a:pt x="18" y="10"/>
                  </a:lnTo>
                  <a:lnTo>
                    <a:pt x="18" y="9"/>
                  </a:lnTo>
                  <a:lnTo>
                    <a:pt x="16" y="9"/>
                  </a:lnTo>
                  <a:lnTo>
                    <a:pt x="16" y="7"/>
                  </a:lnTo>
                  <a:lnTo>
                    <a:pt x="14" y="7"/>
                  </a:lnTo>
                  <a:lnTo>
                    <a:pt x="14" y="5"/>
                  </a:lnTo>
                  <a:lnTo>
                    <a:pt x="13" y="5"/>
                  </a:lnTo>
                  <a:lnTo>
                    <a:pt x="13" y="2"/>
                  </a:lnTo>
                  <a:lnTo>
                    <a:pt x="11" y="2"/>
                  </a:lnTo>
                  <a:lnTo>
                    <a:pt x="11" y="0"/>
                  </a:lnTo>
                  <a:lnTo>
                    <a:pt x="0" y="0"/>
                  </a:lnTo>
                </a:path>
              </a:pathLst>
            </a:cu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grpSp>
      <p:grpSp>
        <p:nvGrpSpPr>
          <p:cNvPr id="418" name="Group 417"/>
          <p:cNvGrpSpPr/>
          <p:nvPr/>
        </p:nvGrpSpPr>
        <p:grpSpPr>
          <a:xfrm>
            <a:off x="1114445" y="3551237"/>
            <a:ext cx="3201025" cy="1020909"/>
            <a:chOff x="3359150" y="3043238"/>
            <a:chExt cx="2419350" cy="771525"/>
          </a:xfrm>
        </p:grpSpPr>
        <p:sp>
          <p:nvSpPr>
            <p:cNvPr id="419" name="Line 60"/>
            <p:cNvSpPr>
              <a:spLocks noChangeShapeType="1"/>
            </p:cNvSpPr>
            <p:nvPr/>
          </p:nvSpPr>
          <p:spPr bwMode="auto">
            <a:xfrm>
              <a:off x="4187825" y="3443288"/>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20" name="Line 61"/>
            <p:cNvSpPr>
              <a:spLocks noChangeShapeType="1"/>
            </p:cNvSpPr>
            <p:nvPr/>
          </p:nvSpPr>
          <p:spPr bwMode="auto">
            <a:xfrm>
              <a:off x="4206875" y="3443288"/>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21" name="Line 62"/>
            <p:cNvSpPr>
              <a:spLocks noChangeShapeType="1"/>
            </p:cNvSpPr>
            <p:nvPr/>
          </p:nvSpPr>
          <p:spPr bwMode="auto">
            <a:xfrm>
              <a:off x="4873625" y="3643313"/>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22" name="Line 63"/>
            <p:cNvSpPr>
              <a:spLocks noChangeShapeType="1"/>
            </p:cNvSpPr>
            <p:nvPr/>
          </p:nvSpPr>
          <p:spPr bwMode="auto">
            <a:xfrm>
              <a:off x="4121150" y="3405188"/>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23" name="Line 64"/>
            <p:cNvSpPr>
              <a:spLocks noChangeShapeType="1"/>
            </p:cNvSpPr>
            <p:nvPr/>
          </p:nvSpPr>
          <p:spPr bwMode="auto">
            <a:xfrm>
              <a:off x="5216525" y="3738563"/>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24" name="Line 65"/>
            <p:cNvSpPr>
              <a:spLocks noChangeShapeType="1"/>
            </p:cNvSpPr>
            <p:nvPr/>
          </p:nvSpPr>
          <p:spPr bwMode="auto">
            <a:xfrm>
              <a:off x="5226050" y="3738563"/>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25" name="Line 66"/>
            <p:cNvSpPr>
              <a:spLocks noChangeShapeType="1"/>
            </p:cNvSpPr>
            <p:nvPr/>
          </p:nvSpPr>
          <p:spPr bwMode="auto">
            <a:xfrm>
              <a:off x="5102225" y="3690938"/>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26" name="Line 67"/>
            <p:cNvSpPr>
              <a:spLocks noChangeShapeType="1"/>
            </p:cNvSpPr>
            <p:nvPr/>
          </p:nvSpPr>
          <p:spPr bwMode="auto">
            <a:xfrm>
              <a:off x="5035550" y="3671888"/>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27" name="Line 68"/>
            <p:cNvSpPr>
              <a:spLocks noChangeShapeType="1"/>
            </p:cNvSpPr>
            <p:nvPr/>
          </p:nvSpPr>
          <p:spPr bwMode="auto">
            <a:xfrm>
              <a:off x="4997450" y="3662363"/>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28" name="Line 69"/>
            <p:cNvSpPr>
              <a:spLocks noChangeShapeType="1"/>
            </p:cNvSpPr>
            <p:nvPr/>
          </p:nvSpPr>
          <p:spPr bwMode="auto">
            <a:xfrm>
              <a:off x="5054600" y="3681413"/>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29" name="Line 70"/>
            <p:cNvSpPr>
              <a:spLocks noChangeShapeType="1"/>
            </p:cNvSpPr>
            <p:nvPr/>
          </p:nvSpPr>
          <p:spPr bwMode="auto">
            <a:xfrm>
              <a:off x="5559425" y="3757613"/>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30" name="Line 71"/>
            <p:cNvSpPr>
              <a:spLocks noChangeShapeType="1"/>
            </p:cNvSpPr>
            <p:nvPr/>
          </p:nvSpPr>
          <p:spPr bwMode="auto">
            <a:xfrm>
              <a:off x="5359400" y="3757613"/>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31" name="Line 72"/>
            <p:cNvSpPr>
              <a:spLocks noChangeShapeType="1"/>
            </p:cNvSpPr>
            <p:nvPr/>
          </p:nvSpPr>
          <p:spPr bwMode="auto">
            <a:xfrm>
              <a:off x="5426075" y="3757613"/>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32" name="Line 73"/>
            <p:cNvSpPr>
              <a:spLocks noChangeShapeType="1"/>
            </p:cNvSpPr>
            <p:nvPr/>
          </p:nvSpPr>
          <p:spPr bwMode="auto">
            <a:xfrm>
              <a:off x="5445125" y="3757613"/>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33" name="Line 74"/>
            <p:cNvSpPr>
              <a:spLocks noChangeShapeType="1"/>
            </p:cNvSpPr>
            <p:nvPr/>
          </p:nvSpPr>
          <p:spPr bwMode="auto">
            <a:xfrm>
              <a:off x="5273675" y="3757613"/>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34" name="Line 75"/>
            <p:cNvSpPr>
              <a:spLocks noChangeShapeType="1"/>
            </p:cNvSpPr>
            <p:nvPr/>
          </p:nvSpPr>
          <p:spPr bwMode="auto">
            <a:xfrm>
              <a:off x="4978400" y="3662363"/>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35" name="Line 76"/>
            <p:cNvSpPr>
              <a:spLocks noChangeShapeType="1"/>
            </p:cNvSpPr>
            <p:nvPr/>
          </p:nvSpPr>
          <p:spPr bwMode="auto">
            <a:xfrm>
              <a:off x="5473700" y="3757613"/>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36" name="Line 77"/>
            <p:cNvSpPr>
              <a:spLocks noChangeShapeType="1"/>
            </p:cNvSpPr>
            <p:nvPr/>
          </p:nvSpPr>
          <p:spPr bwMode="auto">
            <a:xfrm>
              <a:off x="5483225" y="3757613"/>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37" name="Line 78"/>
            <p:cNvSpPr>
              <a:spLocks noChangeShapeType="1"/>
            </p:cNvSpPr>
            <p:nvPr/>
          </p:nvSpPr>
          <p:spPr bwMode="auto">
            <a:xfrm>
              <a:off x="5502275" y="3757613"/>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38" name="Line 79"/>
            <p:cNvSpPr>
              <a:spLocks noChangeShapeType="1"/>
            </p:cNvSpPr>
            <p:nvPr/>
          </p:nvSpPr>
          <p:spPr bwMode="auto">
            <a:xfrm>
              <a:off x="5511800" y="3757613"/>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39" name="Line 80"/>
            <p:cNvSpPr>
              <a:spLocks noChangeShapeType="1"/>
            </p:cNvSpPr>
            <p:nvPr/>
          </p:nvSpPr>
          <p:spPr bwMode="auto">
            <a:xfrm>
              <a:off x="4321175" y="3500438"/>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40" name="Line 81"/>
            <p:cNvSpPr>
              <a:spLocks noChangeShapeType="1"/>
            </p:cNvSpPr>
            <p:nvPr/>
          </p:nvSpPr>
          <p:spPr bwMode="auto">
            <a:xfrm>
              <a:off x="4330700" y="3500438"/>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41" name="Line 82"/>
            <p:cNvSpPr>
              <a:spLocks noChangeShapeType="1"/>
            </p:cNvSpPr>
            <p:nvPr/>
          </p:nvSpPr>
          <p:spPr bwMode="auto">
            <a:xfrm>
              <a:off x="4340225" y="3500438"/>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42" name="Line 83"/>
            <p:cNvSpPr>
              <a:spLocks noChangeShapeType="1"/>
            </p:cNvSpPr>
            <p:nvPr/>
          </p:nvSpPr>
          <p:spPr bwMode="auto">
            <a:xfrm>
              <a:off x="4359275" y="3500438"/>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43" name="Line 84"/>
            <p:cNvSpPr>
              <a:spLocks noChangeShapeType="1"/>
            </p:cNvSpPr>
            <p:nvPr/>
          </p:nvSpPr>
          <p:spPr bwMode="auto">
            <a:xfrm>
              <a:off x="4568825" y="3586163"/>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44" name="Line 85"/>
            <p:cNvSpPr>
              <a:spLocks noChangeShapeType="1"/>
            </p:cNvSpPr>
            <p:nvPr/>
          </p:nvSpPr>
          <p:spPr bwMode="auto">
            <a:xfrm>
              <a:off x="4578350" y="3586163"/>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45" name="Line 86"/>
            <p:cNvSpPr>
              <a:spLocks noChangeShapeType="1"/>
            </p:cNvSpPr>
            <p:nvPr/>
          </p:nvSpPr>
          <p:spPr bwMode="auto">
            <a:xfrm>
              <a:off x="4587875" y="3586163"/>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46" name="Line 87"/>
            <p:cNvSpPr>
              <a:spLocks noChangeShapeType="1"/>
            </p:cNvSpPr>
            <p:nvPr/>
          </p:nvSpPr>
          <p:spPr bwMode="auto">
            <a:xfrm>
              <a:off x="4597400" y="3586163"/>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47" name="Line 88"/>
            <p:cNvSpPr>
              <a:spLocks noChangeShapeType="1"/>
            </p:cNvSpPr>
            <p:nvPr/>
          </p:nvSpPr>
          <p:spPr bwMode="auto">
            <a:xfrm>
              <a:off x="4902200" y="3643313"/>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48" name="Line 89"/>
            <p:cNvSpPr>
              <a:spLocks noChangeShapeType="1"/>
            </p:cNvSpPr>
            <p:nvPr/>
          </p:nvSpPr>
          <p:spPr bwMode="auto">
            <a:xfrm>
              <a:off x="5407025" y="3757613"/>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49" name="Line 90"/>
            <p:cNvSpPr>
              <a:spLocks noChangeShapeType="1"/>
            </p:cNvSpPr>
            <p:nvPr/>
          </p:nvSpPr>
          <p:spPr bwMode="auto">
            <a:xfrm>
              <a:off x="5073650" y="3681413"/>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50" name="Line 91"/>
            <p:cNvSpPr>
              <a:spLocks noChangeShapeType="1"/>
            </p:cNvSpPr>
            <p:nvPr/>
          </p:nvSpPr>
          <p:spPr bwMode="auto">
            <a:xfrm>
              <a:off x="5664200" y="3757613"/>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51" name="Line 92"/>
            <p:cNvSpPr>
              <a:spLocks noChangeShapeType="1"/>
            </p:cNvSpPr>
            <p:nvPr/>
          </p:nvSpPr>
          <p:spPr bwMode="auto">
            <a:xfrm>
              <a:off x="5302250" y="3757613"/>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52" name="Line 93"/>
            <p:cNvSpPr>
              <a:spLocks noChangeShapeType="1"/>
            </p:cNvSpPr>
            <p:nvPr/>
          </p:nvSpPr>
          <p:spPr bwMode="auto">
            <a:xfrm>
              <a:off x="5721350" y="3757613"/>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53" name="Line 94"/>
            <p:cNvSpPr>
              <a:spLocks noChangeShapeType="1"/>
            </p:cNvSpPr>
            <p:nvPr/>
          </p:nvSpPr>
          <p:spPr bwMode="auto">
            <a:xfrm>
              <a:off x="5778500" y="3757613"/>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54" name="Line 95"/>
            <p:cNvSpPr>
              <a:spLocks noChangeShapeType="1"/>
            </p:cNvSpPr>
            <p:nvPr/>
          </p:nvSpPr>
          <p:spPr bwMode="auto">
            <a:xfrm>
              <a:off x="4940300" y="3643313"/>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55" name="Line 96"/>
            <p:cNvSpPr>
              <a:spLocks noChangeShapeType="1"/>
            </p:cNvSpPr>
            <p:nvPr/>
          </p:nvSpPr>
          <p:spPr bwMode="auto">
            <a:xfrm>
              <a:off x="4949825" y="3652838"/>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56" name="Line 97"/>
            <p:cNvSpPr>
              <a:spLocks noChangeShapeType="1"/>
            </p:cNvSpPr>
            <p:nvPr/>
          </p:nvSpPr>
          <p:spPr bwMode="auto">
            <a:xfrm>
              <a:off x="4921250" y="3643313"/>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57" name="Line 98"/>
            <p:cNvSpPr>
              <a:spLocks noChangeShapeType="1"/>
            </p:cNvSpPr>
            <p:nvPr/>
          </p:nvSpPr>
          <p:spPr bwMode="auto">
            <a:xfrm>
              <a:off x="4454525" y="3548063"/>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58" name="Line 99"/>
            <p:cNvSpPr>
              <a:spLocks noChangeShapeType="1"/>
            </p:cNvSpPr>
            <p:nvPr/>
          </p:nvSpPr>
          <p:spPr bwMode="auto">
            <a:xfrm>
              <a:off x="4473575" y="3548063"/>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59" name="Line 100"/>
            <p:cNvSpPr>
              <a:spLocks noChangeShapeType="1"/>
            </p:cNvSpPr>
            <p:nvPr/>
          </p:nvSpPr>
          <p:spPr bwMode="auto">
            <a:xfrm>
              <a:off x="4730750" y="3605213"/>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60" name="Line 101"/>
            <p:cNvSpPr>
              <a:spLocks noChangeShapeType="1"/>
            </p:cNvSpPr>
            <p:nvPr/>
          </p:nvSpPr>
          <p:spPr bwMode="auto">
            <a:xfrm>
              <a:off x="4492625" y="3548063"/>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61" name="Line 102"/>
            <p:cNvSpPr>
              <a:spLocks noChangeShapeType="1"/>
            </p:cNvSpPr>
            <p:nvPr/>
          </p:nvSpPr>
          <p:spPr bwMode="auto">
            <a:xfrm>
              <a:off x="4854575" y="3643313"/>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62" name="Line 103"/>
            <p:cNvSpPr>
              <a:spLocks noChangeShapeType="1"/>
            </p:cNvSpPr>
            <p:nvPr/>
          </p:nvSpPr>
          <p:spPr bwMode="auto">
            <a:xfrm>
              <a:off x="4168775" y="3443288"/>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63" name="Line 104"/>
            <p:cNvSpPr>
              <a:spLocks noChangeShapeType="1"/>
            </p:cNvSpPr>
            <p:nvPr/>
          </p:nvSpPr>
          <p:spPr bwMode="auto">
            <a:xfrm>
              <a:off x="4683125" y="3586163"/>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64" name="Line 105"/>
            <p:cNvSpPr>
              <a:spLocks noChangeShapeType="1"/>
            </p:cNvSpPr>
            <p:nvPr/>
          </p:nvSpPr>
          <p:spPr bwMode="auto">
            <a:xfrm>
              <a:off x="4759325" y="3605213"/>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65" name="Line 106"/>
            <p:cNvSpPr>
              <a:spLocks noChangeShapeType="1"/>
            </p:cNvSpPr>
            <p:nvPr/>
          </p:nvSpPr>
          <p:spPr bwMode="auto">
            <a:xfrm>
              <a:off x="4283075" y="3490913"/>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66" name="Line 107"/>
            <p:cNvSpPr>
              <a:spLocks noChangeShapeType="1"/>
            </p:cNvSpPr>
            <p:nvPr/>
          </p:nvSpPr>
          <p:spPr bwMode="auto">
            <a:xfrm>
              <a:off x="4387850" y="3509963"/>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67" name="Line 108"/>
            <p:cNvSpPr>
              <a:spLocks noChangeShapeType="1"/>
            </p:cNvSpPr>
            <p:nvPr/>
          </p:nvSpPr>
          <p:spPr bwMode="auto">
            <a:xfrm>
              <a:off x="4635500" y="3586163"/>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68" name="Line 109"/>
            <p:cNvSpPr>
              <a:spLocks noChangeShapeType="1"/>
            </p:cNvSpPr>
            <p:nvPr/>
          </p:nvSpPr>
          <p:spPr bwMode="auto">
            <a:xfrm>
              <a:off x="4530725" y="3557588"/>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69" name="Line 110"/>
            <p:cNvSpPr>
              <a:spLocks noChangeShapeType="1"/>
            </p:cNvSpPr>
            <p:nvPr/>
          </p:nvSpPr>
          <p:spPr bwMode="auto">
            <a:xfrm>
              <a:off x="4692650" y="3586163"/>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70" name="Line 111"/>
            <p:cNvSpPr>
              <a:spLocks noChangeShapeType="1"/>
            </p:cNvSpPr>
            <p:nvPr/>
          </p:nvSpPr>
          <p:spPr bwMode="auto">
            <a:xfrm>
              <a:off x="4816475" y="3643313"/>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71" name="Line 112"/>
            <p:cNvSpPr>
              <a:spLocks noChangeShapeType="1"/>
            </p:cNvSpPr>
            <p:nvPr/>
          </p:nvSpPr>
          <p:spPr bwMode="auto">
            <a:xfrm>
              <a:off x="4254500" y="3490913"/>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72" name="Line 113"/>
            <p:cNvSpPr>
              <a:spLocks noChangeShapeType="1"/>
            </p:cNvSpPr>
            <p:nvPr/>
          </p:nvSpPr>
          <p:spPr bwMode="auto">
            <a:xfrm>
              <a:off x="4664075" y="3586163"/>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73" name="Freeform 114"/>
            <p:cNvSpPr>
              <a:spLocks/>
            </p:cNvSpPr>
            <p:nvPr/>
          </p:nvSpPr>
          <p:spPr bwMode="auto">
            <a:xfrm>
              <a:off x="3359150" y="3043238"/>
              <a:ext cx="2419350" cy="742950"/>
            </a:xfrm>
            <a:custGeom>
              <a:avLst/>
              <a:gdLst>
                <a:gd name="T0" fmla="*/ 199 w 254"/>
                <a:gd name="T1" fmla="*/ 78 h 78"/>
                <a:gd name="T2" fmla="*/ 192 w 254"/>
                <a:gd name="T3" fmla="*/ 76 h 78"/>
                <a:gd name="T4" fmla="*/ 190 w 254"/>
                <a:gd name="T5" fmla="*/ 73 h 78"/>
                <a:gd name="T6" fmla="*/ 181 w 254"/>
                <a:gd name="T7" fmla="*/ 71 h 78"/>
                <a:gd name="T8" fmla="*/ 173 w 254"/>
                <a:gd name="T9" fmla="*/ 70 h 78"/>
                <a:gd name="T10" fmla="*/ 168 w 254"/>
                <a:gd name="T11" fmla="*/ 68 h 78"/>
                <a:gd name="T12" fmla="*/ 150 w 254"/>
                <a:gd name="T13" fmla="*/ 66 h 78"/>
                <a:gd name="T14" fmla="*/ 142 w 254"/>
                <a:gd name="T15" fmla="*/ 62 h 78"/>
                <a:gd name="T16" fmla="*/ 124 w 254"/>
                <a:gd name="T17" fmla="*/ 60 h 78"/>
                <a:gd name="T18" fmla="*/ 122 w 254"/>
                <a:gd name="T19" fmla="*/ 58 h 78"/>
                <a:gd name="T20" fmla="*/ 112 w 254"/>
                <a:gd name="T21" fmla="*/ 56 h 78"/>
                <a:gd name="T22" fmla="*/ 110 w 254"/>
                <a:gd name="T23" fmla="*/ 53 h 78"/>
                <a:gd name="T24" fmla="*/ 98 w 254"/>
                <a:gd name="T25" fmla="*/ 51 h 78"/>
                <a:gd name="T26" fmla="*/ 91 w 254"/>
                <a:gd name="T27" fmla="*/ 49 h 78"/>
                <a:gd name="T28" fmla="*/ 83 w 254"/>
                <a:gd name="T29" fmla="*/ 44 h 78"/>
                <a:gd name="T30" fmla="*/ 80 w 254"/>
                <a:gd name="T31" fmla="*/ 43 h 78"/>
                <a:gd name="T32" fmla="*/ 79 w 254"/>
                <a:gd name="T33" fmla="*/ 41 h 78"/>
                <a:gd name="T34" fmla="*/ 77 w 254"/>
                <a:gd name="T35" fmla="*/ 40 h 78"/>
                <a:gd name="T36" fmla="*/ 75 w 254"/>
                <a:gd name="T37" fmla="*/ 38 h 78"/>
                <a:gd name="T38" fmla="*/ 73 w 254"/>
                <a:gd name="T39" fmla="*/ 37 h 78"/>
                <a:gd name="T40" fmla="*/ 69 w 254"/>
                <a:gd name="T41" fmla="*/ 35 h 78"/>
                <a:gd name="T42" fmla="*/ 64 w 254"/>
                <a:gd name="T43" fmla="*/ 33 h 78"/>
                <a:gd name="T44" fmla="*/ 60 w 254"/>
                <a:gd name="T45" fmla="*/ 31 h 78"/>
                <a:gd name="T46" fmla="*/ 56 w 254"/>
                <a:gd name="T47" fmla="*/ 28 h 78"/>
                <a:gd name="T48" fmla="*/ 49 w 254"/>
                <a:gd name="T49" fmla="*/ 25 h 78"/>
                <a:gd name="T50" fmla="*/ 44 w 254"/>
                <a:gd name="T51" fmla="*/ 23 h 78"/>
                <a:gd name="T52" fmla="*/ 40 w 254"/>
                <a:gd name="T53" fmla="*/ 21 h 78"/>
                <a:gd name="T54" fmla="*/ 35 w 254"/>
                <a:gd name="T55" fmla="*/ 18 h 78"/>
                <a:gd name="T56" fmla="*/ 32 w 254"/>
                <a:gd name="T57" fmla="*/ 15 h 78"/>
                <a:gd name="T58" fmla="*/ 27 w 254"/>
                <a:gd name="T59" fmla="*/ 13 h 78"/>
                <a:gd name="T60" fmla="*/ 22 w 254"/>
                <a:gd name="T61" fmla="*/ 10 h 78"/>
                <a:gd name="T62" fmla="*/ 17 w 254"/>
                <a:gd name="T63" fmla="*/ 9 h 78"/>
                <a:gd name="T64" fmla="*/ 12 w 254"/>
                <a:gd name="T65" fmla="*/ 5 h 78"/>
                <a:gd name="T66" fmla="*/ 9 w 254"/>
                <a:gd name="T67" fmla="*/ 2 h 78"/>
                <a:gd name="T68" fmla="*/ 0 w 254"/>
                <a:gd name="T69"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4" h="78">
                  <a:moveTo>
                    <a:pt x="254" y="78"/>
                  </a:moveTo>
                  <a:lnTo>
                    <a:pt x="199" y="78"/>
                  </a:lnTo>
                  <a:lnTo>
                    <a:pt x="199" y="76"/>
                  </a:lnTo>
                  <a:lnTo>
                    <a:pt x="192" y="76"/>
                  </a:lnTo>
                  <a:lnTo>
                    <a:pt x="192" y="73"/>
                  </a:lnTo>
                  <a:lnTo>
                    <a:pt x="190" y="73"/>
                  </a:lnTo>
                  <a:lnTo>
                    <a:pt x="190" y="71"/>
                  </a:lnTo>
                  <a:lnTo>
                    <a:pt x="181" y="71"/>
                  </a:lnTo>
                  <a:lnTo>
                    <a:pt x="181" y="70"/>
                  </a:lnTo>
                  <a:lnTo>
                    <a:pt x="173" y="70"/>
                  </a:lnTo>
                  <a:lnTo>
                    <a:pt x="173" y="68"/>
                  </a:lnTo>
                  <a:lnTo>
                    <a:pt x="168" y="68"/>
                  </a:lnTo>
                  <a:lnTo>
                    <a:pt x="168" y="66"/>
                  </a:lnTo>
                  <a:lnTo>
                    <a:pt x="150" y="66"/>
                  </a:lnTo>
                  <a:lnTo>
                    <a:pt x="150" y="62"/>
                  </a:lnTo>
                  <a:lnTo>
                    <a:pt x="142" y="62"/>
                  </a:lnTo>
                  <a:lnTo>
                    <a:pt x="142" y="60"/>
                  </a:lnTo>
                  <a:lnTo>
                    <a:pt x="124" y="60"/>
                  </a:lnTo>
                  <a:lnTo>
                    <a:pt x="124" y="58"/>
                  </a:lnTo>
                  <a:lnTo>
                    <a:pt x="122" y="58"/>
                  </a:lnTo>
                  <a:lnTo>
                    <a:pt x="122" y="56"/>
                  </a:lnTo>
                  <a:lnTo>
                    <a:pt x="112" y="56"/>
                  </a:lnTo>
                  <a:lnTo>
                    <a:pt x="112" y="53"/>
                  </a:lnTo>
                  <a:lnTo>
                    <a:pt x="110" y="53"/>
                  </a:lnTo>
                  <a:lnTo>
                    <a:pt x="110" y="51"/>
                  </a:lnTo>
                  <a:lnTo>
                    <a:pt x="98" y="51"/>
                  </a:lnTo>
                  <a:lnTo>
                    <a:pt x="98" y="49"/>
                  </a:lnTo>
                  <a:lnTo>
                    <a:pt x="91" y="49"/>
                  </a:lnTo>
                  <a:lnTo>
                    <a:pt x="91" y="44"/>
                  </a:lnTo>
                  <a:lnTo>
                    <a:pt x="83" y="44"/>
                  </a:lnTo>
                  <a:lnTo>
                    <a:pt x="83" y="43"/>
                  </a:lnTo>
                  <a:lnTo>
                    <a:pt x="80" y="43"/>
                  </a:lnTo>
                  <a:lnTo>
                    <a:pt x="80" y="41"/>
                  </a:lnTo>
                  <a:lnTo>
                    <a:pt x="79" y="41"/>
                  </a:lnTo>
                  <a:lnTo>
                    <a:pt x="79" y="40"/>
                  </a:lnTo>
                  <a:lnTo>
                    <a:pt x="77" y="40"/>
                  </a:lnTo>
                  <a:lnTo>
                    <a:pt x="77" y="38"/>
                  </a:lnTo>
                  <a:lnTo>
                    <a:pt x="75" y="38"/>
                  </a:lnTo>
                  <a:lnTo>
                    <a:pt x="75" y="37"/>
                  </a:lnTo>
                  <a:lnTo>
                    <a:pt x="73" y="37"/>
                  </a:lnTo>
                  <a:lnTo>
                    <a:pt x="73" y="35"/>
                  </a:lnTo>
                  <a:lnTo>
                    <a:pt x="69" y="35"/>
                  </a:lnTo>
                  <a:lnTo>
                    <a:pt x="69" y="33"/>
                  </a:lnTo>
                  <a:lnTo>
                    <a:pt x="64" y="33"/>
                  </a:lnTo>
                  <a:lnTo>
                    <a:pt x="64" y="31"/>
                  </a:lnTo>
                  <a:lnTo>
                    <a:pt x="60" y="31"/>
                  </a:lnTo>
                  <a:lnTo>
                    <a:pt x="60" y="28"/>
                  </a:lnTo>
                  <a:cubicBezTo>
                    <a:pt x="60" y="28"/>
                    <a:pt x="56" y="29"/>
                    <a:pt x="56" y="28"/>
                  </a:cubicBezTo>
                  <a:cubicBezTo>
                    <a:pt x="56" y="27"/>
                    <a:pt x="56" y="25"/>
                    <a:pt x="56" y="25"/>
                  </a:cubicBezTo>
                  <a:lnTo>
                    <a:pt x="49" y="25"/>
                  </a:lnTo>
                  <a:lnTo>
                    <a:pt x="49" y="23"/>
                  </a:lnTo>
                  <a:lnTo>
                    <a:pt x="44" y="23"/>
                  </a:lnTo>
                  <a:lnTo>
                    <a:pt x="44" y="21"/>
                  </a:lnTo>
                  <a:lnTo>
                    <a:pt x="40" y="21"/>
                  </a:lnTo>
                  <a:lnTo>
                    <a:pt x="40" y="18"/>
                  </a:lnTo>
                  <a:lnTo>
                    <a:pt x="35" y="18"/>
                  </a:lnTo>
                  <a:lnTo>
                    <a:pt x="35" y="15"/>
                  </a:lnTo>
                  <a:lnTo>
                    <a:pt x="32" y="15"/>
                  </a:lnTo>
                  <a:lnTo>
                    <a:pt x="32" y="13"/>
                  </a:lnTo>
                  <a:lnTo>
                    <a:pt x="27" y="13"/>
                  </a:lnTo>
                  <a:lnTo>
                    <a:pt x="27" y="10"/>
                  </a:lnTo>
                  <a:lnTo>
                    <a:pt x="22" y="10"/>
                  </a:lnTo>
                  <a:lnTo>
                    <a:pt x="22" y="9"/>
                  </a:lnTo>
                  <a:lnTo>
                    <a:pt x="17" y="9"/>
                  </a:lnTo>
                  <a:lnTo>
                    <a:pt x="17" y="5"/>
                  </a:lnTo>
                  <a:lnTo>
                    <a:pt x="12" y="5"/>
                  </a:lnTo>
                  <a:lnTo>
                    <a:pt x="12" y="2"/>
                  </a:lnTo>
                  <a:lnTo>
                    <a:pt x="9" y="2"/>
                  </a:lnTo>
                  <a:lnTo>
                    <a:pt x="9" y="0"/>
                  </a:lnTo>
                  <a:lnTo>
                    <a:pt x="0" y="0"/>
                  </a:lnTo>
                </a:path>
              </a:pathLst>
            </a:cu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grpSp>
      <p:grpSp>
        <p:nvGrpSpPr>
          <p:cNvPr id="474" name="Group 473"/>
          <p:cNvGrpSpPr/>
          <p:nvPr/>
        </p:nvGrpSpPr>
        <p:grpSpPr>
          <a:xfrm>
            <a:off x="5268913" y="3574522"/>
            <a:ext cx="3136581" cy="1392659"/>
            <a:chOff x="3392488" y="2886075"/>
            <a:chExt cx="2352675" cy="1085850"/>
          </a:xfrm>
        </p:grpSpPr>
        <p:sp>
          <p:nvSpPr>
            <p:cNvPr id="475" name="Line 115"/>
            <p:cNvSpPr>
              <a:spLocks noChangeShapeType="1"/>
            </p:cNvSpPr>
            <p:nvPr/>
          </p:nvSpPr>
          <p:spPr bwMode="auto">
            <a:xfrm>
              <a:off x="4706938" y="3705225"/>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76" name="Line 116"/>
            <p:cNvSpPr>
              <a:spLocks noChangeShapeType="1"/>
            </p:cNvSpPr>
            <p:nvPr/>
          </p:nvSpPr>
          <p:spPr bwMode="auto">
            <a:xfrm>
              <a:off x="5716588" y="3914775"/>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77" name="Line 117"/>
            <p:cNvSpPr>
              <a:spLocks noChangeShapeType="1"/>
            </p:cNvSpPr>
            <p:nvPr/>
          </p:nvSpPr>
          <p:spPr bwMode="auto">
            <a:xfrm>
              <a:off x="4859338" y="3743325"/>
              <a:ext cx="0" cy="4762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78" name="Line 118"/>
            <p:cNvSpPr>
              <a:spLocks noChangeShapeType="1"/>
            </p:cNvSpPr>
            <p:nvPr/>
          </p:nvSpPr>
          <p:spPr bwMode="auto">
            <a:xfrm>
              <a:off x="5183188" y="3790950"/>
              <a:ext cx="0" cy="4762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79" name="Line 119"/>
            <p:cNvSpPr>
              <a:spLocks noChangeShapeType="1"/>
            </p:cNvSpPr>
            <p:nvPr/>
          </p:nvSpPr>
          <p:spPr bwMode="auto">
            <a:xfrm>
              <a:off x="5145088" y="3781425"/>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80" name="Line 120"/>
            <p:cNvSpPr>
              <a:spLocks noChangeShapeType="1"/>
            </p:cNvSpPr>
            <p:nvPr/>
          </p:nvSpPr>
          <p:spPr bwMode="auto">
            <a:xfrm>
              <a:off x="5497513" y="3790950"/>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81" name="Line 121"/>
            <p:cNvSpPr>
              <a:spLocks noChangeShapeType="1"/>
            </p:cNvSpPr>
            <p:nvPr/>
          </p:nvSpPr>
          <p:spPr bwMode="auto">
            <a:xfrm>
              <a:off x="5449888" y="3790950"/>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82" name="Line 122"/>
            <p:cNvSpPr>
              <a:spLocks noChangeShapeType="1"/>
            </p:cNvSpPr>
            <p:nvPr/>
          </p:nvSpPr>
          <p:spPr bwMode="auto">
            <a:xfrm>
              <a:off x="4964113" y="3762375"/>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83" name="Line 123"/>
            <p:cNvSpPr>
              <a:spLocks noChangeShapeType="1"/>
            </p:cNvSpPr>
            <p:nvPr/>
          </p:nvSpPr>
          <p:spPr bwMode="auto">
            <a:xfrm>
              <a:off x="5268913" y="3790950"/>
              <a:ext cx="0" cy="4762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84" name="Line 124"/>
            <p:cNvSpPr>
              <a:spLocks noChangeShapeType="1"/>
            </p:cNvSpPr>
            <p:nvPr/>
          </p:nvSpPr>
          <p:spPr bwMode="auto">
            <a:xfrm>
              <a:off x="5278438" y="3790950"/>
              <a:ext cx="0" cy="4762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85" name="Line 125"/>
            <p:cNvSpPr>
              <a:spLocks noChangeShapeType="1"/>
            </p:cNvSpPr>
            <p:nvPr/>
          </p:nvSpPr>
          <p:spPr bwMode="auto">
            <a:xfrm>
              <a:off x="5287963" y="3790950"/>
              <a:ext cx="0" cy="4762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86" name="Line 126"/>
            <p:cNvSpPr>
              <a:spLocks noChangeShapeType="1"/>
            </p:cNvSpPr>
            <p:nvPr/>
          </p:nvSpPr>
          <p:spPr bwMode="auto">
            <a:xfrm>
              <a:off x="5307013" y="3790950"/>
              <a:ext cx="0" cy="4762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87" name="Line 127"/>
            <p:cNvSpPr>
              <a:spLocks noChangeShapeType="1"/>
            </p:cNvSpPr>
            <p:nvPr/>
          </p:nvSpPr>
          <p:spPr bwMode="auto">
            <a:xfrm>
              <a:off x="5592763" y="3914775"/>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88" name="Line 128"/>
            <p:cNvSpPr>
              <a:spLocks noChangeShapeType="1"/>
            </p:cNvSpPr>
            <p:nvPr/>
          </p:nvSpPr>
          <p:spPr bwMode="auto">
            <a:xfrm>
              <a:off x="5230813" y="3790950"/>
              <a:ext cx="0" cy="4762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89" name="Line 129"/>
            <p:cNvSpPr>
              <a:spLocks noChangeShapeType="1"/>
            </p:cNvSpPr>
            <p:nvPr/>
          </p:nvSpPr>
          <p:spPr bwMode="auto">
            <a:xfrm>
              <a:off x="5078413" y="3762375"/>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90" name="Line 130"/>
            <p:cNvSpPr>
              <a:spLocks noChangeShapeType="1"/>
            </p:cNvSpPr>
            <p:nvPr/>
          </p:nvSpPr>
          <p:spPr bwMode="auto">
            <a:xfrm>
              <a:off x="5326063" y="3790950"/>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91" name="Line 131"/>
            <p:cNvSpPr>
              <a:spLocks noChangeShapeType="1"/>
            </p:cNvSpPr>
            <p:nvPr/>
          </p:nvSpPr>
          <p:spPr bwMode="auto">
            <a:xfrm>
              <a:off x="5364163" y="3790950"/>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92" name="Line 132"/>
            <p:cNvSpPr>
              <a:spLocks noChangeShapeType="1"/>
            </p:cNvSpPr>
            <p:nvPr/>
          </p:nvSpPr>
          <p:spPr bwMode="auto">
            <a:xfrm>
              <a:off x="4202113" y="3590925"/>
              <a:ext cx="0" cy="4762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93" name="Line 133"/>
            <p:cNvSpPr>
              <a:spLocks noChangeShapeType="1"/>
            </p:cNvSpPr>
            <p:nvPr/>
          </p:nvSpPr>
          <p:spPr bwMode="auto">
            <a:xfrm>
              <a:off x="4221163" y="3590925"/>
              <a:ext cx="0" cy="4762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94" name="Line 134"/>
            <p:cNvSpPr>
              <a:spLocks noChangeShapeType="1"/>
            </p:cNvSpPr>
            <p:nvPr/>
          </p:nvSpPr>
          <p:spPr bwMode="auto">
            <a:xfrm>
              <a:off x="4649788" y="3714750"/>
              <a:ext cx="0" cy="4762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95" name="Line 135"/>
            <p:cNvSpPr>
              <a:spLocks noChangeShapeType="1"/>
            </p:cNvSpPr>
            <p:nvPr/>
          </p:nvSpPr>
          <p:spPr bwMode="auto">
            <a:xfrm>
              <a:off x="4364038" y="3600450"/>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96" name="Line 136"/>
            <p:cNvSpPr>
              <a:spLocks noChangeShapeType="1"/>
            </p:cNvSpPr>
            <p:nvPr/>
          </p:nvSpPr>
          <p:spPr bwMode="auto">
            <a:xfrm>
              <a:off x="4573588" y="3686175"/>
              <a:ext cx="0" cy="4762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97" name="Line 137"/>
            <p:cNvSpPr>
              <a:spLocks noChangeShapeType="1"/>
            </p:cNvSpPr>
            <p:nvPr/>
          </p:nvSpPr>
          <p:spPr bwMode="auto">
            <a:xfrm>
              <a:off x="4449763" y="3657600"/>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98" name="Line 138"/>
            <p:cNvSpPr>
              <a:spLocks noChangeShapeType="1"/>
            </p:cNvSpPr>
            <p:nvPr/>
          </p:nvSpPr>
          <p:spPr bwMode="auto">
            <a:xfrm>
              <a:off x="4287838" y="3590925"/>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99" name="Line 139"/>
            <p:cNvSpPr>
              <a:spLocks noChangeShapeType="1"/>
            </p:cNvSpPr>
            <p:nvPr/>
          </p:nvSpPr>
          <p:spPr bwMode="auto">
            <a:xfrm>
              <a:off x="4602163" y="3695700"/>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00" name="Line 140"/>
            <p:cNvSpPr>
              <a:spLocks noChangeShapeType="1"/>
            </p:cNvSpPr>
            <p:nvPr/>
          </p:nvSpPr>
          <p:spPr bwMode="auto">
            <a:xfrm>
              <a:off x="4745038" y="3733800"/>
              <a:ext cx="0" cy="4762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01" name="Line 141"/>
            <p:cNvSpPr>
              <a:spLocks noChangeShapeType="1"/>
            </p:cNvSpPr>
            <p:nvPr/>
          </p:nvSpPr>
          <p:spPr bwMode="auto">
            <a:xfrm>
              <a:off x="4554538" y="3686175"/>
              <a:ext cx="0" cy="4762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02" name="Freeform 142"/>
            <p:cNvSpPr>
              <a:spLocks/>
            </p:cNvSpPr>
            <p:nvPr/>
          </p:nvSpPr>
          <p:spPr bwMode="auto">
            <a:xfrm>
              <a:off x="3392488" y="2886075"/>
              <a:ext cx="2352675" cy="1057275"/>
            </a:xfrm>
            <a:custGeom>
              <a:avLst/>
              <a:gdLst>
                <a:gd name="T0" fmla="*/ 227 w 247"/>
                <a:gd name="T1" fmla="*/ 111 h 111"/>
                <a:gd name="T2" fmla="*/ 178 w 247"/>
                <a:gd name="T3" fmla="*/ 98 h 111"/>
                <a:gd name="T4" fmla="*/ 155 w 247"/>
                <a:gd name="T5" fmla="*/ 95 h 111"/>
                <a:gd name="T6" fmla="*/ 139 w 247"/>
                <a:gd name="T7" fmla="*/ 92 h 111"/>
                <a:gd name="T8" fmla="*/ 128 w 247"/>
                <a:gd name="T9" fmla="*/ 90 h 111"/>
                <a:gd name="T10" fmla="*/ 124 w 247"/>
                <a:gd name="T11" fmla="*/ 88 h 111"/>
                <a:gd name="T12" fmla="*/ 119 w 247"/>
                <a:gd name="T13" fmla="*/ 86 h 111"/>
                <a:gd name="T14" fmla="*/ 109 w 247"/>
                <a:gd name="T15" fmla="*/ 84 h 111"/>
                <a:gd name="T16" fmla="*/ 106 w 247"/>
                <a:gd name="T17" fmla="*/ 83 h 111"/>
                <a:gd name="T18" fmla="*/ 105 w 247"/>
                <a:gd name="T19" fmla="*/ 81 h 111"/>
                <a:gd name="T20" fmla="*/ 103 w 247"/>
                <a:gd name="T21" fmla="*/ 79 h 111"/>
                <a:gd name="T22" fmla="*/ 101 w 247"/>
                <a:gd name="T23" fmla="*/ 77 h 111"/>
                <a:gd name="T24" fmla="*/ 82 w 247"/>
                <a:gd name="T25" fmla="*/ 76 h 111"/>
                <a:gd name="T26" fmla="*/ 79 w 247"/>
                <a:gd name="T27" fmla="*/ 75 h 111"/>
                <a:gd name="T28" fmla="*/ 78 w 247"/>
                <a:gd name="T29" fmla="*/ 73 h 111"/>
                <a:gd name="T30" fmla="*/ 76 w 247"/>
                <a:gd name="T31" fmla="*/ 70 h 111"/>
                <a:gd name="T32" fmla="*/ 75 w 247"/>
                <a:gd name="T33" fmla="*/ 67 h 111"/>
                <a:gd name="T34" fmla="*/ 68 w 247"/>
                <a:gd name="T35" fmla="*/ 64 h 111"/>
                <a:gd name="T36" fmla="*/ 66 w 247"/>
                <a:gd name="T37" fmla="*/ 62 h 111"/>
                <a:gd name="T38" fmla="*/ 62 w 247"/>
                <a:gd name="T39" fmla="*/ 56 h 111"/>
                <a:gd name="T40" fmla="*/ 59 w 247"/>
                <a:gd name="T41" fmla="*/ 55 h 111"/>
                <a:gd name="T42" fmla="*/ 56 w 247"/>
                <a:gd name="T43" fmla="*/ 52 h 111"/>
                <a:gd name="T44" fmla="*/ 53 w 247"/>
                <a:gd name="T45" fmla="*/ 47 h 111"/>
                <a:gd name="T46" fmla="*/ 50 w 247"/>
                <a:gd name="T47" fmla="*/ 45 h 111"/>
                <a:gd name="T48" fmla="*/ 44 w 247"/>
                <a:gd name="T49" fmla="*/ 41 h 111"/>
                <a:gd name="T50" fmla="*/ 38 w 247"/>
                <a:gd name="T51" fmla="*/ 38 h 111"/>
                <a:gd name="T52" fmla="*/ 34 w 247"/>
                <a:gd name="T53" fmla="*/ 34 h 111"/>
                <a:gd name="T54" fmla="*/ 32 w 247"/>
                <a:gd name="T55" fmla="*/ 30 h 111"/>
                <a:gd name="T56" fmla="*/ 29 w 247"/>
                <a:gd name="T57" fmla="*/ 25 h 111"/>
                <a:gd name="T58" fmla="*/ 28 w 247"/>
                <a:gd name="T59" fmla="*/ 21 h 111"/>
                <a:gd name="T60" fmla="*/ 23 w 247"/>
                <a:gd name="T61" fmla="*/ 18 h 111"/>
                <a:gd name="T62" fmla="*/ 21 w 247"/>
                <a:gd name="T63" fmla="*/ 16 h 111"/>
                <a:gd name="T64" fmla="*/ 19 w 247"/>
                <a:gd name="T65" fmla="*/ 14 h 111"/>
                <a:gd name="T66" fmla="*/ 17 w 247"/>
                <a:gd name="T67" fmla="*/ 10 h 111"/>
                <a:gd name="T68" fmla="*/ 14 w 247"/>
                <a:gd name="T69" fmla="*/ 7 h 111"/>
                <a:gd name="T70" fmla="*/ 11 w 247"/>
                <a:gd name="T71" fmla="*/ 6 h 111"/>
                <a:gd name="T72" fmla="*/ 6 w 247"/>
                <a:gd name="T73" fmla="*/ 4 h 111"/>
                <a:gd name="T74" fmla="*/ 0 w 247"/>
                <a:gd name="T75"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47" h="111">
                  <a:moveTo>
                    <a:pt x="247" y="111"/>
                  </a:moveTo>
                  <a:lnTo>
                    <a:pt x="227" y="111"/>
                  </a:lnTo>
                  <a:lnTo>
                    <a:pt x="227" y="98"/>
                  </a:lnTo>
                  <a:lnTo>
                    <a:pt x="178" y="98"/>
                  </a:lnTo>
                  <a:lnTo>
                    <a:pt x="178" y="95"/>
                  </a:lnTo>
                  <a:lnTo>
                    <a:pt x="155" y="95"/>
                  </a:lnTo>
                  <a:lnTo>
                    <a:pt x="155" y="92"/>
                  </a:lnTo>
                  <a:lnTo>
                    <a:pt x="139" y="92"/>
                  </a:lnTo>
                  <a:lnTo>
                    <a:pt x="139" y="90"/>
                  </a:lnTo>
                  <a:lnTo>
                    <a:pt x="128" y="90"/>
                  </a:lnTo>
                  <a:lnTo>
                    <a:pt x="128" y="88"/>
                  </a:lnTo>
                  <a:lnTo>
                    <a:pt x="124" y="88"/>
                  </a:lnTo>
                  <a:lnTo>
                    <a:pt x="124" y="86"/>
                  </a:lnTo>
                  <a:lnTo>
                    <a:pt x="119" y="86"/>
                  </a:lnTo>
                  <a:lnTo>
                    <a:pt x="119" y="84"/>
                  </a:lnTo>
                  <a:lnTo>
                    <a:pt x="109" y="84"/>
                  </a:lnTo>
                  <a:lnTo>
                    <a:pt x="109" y="83"/>
                  </a:lnTo>
                  <a:lnTo>
                    <a:pt x="106" y="83"/>
                  </a:lnTo>
                  <a:lnTo>
                    <a:pt x="106" y="81"/>
                  </a:lnTo>
                  <a:lnTo>
                    <a:pt x="105" y="81"/>
                  </a:lnTo>
                  <a:lnTo>
                    <a:pt x="105" y="79"/>
                  </a:lnTo>
                  <a:lnTo>
                    <a:pt x="103" y="79"/>
                  </a:lnTo>
                  <a:lnTo>
                    <a:pt x="103" y="77"/>
                  </a:lnTo>
                  <a:lnTo>
                    <a:pt x="101" y="77"/>
                  </a:lnTo>
                  <a:lnTo>
                    <a:pt x="101" y="76"/>
                  </a:lnTo>
                  <a:lnTo>
                    <a:pt x="82" y="76"/>
                  </a:lnTo>
                  <a:lnTo>
                    <a:pt x="82" y="75"/>
                  </a:lnTo>
                  <a:lnTo>
                    <a:pt x="79" y="75"/>
                  </a:lnTo>
                  <a:lnTo>
                    <a:pt x="79" y="73"/>
                  </a:lnTo>
                  <a:lnTo>
                    <a:pt x="78" y="73"/>
                  </a:lnTo>
                  <a:lnTo>
                    <a:pt x="78" y="70"/>
                  </a:lnTo>
                  <a:lnTo>
                    <a:pt x="76" y="70"/>
                  </a:lnTo>
                  <a:lnTo>
                    <a:pt x="76" y="67"/>
                  </a:lnTo>
                  <a:lnTo>
                    <a:pt x="75" y="67"/>
                  </a:lnTo>
                  <a:lnTo>
                    <a:pt x="75" y="64"/>
                  </a:lnTo>
                  <a:lnTo>
                    <a:pt x="68" y="64"/>
                  </a:lnTo>
                  <a:lnTo>
                    <a:pt x="68" y="62"/>
                  </a:lnTo>
                  <a:lnTo>
                    <a:pt x="66" y="62"/>
                  </a:lnTo>
                  <a:lnTo>
                    <a:pt x="66" y="56"/>
                  </a:lnTo>
                  <a:lnTo>
                    <a:pt x="62" y="56"/>
                  </a:lnTo>
                  <a:lnTo>
                    <a:pt x="62" y="55"/>
                  </a:lnTo>
                  <a:lnTo>
                    <a:pt x="59" y="55"/>
                  </a:lnTo>
                  <a:lnTo>
                    <a:pt x="59" y="52"/>
                  </a:lnTo>
                  <a:lnTo>
                    <a:pt x="56" y="52"/>
                  </a:lnTo>
                  <a:lnTo>
                    <a:pt x="56" y="47"/>
                  </a:lnTo>
                  <a:lnTo>
                    <a:pt x="53" y="47"/>
                  </a:lnTo>
                  <a:lnTo>
                    <a:pt x="53" y="45"/>
                  </a:lnTo>
                  <a:lnTo>
                    <a:pt x="50" y="45"/>
                  </a:lnTo>
                  <a:lnTo>
                    <a:pt x="50" y="41"/>
                  </a:lnTo>
                  <a:lnTo>
                    <a:pt x="44" y="41"/>
                  </a:lnTo>
                  <a:lnTo>
                    <a:pt x="44" y="38"/>
                  </a:lnTo>
                  <a:lnTo>
                    <a:pt x="38" y="38"/>
                  </a:lnTo>
                  <a:lnTo>
                    <a:pt x="38" y="34"/>
                  </a:lnTo>
                  <a:lnTo>
                    <a:pt x="34" y="34"/>
                  </a:lnTo>
                  <a:lnTo>
                    <a:pt x="34" y="30"/>
                  </a:lnTo>
                  <a:lnTo>
                    <a:pt x="32" y="30"/>
                  </a:lnTo>
                  <a:lnTo>
                    <a:pt x="32" y="25"/>
                  </a:lnTo>
                  <a:lnTo>
                    <a:pt x="29" y="25"/>
                  </a:lnTo>
                  <a:lnTo>
                    <a:pt x="29" y="21"/>
                  </a:lnTo>
                  <a:lnTo>
                    <a:pt x="28" y="21"/>
                  </a:lnTo>
                  <a:lnTo>
                    <a:pt x="28" y="18"/>
                  </a:lnTo>
                  <a:lnTo>
                    <a:pt x="23" y="18"/>
                  </a:lnTo>
                  <a:lnTo>
                    <a:pt x="23" y="16"/>
                  </a:lnTo>
                  <a:lnTo>
                    <a:pt x="21" y="16"/>
                  </a:lnTo>
                  <a:lnTo>
                    <a:pt x="21" y="14"/>
                  </a:lnTo>
                  <a:lnTo>
                    <a:pt x="19" y="14"/>
                  </a:lnTo>
                  <a:lnTo>
                    <a:pt x="19" y="10"/>
                  </a:lnTo>
                  <a:lnTo>
                    <a:pt x="17" y="10"/>
                  </a:lnTo>
                  <a:lnTo>
                    <a:pt x="17" y="7"/>
                  </a:lnTo>
                  <a:lnTo>
                    <a:pt x="14" y="7"/>
                  </a:lnTo>
                  <a:lnTo>
                    <a:pt x="14" y="6"/>
                  </a:lnTo>
                  <a:lnTo>
                    <a:pt x="11" y="6"/>
                  </a:lnTo>
                  <a:lnTo>
                    <a:pt x="11" y="4"/>
                  </a:lnTo>
                  <a:lnTo>
                    <a:pt x="6" y="4"/>
                  </a:lnTo>
                  <a:lnTo>
                    <a:pt x="6" y="0"/>
                  </a:lnTo>
                  <a:lnTo>
                    <a:pt x="0" y="0"/>
                  </a:lnTo>
                </a:path>
              </a:pathLst>
            </a:cu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grpSp>
      <p:grpSp>
        <p:nvGrpSpPr>
          <p:cNvPr id="503" name="Group 502"/>
          <p:cNvGrpSpPr/>
          <p:nvPr/>
        </p:nvGrpSpPr>
        <p:grpSpPr>
          <a:xfrm>
            <a:off x="5268913" y="3574522"/>
            <a:ext cx="3136581" cy="1026170"/>
            <a:chOff x="3376613" y="2959100"/>
            <a:chExt cx="2390775" cy="774700"/>
          </a:xfrm>
        </p:grpSpPr>
        <p:sp>
          <p:nvSpPr>
            <p:cNvPr id="504" name="Line 143"/>
            <p:cNvSpPr>
              <a:spLocks noChangeShapeType="1"/>
            </p:cNvSpPr>
            <p:nvPr/>
          </p:nvSpPr>
          <p:spPr bwMode="auto">
            <a:xfrm>
              <a:off x="4862513" y="3616325"/>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05" name="Line 144"/>
            <p:cNvSpPr>
              <a:spLocks noChangeShapeType="1"/>
            </p:cNvSpPr>
            <p:nvPr/>
          </p:nvSpPr>
          <p:spPr bwMode="auto">
            <a:xfrm>
              <a:off x="5614988" y="3686175"/>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06" name="Line 145"/>
            <p:cNvSpPr>
              <a:spLocks noChangeShapeType="1"/>
            </p:cNvSpPr>
            <p:nvPr/>
          </p:nvSpPr>
          <p:spPr bwMode="auto">
            <a:xfrm>
              <a:off x="5681663" y="3686175"/>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07" name="Line 146"/>
            <p:cNvSpPr>
              <a:spLocks noChangeShapeType="1"/>
            </p:cNvSpPr>
            <p:nvPr/>
          </p:nvSpPr>
          <p:spPr bwMode="auto">
            <a:xfrm>
              <a:off x="4986338" y="3644900"/>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08" name="Line 147"/>
            <p:cNvSpPr>
              <a:spLocks noChangeShapeType="1"/>
            </p:cNvSpPr>
            <p:nvPr/>
          </p:nvSpPr>
          <p:spPr bwMode="auto">
            <a:xfrm>
              <a:off x="5329238" y="3686175"/>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09" name="Line 148"/>
            <p:cNvSpPr>
              <a:spLocks noChangeShapeType="1"/>
            </p:cNvSpPr>
            <p:nvPr/>
          </p:nvSpPr>
          <p:spPr bwMode="auto">
            <a:xfrm>
              <a:off x="5262563" y="3686175"/>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10" name="Line 149"/>
            <p:cNvSpPr>
              <a:spLocks noChangeShapeType="1"/>
            </p:cNvSpPr>
            <p:nvPr/>
          </p:nvSpPr>
          <p:spPr bwMode="auto">
            <a:xfrm>
              <a:off x="5767388" y="3686175"/>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11" name="Line 150"/>
            <p:cNvSpPr>
              <a:spLocks noChangeShapeType="1"/>
            </p:cNvSpPr>
            <p:nvPr/>
          </p:nvSpPr>
          <p:spPr bwMode="auto">
            <a:xfrm>
              <a:off x="5043488" y="3644900"/>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12" name="Line 151"/>
            <p:cNvSpPr>
              <a:spLocks noChangeShapeType="1"/>
            </p:cNvSpPr>
            <p:nvPr/>
          </p:nvSpPr>
          <p:spPr bwMode="auto">
            <a:xfrm>
              <a:off x="5453063" y="3686175"/>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13" name="Line 152"/>
            <p:cNvSpPr>
              <a:spLocks noChangeShapeType="1"/>
            </p:cNvSpPr>
            <p:nvPr/>
          </p:nvSpPr>
          <p:spPr bwMode="auto">
            <a:xfrm>
              <a:off x="5462588" y="3686175"/>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14" name="Line 153"/>
            <p:cNvSpPr>
              <a:spLocks noChangeShapeType="1"/>
            </p:cNvSpPr>
            <p:nvPr/>
          </p:nvSpPr>
          <p:spPr bwMode="auto">
            <a:xfrm>
              <a:off x="5472113" y="3686175"/>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15" name="Line 154"/>
            <p:cNvSpPr>
              <a:spLocks noChangeShapeType="1"/>
            </p:cNvSpPr>
            <p:nvPr/>
          </p:nvSpPr>
          <p:spPr bwMode="auto">
            <a:xfrm>
              <a:off x="5491163" y="3686175"/>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16" name="Line 155"/>
            <p:cNvSpPr>
              <a:spLocks noChangeShapeType="1"/>
            </p:cNvSpPr>
            <p:nvPr/>
          </p:nvSpPr>
          <p:spPr bwMode="auto">
            <a:xfrm>
              <a:off x="5595938" y="3686175"/>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17" name="Line 156"/>
            <p:cNvSpPr>
              <a:spLocks noChangeShapeType="1"/>
            </p:cNvSpPr>
            <p:nvPr/>
          </p:nvSpPr>
          <p:spPr bwMode="auto">
            <a:xfrm>
              <a:off x="5662613" y="3686175"/>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18" name="Line 157"/>
            <p:cNvSpPr>
              <a:spLocks noChangeShapeType="1"/>
            </p:cNvSpPr>
            <p:nvPr/>
          </p:nvSpPr>
          <p:spPr bwMode="auto">
            <a:xfrm>
              <a:off x="5548313" y="3686175"/>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19" name="Line 158"/>
            <p:cNvSpPr>
              <a:spLocks noChangeShapeType="1"/>
            </p:cNvSpPr>
            <p:nvPr/>
          </p:nvSpPr>
          <p:spPr bwMode="auto">
            <a:xfrm>
              <a:off x="5081588" y="3644900"/>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20" name="Line 159"/>
            <p:cNvSpPr>
              <a:spLocks noChangeShapeType="1"/>
            </p:cNvSpPr>
            <p:nvPr/>
          </p:nvSpPr>
          <p:spPr bwMode="auto">
            <a:xfrm>
              <a:off x="5338763" y="3686175"/>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21" name="Line 160"/>
            <p:cNvSpPr>
              <a:spLocks noChangeShapeType="1"/>
            </p:cNvSpPr>
            <p:nvPr/>
          </p:nvSpPr>
          <p:spPr bwMode="auto">
            <a:xfrm>
              <a:off x="4414838" y="3530600"/>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22" name="Line 161"/>
            <p:cNvSpPr>
              <a:spLocks noChangeShapeType="1"/>
            </p:cNvSpPr>
            <p:nvPr/>
          </p:nvSpPr>
          <p:spPr bwMode="auto">
            <a:xfrm>
              <a:off x="4433888" y="3530600"/>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23" name="Line 162"/>
            <p:cNvSpPr>
              <a:spLocks noChangeShapeType="1"/>
            </p:cNvSpPr>
            <p:nvPr/>
          </p:nvSpPr>
          <p:spPr bwMode="auto">
            <a:xfrm>
              <a:off x="4357688" y="3530600"/>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24" name="Line 163"/>
            <p:cNvSpPr>
              <a:spLocks noChangeShapeType="1"/>
            </p:cNvSpPr>
            <p:nvPr/>
          </p:nvSpPr>
          <p:spPr bwMode="auto">
            <a:xfrm>
              <a:off x="4376738" y="3530600"/>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25" name="Line 164"/>
            <p:cNvSpPr>
              <a:spLocks noChangeShapeType="1"/>
            </p:cNvSpPr>
            <p:nvPr/>
          </p:nvSpPr>
          <p:spPr bwMode="auto">
            <a:xfrm>
              <a:off x="4729163" y="3578225"/>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26" name="Line 165"/>
            <p:cNvSpPr>
              <a:spLocks noChangeShapeType="1"/>
            </p:cNvSpPr>
            <p:nvPr/>
          </p:nvSpPr>
          <p:spPr bwMode="auto">
            <a:xfrm>
              <a:off x="4167188" y="3425825"/>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27" name="Line 166"/>
            <p:cNvSpPr>
              <a:spLocks noChangeShapeType="1"/>
            </p:cNvSpPr>
            <p:nvPr/>
          </p:nvSpPr>
          <p:spPr bwMode="auto">
            <a:xfrm>
              <a:off x="4633913" y="3578225"/>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28" name="Line 167"/>
            <p:cNvSpPr>
              <a:spLocks noChangeShapeType="1"/>
            </p:cNvSpPr>
            <p:nvPr/>
          </p:nvSpPr>
          <p:spPr bwMode="auto">
            <a:xfrm>
              <a:off x="4614863" y="3578225"/>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29" name="Line 168"/>
            <p:cNvSpPr>
              <a:spLocks noChangeShapeType="1"/>
            </p:cNvSpPr>
            <p:nvPr/>
          </p:nvSpPr>
          <p:spPr bwMode="auto">
            <a:xfrm>
              <a:off x="4186238" y="3425825"/>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30" name="Line 169"/>
            <p:cNvSpPr>
              <a:spLocks noChangeShapeType="1"/>
            </p:cNvSpPr>
            <p:nvPr/>
          </p:nvSpPr>
          <p:spPr bwMode="auto">
            <a:xfrm>
              <a:off x="4957763" y="3644900"/>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31" name="Line 170"/>
            <p:cNvSpPr>
              <a:spLocks noChangeShapeType="1"/>
            </p:cNvSpPr>
            <p:nvPr/>
          </p:nvSpPr>
          <p:spPr bwMode="auto">
            <a:xfrm>
              <a:off x="4910138" y="3644900"/>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32" name="Line 171"/>
            <p:cNvSpPr>
              <a:spLocks noChangeShapeType="1"/>
            </p:cNvSpPr>
            <p:nvPr/>
          </p:nvSpPr>
          <p:spPr bwMode="auto">
            <a:xfrm>
              <a:off x="4681538" y="3578225"/>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33" name="Freeform 172"/>
            <p:cNvSpPr>
              <a:spLocks/>
            </p:cNvSpPr>
            <p:nvPr/>
          </p:nvSpPr>
          <p:spPr bwMode="auto">
            <a:xfrm>
              <a:off x="3376613" y="2959100"/>
              <a:ext cx="2390775" cy="752475"/>
            </a:xfrm>
            <a:custGeom>
              <a:avLst/>
              <a:gdLst>
                <a:gd name="T0" fmla="*/ 183 w 251"/>
                <a:gd name="T1" fmla="*/ 79 h 79"/>
                <a:gd name="T2" fmla="*/ 181 w 251"/>
                <a:gd name="T3" fmla="*/ 77 h 79"/>
                <a:gd name="T4" fmla="*/ 158 w 251"/>
                <a:gd name="T5" fmla="*/ 75 h 79"/>
                <a:gd name="T6" fmla="*/ 153 w 251"/>
                <a:gd name="T7" fmla="*/ 72 h 79"/>
                <a:gd name="T8" fmla="*/ 118 w 251"/>
                <a:gd name="T9" fmla="*/ 68 h 79"/>
                <a:gd name="T10" fmla="*/ 117 w 251"/>
                <a:gd name="T11" fmla="*/ 67 h 79"/>
                <a:gd name="T12" fmla="*/ 112 w 251"/>
                <a:gd name="T13" fmla="*/ 64 h 79"/>
                <a:gd name="T14" fmla="*/ 95 w 251"/>
                <a:gd name="T15" fmla="*/ 62 h 79"/>
                <a:gd name="T16" fmla="*/ 93 w 251"/>
                <a:gd name="T17" fmla="*/ 60 h 79"/>
                <a:gd name="T18" fmla="*/ 89 w 251"/>
                <a:gd name="T19" fmla="*/ 56 h 79"/>
                <a:gd name="T20" fmla="*/ 87 w 251"/>
                <a:gd name="T21" fmla="*/ 55 h 79"/>
                <a:gd name="T22" fmla="*/ 74 w 251"/>
                <a:gd name="T23" fmla="*/ 52 h 79"/>
                <a:gd name="T24" fmla="*/ 69 w 251"/>
                <a:gd name="T25" fmla="*/ 50 h 79"/>
                <a:gd name="T26" fmla="*/ 67 w 251"/>
                <a:gd name="T27" fmla="*/ 48 h 79"/>
                <a:gd name="T28" fmla="*/ 65 w 251"/>
                <a:gd name="T29" fmla="*/ 45 h 79"/>
                <a:gd name="T30" fmla="*/ 61 w 251"/>
                <a:gd name="T31" fmla="*/ 44 h 79"/>
                <a:gd name="T32" fmla="*/ 51 w 251"/>
                <a:gd name="T33" fmla="*/ 43 h 79"/>
                <a:gd name="T34" fmla="*/ 49 w 251"/>
                <a:gd name="T35" fmla="*/ 39 h 79"/>
                <a:gd name="T36" fmla="*/ 46 w 251"/>
                <a:gd name="T37" fmla="*/ 38 h 79"/>
                <a:gd name="T38" fmla="*/ 43 w 251"/>
                <a:gd name="T39" fmla="*/ 37 h 79"/>
                <a:gd name="T40" fmla="*/ 41 w 251"/>
                <a:gd name="T41" fmla="*/ 34 h 79"/>
                <a:gd name="T42" fmla="*/ 38 w 251"/>
                <a:gd name="T43" fmla="*/ 32 h 79"/>
                <a:gd name="T44" fmla="*/ 33 w 251"/>
                <a:gd name="T45" fmla="*/ 28 h 79"/>
                <a:gd name="T46" fmla="*/ 30 w 251"/>
                <a:gd name="T47" fmla="*/ 25 h 79"/>
                <a:gd name="T48" fmla="*/ 28 w 251"/>
                <a:gd name="T49" fmla="*/ 21 h 79"/>
                <a:gd name="T50" fmla="*/ 24 w 251"/>
                <a:gd name="T51" fmla="*/ 17 h 79"/>
                <a:gd name="T52" fmla="*/ 22 w 251"/>
                <a:gd name="T53" fmla="*/ 15 h 79"/>
                <a:gd name="T54" fmla="*/ 20 w 251"/>
                <a:gd name="T55" fmla="*/ 12 h 79"/>
                <a:gd name="T56" fmla="*/ 18 w 251"/>
                <a:gd name="T57" fmla="*/ 9 h 79"/>
                <a:gd name="T58" fmla="*/ 17 w 251"/>
                <a:gd name="T59" fmla="*/ 6 h 79"/>
                <a:gd name="T60" fmla="*/ 15 w 251"/>
                <a:gd name="T61" fmla="*/ 4 h 79"/>
                <a:gd name="T62" fmla="*/ 5 w 251"/>
                <a:gd name="T63" fmla="*/ 3 h 79"/>
                <a:gd name="T64" fmla="*/ 0 w 251"/>
                <a:gd name="T65"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1" h="79">
                  <a:moveTo>
                    <a:pt x="251" y="79"/>
                  </a:moveTo>
                  <a:lnTo>
                    <a:pt x="183" y="79"/>
                  </a:lnTo>
                  <a:lnTo>
                    <a:pt x="183" y="77"/>
                  </a:lnTo>
                  <a:lnTo>
                    <a:pt x="181" y="77"/>
                  </a:lnTo>
                  <a:lnTo>
                    <a:pt x="181" y="75"/>
                  </a:lnTo>
                  <a:lnTo>
                    <a:pt x="158" y="75"/>
                  </a:lnTo>
                  <a:lnTo>
                    <a:pt x="158" y="72"/>
                  </a:lnTo>
                  <a:lnTo>
                    <a:pt x="153" y="72"/>
                  </a:lnTo>
                  <a:lnTo>
                    <a:pt x="153" y="68"/>
                  </a:lnTo>
                  <a:lnTo>
                    <a:pt x="118" y="68"/>
                  </a:lnTo>
                  <a:lnTo>
                    <a:pt x="118" y="67"/>
                  </a:lnTo>
                  <a:lnTo>
                    <a:pt x="117" y="67"/>
                  </a:lnTo>
                  <a:lnTo>
                    <a:pt x="117" y="64"/>
                  </a:lnTo>
                  <a:lnTo>
                    <a:pt x="112" y="64"/>
                  </a:lnTo>
                  <a:lnTo>
                    <a:pt x="112" y="62"/>
                  </a:lnTo>
                  <a:lnTo>
                    <a:pt x="95" y="62"/>
                  </a:lnTo>
                  <a:lnTo>
                    <a:pt x="95" y="60"/>
                  </a:lnTo>
                  <a:lnTo>
                    <a:pt x="93" y="60"/>
                  </a:lnTo>
                  <a:lnTo>
                    <a:pt x="93" y="56"/>
                  </a:lnTo>
                  <a:lnTo>
                    <a:pt x="89" y="56"/>
                  </a:lnTo>
                  <a:lnTo>
                    <a:pt x="89" y="55"/>
                  </a:lnTo>
                  <a:lnTo>
                    <a:pt x="87" y="55"/>
                  </a:lnTo>
                  <a:lnTo>
                    <a:pt x="87" y="52"/>
                  </a:lnTo>
                  <a:lnTo>
                    <a:pt x="74" y="52"/>
                  </a:lnTo>
                  <a:lnTo>
                    <a:pt x="74" y="50"/>
                  </a:lnTo>
                  <a:lnTo>
                    <a:pt x="69" y="50"/>
                  </a:lnTo>
                  <a:lnTo>
                    <a:pt x="69" y="48"/>
                  </a:lnTo>
                  <a:lnTo>
                    <a:pt x="67" y="48"/>
                  </a:lnTo>
                  <a:lnTo>
                    <a:pt x="67" y="45"/>
                  </a:lnTo>
                  <a:lnTo>
                    <a:pt x="65" y="45"/>
                  </a:lnTo>
                  <a:lnTo>
                    <a:pt x="65" y="44"/>
                  </a:lnTo>
                  <a:lnTo>
                    <a:pt x="61" y="44"/>
                  </a:lnTo>
                  <a:lnTo>
                    <a:pt x="61" y="43"/>
                  </a:lnTo>
                  <a:lnTo>
                    <a:pt x="51" y="43"/>
                  </a:lnTo>
                  <a:lnTo>
                    <a:pt x="51" y="39"/>
                  </a:lnTo>
                  <a:lnTo>
                    <a:pt x="49" y="39"/>
                  </a:lnTo>
                  <a:lnTo>
                    <a:pt x="49" y="38"/>
                  </a:lnTo>
                  <a:lnTo>
                    <a:pt x="46" y="38"/>
                  </a:lnTo>
                  <a:lnTo>
                    <a:pt x="46" y="37"/>
                  </a:lnTo>
                  <a:lnTo>
                    <a:pt x="43" y="37"/>
                  </a:lnTo>
                  <a:lnTo>
                    <a:pt x="43" y="34"/>
                  </a:lnTo>
                  <a:lnTo>
                    <a:pt x="41" y="34"/>
                  </a:lnTo>
                  <a:lnTo>
                    <a:pt x="41" y="32"/>
                  </a:lnTo>
                  <a:lnTo>
                    <a:pt x="38" y="32"/>
                  </a:lnTo>
                  <a:lnTo>
                    <a:pt x="38" y="28"/>
                  </a:lnTo>
                  <a:lnTo>
                    <a:pt x="33" y="28"/>
                  </a:lnTo>
                  <a:lnTo>
                    <a:pt x="33" y="25"/>
                  </a:lnTo>
                  <a:lnTo>
                    <a:pt x="30" y="25"/>
                  </a:lnTo>
                  <a:lnTo>
                    <a:pt x="30" y="21"/>
                  </a:lnTo>
                  <a:lnTo>
                    <a:pt x="28" y="21"/>
                  </a:lnTo>
                  <a:lnTo>
                    <a:pt x="28" y="17"/>
                  </a:lnTo>
                  <a:lnTo>
                    <a:pt x="24" y="17"/>
                  </a:lnTo>
                  <a:lnTo>
                    <a:pt x="24" y="15"/>
                  </a:lnTo>
                  <a:lnTo>
                    <a:pt x="22" y="15"/>
                  </a:lnTo>
                  <a:lnTo>
                    <a:pt x="22" y="12"/>
                  </a:lnTo>
                  <a:lnTo>
                    <a:pt x="20" y="12"/>
                  </a:lnTo>
                  <a:lnTo>
                    <a:pt x="20" y="9"/>
                  </a:lnTo>
                  <a:lnTo>
                    <a:pt x="18" y="9"/>
                  </a:lnTo>
                  <a:lnTo>
                    <a:pt x="18" y="6"/>
                  </a:lnTo>
                  <a:lnTo>
                    <a:pt x="17" y="6"/>
                  </a:lnTo>
                  <a:lnTo>
                    <a:pt x="17" y="4"/>
                  </a:lnTo>
                  <a:lnTo>
                    <a:pt x="15" y="4"/>
                  </a:lnTo>
                  <a:lnTo>
                    <a:pt x="15" y="3"/>
                  </a:lnTo>
                  <a:lnTo>
                    <a:pt x="5" y="3"/>
                  </a:lnTo>
                  <a:lnTo>
                    <a:pt x="5" y="0"/>
                  </a:lnTo>
                  <a:lnTo>
                    <a:pt x="0" y="0"/>
                  </a:lnTo>
                </a:path>
              </a:pathLst>
            </a:cu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34" name="Line 173"/>
            <p:cNvSpPr>
              <a:spLocks noChangeShapeType="1"/>
            </p:cNvSpPr>
            <p:nvPr/>
          </p:nvSpPr>
          <p:spPr bwMode="auto">
            <a:xfrm>
              <a:off x="4786313" y="3578225"/>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 xmlns:p14="http://schemas.microsoft.com/office/powerpoint/2010/main" val="34693395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1800" kern="1200" dirty="0"/>
              <a:t>LBA27_PR: Docetaxel, oxaliplatin, and fluorouracil/leucovorin (FLOT) </a:t>
            </a:r>
            <a:r>
              <a:rPr lang="en-US" sz="1800" kern="1200" dirty="0" smtClean="0"/>
              <a:t>for resectable </a:t>
            </a:r>
            <a:r>
              <a:rPr lang="en-US" sz="1800" kern="1200" dirty="0"/>
              <a:t>esophagogastric cancer: updated results from multicenter, </a:t>
            </a:r>
            <a:r>
              <a:rPr lang="en-US" sz="1800" kern="1200" dirty="0" smtClean="0"/>
              <a:t>randomized phase </a:t>
            </a:r>
            <a:r>
              <a:rPr lang="en-US" sz="1800" kern="1200" dirty="0"/>
              <a:t>3 FLOT4-AIO trial (German Gastric Group at AIO) </a:t>
            </a:r>
            <a:r>
              <a:rPr lang="en-US" sz="1800" kern="1200" dirty="0" smtClean="0"/>
              <a:t/>
            </a:r>
            <a:br>
              <a:rPr lang="en-US" sz="1800" kern="1200" dirty="0" smtClean="0"/>
            </a:br>
            <a:r>
              <a:rPr lang="en-US" sz="1800" kern="1200" dirty="0" smtClean="0"/>
              <a:t>– Al-</a:t>
            </a:r>
            <a:r>
              <a:rPr lang="en-US" sz="1800" kern="1200" dirty="0" err="1" smtClean="0"/>
              <a:t>Batran</a:t>
            </a:r>
            <a:r>
              <a:rPr lang="en-US" sz="1800" kern="1200" dirty="0" smtClean="0"/>
              <a:t> S-E, et al</a:t>
            </a:r>
            <a:endParaRPr lang="en-US" sz="1800" kern="1200" dirty="0"/>
          </a:p>
        </p:txBody>
      </p:sp>
      <p:sp>
        <p:nvSpPr>
          <p:cNvPr id="6" name="Text Placeholder 5"/>
          <p:cNvSpPr>
            <a:spLocks noGrp="1"/>
          </p:cNvSpPr>
          <p:nvPr>
            <p:ph type="body" sz="quarter" idx="11"/>
          </p:nvPr>
        </p:nvSpPr>
        <p:spPr>
          <a:xfrm>
            <a:off x="4250268" y="6096000"/>
            <a:ext cx="4528608" cy="487363"/>
          </a:xfrm>
        </p:spPr>
        <p:txBody>
          <a:bodyPr/>
          <a:lstStyle/>
          <a:p>
            <a:r>
              <a:rPr lang="en-US" dirty="0">
                <a:solidFill>
                  <a:schemeClr val="tx1"/>
                </a:solidFill>
                <a:latin typeface="Arial" panose="020B0604020202020204" pitchFamily="34" charset="0"/>
                <a:cs typeface="Arial" panose="020B0604020202020204" pitchFamily="34" charset="0"/>
              </a:rPr>
              <a:t>Al-</a:t>
            </a:r>
            <a:r>
              <a:rPr lang="en-US" dirty="0" err="1">
                <a:solidFill>
                  <a:schemeClr val="tx1"/>
                </a:solidFill>
                <a:latin typeface="Arial" panose="020B0604020202020204" pitchFamily="34" charset="0"/>
                <a:cs typeface="Arial" panose="020B0604020202020204" pitchFamily="34" charset="0"/>
              </a:rPr>
              <a:t>Batran</a:t>
            </a:r>
            <a:r>
              <a:rPr lang="en-US" dirty="0">
                <a:solidFill>
                  <a:schemeClr val="tx1"/>
                </a:solidFill>
                <a:latin typeface="Arial" panose="020B0604020202020204" pitchFamily="34" charset="0"/>
                <a:cs typeface="Arial" panose="020B0604020202020204" pitchFamily="34" charset="0"/>
              </a:rPr>
              <a:t> S-E, et al. Ann </a:t>
            </a:r>
            <a:r>
              <a:rPr lang="en-US" dirty="0" err="1">
                <a:solidFill>
                  <a:schemeClr val="tx1"/>
                </a:solidFill>
                <a:latin typeface="Arial" panose="020B0604020202020204" pitchFamily="34" charset="0"/>
                <a:cs typeface="Arial" panose="020B0604020202020204" pitchFamily="34" charset="0"/>
              </a:rPr>
              <a:t>Oncol</a:t>
            </a:r>
            <a:r>
              <a:rPr lang="en-US" dirty="0">
                <a:solidFill>
                  <a:schemeClr val="tx1"/>
                </a:solidFill>
                <a:latin typeface="Arial" panose="020B0604020202020204" pitchFamily="34" charset="0"/>
                <a:cs typeface="Arial" panose="020B0604020202020204" pitchFamily="34" charset="0"/>
              </a:rPr>
              <a:t> 2017;28(</a:t>
            </a:r>
            <a:r>
              <a:rPr lang="en-US" dirty="0" err="1">
                <a:solidFill>
                  <a:schemeClr val="tx1"/>
                </a:solidFill>
                <a:latin typeface="Arial" panose="020B0604020202020204" pitchFamily="34" charset="0"/>
                <a:cs typeface="Arial" panose="020B0604020202020204" pitchFamily="34" charset="0"/>
              </a:rPr>
              <a:t>Suppl</a:t>
            </a:r>
            <a:r>
              <a:rPr lang="en-US" dirty="0">
                <a:solidFill>
                  <a:schemeClr val="tx1"/>
                </a:solidFill>
                <a:latin typeface="Arial" panose="020B0604020202020204" pitchFamily="34" charset="0"/>
                <a:cs typeface="Arial" panose="020B0604020202020204" pitchFamily="34" charset="0"/>
              </a:rPr>
              <a:t> 5):</a:t>
            </a:r>
            <a:r>
              <a:rPr lang="en-US" dirty="0" err="1">
                <a:solidFill>
                  <a:schemeClr val="tx1"/>
                </a:solidFill>
                <a:latin typeface="Arial" panose="020B0604020202020204" pitchFamily="34" charset="0"/>
                <a:cs typeface="Arial" panose="020B0604020202020204" pitchFamily="34" charset="0"/>
              </a:rPr>
              <a:t>Abstr</a:t>
            </a:r>
            <a:r>
              <a:rPr lang="en-US" dirty="0">
                <a:solidFill>
                  <a:schemeClr val="tx1"/>
                </a:solidFill>
                <a:latin typeface="Arial" panose="020B0604020202020204" pitchFamily="34" charset="0"/>
                <a:cs typeface="Arial" panose="020B0604020202020204" pitchFamily="34" charset="0"/>
              </a:rPr>
              <a:t> </a:t>
            </a:r>
            <a:r>
              <a:rPr lang="en-US" dirty="0" smtClean="0">
                <a:solidFill>
                  <a:schemeClr val="tx1"/>
                </a:solidFill>
                <a:latin typeface="Arial" panose="020B0604020202020204" pitchFamily="34" charset="0"/>
                <a:cs typeface="Arial" panose="020B0604020202020204" pitchFamily="34" charset="0"/>
              </a:rPr>
              <a:t>LBA27_PR</a:t>
            </a:r>
            <a:endParaRPr lang="en-US" dirty="0">
              <a:solidFill>
                <a:schemeClr val="tx1"/>
              </a:solidFill>
              <a:latin typeface="Arial" panose="020B0604020202020204" pitchFamily="34" charset="0"/>
              <a:cs typeface="Arial" panose="020B0604020202020204" pitchFamily="34" charset="0"/>
            </a:endParaRPr>
          </a:p>
        </p:txBody>
      </p:sp>
      <p:sp>
        <p:nvSpPr>
          <p:cNvPr id="8" name="Content Placeholder 2"/>
          <p:cNvSpPr txBox="1">
            <a:spLocks/>
          </p:cNvSpPr>
          <p:nvPr/>
        </p:nvSpPr>
        <p:spPr bwMode="auto">
          <a:xfrm>
            <a:off x="416495" y="1254035"/>
            <a:ext cx="8413751" cy="47461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None/>
            </a:pPr>
            <a:r>
              <a:rPr lang="en-US" b="1" dirty="0" smtClean="0">
                <a:solidFill>
                  <a:srgbClr val="000000"/>
                </a:solidFill>
              </a:rPr>
              <a:t>Conclusions</a:t>
            </a:r>
          </a:p>
          <a:p>
            <a:r>
              <a:rPr lang="en-GB" b="1" dirty="0" smtClean="0">
                <a:solidFill>
                  <a:srgbClr val="000000"/>
                </a:solidFill>
              </a:rPr>
              <a:t>In </a:t>
            </a:r>
            <a:r>
              <a:rPr lang="en-GB" b="1" dirty="0">
                <a:solidFill>
                  <a:srgbClr val="000000"/>
                </a:solidFill>
              </a:rPr>
              <a:t>patients with </a:t>
            </a:r>
            <a:r>
              <a:rPr lang="en-GB" b="1" dirty="0" err="1">
                <a:solidFill>
                  <a:srgbClr val="000000"/>
                </a:solidFill>
              </a:rPr>
              <a:t>oesogastric</a:t>
            </a:r>
            <a:r>
              <a:rPr lang="en-GB" b="1" dirty="0">
                <a:solidFill>
                  <a:srgbClr val="000000"/>
                </a:solidFill>
              </a:rPr>
              <a:t> </a:t>
            </a:r>
            <a:r>
              <a:rPr lang="en-GB" b="1" dirty="0" smtClean="0">
                <a:solidFill>
                  <a:srgbClr val="000000"/>
                </a:solidFill>
              </a:rPr>
              <a:t>cancer, compared with ECF/ECX, FLOT increased </a:t>
            </a:r>
            <a:r>
              <a:rPr lang="en-GB" b="1" dirty="0">
                <a:solidFill>
                  <a:srgbClr val="000000"/>
                </a:solidFill>
              </a:rPr>
              <a:t>rates of curative surgery and prolonged PFS and </a:t>
            </a:r>
            <a:r>
              <a:rPr lang="en-GB" b="1" dirty="0" smtClean="0">
                <a:solidFill>
                  <a:srgbClr val="000000"/>
                </a:solidFill>
              </a:rPr>
              <a:t>OS</a:t>
            </a:r>
          </a:p>
          <a:p>
            <a:r>
              <a:rPr lang="en-GB" b="1" dirty="0">
                <a:solidFill>
                  <a:srgbClr val="000000"/>
                </a:solidFill>
              </a:rPr>
              <a:t>FLOT </a:t>
            </a:r>
            <a:r>
              <a:rPr lang="en-GB" b="1" dirty="0" smtClean="0">
                <a:solidFill>
                  <a:srgbClr val="000000"/>
                </a:solidFill>
              </a:rPr>
              <a:t>demonstrated a consistent relative </a:t>
            </a:r>
            <a:r>
              <a:rPr lang="en-GB" b="1" dirty="0">
                <a:solidFill>
                  <a:srgbClr val="000000"/>
                </a:solidFill>
              </a:rPr>
              <a:t>effect across </a:t>
            </a:r>
            <a:r>
              <a:rPr lang="en-GB" b="1" dirty="0" smtClean="0">
                <a:solidFill>
                  <a:srgbClr val="000000"/>
                </a:solidFill>
              </a:rPr>
              <a:t>all subgroups </a:t>
            </a:r>
            <a:r>
              <a:rPr lang="en-GB" b="1" dirty="0">
                <a:solidFill>
                  <a:srgbClr val="000000"/>
                </a:solidFill>
              </a:rPr>
              <a:t>and sensitivity </a:t>
            </a:r>
            <a:r>
              <a:rPr lang="en-GB" b="1" dirty="0" smtClean="0">
                <a:solidFill>
                  <a:srgbClr val="000000"/>
                </a:solidFill>
              </a:rPr>
              <a:t>analyses</a:t>
            </a:r>
            <a:endParaRPr lang="en-GB" b="1" dirty="0">
              <a:solidFill>
                <a:srgbClr val="000000"/>
              </a:solidFill>
            </a:endParaRPr>
          </a:p>
          <a:p>
            <a:r>
              <a:rPr lang="en-GB" b="1" dirty="0" smtClean="0">
                <a:solidFill>
                  <a:srgbClr val="000000"/>
                </a:solidFill>
              </a:rPr>
              <a:t>In </a:t>
            </a:r>
            <a:r>
              <a:rPr lang="en-GB" b="1" dirty="0">
                <a:solidFill>
                  <a:srgbClr val="000000"/>
                </a:solidFill>
              </a:rPr>
              <a:t>perioperative treatment of patients with </a:t>
            </a:r>
            <a:r>
              <a:rPr lang="en-GB" b="1" dirty="0" err="1">
                <a:solidFill>
                  <a:srgbClr val="000000"/>
                </a:solidFill>
              </a:rPr>
              <a:t>oesogastric</a:t>
            </a:r>
            <a:r>
              <a:rPr lang="en-GB" b="1" dirty="0">
                <a:solidFill>
                  <a:srgbClr val="000000"/>
                </a:solidFill>
              </a:rPr>
              <a:t> </a:t>
            </a:r>
            <a:r>
              <a:rPr lang="en-GB" b="1" dirty="0" smtClean="0">
                <a:solidFill>
                  <a:srgbClr val="000000"/>
                </a:solidFill>
              </a:rPr>
              <a:t>cancer, FLOT may be considered as a </a:t>
            </a:r>
            <a:r>
              <a:rPr lang="en-GB" b="1" dirty="0">
                <a:solidFill>
                  <a:srgbClr val="000000"/>
                </a:solidFill>
              </a:rPr>
              <a:t>new standard of </a:t>
            </a:r>
            <a:r>
              <a:rPr lang="en-GB" b="1" dirty="0" smtClean="0">
                <a:solidFill>
                  <a:srgbClr val="000000"/>
                </a:solidFill>
              </a:rPr>
              <a:t>care</a:t>
            </a:r>
            <a:endParaRPr lang="en-US" b="1" dirty="0">
              <a:solidFill>
                <a:srgbClr val="000000"/>
              </a:solidFill>
            </a:endParaRPr>
          </a:p>
        </p:txBody>
      </p:sp>
    </p:spTree>
    <p:extLst>
      <p:ext uri="{BB962C8B-B14F-4D97-AF65-F5344CB8AC3E}">
        <p14:creationId xmlns="" xmlns:p14="http://schemas.microsoft.com/office/powerpoint/2010/main" val="34693395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Content Placeholder 25"/>
          <p:cNvSpPr>
            <a:spLocks noGrp="1"/>
          </p:cNvSpPr>
          <p:nvPr>
            <p:ph idx="1"/>
          </p:nvPr>
        </p:nvSpPr>
        <p:spPr/>
        <p:txBody>
          <a:bodyPr/>
          <a:lstStyle/>
          <a:p>
            <a:pPr marL="0" indent="0">
              <a:buFontTx/>
              <a:buNone/>
            </a:pPr>
            <a:r>
              <a:rPr lang="en-GB" b="1" dirty="0"/>
              <a:t>Study objective</a:t>
            </a:r>
          </a:p>
          <a:p>
            <a:r>
              <a:rPr lang="en-GB" dirty="0"/>
              <a:t>To investigate whether HMIE reduces morbidity compared with OE in patients with resectable oesophageal cancer</a:t>
            </a:r>
          </a:p>
          <a:p>
            <a:endParaRPr lang="en-GB" dirty="0"/>
          </a:p>
        </p:txBody>
      </p:sp>
      <p:sp>
        <p:nvSpPr>
          <p:cNvPr id="27" name="Title 1"/>
          <p:cNvSpPr>
            <a:spLocks noGrp="1"/>
          </p:cNvSpPr>
          <p:nvPr>
            <p:ph type="title"/>
          </p:nvPr>
        </p:nvSpPr>
        <p:spPr>
          <a:xfrm>
            <a:off x="365124" y="179614"/>
            <a:ext cx="8238945" cy="807720"/>
          </a:xfrm>
        </p:spPr>
        <p:txBody>
          <a:bodyPr/>
          <a:lstStyle/>
          <a:p>
            <a:r>
              <a:rPr lang="en-GB" sz="1800" smtClean="0"/>
              <a:t>615O_PR: Hybrid minimally invasive vs. open </a:t>
            </a:r>
            <a:r>
              <a:rPr lang="en-GB" smtClean="0"/>
              <a:t>e</a:t>
            </a:r>
            <a:r>
              <a:rPr lang="en-GB" sz="1800" smtClean="0"/>
              <a:t>sophagectomy for patients with </a:t>
            </a:r>
            <a:r>
              <a:rPr lang="en-GB" smtClean="0"/>
              <a:t>e</a:t>
            </a:r>
            <a:r>
              <a:rPr lang="en-GB" sz="1800" smtClean="0"/>
              <a:t>sophageal cancer: Long-term outcomes of a multicenter, open-label, randomized phase III controlled trial, the MIRO trial – Mariette C, et al</a:t>
            </a:r>
            <a:endParaRPr lang="en-US" sz="1800" dirty="0"/>
          </a:p>
        </p:txBody>
      </p:sp>
      <p:sp>
        <p:nvSpPr>
          <p:cNvPr id="29" name="Text Placeholder 4"/>
          <p:cNvSpPr>
            <a:spLocks noGrp="1"/>
          </p:cNvSpPr>
          <p:nvPr>
            <p:ph type="body" sz="quarter" idx="11"/>
          </p:nvPr>
        </p:nvSpPr>
        <p:spPr>
          <a:xfrm>
            <a:off x="4233336" y="6096000"/>
            <a:ext cx="4545540" cy="487363"/>
          </a:xfrm>
        </p:spPr>
        <p:txBody>
          <a:bodyPr/>
          <a:lstStyle/>
          <a:p>
            <a:r>
              <a:rPr lang="en-US" smtClean="0">
                <a:solidFill>
                  <a:schemeClr val="tx1"/>
                </a:solidFill>
                <a:latin typeface="Arial" panose="020B0604020202020204" pitchFamily="34" charset="0"/>
                <a:cs typeface="Arial" panose="020B0604020202020204" pitchFamily="34" charset="0"/>
              </a:rPr>
              <a:t>Mariette C, et al. Ann Oncol 2017;28(Suppl 5):Abstr 615O_PR</a:t>
            </a:r>
            <a:endParaRPr lang="en-US" dirty="0">
              <a:solidFill>
                <a:schemeClr val="tx1"/>
              </a:solidFill>
            </a:endParaRPr>
          </a:p>
        </p:txBody>
      </p:sp>
      <p:sp>
        <p:nvSpPr>
          <p:cNvPr id="30" name="Oval 14"/>
          <p:cNvSpPr>
            <a:spLocks noChangeArrowheads="1"/>
          </p:cNvSpPr>
          <p:nvPr/>
        </p:nvSpPr>
        <p:spPr bwMode="auto">
          <a:xfrm>
            <a:off x="3941537" y="3428037"/>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en-GB" altLang="zh-CN" sz="2400" b="1" dirty="0">
                <a:solidFill>
                  <a:srgbClr val="043882"/>
                </a:solidFill>
                <a:ea typeface="SimSun" pitchFamily="2" charset="-122"/>
              </a:rPr>
              <a:t>R</a:t>
            </a:r>
          </a:p>
        </p:txBody>
      </p:sp>
      <p:cxnSp>
        <p:nvCxnSpPr>
          <p:cNvPr id="31" name="AutoShape 15"/>
          <p:cNvCxnSpPr>
            <a:cxnSpLocks noChangeShapeType="1"/>
            <a:stCxn id="30" idx="0"/>
            <a:endCxn id="35" idx="1"/>
          </p:cNvCxnSpPr>
          <p:nvPr/>
        </p:nvCxnSpPr>
        <p:spPr bwMode="auto">
          <a:xfrm rot="5400000" flipH="1" flipV="1">
            <a:off x="4217370" y="2780098"/>
            <a:ext cx="663905" cy="631975"/>
          </a:xfrm>
          <a:prstGeom prst="bentConnector2">
            <a:avLst/>
          </a:prstGeom>
          <a:noFill/>
          <a:ln w="57150">
            <a:solidFill>
              <a:schemeClr val="bg2">
                <a:lumMod val="60000"/>
                <a:lumOff val="40000"/>
              </a:schemeClr>
            </a:solidFill>
            <a:round/>
            <a:headEnd/>
            <a:tailEnd type="triangle" w="med" len="med"/>
          </a:ln>
        </p:spPr>
      </p:cxnSp>
      <p:sp>
        <p:nvSpPr>
          <p:cNvPr id="32" name="AutoShape 12"/>
          <p:cNvSpPr>
            <a:spLocks noChangeArrowheads="1"/>
          </p:cNvSpPr>
          <p:nvPr/>
        </p:nvSpPr>
        <p:spPr bwMode="auto">
          <a:xfrm>
            <a:off x="8116435" y="2499813"/>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rgbClr val="FFFFFF"/>
                </a:solidFill>
                <a:ea typeface="SimSun" pitchFamily="2" charset="-122"/>
              </a:rPr>
              <a:t>PD</a:t>
            </a:r>
          </a:p>
        </p:txBody>
      </p:sp>
      <p:cxnSp>
        <p:nvCxnSpPr>
          <p:cNvPr id="33" name="AutoShape 19"/>
          <p:cNvCxnSpPr>
            <a:cxnSpLocks noChangeShapeType="1"/>
            <a:stCxn id="36" idx="3"/>
            <a:endCxn id="30" idx="2"/>
          </p:cNvCxnSpPr>
          <p:nvPr/>
        </p:nvCxnSpPr>
        <p:spPr bwMode="auto">
          <a:xfrm>
            <a:off x="3684814" y="3714590"/>
            <a:ext cx="256723" cy="0"/>
          </a:xfrm>
          <a:prstGeom prst="straightConnector1">
            <a:avLst/>
          </a:prstGeom>
          <a:noFill/>
          <a:ln w="57150">
            <a:solidFill>
              <a:schemeClr val="bg2">
                <a:lumMod val="60000"/>
                <a:lumOff val="40000"/>
              </a:schemeClr>
            </a:solidFill>
            <a:round/>
            <a:headEnd type="none" w="med" len="med"/>
            <a:tailEnd type="none" w="med" len="med"/>
          </a:ln>
        </p:spPr>
      </p:cxnSp>
      <p:cxnSp>
        <p:nvCxnSpPr>
          <p:cNvPr id="34" name="AutoShape 21"/>
          <p:cNvCxnSpPr>
            <a:cxnSpLocks noChangeShapeType="1"/>
            <a:stCxn id="35" idx="3"/>
            <a:endCxn id="32" idx="1"/>
          </p:cNvCxnSpPr>
          <p:nvPr/>
        </p:nvCxnSpPr>
        <p:spPr bwMode="auto">
          <a:xfrm>
            <a:off x="7543800" y="2764132"/>
            <a:ext cx="572635" cy="0"/>
          </a:xfrm>
          <a:prstGeom prst="straightConnector1">
            <a:avLst/>
          </a:prstGeom>
          <a:noFill/>
          <a:ln w="57150">
            <a:solidFill>
              <a:schemeClr val="bg2">
                <a:lumMod val="60000"/>
                <a:lumOff val="40000"/>
              </a:schemeClr>
            </a:solidFill>
            <a:round/>
            <a:headEnd/>
            <a:tailEnd type="triangle" w="med" len="med"/>
          </a:ln>
        </p:spPr>
      </p:cxnSp>
      <p:sp>
        <p:nvSpPr>
          <p:cNvPr id="35" name="AutoShape 8"/>
          <p:cNvSpPr>
            <a:spLocks noChangeArrowheads="1"/>
          </p:cNvSpPr>
          <p:nvPr/>
        </p:nvSpPr>
        <p:spPr bwMode="auto">
          <a:xfrm>
            <a:off x="4865310" y="2353763"/>
            <a:ext cx="2678490"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en-GB" altLang="zh-CN" dirty="0" smtClean="0">
                <a:solidFill>
                  <a:srgbClr val="FFFFFF"/>
                </a:solidFill>
                <a:ea typeface="SimSun" pitchFamily="2" charset="-122"/>
              </a:rPr>
              <a:t>HMIE</a:t>
            </a:r>
            <a:endParaRPr lang="en-GB" altLang="zh-CN" dirty="0">
              <a:solidFill>
                <a:srgbClr val="FFFFFF"/>
              </a:solidFill>
              <a:ea typeface="SimSun" pitchFamily="2" charset="-122"/>
            </a:endParaRPr>
          </a:p>
          <a:p>
            <a:pPr algn="ctr" defTabSz="892175" eaLnBrk="0" hangingPunct="0"/>
            <a:r>
              <a:rPr lang="en-GB" altLang="zh-CN" dirty="0" smtClean="0">
                <a:solidFill>
                  <a:srgbClr val="FFFFFF"/>
                </a:solidFill>
                <a:ea typeface="SimSun" pitchFamily="2" charset="-122"/>
              </a:rPr>
              <a:t>(n=103)</a:t>
            </a:r>
            <a:endParaRPr lang="en-GB" altLang="zh-CN" dirty="0">
              <a:solidFill>
                <a:srgbClr val="FFFFFF"/>
              </a:solidFill>
              <a:ea typeface="SimSun" pitchFamily="2" charset="-122"/>
            </a:endParaRPr>
          </a:p>
        </p:txBody>
      </p:sp>
      <p:sp>
        <p:nvSpPr>
          <p:cNvPr id="36" name="AutoShape 9"/>
          <p:cNvSpPr>
            <a:spLocks noChangeArrowheads="1"/>
          </p:cNvSpPr>
          <p:nvPr/>
        </p:nvSpPr>
        <p:spPr bwMode="auto">
          <a:xfrm>
            <a:off x="365124" y="2437061"/>
            <a:ext cx="3319690" cy="2555058"/>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en-US" altLang="zh-CN" dirty="0">
                <a:solidFill>
                  <a:srgbClr val="FFFFFF"/>
                </a:solidFill>
                <a:ea typeface="SimSun" pitchFamily="2" charset="-122"/>
              </a:rPr>
              <a:t>Key patient inclusion criteria</a:t>
            </a:r>
            <a:endParaRPr lang="en-GB" altLang="zh-CN" dirty="0">
              <a:solidFill>
                <a:srgbClr val="FFFFFF"/>
              </a:solidFill>
              <a:ea typeface="SimSun" pitchFamily="2" charset="-122"/>
            </a:endParaRPr>
          </a:p>
          <a:p>
            <a:pPr marL="228600" indent="-228600" defTabSz="892175" eaLnBrk="0" hangingPunct="0">
              <a:spcAft>
                <a:spcPct val="30000"/>
              </a:spcAft>
              <a:buFont typeface="Arial" pitchFamily="34" charset="0"/>
              <a:buChar char="•"/>
            </a:pPr>
            <a:r>
              <a:rPr lang="en-GB" altLang="zh-CN" dirty="0" smtClean="0">
                <a:solidFill>
                  <a:srgbClr val="FFFFFF"/>
                </a:solidFill>
                <a:ea typeface="SimSun" pitchFamily="2" charset="-122"/>
              </a:rPr>
              <a:t>Resectable </a:t>
            </a:r>
            <a:r>
              <a:rPr lang="en-GB" altLang="zh-CN" dirty="0">
                <a:solidFill>
                  <a:srgbClr val="FFFFFF"/>
                </a:solidFill>
                <a:ea typeface="SimSun" pitchFamily="2" charset="-122"/>
              </a:rPr>
              <a:t>cancers of the middle or lower third of the </a:t>
            </a:r>
            <a:r>
              <a:rPr lang="en-GB" altLang="zh-CN" dirty="0" smtClean="0">
                <a:solidFill>
                  <a:srgbClr val="FFFFFF"/>
                </a:solidFill>
                <a:ea typeface="SimSun" pitchFamily="2" charset="-122"/>
              </a:rPr>
              <a:t>oesophagus</a:t>
            </a:r>
          </a:p>
          <a:p>
            <a:pPr marL="228600" indent="-228600" defTabSz="892175" eaLnBrk="0" hangingPunct="0">
              <a:spcAft>
                <a:spcPct val="30000"/>
              </a:spcAft>
              <a:buFont typeface="Arial" pitchFamily="34" charset="0"/>
              <a:buChar char="•"/>
            </a:pPr>
            <a:r>
              <a:rPr lang="en-GB" altLang="zh-CN" dirty="0" smtClean="0">
                <a:solidFill>
                  <a:srgbClr val="FFFFFF"/>
                </a:solidFill>
                <a:ea typeface="SimSun" pitchFamily="2" charset="-122"/>
              </a:rPr>
              <a:t>Eligible for Ivor-Lewis procedure after standard pre-operative work-up</a:t>
            </a:r>
            <a:endParaRPr lang="en-GB" altLang="zh-CN" dirty="0">
              <a:solidFill>
                <a:srgbClr val="FFFFFF"/>
              </a:solidFill>
              <a:ea typeface="SimSun" pitchFamily="2" charset="-122"/>
            </a:endParaRPr>
          </a:p>
          <a:p>
            <a:pPr marL="292100" indent="-292100" defTabSz="892175" eaLnBrk="0" hangingPunct="0">
              <a:spcAft>
                <a:spcPct val="30000"/>
              </a:spcAft>
              <a:buFont typeface="Wingdings" pitchFamily="2" charset="2"/>
              <a:buNone/>
            </a:pPr>
            <a:r>
              <a:rPr lang="en-GB" altLang="zh-CN" dirty="0" smtClean="0">
                <a:solidFill>
                  <a:srgbClr val="FFFFFF"/>
                </a:solidFill>
                <a:ea typeface="SimSun" pitchFamily="2" charset="-122"/>
              </a:rPr>
              <a:t>(n=207)</a:t>
            </a:r>
            <a:endParaRPr lang="en-GB" altLang="zh-CN" dirty="0">
              <a:solidFill>
                <a:srgbClr val="FFFFFF"/>
              </a:solidFill>
              <a:ea typeface="SimSun" pitchFamily="2" charset="-122"/>
            </a:endParaRPr>
          </a:p>
        </p:txBody>
      </p:sp>
      <p:sp>
        <p:nvSpPr>
          <p:cNvPr id="37" name="Rectangle 9"/>
          <p:cNvSpPr txBox="1">
            <a:spLocks noChangeArrowheads="1"/>
          </p:cNvSpPr>
          <p:nvPr/>
        </p:nvSpPr>
        <p:spPr bwMode="auto">
          <a:xfrm>
            <a:off x="365124" y="5246187"/>
            <a:ext cx="4130676" cy="79904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b="1" smtClean="0">
                <a:solidFill>
                  <a:schemeClr val="bg2"/>
                </a:solidFill>
              </a:rPr>
              <a:t>PRIMARY ENDPOINT</a:t>
            </a:r>
          </a:p>
          <a:p>
            <a:r>
              <a:rPr lang="en-GB" smtClean="0"/>
              <a:t>30-day grade II–IV postoperative morbidity </a:t>
            </a:r>
            <a:endParaRPr lang="en-GB" dirty="0"/>
          </a:p>
        </p:txBody>
      </p:sp>
      <p:sp>
        <p:nvSpPr>
          <p:cNvPr id="38" name="Content Placeholder 26"/>
          <p:cNvSpPr txBox="1">
            <a:spLocks/>
          </p:cNvSpPr>
          <p:nvPr/>
        </p:nvSpPr>
        <p:spPr>
          <a:xfrm>
            <a:off x="4648200" y="5246187"/>
            <a:ext cx="4130675" cy="799043"/>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b="1" dirty="0" smtClean="0">
                <a:solidFill>
                  <a:schemeClr val="bg2"/>
                </a:solidFill>
              </a:rPr>
              <a:t>SECONDARY ENDPOINTS</a:t>
            </a:r>
          </a:p>
          <a:p>
            <a:r>
              <a:rPr lang="en-GB" dirty="0"/>
              <a:t>30-day postoperative </a:t>
            </a:r>
            <a:r>
              <a:rPr lang="en-GB" dirty="0" smtClean="0"/>
              <a:t>mortality, OS, DFS</a:t>
            </a:r>
            <a:endParaRPr lang="en-GB" dirty="0"/>
          </a:p>
        </p:txBody>
      </p:sp>
      <p:cxnSp>
        <p:nvCxnSpPr>
          <p:cNvPr id="39" name="AutoShape 16"/>
          <p:cNvCxnSpPr>
            <a:cxnSpLocks noChangeShapeType="1"/>
            <a:stCxn id="30" idx="4"/>
            <a:endCxn id="42" idx="1"/>
          </p:cNvCxnSpPr>
          <p:nvPr/>
        </p:nvCxnSpPr>
        <p:spPr bwMode="auto">
          <a:xfrm rot="16200000" flipH="1">
            <a:off x="4215319" y="4030252"/>
            <a:ext cx="668006" cy="631975"/>
          </a:xfrm>
          <a:prstGeom prst="bentConnector2">
            <a:avLst/>
          </a:prstGeom>
          <a:noFill/>
          <a:ln w="57150">
            <a:solidFill>
              <a:schemeClr val="bg2">
                <a:lumMod val="60000"/>
                <a:lumOff val="40000"/>
              </a:schemeClr>
            </a:solidFill>
            <a:round/>
            <a:headEnd/>
            <a:tailEnd type="triangle" w="med" len="med"/>
          </a:ln>
        </p:spPr>
      </p:cxnSp>
      <p:sp>
        <p:nvSpPr>
          <p:cNvPr id="40" name="AutoShape 12"/>
          <p:cNvSpPr>
            <a:spLocks noChangeArrowheads="1"/>
          </p:cNvSpPr>
          <p:nvPr/>
        </p:nvSpPr>
        <p:spPr bwMode="auto">
          <a:xfrm>
            <a:off x="8116435" y="4415924"/>
            <a:ext cx="657678"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rgbClr val="FFFFFF"/>
                </a:solidFill>
                <a:ea typeface="SimSun" pitchFamily="2" charset="-122"/>
              </a:rPr>
              <a:t>PD</a:t>
            </a:r>
          </a:p>
        </p:txBody>
      </p:sp>
      <p:cxnSp>
        <p:nvCxnSpPr>
          <p:cNvPr id="41" name="AutoShape 20"/>
          <p:cNvCxnSpPr>
            <a:cxnSpLocks noChangeShapeType="1"/>
            <a:stCxn id="42" idx="3"/>
            <a:endCxn id="40" idx="1"/>
          </p:cNvCxnSpPr>
          <p:nvPr/>
        </p:nvCxnSpPr>
        <p:spPr bwMode="auto">
          <a:xfrm>
            <a:off x="7542220" y="4680243"/>
            <a:ext cx="574215" cy="0"/>
          </a:xfrm>
          <a:prstGeom prst="straightConnector1">
            <a:avLst/>
          </a:prstGeom>
          <a:noFill/>
          <a:ln w="57150">
            <a:solidFill>
              <a:schemeClr val="bg2">
                <a:lumMod val="60000"/>
                <a:lumOff val="40000"/>
              </a:schemeClr>
            </a:solidFill>
            <a:prstDash val="sysDot"/>
            <a:round/>
            <a:headEnd/>
            <a:tailEnd type="triangle" w="med" len="med"/>
          </a:ln>
        </p:spPr>
      </p:cxnSp>
      <p:sp>
        <p:nvSpPr>
          <p:cNvPr id="42" name="AutoShape 12"/>
          <p:cNvSpPr>
            <a:spLocks noChangeArrowheads="1"/>
          </p:cNvSpPr>
          <p:nvPr/>
        </p:nvSpPr>
        <p:spPr bwMode="auto">
          <a:xfrm>
            <a:off x="4865310" y="4269875"/>
            <a:ext cx="2676910"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en-GB" altLang="zh-CN" dirty="0" smtClean="0">
                <a:solidFill>
                  <a:srgbClr val="4D4D4D"/>
                </a:solidFill>
                <a:ea typeface="SimSun" pitchFamily="2" charset="-122"/>
              </a:rPr>
              <a:t>OE</a:t>
            </a:r>
          </a:p>
          <a:p>
            <a:pPr algn="ctr" defTabSz="892175" eaLnBrk="0" hangingPunct="0"/>
            <a:r>
              <a:rPr lang="en-GB" altLang="zh-CN" dirty="0" smtClean="0">
                <a:solidFill>
                  <a:srgbClr val="4D4D4D"/>
                </a:solidFill>
                <a:ea typeface="SimSun" pitchFamily="2" charset="-122"/>
              </a:rPr>
              <a:t>(n=104)</a:t>
            </a:r>
            <a:endParaRPr lang="en-GB" altLang="zh-CN" dirty="0">
              <a:solidFill>
                <a:srgbClr val="4D4D4D"/>
              </a:solidFill>
              <a:ea typeface="SimSun" pitchFamily="2" charset="-122"/>
            </a:endParaRPr>
          </a:p>
        </p:txBody>
      </p:sp>
    </p:spTree>
    <p:extLst>
      <p:ext uri="{BB962C8B-B14F-4D97-AF65-F5344CB8AC3E}">
        <p14:creationId xmlns="" xmlns:p14="http://schemas.microsoft.com/office/powerpoint/2010/main" val="7971840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615O_PR: Hybrid minimally invasive vs. open </a:t>
            </a:r>
            <a:r>
              <a:rPr lang="en-GB" dirty="0" err="1"/>
              <a:t>esophagectomy</a:t>
            </a:r>
            <a:r>
              <a:rPr lang="en-GB" dirty="0"/>
              <a:t> for patients with </a:t>
            </a:r>
            <a:r>
              <a:rPr lang="en-GB" dirty="0" err="1"/>
              <a:t>esophageal</a:t>
            </a:r>
            <a:r>
              <a:rPr lang="en-GB" dirty="0"/>
              <a:t> cancer: Long-term outcomes of a </a:t>
            </a:r>
            <a:r>
              <a:rPr lang="en-GB" dirty="0" err="1"/>
              <a:t>multicenter</a:t>
            </a:r>
            <a:r>
              <a:rPr lang="en-GB" dirty="0"/>
              <a:t>, open-label, randomized phase III controlled trial, the MIRO trial – Mariette C, et al</a:t>
            </a:r>
            <a:endParaRPr lang="en-US" dirty="0"/>
          </a:p>
        </p:txBody>
      </p:sp>
      <p:sp>
        <p:nvSpPr>
          <p:cNvPr id="3" name="Content Placeholder 2"/>
          <p:cNvSpPr>
            <a:spLocks noGrp="1"/>
          </p:cNvSpPr>
          <p:nvPr>
            <p:ph idx="1"/>
          </p:nvPr>
        </p:nvSpPr>
        <p:spPr/>
        <p:txBody>
          <a:bodyPr/>
          <a:lstStyle/>
          <a:p>
            <a:pPr marL="0" indent="0">
              <a:buNone/>
            </a:pPr>
            <a:r>
              <a:rPr lang="en-US" b="1" dirty="0" smtClean="0"/>
              <a:t>Key results</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5" name="Text Placeholder 4"/>
          <p:cNvSpPr>
            <a:spLocks noGrp="1"/>
          </p:cNvSpPr>
          <p:nvPr>
            <p:ph type="body" sz="quarter" idx="11"/>
          </p:nvPr>
        </p:nvSpPr>
        <p:spPr>
          <a:xfrm>
            <a:off x="4149970" y="6096000"/>
            <a:ext cx="4628906" cy="487363"/>
          </a:xfrm>
        </p:spPr>
        <p:txBody>
          <a:bodyPr/>
          <a:lstStyle/>
          <a:p>
            <a:pPr lvl="0">
              <a:buClr>
                <a:srgbClr val="043882"/>
              </a:buClr>
            </a:pPr>
            <a:r>
              <a:rPr lang="en-US" dirty="0">
                <a:solidFill>
                  <a:schemeClr val="tx1"/>
                </a:solidFill>
                <a:latin typeface="Arial" panose="020B0604020202020204" pitchFamily="34" charset="0"/>
                <a:cs typeface="Arial" panose="020B0604020202020204" pitchFamily="34" charset="0"/>
              </a:rPr>
              <a:t>Mariette C, et al. Ann </a:t>
            </a:r>
            <a:r>
              <a:rPr lang="en-US" dirty="0" err="1">
                <a:solidFill>
                  <a:schemeClr val="tx1"/>
                </a:solidFill>
                <a:latin typeface="Arial" panose="020B0604020202020204" pitchFamily="34" charset="0"/>
                <a:cs typeface="Arial" panose="020B0604020202020204" pitchFamily="34" charset="0"/>
              </a:rPr>
              <a:t>Oncol</a:t>
            </a:r>
            <a:r>
              <a:rPr lang="en-US" dirty="0">
                <a:solidFill>
                  <a:schemeClr val="tx1"/>
                </a:solidFill>
                <a:latin typeface="Arial" panose="020B0604020202020204" pitchFamily="34" charset="0"/>
                <a:cs typeface="Arial" panose="020B0604020202020204" pitchFamily="34" charset="0"/>
              </a:rPr>
              <a:t> 2017;28(</a:t>
            </a:r>
            <a:r>
              <a:rPr lang="en-US" dirty="0" err="1">
                <a:solidFill>
                  <a:schemeClr val="tx1"/>
                </a:solidFill>
                <a:latin typeface="Arial" panose="020B0604020202020204" pitchFamily="34" charset="0"/>
                <a:cs typeface="Arial" panose="020B0604020202020204" pitchFamily="34" charset="0"/>
              </a:rPr>
              <a:t>Suppl</a:t>
            </a:r>
            <a:r>
              <a:rPr lang="en-US" dirty="0">
                <a:solidFill>
                  <a:schemeClr val="tx1"/>
                </a:solidFill>
                <a:latin typeface="Arial" panose="020B0604020202020204" pitchFamily="34" charset="0"/>
                <a:cs typeface="Arial" panose="020B0604020202020204" pitchFamily="34" charset="0"/>
              </a:rPr>
              <a:t> 5):</a:t>
            </a:r>
            <a:r>
              <a:rPr lang="en-US" dirty="0" err="1">
                <a:solidFill>
                  <a:schemeClr val="tx1"/>
                </a:solidFill>
                <a:latin typeface="Arial" panose="020B0604020202020204" pitchFamily="34" charset="0"/>
                <a:cs typeface="Arial" panose="020B0604020202020204" pitchFamily="34" charset="0"/>
              </a:rPr>
              <a:t>Abstr</a:t>
            </a:r>
            <a:r>
              <a:rPr lang="en-US" dirty="0">
                <a:solidFill>
                  <a:schemeClr val="tx1"/>
                </a:solidFill>
                <a:latin typeface="Arial" panose="020B0604020202020204" pitchFamily="34" charset="0"/>
                <a:cs typeface="Arial" panose="020B0604020202020204" pitchFamily="34" charset="0"/>
              </a:rPr>
              <a:t> </a:t>
            </a:r>
            <a:r>
              <a:rPr lang="en-US" dirty="0" smtClean="0">
                <a:solidFill>
                  <a:schemeClr val="tx1"/>
                </a:solidFill>
                <a:latin typeface="Arial" panose="020B0604020202020204" pitchFamily="34" charset="0"/>
                <a:cs typeface="Arial" panose="020B0604020202020204" pitchFamily="34" charset="0"/>
              </a:rPr>
              <a:t>615O_PR</a:t>
            </a:r>
            <a:endParaRPr lang="en-US" dirty="0">
              <a:solidFill>
                <a:schemeClr val="tx1"/>
              </a:solidFill>
            </a:endParaRPr>
          </a:p>
        </p:txBody>
      </p:sp>
      <p:graphicFrame>
        <p:nvGraphicFramePr>
          <p:cNvPr id="11" name="Group 88"/>
          <p:cNvGraphicFramePr>
            <a:graphicFrameLocks noGrp="1"/>
          </p:cNvGraphicFramePr>
          <p:nvPr>
            <p:extLst>
              <p:ext uri="{D42A27DB-BD31-4B8C-83A1-F6EECF244321}">
                <p14:modId xmlns="" xmlns:p14="http://schemas.microsoft.com/office/powerpoint/2010/main" val="1184807219"/>
              </p:ext>
            </p:extLst>
          </p:nvPr>
        </p:nvGraphicFramePr>
        <p:xfrm>
          <a:off x="367506" y="5503639"/>
          <a:ext cx="8408988" cy="822960"/>
        </p:xfrm>
        <a:graphic>
          <a:graphicData uri="http://schemas.openxmlformats.org/drawingml/2006/table">
            <a:tbl>
              <a:tblPr firstRow="1" bandRow="1">
                <a:tableStyleId>{69012ECD-51FC-41F1-AA8D-1B2483CD663E}</a:tableStyleId>
              </a:tblPr>
              <a:tblGrid>
                <a:gridCol w="2613200">
                  <a:extLst>
                    <a:ext uri="{9D8B030D-6E8A-4147-A177-3AD203B41FA5}">
                      <a16:colId xmlns="" xmlns:a16="http://schemas.microsoft.com/office/drawing/2014/main" val="20000"/>
                    </a:ext>
                  </a:extLst>
                </a:gridCol>
                <a:gridCol w="1916096">
                  <a:extLst>
                    <a:ext uri="{9D8B030D-6E8A-4147-A177-3AD203B41FA5}">
                      <a16:colId xmlns="" xmlns:a16="http://schemas.microsoft.com/office/drawing/2014/main" val="20001"/>
                    </a:ext>
                  </a:extLst>
                </a:gridCol>
                <a:gridCol w="1939846">
                  <a:extLst>
                    <a:ext uri="{9D8B030D-6E8A-4147-A177-3AD203B41FA5}">
                      <a16:colId xmlns="" xmlns:a16="http://schemas.microsoft.com/office/drawing/2014/main" val="20002"/>
                    </a:ext>
                  </a:extLst>
                </a:gridCol>
                <a:gridCol w="1939846">
                  <a:extLst>
                    <a:ext uri="{9D8B030D-6E8A-4147-A177-3AD203B41FA5}">
                      <a16:colId xmlns="" xmlns:a16="http://schemas.microsoft.com/office/drawing/2014/main" val="20003"/>
                    </a:ext>
                  </a:extLst>
                </a:gridCol>
              </a:tblGrid>
              <a:tr h="21880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HMIO (n=103)</a:t>
                      </a: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OE (n=104)</a:t>
                      </a: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OR (95%CI); p-value</a:t>
                      </a: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val="10000"/>
                  </a:ext>
                </a:extLst>
              </a:tr>
              <a:tr h="21880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30-day pre- and post-operative morbidity grade II–IV, n (%)</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37 (35.9)</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67 (64.4)</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0.31 (0.18, 0.55); &lt;0.0001</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1"/>
                  </a:ext>
                </a:extLst>
              </a:tr>
            </a:tbl>
          </a:graphicData>
        </a:graphic>
      </p:graphicFrame>
      <p:sp>
        <p:nvSpPr>
          <p:cNvPr id="12" name="Freeform 11"/>
          <p:cNvSpPr/>
          <p:nvPr/>
        </p:nvSpPr>
        <p:spPr>
          <a:xfrm>
            <a:off x="1413588" y="1754156"/>
            <a:ext cx="6316825" cy="2799183"/>
          </a:xfrm>
          <a:custGeom>
            <a:avLst/>
            <a:gdLst>
              <a:gd name="connsiteX0" fmla="*/ 0 w 6316825"/>
              <a:gd name="connsiteY0" fmla="*/ 0 h 2799183"/>
              <a:gd name="connsiteX1" fmla="*/ 0 w 6316825"/>
              <a:gd name="connsiteY1" fmla="*/ 2799183 h 2799183"/>
              <a:gd name="connsiteX2" fmla="*/ 6316825 w 6316825"/>
              <a:gd name="connsiteY2" fmla="*/ 2799183 h 2799183"/>
            </a:gdLst>
            <a:ahLst/>
            <a:cxnLst>
              <a:cxn ang="0">
                <a:pos x="connsiteX0" y="connsiteY0"/>
              </a:cxn>
              <a:cxn ang="0">
                <a:pos x="connsiteX1" y="connsiteY1"/>
              </a:cxn>
              <a:cxn ang="0">
                <a:pos x="connsiteX2" y="connsiteY2"/>
              </a:cxn>
            </a:cxnLst>
            <a:rect l="l" t="t" r="r" b="b"/>
            <a:pathLst>
              <a:path w="6316825" h="2799183">
                <a:moveTo>
                  <a:pt x="0" y="0"/>
                </a:moveTo>
                <a:lnTo>
                  <a:pt x="0" y="2799183"/>
                </a:lnTo>
                <a:lnTo>
                  <a:pt x="6316825" y="2799183"/>
                </a:lnTo>
              </a:path>
            </a:pathLst>
          </a:custGeom>
          <a:no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cxnSp>
        <p:nvCxnSpPr>
          <p:cNvPr id="13" name="Straight Connector 12"/>
          <p:cNvCxnSpPr/>
          <p:nvPr/>
        </p:nvCxnSpPr>
        <p:spPr>
          <a:xfrm flipH="1">
            <a:off x="1336402" y="1764191"/>
            <a:ext cx="72008" cy="0"/>
          </a:xfrm>
          <a:prstGeom prst="line">
            <a:avLst/>
          </a:prstGeom>
          <a:no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cxnSp>
      <p:sp>
        <p:nvSpPr>
          <p:cNvPr id="14" name="TextBox 13"/>
          <p:cNvSpPr txBox="1"/>
          <p:nvPr/>
        </p:nvSpPr>
        <p:spPr>
          <a:xfrm>
            <a:off x="839754" y="1623528"/>
            <a:ext cx="550507" cy="276999"/>
          </a:xfrm>
          <a:prstGeom prst="rect">
            <a:avLst/>
          </a:prstGeom>
          <a:noFill/>
        </p:spPr>
        <p:txBody>
          <a:bodyPr wrap="square" rtlCol="0">
            <a:spAutoFit/>
          </a:bodyPr>
          <a:lstStyle/>
          <a:p>
            <a:pPr algn="r"/>
            <a:r>
              <a:rPr lang="en-GB" sz="1200" dirty="0">
                <a:solidFill>
                  <a:srgbClr val="000000"/>
                </a:solidFill>
              </a:rPr>
              <a:t>1.00</a:t>
            </a:r>
          </a:p>
        </p:txBody>
      </p:sp>
      <p:cxnSp>
        <p:nvCxnSpPr>
          <p:cNvPr id="15" name="Straight Connector 14"/>
          <p:cNvCxnSpPr/>
          <p:nvPr/>
        </p:nvCxnSpPr>
        <p:spPr>
          <a:xfrm flipH="1">
            <a:off x="1336402" y="2461655"/>
            <a:ext cx="72008" cy="0"/>
          </a:xfrm>
          <a:prstGeom prst="line">
            <a:avLst/>
          </a:prstGeom>
          <a:no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cxnSp>
      <p:sp>
        <p:nvSpPr>
          <p:cNvPr id="16" name="TextBox 15"/>
          <p:cNvSpPr txBox="1"/>
          <p:nvPr/>
        </p:nvSpPr>
        <p:spPr>
          <a:xfrm>
            <a:off x="839754" y="2320992"/>
            <a:ext cx="550507" cy="276999"/>
          </a:xfrm>
          <a:prstGeom prst="rect">
            <a:avLst/>
          </a:prstGeom>
          <a:noFill/>
        </p:spPr>
        <p:txBody>
          <a:bodyPr wrap="square" rtlCol="0">
            <a:spAutoFit/>
          </a:bodyPr>
          <a:lstStyle/>
          <a:p>
            <a:pPr algn="r"/>
            <a:r>
              <a:rPr lang="en-GB" sz="1200" dirty="0">
                <a:solidFill>
                  <a:srgbClr val="000000"/>
                </a:solidFill>
              </a:rPr>
              <a:t>0.75</a:t>
            </a:r>
          </a:p>
        </p:txBody>
      </p:sp>
      <p:cxnSp>
        <p:nvCxnSpPr>
          <p:cNvPr id="17" name="Straight Connector 16"/>
          <p:cNvCxnSpPr/>
          <p:nvPr/>
        </p:nvCxnSpPr>
        <p:spPr>
          <a:xfrm flipH="1">
            <a:off x="1336402" y="3159119"/>
            <a:ext cx="72008" cy="0"/>
          </a:xfrm>
          <a:prstGeom prst="line">
            <a:avLst/>
          </a:prstGeom>
          <a:no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cxnSp>
      <p:sp>
        <p:nvSpPr>
          <p:cNvPr id="18" name="TextBox 17"/>
          <p:cNvSpPr txBox="1"/>
          <p:nvPr/>
        </p:nvSpPr>
        <p:spPr>
          <a:xfrm>
            <a:off x="839754" y="3018456"/>
            <a:ext cx="550507" cy="276999"/>
          </a:xfrm>
          <a:prstGeom prst="rect">
            <a:avLst/>
          </a:prstGeom>
          <a:noFill/>
        </p:spPr>
        <p:txBody>
          <a:bodyPr wrap="square" rtlCol="0">
            <a:spAutoFit/>
          </a:bodyPr>
          <a:lstStyle/>
          <a:p>
            <a:pPr algn="r"/>
            <a:r>
              <a:rPr lang="en-GB" sz="1200" dirty="0">
                <a:solidFill>
                  <a:srgbClr val="000000"/>
                </a:solidFill>
              </a:rPr>
              <a:t>0.50</a:t>
            </a:r>
          </a:p>
        </p:txBody>
      </p:sp>
      <p:cxnSp>
        <p:nvCxnSpPr>
          <p:cNvPr id="19" name="Straight Connector 18"/>
          <p:cNvCxnSpPr/>
          <p:nvPr/>
        </p:nvCxnSpPr>
        <p:spPr>
          <a:xfrm flipH="1">
            <a:off x="1336402" y="3856583"/>
            <a:ext cx="72008" cy="0"/>
          </a:xfrm>
          <a:prstGeom prst="line">
            <a:avLst/>
          </a:prstGeom>
          <a:no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cxnSp>
      <p:sp>
        <p:nvSpPr>
          <p:cNvPr id="20" name="TextBox 19"/>
          <p:cNvSpPr txBox="1"/>
          <p:nvPr/>
        </p:nvSpPr>
        <p:spPr>
          <a:xfrm>
            <a:off x="839754" y="3715920"/>
            <a:ext cx="550507" cy="276999"/>
          </a:xfrm>
          <a:prstGeom prst="rect">
            <a:avLst/>
          </a:prstGeom>
          <a:noFill/>
        </p:spPr>
        <p:txBody>
          <a:bodyPr wrap="square" rtlCol="0">
            <a:spAutoFit/>
          </a:bodyPr>
          <a:lstStyle/>
          <a:p>
            <a:pPr algn="r"/>
            <a:r>
              <a:rPr lang="en-GB" sz="1200" dirty="0">
                <a:solidFill>
                  <a:srgbClr val="000000"/>
                </a:solidFill>
              </a:rPr>
              <a:t>0.25</a:t>
            </a:r>
          </a:p>
        </p:txBody>
      </p:sp>
      <p:cxnSp>
        <p:nvCxnSpPr>
          <p:cNvPr id="21" name="Straight Connector 20"/>
          <p:cNvCxnSpPr/>
          <p:nvPr/>
        </p:nvCxnSpPr>
        <p:spPr>
          <a:xfrm flipH="1">
            <a:off x="1336402" y="4553339"/>
            <a:ext cx="72008" cy="0"/>
          </a:xfrm>
          <a:prstGeom prst="line">
            <a:avLst/>
          </a:prstGeom>
          <a:no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cxnSp>
      <p:sp>
        <p:nvSpPr>
          <p:cNvPr id="22" name="TextBox 21"/>
          <p:cNvSpPr txBox="1"/>
          <p:nvPr/>
        </p:nvSpPr>
        <p:spPr>
          <a:xfrm>
            <a:off x="839754" y="4413382"/>
            <a:ext cx="550507" cy="276999"/>
          </a:xfrm>
          <a:prstGeom prst="rect">
            <a:avLst/>
          </a:prstGeom>
          <a:noFill/>
        </p:spPr>
        <p:txBody>
          <a:bodyPr wrap="square" rtlCol="0">
            <a:spAutoFit/>
          </a:bodyPr>
          <a:lstStyle/>
          <a:p>
            <a:pPr algn="r"/>
            <a:r>
              <a:rPr lang="en-GB" sz="1200" dirty="0">
                <a:solidFill>
                  <a:srgbClr val="000000"/>
                </a:solidFill>
              </a:rPr>
              <a:t>0.00</a:t>
            </a:r>
          </a:p>
        </p:txBody>
      </p:sp>
      <p:cxnSp>
        <p:nvCxnSpPr>
          <p:cNvPr id="23" name="Straight Connector 22"/>
          <p:cNvCxnSpPr/>
          <p:nvPr/>
        </p:nvCxnSpPr>
        <p:spPr>
          <a:xfrm rot="5400000" flipH="1">
            <a:off x="1455999" y="4590784"/>
            <a:ext cx="72008" cy="0"/>
          </a:xfrm>
          <a:prstGeom prst="line">
            <a:avLst/>
          </a:prstGeom>
          <a:no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cxnSp>
      <p:sp>
        <p:nvSpPr>
          <p:cNvPr id="24" name="TextBox 23"/>
          <p:cNvSpPr txBox="1"/>
          <p:nvPr/>
        </p:nvSpPr>
        <p:spPr>
          <a:xfrm>
            <a:off x="1215992" y="4599120"/>
            <a:ext cx="550507" cy="276999"/>
          </a:xfrm>
          <a:prstGeom prst="rect">
            <a:avLst/>
          </a:prstGeom>
          <a:noFill/>
        </p:spPr>
        <p:txBody>
          <a:bodyPr wrap="square" rtlCol="0">
            <a:spAutoFit/>
          </a:bodyPr>
          <a:lstStyle/>
          <a:p>
            <a:pPr algn="ctr"/>
            <a:r>
              <a:rPr lang="en-GB" sz="1200" dirty="0">
                <a:solidFill>
                  <a:srgbClr val="000000"/>
                </a:solidFill>
              </a:rPr>
              <a:t>0</a:t>
            </a:r>
          </a:p>
        </p:txBody>
      </p:sp>
      <p:cxnSp>
        <p:nvCxnSpPr>
          <p:cNvPr id="25" name="Straight Connector 24"/>
          <p:cNvCxnSpPr/>
          <p:nvPr/>
        </p:nvCxnSpPr>
        <p:spPr>
          <a:xfrm rot="5400000" flipH="1">
            <a:off x="1767467" y="4590784"/>
            <a:ext cx="72008" cy="0"/>
          </a:xfrm>
          <a:prstGeom prst="line">
            <a:avLst/>
          </a:prstGeom>
          <a:no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cxnSp>
      <p:sp>
        <p:nvSpPr>
          <p:cNvPr id="26" name="TextBox 25"/>
          <p:cNvSpPr txBox="1"/>
          <p:nvPr/>
        </p:nvSpPr>
        <p:spPr>
          <a:xfrm>
            <a:off x="1527460" y="4599120"/>
            <a:ext cx="550507" cy="276999"/>
          </a:xfrm>
          <a:prstGeom prst="rect">
            <a:avLst/>
          </a:prstGeom>
          <a:noFill/>
        </p:spPr>
        <p:txBody>
          <a:bodyPr wrap="square" rtlCol="0">
            <a:spAutoFit/>
          </a:bodyPr>
          <a:lstStyle/>
          <a:p>
            <a:pPr algn="ctr"/>
            <a:r>
              <a:rPr lang="en-GB" sz="1200" dirty="0">
                <a:solidFill>
                  <a:srgbClr val="000000"/>
                </a:solidFill>
              </a:rPr>
              <a:t>3</a:t>
            </a:r>
          </a:p>
        </p:txBody>
      </p:sp>
      <p:cxnSp>
        <p:nvCxnSpPr>
          <p:cNvPr id="27" name="Straight Connector 26"/>
          <p:cNvCxnSpPr/>
          <p:nvPr/>
        </p:nvCxnSpPr>
        <p:spPr>
          <a:xfrm rot="5400000" flipH="1">
            <a:off x="2078935" y="4590784"/>
            <a:ext cx="72008" cy="0"/>
          </a:xfrm>
          <a:prstGeom prst="line">
            <a:avLst/>
          </a:prstGeom>
          <a:no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cxnSp>
      <p:sp>
        <p:nvSpPr>
          <p:cNvPr id="28" name="TextBox 27"/>
          <p:cNvSpPr txBox="1"/>
          <p:nvPr/>
        </p:nvSpPr>
        <p:spPr>
          <a:xfrm>
            <a:off x="1838928" y="4599120"/>
            <a:ext cx="550507" cy="276999"/>
          </a:xfrm>
          <a:prstGeom prst="rect">
            <a:avLst/>
          </a:prstGeom>
          <a:noFill/>
        </p:spPr>
        <p:txBody>
          <a:bodyPr wrap="square" rtlCol="0">
            <a:spAutoFit/>
          </a:bodyPr>
          <a:lstStyle/>
          <a:p>
            <a:pPr algn="ctr"/>
            <a:r>
              <a:rPr lang="en-GB" sz="1200" dirty="0">
                <a:solidFill>
                  <a:srgbClr val="000000"/>
                </a:solidFill>
              </a:rPr>
              <a:t>6</a:t>
            </a:r>
          </a:p>
        </p:txBody>
      </p:sp>
      <p:cxnSp>
        <p:nvCxnSpPr>
          <p:cNvPr id="29" name="Straight Connector 28"/>
          <p:cNvCxnSpPr/>
          <p:nvPr/>
        </p:nvCxnSpPr>
        <p:spPr>
          <a:xfrm rot="5400000" flipH="1">
            <a:off x="2390403" y="4590784"/>
            <a:ext cx="72008" cy="0"/>
          </a:xfrm>
          <a:prstGeom prst="line">
            <a:avLst/>
          </a:prstGeom>
          <a:no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cxnSp>
      <p:sp>
        <p:nvSpPr>
          <p:cNvPr id="30" name="TextBox 29"/>
          <p:cNvSpPr txBox="1"/>
          <p:nvPr/>
        </p:nvSpPr>
        <p:spPr>
          <a:xfrm>
            <a:off x="2150396" y="4599120"/>
            <a:ext cx="550507" cy="276999"/>
          </a:xfrm>
          <a:prstGeom prst="rect">
            <a:avLst/>
          </a:prstGeom>
          <a:noFill/>
        </p:spPr>
        <p:txBody>
          <a:bodyPr wrap="square" rtlCol="0">
            <a:spAutoFit/>
          </a:bodyPr>
          <a:lstStyle/>
          <a:p>
            <a:pPr algn="ctr"/>
            <a:r>
              <a:rPr lang="en-GB" sz="1200" dirty="0">
                <a:solidFill>
                  <a:srgbClr val="000000"/>
                </a:solidFill>
              </a:rPr>
              <a:t>9</a:t>
            </a:r>
          </a:p>
        </p:txBody>
      </p:sp>
      <p:cxnSp>
        <p:nvCxnSpPr>
          <p:cNvPr id="31" name="Straight Connector 30"/>
          <p:cNvCxnSpPr/>
          <p:nvPr/>
        </p:nvCxnSpPr>
        <p:spPr>
          <a:xfrm rot="5400000" flipH="1">
            <a:off x="2701871" y="4590784"/>
            <a:ext cx="72008" cy="0"/>
          </a:xfrm>
          <a:prstGeom prst="line">
            <a:avLst/>
          </a:prstGeom>
          <a:no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cxnSp>
      <p:sp>
        <p:nvSpPr>
          <p:cNvPr id="32" name="TextBox 31"/>
          <p:cNvSpPr txBox="1"/>
          <p:nvPr/>
        </p:nvSpPr>
        <p:spPr>
          <a:xfrm>
            <a:off x="2461864" y="4599120"/>
            <a:ext cx="550507" cy="276999"/>
          </a:xfrm>
          <a:prstGeom prst="rect">
            <a:avLst/>
          </a:prstGeom>
          <a:noFill/>
        </p:spPr>
        <p:txBody>
          <a:bodyPr wrap="square" rtlCol="0">
            <a:spAutoFit/>
          </a:bodyPr>
          <a:lstStyle/>
          <a:p>
            <a:pPr algn="ctr"/>
            <a:r>
              <a:rPr lang="en-GB" sz="1200" dirty="0">
                <a:solidFill>
                  <a:srgbClr val="000000"/>
                </a:solidFill>
              </a:rPr>
              <a:t>12</a:t>
            </a:r>
          </a:p>
        </p:txBody>
      </p:sp>
      <p:cxnSp>
        <p:nvCxnSpPr>
          <p:cNvPr id="33" name="Straight Connector 32"/>
          <p:cNvCxnSpPr/>
          <p:nvPr/>
        </p:nvCxnSpPr>
        <p:spPr>
          <a:xfrm rot="5400000" flipH="1">
            <a:off x="3013339" y="4590784"/>
            <a:ext cx="72008" cy="0"/>
          </a:xfrm>
          <a:prstGeom prst="line">
            <a:avLst/>
          </a:prstGeom>
          <a:no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cxnSp>
      <p:sp>
        <p:nvSpPr>
          <p:cNvPr id="34" name="TextBox 33"/>
          <p:cNvSpPr txBox="1"/>
          <p:nvPr/>
        </p:nvSpPr>
        <p:spPr>
          <a:xfrm>
            <a:off x="2773332" y="4599120"/>
            <a:ext cx="550507" cy="276999"/>
          </a:xfrm>
          <a:prstGeom prst="rect">
            <a:avLst/>
          </a:prstGeom>
          <a:noFill/>
        </p:spPr>
        <p:txBody>
          <a:bodyPr wrap="square" rtlCol="0">
            <a:spAutoFit/>
          </a:bodyPr>
          <a:lstStyle/>
          <a:p>
            <a:pPr algn="ctr"/>
            <a:r>
              <a:rPr lang="en-GB" sz="1200" dirty="0">
                <a:solidFill>
                  <a:srgbClr val="000000"/>
                </a:solidFill>
              </a:rPr>
              <a:t>15</a:t>
            </a:r>
          </a:p>
        </p:txBody>
      </p:sp>
      <p:cxnSp>
        <p:nvCxnSpPr>
          <p:cNvPr id="35" name="Straight Connector 34"/>
          <p:cNvCxnSpPr/>
          <p:nvPr/>
        </p:nvCxnSpPr>
        <p:spPr>
          <a:xfrm rot="5400000" flipH="1">
            <a:off x="3324807" y="4590784"/>
            <a:ext cx="72008" cy="0"/>
          </a:xfrm>
          <a:prstGeom prst="line">
            <a:avLst/>
          </a:prstGeom>
          <a:no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cxnSp>
      <p:sp>
        <p:nvSpPr>
          <p:cNvPr id="36" name="TextBox 35"/>
          <p:cNvSpPr txBox="1"/>
          <p:nvPr/>
        </p:nvSpPr>
        <p:spPr>
          <a:xfrm>
            <a:off x="3084800" y="4599120"/>
            <a:ext cx="550507" cy="276999"/>
          </a:xfrm>
          <a:prstGeom prst="rect">
            <a:avLst/>
          </a:prstGeom>
          <a:noFill/>
        </p:spPr>
        <p:txBody>
          <a:bodyPr wrap="square" rtlCol="0">
            <a:spAutoFit/>
          </a:bodyPr>
          <a:lstStyle/>
          <a:p>
            <a:pPr algn="ctr"/>
            <a:r>
              <a:rPr lang="en-GB" sz="1200" dirty="0">
                <a:solidFill>
                  <a:srgbClr val="000000"/>
                </a:solidFill>
              </a:rPr>
              <a:t>18</a:t>
            </a:r>
          </a:p>
        </p:txBody>
      </p:sp>
      <p:cxnSp>
        <p:nvCxnSpPr>
          <p:cNvPr id="37" name="Straight Connector 36"/>
          <p:cNvCxnSpPr/>
          <p:nvPr/>
        </p:nvCxnSpPr>
        <p:spPr>
          <a:xfrm rot="5400000" flipH="1">
            <a:off x="3636275" y="4590784"/>
            <a:ext cx="72008" cy="0"/>
          </a:xfrm>
          <a:prstGeom prst="line">
            <a:avLst/>
          </a:prstGeom>
          <a:no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cxnSp>
      <p:sp>
        <p:nvSpPr>
          <p:cNvPr id="38" name="TextBox 37"/>
          <p:cNvSpPr txBox="1"/>
          <p:nvPr/>
        </p:nvSpPr>
        <p:spPr>
          <a:xfrm>
            <a:off x="3396268" y="4599120"/>
            <a:ext cx="550507" cy="276999"/>
          </a:xfrm>
          <a:prstGeom prst="rect">
            <a:avLst/>
          </a:prstGeom>
          <a:noFill/>
        </p:spPr>
        <p:txBody>
          <a:bodyPr wrap="square" rtlCol="0">
            <a:spAutoFit/>
          </a:bodyPr>
          <a:lstStyle/>
          <a:p>
            <a:pPr algn="ctr"/>
            <a:r>
              <a:rPr lang="en-GB" sz="1200" dirty="0">
                <a:solidFill>
                  <a:srgbClr val="000000"/>
                </a:solidFill>
              </a:rPr>
              <a:t>21</a:t>
            </a:r>
          </a:p>
        </p:txBody>
      </p:sp>
      <p:cxnSp>
        <p:nvCxnSpPr>
          <p:cNvPr id="39" name="Straight Connector 38"/>
          <p:cNvCxnSpPr/>
          <p:nvPr/>
        </p:nvCxnSpPr>
        <p:spPr>
          <a:xfrm rot="5400000" flipH="1">
            <a:off x="3947743" y="4590784"/>
            <a:ext cx="72008" cy="0"/>
          </a:xfrm>
          <a:prstGeom prst="line">
            <a:avLst/>
          </a:prstGeom>
          <a:no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cxnSp>
      <p:sp>
        <p:nvSpPr>
          <p:cNvPr id="40" name="TextBox 39"/>
          <p:cNvSpPr txBox="1"/>
          <p:nvPr/>
        </p:nvSpPr>
        <p:spPr>
          <a:xfrm>
            <a:off x="3707736" y="4599120"/>
            <a:ext cx="550507" cy="276999"/>
          </a:xfrm>
          <a:prstGeom prst="rect">
            <a:avLst/>
          </a:prstGeom>
          <a:noFill/>
        </p:spPr>
        <p:txBody>
          <a:bodyPr wrap="square" rtlCol="0">
            <a:spAutoFit/>
          </a:bodyPr>
          <a:lstStyle/>
          <a:p>
            <a:pPr algn="ctr"/>
            <a:r>
              <a:rPr lang="en-GB" sz="1200" dirty="0">
                <a:solidFill>
                  <a:srgbClr val="000000"/>
                </a:solidFill>
              </a:rPr>
              <a:t>24</a:t>
            </a:r>
          </a:p>
        </p:txBody>
      </p:sp>
      <p:cxnSp>
        <p:nvCxnSpPr>
          <p:cNvPr id="41" name="Straight Connector 40"/>
          <p:cNvCxnSpPr/>
          <p:nvPr/>
        </p:nvCxnSpPr>
        <p:spPr>
          <a:xfrm rot="5400000" flipH="1">
            <a:off x="4259211" y="4590784"/>
            <a:ext cx="72008" cy="0"/>
          </a:xfrm>
          <a:prstGeom prst="line">
            <a:avLst/>
          </a:prstGeom>
          <a:no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cxnSp>
      <p:sp>
        <p:nvSpPr>
          <p:cNvPr id="42" name="TextBox 41"/>
          <p:cNvSpPr txBox="1"/>
          <p:nvPr/>
        </p:nvSpPr>
        <p:spPr>
          <a:xfrm>
            <a:off x="4019204" y="4599120"/>
            <a:ext cx="550507" cy="276999"/>
          </a:xfrm>
          <a:prstGeom prst="rect">
            <a:avLst/>
          </a:prstGeom>
          <a:noFill/>
        </p:spPr>
        <p:txBody>
          <a:bodyPr wrap="square" rtlCol="0">
            <a:spAutoFit/>
          </a:bodyPr>
          <a:lstStyle/>
          <a:p>
            <a:pPr algn="ctr"/>
            <a:r>
              <a:rPr lang="en-GB" sz="1200" dirty="0">
                <a:solidFill>
                  <a:srgbClr val="000000"/>
                </a:solidFill>
              </a:rPr>
              <a:t>27</a:t>
            </a:r>
          </a:p>
        </p:txBody>
      </p:sp>
      <p:cxnSp>
        <p:nvCxnSpPr>
          <p:cNvPr id="43" name="Straight Connector 42"/>
          <p:cNvCxnSpPr/>
          <p:nvPr/>
        </p:nvCxnSpPr>
        <p:spPr>
          <a:xfrm rot="5400000" flipH="1">
            <a:off x="4570679" y="4590784"/>
            <a:ext cx="72008" cy="0"/>
          </a:xfrm>
          <a:prstGeom prst="line">
            <a:avLst/>
          </a:prstGeom>
          <a:no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cxnSp>
      <p:sp>
        <p:nvSpPr>
          <p:cNvPr id="44" name="TextBox 43"/>
          <p:cNvSpPr txBox="1"/>
          <p:nvPr/>
        </p:nvSpPr>
        <p:spPr>
          <a:xfrm>
            <a:off x="4330672" y="4599120"/>
            <a:ext cx="550507" cy="276999"/>
          </a:xfrm>
          <a:prstGeom prst="rect">
            <a:avLst/>
          </a:prstGeom>
          <a:noFill/>
        </p:spPr>
        <p:txBody>
          <a:bodyPr wrap="square" rtlCol="0">
            <a:spAutoFit/>
          </a:bodyPr>
          <a:lstStyle/>
          <a:p>
            <a:pPr algn="ctr"/>
            <a:r>
              <a:rPr lang="en-GB" sz="1200" dirty="0">
                <a:solidFill>
                  <a:srgbClr val="000000"/>
                </a:solidFill>
              </a:rPr>
              <a:t>30</a:t>
            </a:r>
          </a:p>
        </p:txBody>
      </p:sp>
      <p:cxnSp>
        <p:nvCxnSpPr>
          <p:cNvPr id="45" name="Straight Connector 44"/>
          <p:cNvCxnSpPr/>
          <p:nvPr/>
        </p:nvCxnSpPr>
        <p:spPr>
          <a:xfrm rot="5400000" flipH="1">
            <a:off x="4882147" y="4590784"/>
            <a:ext cx="72008" cy="0"/>
          </a:xfrm>
          <a:prstGeom prst="line">
            <a:avLst/>
          </a:prstGeom>
          <a:no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cxnSp>
      <p:sp>
        <p:nvSpPr>
          <p:cNvPr id="46" name="TextBox 45"/>
          <p:cNvSpPr txBox="1"/>
          <p:nvPr/>
        </p:nvSpPr>
        <p:spPr>
          <a:xfrm>
            <a:off x="4642140" y="4599120"/>
            <a:ext cx="550507" cy="276999"/>
          </a:xfrm>
          <a:prstGeom prst="rect">
            <a:avLst/>
          </a:prstGeom>
          <a:noFill/>
        </p:spPr>
        <p:txBody>
          <a:bodyPr wrap="square" rtlCol="0">
            <a:spAutoFit/>
          </a:bodyPr>
          <a:lstStyle/>
          <a:p>
            <a:pPr algn="ctr"/>
            <a:r>
              <a:rPr lang="en-GB" sz="1200" dirty="0">
                <a:solidFill>
                  <a:srgbClr val="000000"/>
                </a:solidFill>
              </a:rPr>
              <a:t>33</a:t>
            </a:r>
          </a:p>
        </p:txBody>
      </p:sp>
      <p:cxnSp>
        <p:nvCxnSpPr>
          <p:cNvPr id="47" name="Straight Connector 46"/>
          <p:cNvCxnSpPr/>
          <p:nvPr/>
        </p:nvCxnSpPr>
        <p:spPr>
          <a:xfrm rot="5400000" flipH="1">
            <a:off x="5193615" y="4590784"/>
            <a:ext cx="72008" cy="0"/>
          </a:xfrm>
          <a:prstGeom prst="line">
            <a:avLst/>
          </a:prstGeom>
          <a:no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cxnSp>
      <p:sp>
        <p:nvSpPr>
          <p:cNvPr id="48" name="TextBox 47"/>
          <p:cNvSpPr txBox="1"/>
          <p:nvPr/>
        </p:nvSpPr>
        <p:spPr>
          <a:xfrm>
            <a:off x="4953608" y="4599120"/>
            <a:ext cx="550507" cy="276999"/>
          </a:xfrm>
          <a:prstGeom prst="rect">
            <a:avLst/>
          </a:prstGeom>
          <a:noFill/>
        </p:spPr>
        <p:txBody>
          <a:bodyPr wrap="square" rtlCol="0">
            <a:spAutoFit/>
          </a:bodyPr>
          <a:lstStyle/>
          <a:p>
            <a:pPr algn="ctr"/>
            <a:r>
              <a:rPr lang="en-GB" sz="1200" dirty="0">
                <a:solidFill>
                  <a:srgbClr val="000000"/>
                </a:solidFill>
              </a:rPr>
              <a:t>36</a:t>
            </a:r>
          </a:p>
        </p:txBody>
      </p:sp>
      <p:cxnSp>
        <p:nvCxnSpPr>
          <p:cNvPr id="49" name="Straight Connector 48"/>
          <p:cNvCxnSpPr/>
          <p:nvPr/>
        </p:nvCxnSpPr>
        <p:spPr>
          <a:xfrm rot="5400000" flipH="1">
            <a:off x="5505083" y="4590784"/>
            <a:ext cx="72008" cy="0"/>
          </a:xfrm>
          <a:prstGeom prst="line">
            <a:avLst/>
          </a:prstGeom>
          <a:no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cxnSp>
      <p:sp>
        <p:nvSpPr>
          <p:cNvPr id="50" name="TextBox 49"/>
          <p:cNvSpPr txBox="1"/>
          <p:nvPr/>
        </p:nvSpPr>
        <p:spPr>
          <a:xfrm>
            <a:off x="5265076" y="4599120"/>
            <a:ext cx="550507" cy="276999"/>
          </a:xfrm>
          <a:prstGeom prst="rect">
            <a:avLst/>
          </a:prstGeom>
          <a:noFill/>
        </p:spPr>
        <p:txBody>
          <a:bodyPr wrap="square" rtlCol="0">
            <a:spAutoFit/>
          </a:bodyPr>
          <a:lstStyle/>
          <a:p>
            <a:pPr algn="ctr"/>
            <a:r>
              <a:rPr lang="en-GB" sz="1200" dirty="0">
                <a:solidFill>
                  <a:srgbClr val="000000"/>
                </a:solidFill>
              </a:rPr>
              <a:t>39</a:t>
            </a:r>
          </a:p>
        </p:txBody>
      </p:sp>
      <p:cxnSp>
        <p:nvCxnSpPr>
          <p:cNvPr id="51" name="Straight Connector 50"/>
          <p:cNvCxnSpPr/>
          <p:nvPr/>
        </p:nvCxnSpPr>
        <p:spPr>
          <a:xfrm rot="5400000" flipH="1">
            <a:off x="5816551" y="4590784"/>
            <a:ext cx="72008" cy="0"/>
          </a:xfrm>
          <a:prstGeom prst="line">
            <a:avLst/>
          </a:prstGeom>
          <a:no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cxnSp>
      <p:sp>
        <p:nvSpPr>
          <p:cNvPr id="52" name="TextBox 51"/>
          <p:cNvSpPr txBox="1"/>
          <p:nvPr/>
        </p:nvSpPr>
        <p:spPr>
          <a:xfrm>
            <a:off x="5576544" y="4599120"/>
            <a:ext cx="550507" cy="276999"/>
          </a:xfrm>
          <a:prstGeom prst="rect">
            <a:avLst/>
          </a:prstGeom>
          <a:noFill/>
        </p:spPr>
        <p:txBody>
          <a:bodyPr wrap="square" rtlCol="0">
            <a:spAutoFit/>
          </a:bodyPr>
          <a:lstStyle/>
          <a:p>
            <a:pPr algn="ctr"/>
            <a:r>
              <a:rPr lang="en-GB" sz="1200" dirty="0">
                <a:solidFill>
                  <a:srgbClr val="000000"/>
                </a:solidFill>
              </a:rPr>
              <a:t>42</a:t>
            </a:r>
          </a:p>
        </p:txBody>
      </p:sp>
      <p:cxnSp>
        <p:nvCxnSpPr>
          <p:cNvPr id="53" name="Straight Connector 52"/>
          <p:cNvCxnSpPr/>
          <p:nvPr/>
        </p:nvCxnSpPr>
        <p:spPr>
          <a:xfrm rot="5400000" flipH="1">
            <a:off x="6128019" y="4590784"/>
            <a:ext cx="72008" cy="0"/>
          </a:xfrm>
          <a:prstGeom prst="line">
            <a:avLst/>
          </a:prstGeom>
          <a:no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cxnSp>
      <p:sp>
        <p:nvSpPr>
          <p:cNvPr id="54" name="TextBox 53"/>
          <p:cNvSpPr txBox="1"/>
          <p:nvPr/>
        </p:nvSpPr>
        <p:spPr>
          <a:xfrm>
            <a:off x="5888012" y="4599120"/>
            <a:ext cx="550507" cy="276999"/>
          </a:xfrm>
          <a:prstGeom prst="rect">
            <a:avLst/>
          </a:prstGeom>
          <a:noFill/>
        </p:spPr>
        <p:txBody>
          <a:bodyPr wrap="square" rtlCol="0">
            <a:spAutoFit/>
          </a:bodyPr>
          <a:lstStyle/>
          <a:p>
            <a:pPr algn="ctr"/>
            <a:r>
              <a:rPr lang="en-GB" sz="1200" dirty="0">
                <a:solidFill>
                  <a:srgbClr val="000000"/>
                </a:solidFill>
              </a:rPr>
              <a:t>45</a:t>
            </a:r>
          </a:p>
        </p:txBody>
      </p:sp>
      <p:cxnSp>
        <p:nvCxnSpPr>
          <p:cNvPr id="55" name="Straight Connector 54"/>
          <p:cNvCxnSpPr/>
          <p:nvPr/>
        </p:nvCxnSpPr>
        <p:spPr>
          <a:xfrm rot="5400000" flipH="1">
            <a:off x="6439487" y="4590784"/>
            <a:ext cx="72008" cy="0"/>
          </a:xfrm>
          <a:prstGeom prst="line">
            <a:avLst/>
          </a:prstGeom>
          <a:no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cxnSp>
      <p:sp>
        <p:nvSpPr>
          <p:cNvPr id="56" name="TextBox 55"/>
          <p:cNvSpPr txBox="1"/>
          <p:nvPr/>
        </p:nvSpPr>
        <p:spPr>
          <a:xfrm>
            <a:off x="6199480" y="4599120"/>
            <a:ext cx="550507" cy="276999"/>
          </a:xfrm>
          <a:prstGeom prst="rect">
            <a:avLst/>
          </a:prstGeom>
          <a:noFill/>
        </p:spPr>
        <p:txBody>
          <a:bodyPr wrap="square" rtlCol="0">
            <a:spAutoFit/>
          </a:bodyPr>
          <a:lstStyle/>
          <a:p>
            <a:pPr algn="ctr"/>
            <a:r>
              <a:rPr lang="en-GB" sz="1200" dirty="0">
                <a:solidFill>
                  <a:srgbClr val="000000"/>
                </a:solidFill>
              </a:rPr>
              <a:t>48</a:t>
            </a:r>
          </a:p>
        </p:txBody>
      </p:sp>
      <p:cxnSp>
        <p:nvCxnSpPr>
          <p:cNvPr id="57" name="Straight Connector 56"/>
          <p:cNvCxnSpPr/>
          <p:nvPr/>
        </p:nvCxnSpPr>
        <p:spPr>
          <a:xfrm rot="5400000" flipH="1">
            <a:off x="6750955" y="4590784"/>
            <a:ext cx="72008" cy="0"/>
          </a:xfrm>
          <a:prstGeom prst="line">
            <a:avLst/>
          </a:prstGeom>
          <a:no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cxnSp>
      <p:sp>
        <p:nvSpPr>
          <p:cNvPr id="58" name="TextBox 57"/>
          <p:cNvSpPr txBox="1"/>
          <p:nvPr/>
        </p:nvSpPr>
        <p:spPr>
          <a:xfrm>
            <a:off x="6510948" y="4599120"/>
            <a:ext cx="550507" cy="276999"/>
          </a:xfrm>
          <a:prstGeom prst="rect">
            <a:avLst/>
          </a:prstGeom>
          <a:noFill/>
        </p:spPr>
        <p:txBody>
          <a:bodyPr wrap="square" rtlCol="0">
            <a:spAutoFit/>
          </a:bodyPr>
          <a:lstStyle/>
          <a:p>
            <a:pPr algn="ctr"/>
            <a:r>
              <a:rPr lang="en-GB" sz="1200" dirty="0">
                <a:solidFill>
                  <a:srgbClr val="000000"/>
                </a:solidFill>
              </a:rPr>
              <a:t>51</a:t>
            </a:r>
          </a:p>
        </p:txBody>
      </p:sp>
      <p:cxnSp>
        <p:nvCxnSpPr>
          <p:cNvPr id="59" name="Straight Connector 58"/>
          <p:cNvCxnSpPr/>
          <p:nvPr/>
        </p:nvCxnSpPr>
        <p:spPr>
          <a:xfrm rot="5400000" flipH="1">
            <a:off x="7062423" y="4590784"/>
            <a:ext cx="72008" cy="0"/>
          </a:xfrm>
          <a:prstGeom prst="line">
            <a:avLst/>
          </a:prstGeom>
          <a:no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cxnSp>
      <p:sp>
        <p:nvSpPr>
          <p:cNvPr id="60" name="TextBox 59"/>
          <p:cNvSpPr txBox="1"/>
          <p:nvPr/>
        </p:nvSpPr>
        <p:spPr>
          <a:xfrm>
            <a:off x="6822416" y="4599120"/>
            <a:ext cx="550507" cy="276999"/>
          </a:xfrm>
          <a:prstGeom prst="rect">
            <a:avLst/>
          </a:prstGeom>
          <a:noFill/>
        </p:spPr>
        <p:txBody>
          <a:bodyPr wrap="square" rtlCol="0">
            <a:spAutoFit/>
          </a:bodyPr>
          <a:lstStyle/>
          <a:p>
            <a:pPr algn="ctr"/>
            <a:r>
              <a:rPr lang="en-GB" sz="1200" dirty="0">
                <a:solidFill>
                  <a:srgbClr val="000000"/>
                </a:solidFill>
              </a:rPr>
              <a:t>54</a:t>
            </a:r>
          </a:p>
        </p:txBody>
      </p:sp>
      <p:cxnSp>
        <p:nvCxnSpPr>
          <p:cNvPr id="61" name="Straight Connector 60"/>
          <p:cNvCxnSpPr/>
          <p:nvPr/>
        </p:nvCxnSpPr>
        <p:spPr>
          <a:xfrm rot="5400000" flipH="1">
            <a:off x="7373891" y="4590784"/>
            <a:ext cx="72008" cy="0"/>
          </a:xfrm>
          <a:prstGeom prst="line">
            <a:avLst/>
          </a:prstGeom>
          <a:no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cxnSp>
      <p:sp>
        <p:nvSpPr>
          <p:cNvPr id="62" name="TextBox 61"/>
          <p:cNvSpPr txBox="1"/>
          <p:nvPr/>
        </p:nvSpPr>
        <p:spPr>
          <a:xfrm>
            <a:off x="7133884" y="4599120"/>
            <a:ext cx="550507" cy="276999"/>
          </a:xfrm>
          <a:prstGeom prst="rect">
            <a:avLst/>
          </a:prstGeom>
          <a:noFill/>
        </p:spPr>
        <p:txBody>
          <a:bodyPr wrap="square" rtlCol="0">
            <a:spAutoFit/>
          </a:bodyPr>
          <a:lstStyle/>
          <a:p>
            <a:pPr algn="ctr"/>
            <a:r>
              <a:rPr lang="en-GB" sz="1200" dirty="0">
                <a:solidFill>
                  <a:srgbClr val="000000"/>
                </a:solidFill>
              </a:rPr>
              <a:t>57</a:t>
            </a:r>
          </a:p>
        </p:txBody>
      </p:sp>
      <p:cxnSp>
        <p:nvCxnSpPr>
          <p:cNvPr id="63" name="Straight Connector 62"/>
          <p:cNvCxnSpPr/>
          <p:nvPr/>
        </p:nvCxnSpPr>
        <p:spPr>
          <a:xfrm rot="5400000" flipH="1">
            <a:off x="7685349" y="4590784"/>
            <a:ext cx="72008" cy="0"/>
          </a:xfrm>
          <a:prstGeom prst="line">
            <a:avLst/>
          </a:prstGeom>
          <a:no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cxnSp>
      <p:sp>
        <p:nvSpPr>
          <p:cNvPr id="64" name="TextBox 63"/>
          <p:cNvSpPr txBox="1"/>
          <p:nvPr/>
        </p:nvSpPr>
        <p:spPr>
          <a:xfrm>
            <a:off x="7445342" y="4599120"/>
            <a:ext cx="550507" cy="276999"/>
          </a:xfrm>
          <a:prstGeom prst="rect">
            <a:avLst/>
          </a:prstGeom>
          <a:noFill/>
        </p:spPr>
        <p:txBody>
          <a:bodyPr wrap="square" rtlCol="0">
            <a:spAutoFit/>
          </a:bodyPr>
          <a:lstStyle/>
          <a:p>
            <a:pPr algn="ctr"/>
            <a:r>
              <a:rPr lang="en-GB" sz="1200" dirty="0">
                <a:solidFill>
                  <a:srgbClr val="000000"/>
                </a:solidFill>
              </a:rPr>
              <a:t>60</a:t>
            </a:r>
          </a:p>
        </p:txBody>
      </p:sp>
      <p:sp>
        <p:nvSpPr>
          <p:cNvPr id="65" name="TextBox 64"/>
          <p:cNvSpPr txBox="1"/>
          <p:nvPr/>
        </p:nvSpPr>
        <p:spPr>
          <a:xfrm>
            <a:off x="4109019" y="4799145"/>
            <a:ext cx="993803" cy="276999"/>
          </a:xfrm>
          <a:prstGeom prst="rect">
            <a:avLst/>
          </a:prstGeom>
          <a:noFill/>
        </p:spPr>
        <p:txBody>
          <a:bodyPr wrap="square" rtlCol="0">
            <a:spAutoFit/>
          </a:bodyPr>
          <a:lstStyle/>
          <a:p>
            <a:pPr algn="ctr"/>
            <a:r>
              <a:rPr lang="en-GB" sz="1200" dirty="0">
                <a:solidFill>
                  <a:srgbClr val="000000"/>
                </a:solidFill>
              </a:rPr>
              <a:t>Months</a:t>
            </a:r>
          </a:p>
        </p:txBody>
      </p:sp>
      <p:sp>
        <p:nvSpPr>
          <p:cNvPr id="66" name="TextBox 65"/>
          <p:cNvSpPr txBox="1"/>
          <p:nvPr/>
        </p:nvSpPr>
        <p:spPr>
          <a:xfrm>
            <a:off x="1215992" y="5018220"/>
            <a:ext cx="550507" cy="461665"/>
          </a:xfrm>
          <a:prstGeom prst="rect">
            <a:avLst/>
          </a:prstGeom>
          <a:noFill/>
        </p:spPr>
        <p:txBody>
          <a:bodyPr wrap="square" rtlCol="0">
            <a:spAutoFit/>
          </a:bodyPr>
          <a:lstStyle/>
          <a:p>
            <a:pPr algn="ctr"/>
            <a:r>
              <a:rPr lang="en-GB" sz="1200" dirty="0">
                <a:solidFill>
                  <a:srgbClr val="000000"/>
                </a:solidFill>
              </a:rPr>
              <a:t>103</a:t>
            </a:r>
            <a:br>
              <a:rPr lang="en-GB" sz="1200" dirty="0">
                <a:solidFill>
                  <a:srgbClr val="000000"/>
                </a:solidFill>
              </a:rPr>
            </a:br>
            <a:r>
              <a:rPr lang="en-GB" sz="1200" dirty="0">
                <a:solidFill>
                  <a:srgbClr val="000000"/>
                </a:solidFill>
              </a:rPr>
              <a:t>104</a:t>
            </a:r>
          </a:p>
        </p:txBody>
      </p:sp>
      <p:sp>
        <p:nvSpPr>
          <p:cNvPr id="67" name="TextBox 66"/>
          <p:cNvSpPr txBox="1"/>
          <p:nvPr/>
        </p:nvSpPr>
        <p:spPr>
          <a:xfrm>
            <a:off x="1527460" y="5018220"/>
            <a:ext cx="550507" cy="461665"/>
          </a:xfrm>
          <a:prstGeom prst="rect">
            <a:avLst/>
          </a:prstGeom>
          <a:noFill/>
        </p:spPr>
        <p:txBody>
          <a:bodyPr wrap="square" rtlCol="0">
            <a:spAutoFit/>
          </a:bodyPr>
          <a:lstStyle/>
          <a:p>
            <a:pPr algn="ctr"/>
            <a:r>
              <a:rPr lang="en-GB" sz="1200" dirty="0">
                <a:solidFill>
                  <a:srgbClr val="000000"/>
                </a:solidFill>
              </a:rPr>
              <a:t>99</a:t>
            </a:r>
            <a:br>
              <a:rPr lang="en-GB" sz="1200" dirty="0">
                <a:solidFill>
                  <a:srgbClr val="000000"/>
                </a:solidFill>
              </a:rPr>
            </a:br>
            <a:r>
              <a:rPr lang="en-GB" sz="1200" dirty="0">
                <a:solidFill>
                  <a:srgbClr val="000000"/>
                </a:solidFill>
              </a:rPr>
              <a:t>98</a:t>
            </a:r>
          </a:p>
        </p:txBody>
      </p:sp>
      <p:sp>
        <p:nvSpPr>
          <p:cNvPr id="68" name="TextBox 67"/>
          <p:cNvSpPr txBox="1"/>
          <p:nvPr/>
        </p:nvSpPr>
        <p:spPr>
          <a:xfrm>
            <a:off x="1838928" y="5018220"/>
            <a:ext cx="550507" cy="461665"/>
          </a:xfrm>
          <a:prstGeom prst="rect">
            <a:avLst/>
          </a:prstGeom>
          <a:noFill/>
        </p:spPr>
        <p:txBody>
          <a:bodyPr wrap="square" rtlCol="0">
            <a:spAutoFit/>
          </a:bodyPr>
          <a:lstStyle/>
          <a:p>
            <a:pPr algn="ctr"/>
            <a:r>
              <a:rPr lang="en-GB" sz="1200" dirty="0">
                <a:solidFill>
                  <a:srgbClr val="000000"/>
                </a:solidFill>
              </a:rPr>
              <a:t>97</a:t>
            </a:r>
            <a:br>
              <a:rPr lang="en-GB" sz="1200" dirty="0">
                <a:solidFill>
                  <a:srgbClr val="000000"/>
                </a:solidFill>
              </a:rPr>
            </a:br>
            <a:r>
              <a:rPr lang="en-GB" sz="1200" dirty="0">
                <a:solidFill>
                  <a:srgbClr val="000000"/>
                </a:solidFill>
              </a:rPr>
              <a:t>93</a:t>
            </a:r>
          </a:p>
        </p:txBody>
      </p:sp>
      <p:sp>
        <p:nvSpPr>
          <p:cNvPr id="69" name="TextBox 68"/>
          <p:cNvSpPr txBox="1"/>
          <p:nvPr/>
        </p:nvSpPr>
        <p:spPr>
          <a:xfrm>
            <a:off x="2150396" y="5018220"/>
            <a:ext cx="550507" cy="461665"/>
          </a:xfrm>
          <a:prstGeom prst="rect">
            <a:avLst/>
          </a:prstGeom>
          <a:noFill/>
        </p:spPr>
        <p:txBody>
          <a:bodyPr wrap="square" rtlCol="0">
            <a:spAutoFit/>
          </a:bodyPr>
          <a:lstStyle/>
          <a:p>
            <a:pPr algn="ctr"/>
            <a:r>
              <a:rPr lang="en-GB" sz="1200" dirty="0">
                <a:solidFill>
                  <a:srgbClr val="000000"/>
                </a:solidFill>
              </a:rPr>
              <a:t>97</a:t>
            </a:r>
            <a:br>
              <a:rPr lang="en-GB" sz="1200" dirty="0">
                <a:solidFill>
                  <a:srgbClr val="000000"/>
                </a:solidFill>
              </a:rPr>
            </a:br>
            <a:r>
              <a:rPr lang="en-GB" sz="1200" dirty="0">
                <a:solidFill>
                  <a:srgbClr val="000000"/>
                </a:solidFill>
              </a:rPr>
              <a:t>87</a:t>
            </a:r>
          </a:p>
        </p:txBody>
      </p:sp>
      <p:sp>
        <p:nvSpPr>
          <p:cNvPr id="70" name="TextBox 69"/>
          <p:cNvSpPr txBox="1"/>
          <p:nvPr/>
        </p:nvSpPr>
        <p:spPr>
          <a:xfrm>
            <a:off x="2461864" y="5018220"/>
            <a:ext cx="550507" cy="461665"/>
          </a:xfrm>
          <a:prstGeom prst="rect">
            <a:avLst/>
          </a:prstGeom>
          <a:noFill/>
        </p:spPr>
        <p:txBody>
          <a:bodyPr wrap="square" rtlCol="0">
            <a:spAutoFit/>
          </a:bodyPr>
          <a:lstStyle/>
          <a:p>
            <a:pPr algn="ctr"/>
            <a:r>
              <a:rPr lang="en-GB" sz="1200" dirty="0">
                <a:solidFill>
                  <a:srgbClr val="000000"/>
                </a:solidFill>
              </a:rPr>
              <a:t>92</a:t>
            </a:r>
            <a:br>
              <a:rPr lang="en-GB" sz="1200" dirty="0">
                <a:solidFill>
                  <a:srgbClr val="000000"/>
                </a:solidFill>
              </a:rPr>
            </a:br>
            <a:r>
              <a:rPr lang="en-GB" sz="1200" dirty="0">
                <a:solidFill>
                  <a:srgbClr val="000000"/>
                </a:solidFill>
              </a:rPr>
              <a:t>84</a:t>
            </a:r>
          </a:p>
        </p:txBody>
      </p:sp>
      <p:sp>
        <p:nvSpPr>
          <p:cNvPr id="71" name="TextBox 70"/>
          <p:cNvSpPr txBox="1"/>
          <p:nvPr/>
        </p:nvSpPr>
        <p:spPr>
          <a:xfrm>
            <a:off x="2773332" y="5018220"/>
            <a:ext cx="550507" cy="461665"/>
          </a:xfrm>
          <a:prstGeom prst="rect">
            <a:avLst/>
          </a:prstGeom>
          <a:noFill/>
        </p:spPr>
        <p:txBody>
          <a:bodyPr wrap="square" rtlCol="0">
            <a:spAutoFit/>
          </a:bodyPr>
          <a:lstStyle/>
          <a:p>
            <a:pPr algn="ctr"/>
            <a:r>
              <a:rPr lang="en-GB" sz="1200" dirty="0">
                <a:solidFill>
                  <a:srgbClr val="000000"/>
                </a:solidFill>
              </a:rPr>
              <a:t>87</a:t>
            </a:r>
            <a:br>
              <a:rPr lang="en-GB" sz="1200" dirty="0">
                <a:solidFill>
                  <a:srgbClr val="000000"/>
                </a:solidFill>
              </a:rPr>
            </a:br>
            <a:r>
              <a:rPr lang="en-GB" sz="1200" dirty="0">
                <a:solidFill>
                  <a:srgbClr val="000000"/>
                </a:solidFill>
              </a:rPr>
              <a:t>79</a:t>
            </a:r>
          </a:p>
        </p:txBody>
      </p:sp>
      <p:sp>
        <p:nvSpPr>
          <p:cNvPr id="72" name="TextBox 71"/>
          <p:cNvSpPr txBox="1"/>
          <p:nvPr/>
        </p:nvSpPr>
        <p:spPr>
          <a:xfrm>
            <a:off x="3084800" y="5018220"/>
            <a:ext cx="550507" cy="461665"/>
          </a:xfrm>
          <a:prstGeom prst="rect">
            <a:avLst/>
          </a:prstGeom>
          <a:noFill/>
        </p:spPr>
        <p:txBody>
          <a:bodyPr wrap="square" rtlCol="0">
            <a:spAutoFit/>
          </a:bodyPr>
          <a:lstStyle/>
          <a:p>
            <a:pPr algn="ctr"/>
            <a:r>
              <a:rPr lang="en-GB" sz="1200" dirty="0">
                <a:solidFill>
                  <a:srgbClr val="000000"/>
                </a:solidFill>
              </a:rPr>
              <a:t>84</a:t>
            </a:r>
            <a:br>
              <a:rPr lang="en-GB" sz="1200" dirty="0">
                <a:solidFill>
                  <a:srgbClr val="000000"/>
                </a:solidFill>
              </a:rPr>
            </a:br>
            <a:r>
              <a:rPr lang="en-GB" sz="1200" dirty="0">
                <a:solidFill>
                  <a:srgbClr val="000000"/>
                </a:solidFill>
              </a:rPr>
              <a:t>73</a:t>
            </a:r>
          </a:p>
        </p:txBody>
      </p:sp>
      <p:sp>
        <p:nvSpPr>
          <p:cNvPr id="73" name="TextBox 72"/>
          <p:cNvSpPr txBox="1"/>
          <p:nvPr/>
        </p:nvSpPr>
        <p:spPr>
          <a:xfrm>
            <a:off x="3396268" y="5018220"/>
            <a:ext cx="550507" cy="461665"/>
          </a:xfrm>
          <a:prstGeom prst="rect">
            <a:avLst/>
          </a:prstGeom>
          <a:noFill/>
        </p:spPr>
        <p:txBody>
          <a:bodyPr wrap="square" rtlCol="0">
            <a:spAutoFit/>
          </a:bodyPr>
          <a:lstStyle/>
          <a:p>
            <a:pPr algn="ctr"/>
            <a:r>
              <a:rPr lang="en-GB" sz="1200" dirty="0">
                <a:solidFill>
                  <a:srgbClr val="000000"/>
                </a:solidFill>
              </a:rPr>
              <a:t>81</a:t>
            </a:r>
            <a:br>
              <a:rPr lang="en-GB" sz="1200" dirty="0">
                <a:solidFill>
                  <a:srgbClr val="000000"/>
                </a:solidFill>
              </a:rPr>
            </a:br>
            <a:r>
              <a:rPr lang="en-GB" sz="1200" dirty="0">
                <a:solidFill>
                  <a:srgbClr val="000000"/>
                </a:solidFill>
              </a:rPr>
              <a:t>66</a:t>
            </a:r>
          </a:p>
        </p:txBody>
      </p:sp>
      <p:sp>
        <p:nvSpPr>
          <p:cNvPr id="74" name="TextBox 73"/>
          <p:cNvSpPr txBox="1"/>
          <p:nvPr/>
        </p:nvSpPr>
        <p:spPr>
          <a:xfrm>
            <a:off x="3707736" y="5018220"/>
            <a:ext cx="550507" cy="461665"/>
          </a:xfrm>
          <a:prstGeom prst="rect">
            <a:avLst/>
          </a:prstGeom>
          <a:noFill/>
        </p:spPr>
        <p:txBody>
          <a:bodyPr wrap="square" rtlCol="0">
            <a:spAutoFit/>
          </a:bodyPr>
          <a:lstStyle/>
          <a:p>
            <a:pPr algn="ctr"/>
            <a:r>
              <a:rPr lang="en-GB" sz="1200" dirty="0">
                <a:solidFill>
                  <a:srgbClr val="000000"/>
                </a:solidFill>
              </a:rPr>
              <a:t>79</a:t>
            </a:r>
            <a:br>
              <a:rPr lang="en-GB" sz="1200" dirty="0">
                <a:solidFill>
                  <a:srgbClr val="000000"/>
                </a:solidFill>
              </a:rPr>
            </a:br>
            <a:r>
              <a:rPr lang="en-GB" sz="1200" dirty="0">
                <a:solidFill>
                  <a:srgbClr val="000000"/>
                </a:solidFill>
              </a:rPr>
              <a:t>65</a:t>
            </a:r>
          </a:p>
        </p:txBody>
      </p:sp>
      <p:sp>
        <p:nvSpPr>
          <p:cNvPr id="75" name="TextBox 74"/>
          <p:cNvSpPr txBox="1"/>
          <p:nvPr/>
        </p:nvSpPr>
        <p:spPr>
          <a:xfrm>
            <a:off x="4019204" y="5018220"/>
            <a:ext cx="550507" cy="461665"/>
          </a:xfrm>
          <a:prstGeom prst="rect">
            <a:avLst/>
          </a:prstGeom>
          <a:noFill/>
        </p:spPr>
        <p:txBody>
          <a:bodyPr wrap="square" rtlCol="0">
            <a:spAutoFit/>
          </a:bodyPr>
          <a:lstStyle/>
          <a:p>
            <a:pPr algn="ctr"/>
            <a:r>
              <a:rPr lang="en-GB" sz="1200" dirty="0">
                <a:solidFill>
                  <a:srgbClr val="000000"/>
                </a:solidFill>
              </a:rPr>
              <a:t>76</a:t>
            </a:r>
            <a:br>
              <a:rPr lang="en-GB" sz="1200" dirty="0">
                <a:solidFill>
                  <a:srgbClr val="000000"/>
                </a:solidFill>
              </a:rPr>
            </a:br>
            <a:r>
              <a:rPr lang="en-GB" sz="1200" dirty="0">
                <a:solidFill>
                  <a:srgbClr val="000000"/>
                </a:solidFill>
              </a:rPr>
              <a:t>64</a:t>
            </a:r>
          </a:p>
        </p:txBody>
      </p:sp>
      <p:sp>
        <p:nvSpPr>
          <p:cNvPr id="76" name="TextBox 75"/>
          <p:cNvSpPr txBox="1"/>
          <p:nvPr/>
        </p:nvSpPr>
        <p:spPr>
          <a:xfrm>
            <a:off x="4330672" y="5018220"/>
            <a:ext cx="550507" cy="461665"/>
          </a:xfrm>
          <a:prstGeom prst="rect">
            <a:avLst/>
          </a:prstGeom>
          <a:noFill/>
        </p:spPr>
        <p:txBody>
          <a:bodyPr wrap="square" rtlCol="0">
            <a:spAutoFit/>
          </a:bodyPr>
          <a:lstStyle/>
          <a:p>
            <a:pPr algn="ctr"/>
            <a:r>
              <a:rPr lang="en-GB" sz="1200" dirty="0">
                <a:solidFill>
                  <a:srgbClr val="000000"/>
                </a:solidFill>
              </a:rPr>
              <a:t>73</a:t>
            </a:r>
            <a:br>
              <a:rPr lang="en-GB" sz="1200" dirty="0">
                <a:solidFill>
                  <a:srgbClr val="000000"/>
                </a:solidFill>
              </a:rPr>
            </a:br>
            <a:r>
              <a:rPr lang="en-GB" sz="1200" dirty="0">
                <a:solidFill>
                  <a:srgbClr val="000000"/>
                </a:solidFill>
              </a:rPr>
              <a:t>61</a:t>
            </a:r>
          </a:p>
        </p:txBody>
      </p:sp>
      <p:sp>
        <p:nvSpPr>
          <p:cNvPr id="77" name="TextBox 76"/>
          <p:cNvSpPr txBox="1"/>
          <p:nvPr/>
        </p:nvSpPr>
        <p:spPr>
          <a:xfrm>
            <a:off x="4642140" y="5018220"/>
            <a:ext cx="550507" cy="461665"/>
          </a:xfrm>
          <a:prstGeom prst="rect">
            <a:avLst/>
          </a:prstGeom>
          <a:noFill/>
        </p:spPr>
        <p:txBody>
          <a:bodyPr wrap="square" rtlCol="0">
            <a:spAutoFit/>
          </a:bodyPr>
          <a:lstStyle/>
          <a:p>
            <a:pPr algn="ctr"/>
            <a:r>
              <a:rPr lang="en-GB" sz="1200" dirty="0">
                <a:solidFill>
                  <a:srgbClr val="000000"/>
                </a:solidFill>
              </a:rPr>
              <a:t>72</a:t>
            </a:r>
            <a:br>
              <a:rPr lang="en-GB" sz="1200" dirty="0">
                <a:solidFill>
                  <a:srgbClr val="000000"/>
                </a:solidFill>
              </a:rPr>
            </a:br>
            <a:r>
              <a:rPr lang="en-GB" sz="1200" dirty="0">
                <a:solidFill>
                  <a:srgbClr val="000000"/>
                </a:solidFill>
              </a:rPr>
              <a:t>59</a:t>
            </a:r>
          </a:p>
        </p:txBody>
      </p:sp>
      <p:sp>
        <p:nvSpPr>
          <p:cNvPr id="78" name="TextBox 77"/>
          <p:cNvSpPr txBox="1"/>
          <p:nvPr/>
        </p:nvSpPr>
        <p:spPr>
          <a:xfrm>
            <a:off x="4953608" y="5018220"/>
            <a:ext cx="550507" cy="461665"/>
          </a:xfrm>
          <a:prstGeom prst="rect">
            <a:avLst/>
          </a:prstGeom>
          <a:noFill/>
        </p:spPr>
        <p:txBody>
          <a:bodyPr wrap="square" rtlCol="0">
            <a:spAutoFit/>
          </a:bodyPr>
          <a:lstStyle/>
          <a:p>
            <a:pPr algn="ctr"/>
            <a:r>
              <a:rPr lang="en-GB" sz="1200" dirty="0">
                <a:solidFill>
                  <a:srgbClr val="000000"/>
                </a:solidFill>
              </a:rPr>
              <a:t>69</a:t>
            </a:r>
            <a:br>
              <a:rPr lang="en-GB" sz="1200" dirty="0">
                <a:solidFill>
                  <a:srgbClr val="000000"/>
                </a:solidFill>
              </a:rPr>
            </a:br>
            <a:r>
              <a:rPr lang="en-GB" sz="1200" dirty="0">
                <a:solidFill>
                  <a:srgbClr val="000000"/>
                </a:solidFill>
              </a:rPr>
              <a:t>57</a:t>
            </a:r>
          </a:p>
        </p:txBody>
      </p:sp>
      <p:sp>
        <p:nvSpPr>
          <p:cNvPr id="79" name="TextBox 78"/>
          <p:cNvSpPr txBox="1"/>
          <p:nvPr/>
        </p:nvSpPr>
        <p:spPr>
          <a:xfrm>
            <a:off x="5265076" y="5018220"/>
            <a:ext cx="550507" cy="461665"/>
          </a:xfrm>
          <a:prstGeom prst="rect">
            <a:avLst/>
          </a:prstGeom>
          <a:noFill/>
        </p:spPr>
        <p:txBody>
          <a:bodyPr wrap="square" rtlCol="0">
            <a:spAutoFit/>
          </a:bodyPr>
          <a:lstStyle/>
          <a:p>
            <a:pPr algn="ctr"/>
            <a:r>
              <a:rPr lang="en-GB" sz="1200" dirty="0">
                <a:solidFill>
                  <a:srgbClr val="000000"/>
                </a:solidFill>
              </a:rPr>
              <a:t>58</a:t>
            </a:r>
            <a:br>
              <a:rPr lang="en-GB" sz="1200" dirty="0">
                <a:solidFill>
                  <a:srgbClr val="000000"/>
                </a:solidFill>
              </a:rPr>
            </a:br>
            <a:r>
              <a:rPr lang="en-GB" sz="1200" dirty="0">
                <a:solidFill>
                  <a:srgbClr val="000000"/>
                </a:solidFill>
              </a:rPr>
              <a:t>48</a:t>
            </a:r>
          </a:p>
        </p:txBody>
      </p:sp>
      <p:sp>
        <p:nvSpPr>
          <p:cNvPr id="80" name="TextBox 79"/>
          <p:cNvSpPr txBox="1"/>
          <p:nvPr/>
        </p:nvSpPr>
        <p:spPr>
          <a:xfrm>
            <a:off x="5576544" y="5018220"/>
            <a:ext cx="550507" cy="461665"/>
          </a:xfrm>
          <a:prstGeom prst="rect">
            <a:avLst/>
          </a:prstGeom>
          <a:noFill/>
        </p:spPr>
        <p:txBody>
          <a:bodyPr wrap="square" rtlCol="0">
            <a:spAutoFit/>
          </a:bodyPr>
          <a:lstStyle/>
          <a:p>
            <a:pPr algn="ctr"/>
            <a:r>
              <a:rPr lang="en-GB" sz="1200" dirty="0">
                <a:solidFill>
                  <a:srgbClr val="000000"/>
                </a:solidFill>
              </a:rPr>
              <a:t>54</a:t>
            </a:r>
            <a:br>
              <a:rPr lang="en-GB" sz="1200" dirty="0">
                <a:solidFill>
                  <a:srgbClr val="000000"/>
                </a:solidFill>
              </a:rPr>
            </a:br>
            <a:r>
              <a:rPr lang="en-GB" sz="1200" dirty="0">
                <a:solidFill>
                  <a:srgbClr val="000000"/>
                </a:solidFill>
              </a:rPr>
              <a:t>40</a:t>
            </a:r>
          </a:p>
        </p:txBody>
      </p:sp>
      <p:sp>
        <p:nvSpPr>
          <p:cNvPr id="81" name="TextBox 80"/>
          <p:cNvSpPr txBox="1"/>
          <p:nvPr/>
        </p:nvSpPr>
        <p:spPr>
          <a:xfrm>
            <a:off x="5888012" y="5018220"/>
            <a:ext cx="550507" cy="461665"/>
          </a:xfrm>
          <a:prstGeom prst="rect">
            <a:avLst/>
          </a:prstGeom>
          <a:noFill/>
        </p:spPr>
        <p:txBody>
          <a:bodyPr wrap="square" rtlCol="0">
            <a:spAutoFit/>
          </a:bodyPr>
          <a:lstStyle/>
          <a:p>
            <a:pPr algn="ctr"/>
            <a:r>
              <a:rPr lang="en-GB" sz="1200" dirty="0">
                <a:solidFill>
                  <a:srgbClr val="000000"/>
                </a:solidFill>
              </a:rPr>
              <a:t>43</a:t>
            </a:r>
            <a:br>
              <a:rPr lang="en-GB" sz="1200" dirty="0">
                <a:solidFill>
                  <a:srgbClr val="000000"/>
                </a:solidFill>
              </a:rPr>
            </a:br>
            <a:r>
              <a:rPr lang="en-GB" sz="1200" dirty="0">
                <a:solidFill>
                  <a:srgbClr val="000000"/>
                </a:solidFill>
              </a:rPr>
              <a:t>33</a:t>
            </a:r>
          </a:p>
        </p:txBody>
      </p:sp>
      <p:sp>
        <p:nvSpPr>
          <p:cNvPr id="82" name="TextBox 81"/>
          <p:cNvSpPr txBox="1"/>
          <p:nvPr/>
        </p:nvSpPr>
        <p:spPr>
          <a:xfrm>
            <a:off x="6199480" y="5018220"/>
            <a:ext cx="550507" cy="461665"/>
          </a:xfrm>
          <a:prstGeom prst="rect">
            <a:avLst/>
          </a:prstGeom>
          <a:noFill/>
        </p:spPr>
        <p:txBody>
          <a:bodyPr wrap="square" rtlCol="0">
            <a:spAutoFit/>
          </a:bodyPr>
          <a:lstStyle/>
          <a:p>
            <a:pPr algn="ctr"/>
            <a:r>
              <a:rPr lang="en-GB" sz="1200" dirty="0">
                <a:solidFill>
                  <a:srgbClr val="000000"/>
                </a:solidFill>
              </a:rPr>
              <a:t>37</a:t>
            </a:r>
            <a:br>
              <a:rPr lang="en-GB" sz="1200" dirty="0">
                <a:solidFill>
                  <a:srgbClr val="000000"/>
                </a:solidFill>
              </a:rPr>
            </a:br>
            <a:r>
              <a:rPr lang="en-GB" sz="1200" dirty="0">
                <a:solidFill>
                  <a:srgbClr val="000000"/>
                </a:solidFill>
              </a:rPr>
              <a:t>22</a:t>
            </a:r>
          </a:p>
        </p:txBody>
      </p:sp>
      <p:sp>
        <p:nvSpPr>
          <p:cNvPr id="83" name="TextBox 82"/>
          <p:cNvSpPr txBox="1"/>
          <p:nvPr/>
        </p:nvSpPr>
        <p:spPr>
          <a:xfrm>
            <a:off x="6510948" y="5018220"/>
            <a:ext cx="550507" cy="461665"/>
          </a:xfrm>
          <a:prstGeom prst="rect">
            <a:avLst/>
          </a:prstGeom>
          <a:noFill/>
        </p:spPr>
        <p:txBody>
          <a:bodyPr wrap="square" rtlCol="0">
            <a:spAutoFit/>
          </a:bodyPr>
          <a:lstStyle/>
          <a:p>
            <a:pPr algn="ctr"/>
            <a:r>
              <a:rPr lang="en-GB" sz="1200" dirty="0">
                <a:solidFill>
                  <a:srgbClr val="000000"/>
                </a:solidFill>
              </a:rPr>
              <a:t>33</a:t>
            </a:r>
            <a:br>
              <a:rPr lang="en-GB" sz="1200" dirty="0">
                <a:solidFill>
                  <a:srgbClr val="000000"/>
                </a:solidFill>
              </a:rPr>
            </a:br>
            <a:r>
              <a:rPr lang="en-GB" sz="1200" dirty="0">
                <a:solidFill>
                  <a:srgbClr val="000000"/>
                </a:solidFill>
              </a:rPr>
              <a:t>17</a:t>
            </a:r>
          </a:p>
        </p:txBody>
      </p:sp>
      <p:sp>
        <p:nvSpPr>
          <p:cNvPr id="84" name="TextBox 83"/>
          <p:cNvSpPr txBox="1"/>
          <p:nvPr/>
        </p:nvSpPr>
        <p:spPr>
          <a:xfrm>
            <a:off x="6822416" y="5018220"/>
            <a:ext cx="550507" cy="461665"/>
          </a:xfrm>
          <a:prstGeom prst="rect">
            <a:avLst/>
          </a:prstGeom>
          <a:noFill/>
        </p:spPr>
        <p:txBody>
          <a:bodyPr wrap="square" rtlCol="0">
            <a:spAutoFit/>
          </a:bodyPr>
          <a:lstStyle/>
          <a:p>
            <a:pPr algn="ctr"/>
            <a:r>
              <a:rPr lang="en-GB" sz="1200" dirty="0">
                <a:solidFill>
                  <a:srgbClr val="000000"/>
                </a:solidFill>
              </a:rPr>
              <a:t>27</a:t>
            </a:r>
            <a:br>
              <a:rPr lang="en-GB" sz="1200" dirty="0">
                <a:solidFill>
                  <a:srgbClr val="000000"/>
                </a:solidFill>
              </a:rPr>
            </a:br>
            <a:r>
              <a:rPr lang="en-GB" sz="1200" dirty="0">
                <a:solidFill>
                  <a:srgbClr val="000000"/>
                </a:solidFill>
              </a:rPr>
              <a:t>13</a:t>
            </a:r>
          </a:p>
        </p:txBody>
      </p:sp>
      <p:sp>
        <p:nvSpPr>
          <p:cNvPr id="85" name="TextBox 84"/>
          <p:cNvSpPr txBox="1"/>
          <p:nvPr/>
        </p:nvSpPr>
        <p:spPr>
          <a:xfrm>
            <a:off x="7133884" y="5018220"/>
            <a:ext cx="550507" cy="461665"/>
          </a:xfrm>
          <a:prstGeom prst="rect">
            <a:avLst/>
          </a:prstGeom>
          <a:noFill/>
        </p:spPr>
        <p:txBody>
          <a:bodyPr wrap="square" rtlCol="0">
            <a:spAutoFit/>
          </a:bodyPr>
          <a:lstStyle/>
          <a:p>
            <a:pPr algn="ctr"/>
            <a:r>
              <a:rPr lang="en-GB" sz="1200" dirty="0">
                <a:solidFill>
                  <a:srgbClr val="000000"/>
                </a:solidFill>
              </a:rPr>
              <a:t>20</a:t>
            </a:r>
          </a:p>
          <a:p>
            <a:pPr algn="ctr"/>
            <a:r>
              <a:rPr lang="en-GB" sz="1200" dirty="0">
                <a:solidFill>
                  <a:srgbClr val="000000"/>
                </a:solidFill>
              </a:rPr>
              <a:t>5</a:t>
            </a:r>
          </a:p>
        </p:txBody>
      </p:sp>
      <p:sp>
        <p:nvSpPr>
          <p:cNvPr id="86" name="TextBox 85"/>
          <p:cNvSpPr txBox="1"/>
          <p:nvPr/>
        </p:nvSpPr>
        <p:spPr>
          <a:xfrm>
            <a:off x="7445342" y="5018220"/>
            <a:ext cx="550507" cy="461665"/>
          </a:xfrm>
          <a:prstGeom prst="rect">
            <a:avLst/>
          </a:prstGeom>
          <a:noFill/>
        </p:spPr>
        <p:txBody>
          <a:bodyPr wrap="square" rtlCol="0">
            <a:spAutoFit/>
          </a:bodyPr>
          <a:lstStyle/>
          <a:p>
            <a:pPr algn="ctr"/>
            <a:r>
              <a:rPr lang="en-GB" sz="1200" dirty="0">
                <a:solidFill>
                  <a:srgbClr val="000000"/>
                </a:solidFill>
              </a:rPr>
              <a:t>7</a:t>
            </a:r>
          </a:p>
          <a:p>
            <a:pPr algn="ctr"/>
            <a:r>
              <a:rPr lang="en-GB" sz="1200" dirty="0">
                <a:solidFill>
                  <a:srgbClr val="000000"/>
                </a:solidFill>
              </a:rPr>
              <a:t>1</a:t>
            </a:r>
          </a:p>
        </p:txBody>
      </p:sp>
      <p:sp>
        <p:nvSpPr>
          <p:cNvPr id="87" name="TextBox 86"/>
          <p:cNvSpPr txBox="1"/>
          <p:nvPr/>
        </p:nvSpPr>
        <p:spPr>
          <a:xfrm>
            <a:off x="453992" y="4835935"/>
            <a:ext cx="927133" cy="646331"/>
          </a:xfrm>
          <a:prstGeom prst="rect">
            <a:avLst/>
          </a:prstGeom>
          <a:noFill/>
        </p:spPr>
        <p:txBody>
          <a:bodyPr wrap="square" rtlCol="0">
            <a:spAutoFit/>
          </a:bodyPr>
          <a:lstStyle/>
          <a:p>
            <a:pPr algn="r"/>
            <a:r>
              <a:rPr lang="en-GB" sz="1200" dirty="0" smtClean="0">
                <a:solidFill>
                  <a:srgbClr val="000000"/>
                </a:solidFill>
              </a:rPr>
              <a:t>No. </a:t>
            </a:r>
            <a:r>
              <a:rPr lang="en-GB" sz="1200" dirty="0">
                <a:solidFill>
                  <a:srgbClr val="000000"/>
                </a:solidFill>
              </a:rPr>
              <a:t>at risk</a:t>
            </a:r>
            <a:br>
              <a:rPr lang="en-GB" sz="1200" dirty="0">
                <a:solidFill>
                  <a:srgbClr val="000000"/>
                </a:solidFill>
              </a:rPr>
            </a:br>
            <a:r>
              <a:rPr lang="en-GB" sz="1200" dirty="0" smtClean="0">
                <a:solidFill>
                  <a:srgbClr val="000000"/>
                </a:solidFill>
              </a:rPr>
              <a:t>HMIE</a:t>
            </a:r>
            <a:r>
              <a:rPr lang="en-GB" sz="1200" dirty="0">
                <a:solidFill>
                  <a:srgbClr val="000000"/>
                </a:solidFill>
              </a:rPr>
              <a:t/>
            </a:r>
            <a:br>
              <a:rPr lang="en-GB" sz="1200" dirty="0">
                <a:solidFill>
                  <a:srgbClr val="000000"/>
                </a:solidFill>
              </a:rPr>
            </a:br>
            <a:r>
              <a:rPr lang="en-GB" sz="1200" dirty="0" smtClean="0">
                <a:solidFill>
                  <a:srgbClr val="000000"/>
                </a:solidFill>
              </a:rPr>
              <a:t>OE</a:t>
            </a:r>
            <a:endParaRPr lang="en-GB" sz="1200" dirty="0">
              <a:solidFill>
                <a:srgbClr val="000000"/>
              </a:solidFill>
            </a:endParaRPr>
          </a:p>
        </p:txBody>
      </p:sp>
      <p:sp>
        <p:nvSpPr>
          <p:cNvPr id="88" name="TextBox 87"/>
          <p:cNvSpPr txBox="1"/>
          <p:nvPr/>
        </p:nvSpPr>
        <p:spPr>
          <a:xfrm>
            <a:off x="1910529" y="3985829"/>
            <a:ext cx="1860583" cy="461665"/>
          </a:xfrm>
          <a:prstGeom prst="rect">
            <a:avLst/>
          </a:prstGeom>
          <a:noFill/>
        </p:spPr>
        <p:txBody>
          <a:bodyPr wrap="square" rtlCol="0">
            <a:spAutoFit/>
          </a:bodyPr>
          <a:lstStyle/>
          <a:p>
            <a:r>
              <a:rPr lang="en-GB" sz="1200" dirty="0" smtClean="0">
                <a:solidFill>
                  <a:srgbClr val="000000"/>
                </a:solidFill>
              </a:rPr>
              <a:t>HMIE</a:t>
            </a:r>
            <a:r>
              <a:rPr lang="en-GB" sz="1200" dirty="0">
                <a:solidFill>
                  <a:srgbClr val="000000"/>
                </a:solidFill>
              </a:rPr>
              <a:t/>
            </a:r>
            <a:br>
              <a:rPr lang="en-GB" sz="1200" dirty="0">
                <a:solidFill>
                  <a:srgbClr val="000000"/>
                </a:solidFill>
              </a:rPr>
            </a:br>
            <a:r>
              <a:rPr lang="en-GB" sz="1200" dirty="0" smtClean="0">
                <a:solidFill>
                  <a:srgbClr val="000000"/>
                </a:solidFill>
              </a:rPr>
              <a:t>OE</a:t>
            </a:r>
            <a:endParaRPr lang="en-GB" sz="1200" dirty="0">
              <a:solidFill>
                <a:srgbClr val="000000"/>
              </a:solidFill>
            </a:endParaRPr>
          </a:p>
        </p:txBody>
      </p:sp>
      <p:sp>
        <p:nvSpPr>
          <p:cNvPr id="89" name="TextBox 88"/>
          <p:cNvSpPr txBox="1"/>
          <p:nvPr/>
        </p:nvSpPr>
        <p:spPr>
          <a:xfrm>
            <a:off x="1495425" y="3204779"/>
            <a:ext cx="1860583" cy="830997"/>
          </a:xfrm>
          <a:prstGeom prst="rect">
            <a:avLst/>
          </a:prstGeom>
          <a:noFill/>
        </p:spPr>
        <p:txBody>
          <a:bodyPr wrap="square" rtlCol="0">
            <a:spAutoFit/>
          </a:bodyPr>
          <a:lstStyle/>
          <a:p>
            <a:pPr fontAlgn="base">
              <a:spcBef>
                <a:spcPct val="0"/>
              </a:spcBef>
              <a:spcAft>
                <a:spcPct val="0"/>
              </a:spcAft>
            </a:pPr>
            <a:r>
              <a:rPr lang="en-US" sz="1200" b="1" dirty="0">
                <a:solidFill>
                  <a:srgbClr val="000000"/>
                </a:solidFill>
              </a:rPr>
              <a:t>3-year OS: </a:t>
            </a:r>
          </a:p>
          <a:p>
            <a:pPr fontAlgn="base">
              <a:spcBef>
                <a:spcPct val="0"/>
              </a:spcBef>
              <a:spcAft>
                <a:spcPct val="0"/>
              </a:spcAft>
            </a:pPr>
            <a:r>
              <a:rPr lang="en-US" sz="1200" dirty="0" smtClean="0">
                <a:solidFill>
                  <a:srgbClr val="000000"/>
                </a:solidFill>
              </a:rPr>
              <a:t>HMIE </a:t>
            </a:r>
            <a:r>
              <a:rPr lang="en-US" sz="1200" dirty="0">
                <a:solidFill>
                  <a:srgbClr val="000000"/>
                </a:solidFill>
              </a:rPr>
              <a:t>67% </a:t>
            </a:r>
            <a:endParaRPr lang="en-GB" sz="1200" dirty="0">
              <a:solidFill>
                <a:srgbClr val="000000"/>
              </a:solidFill>
            </a:endParaRPr>
          </a:p>
          <a:p>
            <a:pPr fontAlgn="base">
              <a:spcBef>
                <a:spcPct val="0"/>
              </a:spcBef>
              <a:spcAft>
                <a:spcPct val="0"/>
              </a:spcAft>
            </a:pPr>
            <a:r>
              <a:rPr lang="en-GB" sz="1200" dirty="0">
                <a:solidFill>
                  <a:srgbClr val="000000"/>
                </a:solidFill>
              </a:rPr>
              <a:t>OE </a:t>
            </a:r>
            <a:r>
              <a:rPr lang="en-US" sz="1200" dirty="0" smtClean="0">
                <a:solidFill>
                  <a:srgbClr val="000000"/>
                </a:solidFill>
              </a:rPr>
              <a:t>55</a:t>
            </a:r>
            <a:r>
              <a:rPr lang="en-US" sz="1200" dirty="0">
                <a:solidFill>
                  <a:srgbClr val="000000"/>
                </a:solidFill>
              </a:rPr>
              <a:t>%</a:t>
            </a:r>
          </a:p>
          <a:p>
            <a:pPr fontAlgn="base">
              <a:spcBef>
                <a:spcPct val="0"/>
              </a:spcBef>
              <a:spcAft>
                <a:spcPct val="0"/>
              </a:spcAft>
            </a:pPr>
            <a:r>
              <a:rPr lang="en-US" sz="1200" dirty="0">
                <a:solidFill>
                  <a:srgbClr val="000000"/>
                </a:solidFill>
              </a:rPr>
              <a:t>p=0.05</a:t>
            </a:r>
          </a:p>
        </p:txBody>
      </p:sp>
      <p:cxnSp>
        <p:nvCxnSpPr>
          <p:cNvPr id="90" name="Straight Connector 89"/>
          <p:cNvCxnSpPr/>
          <p:nvPr/>
        </p:nvCxnSpPr>
        <p:spPr>
          <a:xfrm flipH="1" flipV="1">
            <a:off x="1608937" y="4121604"/>
            <a:ext cx="301592"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flipH="1" flipV="1">
            <a:off x="1608937" y="4312104"/>
            <a:ext cx="301592" cy="0"/>
          </a:xfrm>
          <a:prstGeom prst="line">
            <a:avLst/>
          </a:prstGeom>
          <a:ln w="28575">
            <a:solidFill>
              <a:srgbClr val="B2C0D8"/>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4109019" y="1519279"/>
            <a:ext cx="993803" cy="276999"/>
          </a:xfrm>
          <a:prstGeom prst="rect">
            <a:avLst/>
          </a:prstGeom>
          <a:noFill/>
        </p:spPr>
        <p:txBody>
          <a:bodyPr wrap="square" rtlCol="0">
            <a:spAutoFit/>
          </a:bodyPr>
          <a:lstStyle/>
          <a:p>
            <a:pPr algn="ctr"/>
            <a:r>
              <a:rPr lang="en-GB" sz="1200" b="1" dirty="0">
                <a:solidFill>
                  <a:srgbClr val="000000"/>
                </a:solidFill>
              </a:rPr>
              <a:t>OS</a:t>
            </a:r>
          </a:p>
        </p:txBody>
      </p:sp>
      <p:sp>
        <p:nvSpPr>
          <p:cNvPr id="93" name="Freeform 7"/>
          <p:cNvSpPr>
            <a:spLocks/>
          </p:cNvSpPr>
          <p:nvPr/>
        </p:nvSpPr>
        <p:spPr bwMode="auto">
          <a:xfrm>
            <a:off x="1489075" y="1797504"/>
            <a:ext cx="6226175" cy="1098550"/>
          </a:xfrm>
          <a:custGeom>
            <a:avLst/>
            <a:gdLst>
              <a:gd name="T0" fmla="*/ 36 w 3922"/>
              <a:gd name="T1" fmla="*/ 0 h 692"/>
              <a:gd name="T2" fmla="*/ 80 w 3922"/>
              <a:gd name="T3" fmla="*/ 14 h 692"/>
              <a:gd name="T4" fmla="*/ 160 w 3922"/>
              <a:gd name="T5" fmla="*/ 40 h 692"/>
              <a:gd name="T6" fmla="*/ 172 w 3922"/>
              <a:gd name="T7" fmla="*/ 52 h 692"/>
              <a:gd name="T8" fmla="*/ 264 w 3922"/>
              <a:gd name="T9" fmla="*/ 64 h 692"/>
              <a:gd name="T10" fmla="*/ 358 w 3922"/>
              <a:gd name="T11" fmla="*/ 88 h 692"/>
              <a:gd name="T12" fmla="*/ 670 w 3922"/>
              <a:gd name="T13" fmla="*/ 104 h 692"/>
              <a:gd name="T14" fmla="*/ 720 w 3922"/>
              <a:gd name="T15" fmla="*/ 118 h 692"/>
              <a:gd name="T16" fmla="*/ 736 w 3922"/>
              <a:gd name="T17" fmla="*/ 140 h 692"/>
              <a:gd name="T18" fmla="*/ 760 w 3922"/>
              <a:gd name="T19" fmla="*/ 154 h 692"/>
              <a:gd name="T20" fmla="*/ 818 w 3922"/>
              <a:gd name="T21" fmla="*/ 192 h 692"/>
              <a:gd name="T22" fmla="*/ 844 w 3922"/>
              <a:gd name="T23" fmla="*/ 206 h 692"/>
              <a:gd name="T24" fmla="*/ 850 w 3922"/>
              <a:gd name="T25" fmla="*/ 220 h 692"/>
              <a:gd name="T26" fmla="*/ 894 w 3922"/>
              <a:gd name="T27" fmla="*/ 242 h 692"/>
              <a:gd name="T28" fmla="*/ 910 w 3922"/>
              <a:gd name="T29" fmla="*/ 256 h 692"/>
              <a:gd name="T30" fmla="*/ 1120 w 3922"/>
              <a:gd name="T31" fmla="*/ 268 h 692"/>
              <a:gd name="T32" fmla="*/ 1144 w 3922"/>
              <a:gd name="T33" fmla="*/ 290 h 692"/>
              <a:gd name="T34" fmla="*/ 1162 w 3922"/>
              <a:gd name="T35" fmla="*/ 308 h 692"/>
              <a:gd name="T36" fmla="*/ 1186 w 3922"/>
              <a:gd name="T37" fmla="*/ 318 h 692"/>
              <a:gd name="T38" fmla="*/ 1262 w 3922"/>
              <a:gd name="T39" fmla="*/ 342 h 692"/>
              <a:gd name="T40" fmla="*/ 1312 w 3922"/>
              <a:gd name="T41" fmla="*/ 358 h 692"/>
              <a:gd name="T42" fmla="*/ 1440 w 3922"/>
              <a:gd name="T43" fmla="*/ 372 h 692"/>
              <a:gd name="T44" fmla="*/ 1586 w 3922"/>
              <a:gd name="T45" fmla="*/ 408 h 692"/>
              <a:gd name="T46" fmla="*/ 1692 w 3922"/>
              <a:gd name="T47" fmla="*/ 424 h 692"/>
              <a:gd name="T48" fmla="*/ 1774 w 3922"/>
              <a:gd name="T49" fmla="*/ 446 h 692"/>
              <a:gd name="T50" fmla="*/ 1890 w 3922"/>
              <a:gd name="T51" fmla="*/ 460 h 692"/>
              <a:gd name="T52" fmla="*/ 1926 w 3922"/>
              <a:gd name="T53" fmla="*/ 474 h 692"/>
              <a:gd name="T54" fmla="*/ 1936 w 3922"/>
              <a:gd name="T55" fmla="*/ 496 h 692"/>
              <a:gd name="T56" fmla="*/ 2084 w 3922"/>
              <a:gd name="T57" fmla="*/ 510 h 692"/>
              <a:gd name="T58" fmla="*/ 2186 w 3922"/>
              <a:gd name="T59" fmla="*/ 526 h 692"/>
              <a:gd name="T60" fmla="*/ 2230 w 3922"/>
              <a:gd name="T61" fmla="*/ 544 h 692"/>
              <a:gd name="T62" fmla="*/ 2310 w 3922"/>
              <a:gd name="T63" fmla="*/ 562 h 692"/>
              <a:gd name="T64" fmla="*/ 2434 w 3922"/>
              <a:gd name="T65" fmla="*/ 576 h 692"/>
              <a:gd name="T66" fmla="*/ 2440 w 3922"/>
              <a:gd name="T67" fmla="*/ 592 h 692"/>
              <a:gd name="T68" fmla="*/ 2472 w 3922"/>
              <a:gd name="T69" fmla="*/ 598 h 692"/>
              <a:gd name="T70" fmla="*/ 2532 w 3922"/>
              <a:gd name="T71" fmla="*/ 616 h 692"/>
              <a:gd name="T72" fmla="*/ 2564 w 3922"/>
              <a:gd name="T73" fmla="*/ 634 h 692"/>
              <a:gd name="T74" fmla="*/ 2806 w 3922"/>
              <a:gd name="T75" fmla="*/ 654 h 692"/>
              <a:gd name="T76" fmla="*/ 2858 w 3922"/>
              <a:gd name="T77" fmla="*/ 674 h 692"/>
              <a:gd name="T78" fmla="*/ 3922 w 3922"/>
              <a:gd name="T79"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922" h="692">
                <a:moveTo>
                  <a:pt x="0" y="0"/>
                </a:moveTo>
                <a:lnTo>
                  <a:pt x="36" y="0"/>
                </a:lnTo>
                <a:lnTo>
                  <a:pt x="36" y="14"/>
                </a:lnTo>
                <a:lnTo>
                  <a:pt x="80" y="14"/>
                </a:lnTo>
                <a:lnTo>
                  <a:pt x="80" y="40"/>
                </a:lnTo>
                <a:lnTo>
                  <a:pt x="160" y="40"/>
                </a:lnTo>
                <a:lnTo>
                  <a:pt x="160" y="52"/>
                </a:lnTo>
                <a:lnTo>
                  <a:pt x="172" y="52"/>
                </a:lnTo>
                <a:lnTo>
                  <a:pt x="172" y="64"/>
                </a:lnTo>
                <a:lnTo>
                  <a:pt x="264" y="64"/>
                </a:lnTo>
                <a:lnTo>
                  <a:pt x="264" y="88"/>
                </a:lnTo>
                <a:lnTo>
                  <a:pt x="358" y="88"/>
                </a:lnTo>
                <a:lnTo>
                  <a:pt x="358" y="104"/>
                </a:lnTo>
                <a:lnTo>
                  <a:pt x="670" y="104"/>
                </a:lnTo>
                <a:lnTo>
                  <a:pt x="670" y="118"/>
                </a:lnTo>
                <a:lnTo>
                  <a:pt x="720" y="118"/>
                </a:lnTo>
                <a:lnTo>
                  <a:pt x="720" y="140"/>
                </a:lnTo>
                <a:lnTo>
                  <a:pt x="736" y="140"/>
                </a:lnTo>
                <a:lnTo>
                  <a:pt x="736" y="154"/>
                </a:lnTo>
                <a:lnTo>
                  <a:pt x="760" y="154"/>
                </a:lnTo>
                <a:lnTo>
                  <a:pt x="760" y="192"/>
                </a:lnTo>
                <a:lnTo>
                  <a:pt x="818" y="192"/>
                </a:lnTo>
                <a:lnTo>
                  <a:pt x="818" y="206"/>
                </a:lnTo>
                <a:lnTo>
                  <a:pt x="844" y="206"/>
                </a:lnTo>
                <a:lnTo>
                  <a:pt x="844" y="220"/>
                </a:lnTo>
                <a:lnTo>
                  <a:pt x="850" y="220"/>
                </a:lnTo>
                <a:lnTo>
                  <a:pt x="850" y="242"/>
                </a:lnTo>
                <a:lnTo>
                  <a:pt x="894" y="242"/>
                </a:lnTo>
                <a:lnTo>
                  <a:pt x="894" y="256"/>
                </a:lnTo>
                <a:lnTo>
                  <a:pt x="910" y="256"/>
                </a:lnTo>
                <a:lnTo>
                  <a:pt x="910" y="268"/>
                </a:lnTo>
                <a:lnTo>
                  <a:pt x="1120" y="268"/>
                </a:lnTo>
                <a:lnTo>
                  <a:pt x="1120" y="290"/>
                </a:lnTo>
                <a:lnTo>
                  <a:pt x="1144" y="290"/>
                </a:lnTo>
                <a:lnTo>
                  <a:pt x="1144" y="308"/>
                </a:lnTo>
                <a:lnTo>
                  <a:pt x="1162" y="308"/>
                </a:lnTo>
                <a:lnTo>
                  <a:pt x="1162" y="318"/>
                </a:lnTo>
                <a:lnTo>
                  <a:pt x="1186" y="318"/>
                </a:lnTo>
                <a:lnTo>
                  <a:pt x="1186" y="342"/>
                </a:lnTo>
                <a:lnTo>
                  <a:pt x="1262" y="342"/>
                </a:lnTo>
                <a:lnTo>
                  <a:pt x="1262" y="358"/>
                </a:lnTo>
                <a:lnTo>
                  <a:pt x="1312" y="358"/>
                </a:lnTo>
                <a:lnTo>
                  <a:pt x="1312" y="372"/>
                </a:lnTo>
                <a:lnTo>
                  <a:pt x="1440" y="372"/>
                </a:lnTo>
                <a:lnTo>
                  <a:pt x="1440" y="408"/>
                </a:lnTo>
                <a:lnTo>
                  <a:pt x="1586" y="408"/>
                </a:lnTo>
                <a:lnTo>
                  <a:pt x="1586" y="424"/>
                </a:lnTo>
                <a:lnTo>
                  <a:pt x="1692" y="424"/>
                </a:lnTo>
                <a:lnTo>
                  <a:pt x="1692" y="446"/>
                </a:lnTo>
                <a:lnTo>
                  <a:pt x="1774" y="446"/>
                </a:lnTo>
                <a:lnTo>
                  <a:pt x="1774" y="460"/>
                </a:lnTo>
                <a:lnTo>
                  <a:pt x="1890" y="460"/>
                </a:lnTo>
                <a:lnTo>
                  <a:pt x="1890" y="474"/>
                </a:lnTo>
                <a:lnTo>
                  <a:pt x="1926" y="474"/>
                </a:lnTo>
                <a:lnTo>
                  <a:pt x="1926" y="496"/>
                </a:lnTo>
                <a:lnTo>
                  <a:pt x="1936" y="496"/>
                </a:lnTo>
                <a:lnTo>
                  <a:pt x="1936" y="510"/>
                </a:lnTo>
                <a:lnTo>
                  <a:pt x="2084" y="510"/>
                </a:lnTo>
                <a:lnTo>
                  <a:pt x="2084" y="526"/>
                </a:lnTo>
                <a:lnTo>
                  <a:pt x="2186" y="526"/>
                </a:lnTo>
                <a:lnTo>
                  <a:pt x="2186" y="544"/>
                </a:lnTo>
                <a:lnTo>
                  <a:pt x="2230" y="544"/>
                </a:lnTo>
                <a:lnTo>
                  <a:pt x="2230" y="562"/>
                </a:lnTo>
                <a:lnTo>
                  <a:pt x="2310" y="562"/>
                </a:lnTo>
                <a:lnTo>
                  <a:pt x="2310" y="576"/>
                </a:lnTo>
                <a:lnTo>
                  <a:pt x="2434" y="576"/>
                </a:lnTo>
                <a:lnTo>
                  <a:pt x="2434" y="592"/>
                </a:lnTo>
                <a:lnTo>
                  <a:pt x="2440" y="592"/>
                </a:lnTo>
                <a:lnTo>
                  <a:pt x="2440" y="598"/>
                </a:lnTo>
                <a:lnTo>
                  <a:pt x="2472" y="598"/>
                </a:lnTo>
                <a:lnTo>
                  <a:pt x="2472" y="616"/>
                </a:lnTo>
                <a:lnTo>
                  <a:pt x="2532" y="616"/>
                </a:lnTo>
                <a:lnTo>
                  <a:pt x="2532" y="634"/>
                </a:lnTo>
                <a:lnTo>
                  <a:pt x="2564" y="634"/>
                </a:lnTo>
                <a:lnTo>
                  <a:pt x="2564" y="654"/>
                </a:lnTo>
                <a:lnTo>
                  <a:pt x="2806" y="654"/>
                </a:lnTo>
                <a:lnTo>
                  <a:pt x="2806" y="674"/>
                </a:lnTo>
                <a:lnTo>
                  <a:pt x="2858" y="674"/>
                </a:lnTo>
                <a:lnTo>
                  <a:pt x="2858" y="692"/>
                </a:lnTo>
                <a:lnTo>
                  <a:pt x="3922" y="692"/>
                </a:lnTo>
              </a:path>
            </a:pathLst>
          </a:custGeom>
          <a:ln w="2857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94" name="Freeform 8"/>
          <p:cNvSpPr>
            <a:spLocks/>
          </p:cNvSpPr>
          <p:nvPr/>
        </p:nvSpPr>
        <p:spPr bwMode="auto">
          <a:xfrm>
            <a:off x="1495425" y="1800679"/>
            <a:ext cx="6213475" cy="1681163"/>
          </a:xfrm>
          <a:custGeom>
            <a:avLst/>
            <a:gdLst>
              <a:gd name="T0" fmla="*/ 10 w 1957"/>
              <a:gd name="T1" fmla="*/ 0 h 529"/>
              <a:gd name="T2" fmla="*/ 41 w 1957"/>
              <a:gd name="T3" fmla="*/ 5 h 529"/>
              <a:gd name="T4" fmla="*/ 57 w 1957"/>
              <a:gd name="T5" fmla="*/ 16 h 529"/>
              <a:gd name="T6" fmla="*/ 83 w 1957"/>
              <a:gd name="T7" fmla="*/ 32 h 529"/>
              <a:gd name="T8" fmla="*/ 100 w 1957"/>
              <a:gd name="T9" fmla="*/ 43 h 529"/>
              <a:gd name="T10" fmla="*/ 153 w 1957"/>
              <a:gd name="T11" fmla="*/ 50 h 529"/>
              <a:gd name="T12" fmla="*/ 159 w 1957"/>
              <a:gd name="T13" fmla="*/ 59 h 529"/>
              <a:gd name="T14" fmla="*/ 162 w 1957"/>
              <a:gd name="T15" fmla="*/ 67 h 529"/>
              <a:gd name="T16" fmla="*/ 178 w 1957"/>
              <a:gd name="T17" fmla="*/ 69 h 529"/>
              <a:gd name="T18" fmla="*/ 197 w 1957"/>
              <a:gd name="T19" fmla="*/ 91 h 529"/>
              <a:gd name="T20" fmla="*/ 214 w 1957"/>
              <a:gd name="T21" fmla="*/ 103 h 529"/>
              <a:gd name="T22" fmla="*/ 232 w 1957"/>
              <a:gd name="T23" fmla="*/ 108 h 529"/>
              <a:gd name="T24" fmla="*/ 239 w 1957"/>
              <a:gd name="T25" fmla="*/ 117 h 529"/>
              <a:gd name="T26" fmla="*/ 279 w 1957"/>
              <a:gd name="T27" fmla="*/ 127 h 529"/>
              <a:gd name="T28" fmla="*/ 305 w 1957"/>
              <a:gd name="T29" fmla="*/ 135 h 529"/>
              <a:gd name="T30" fmla="*/ 349 w 1957"/>
              <a:gd name="T31" fmla="*/ 140 h 529"/>
              <a:gd name="T32" fmla="*/ 356 w 1957"/>
              <a:gd name="T33" fmla="*/ 154 h 529"/>
              <a:gd name="T34" fmla="*/ 406 w 1957"/>
              <a:gd name="T35" fmla="*/ 168 h 529"/>
              <a:gd name="T36" fmla="*/ 421 w 1957"/>
              <a:gd name="T37" fmla="*/ 183 h 529"/>
              <a:gd name="T38" fmla="*/ 472 w 1957"/>
              <a:gd name="T39" fmla="*/ 191 h 529"/>
              <a:gd name="T40" fmla="*/ 492 w 1957"/>
              <a:gd name="T41" fmla="*/ 201 h 529"/>
              <a:gd name="T42" fmla="*/ 521 w 1957"/>
              <a:gd name="T43" fmla="*/ 217 h 529"/>
              <a:gd name="T44" fmla="*/ 541 w 1957"/>
              <a:gd name="T45" fmla="*/ 224 h 529"/>
              <a:gd name="T46" fmla="*/ 547 w 1957"/>
              <a:gd name="T47" fmla="*/ 236 h 529"/>
              <a:gd name="T48" fmla="*/ 561 w 1957"/>
              <a:gd name="T49" fmla="*/ 240 h 529"/>
              <a:gd name="T50" fmla="*/ 573 w 1957"/>
              <a:gd name="T51" fmla="*/ 252 h 529"/>
              <a:gd name="T52" fmla="*/ 597 w 1957"/>
              <a:gd name="T53" fmla="*/ 259 h 529"/>
              <a:gd name="T54" fmla="*/ 621 w 1957"/>
              <a:gd name="T55" fmla="*/ 269 h 529"/>
              <a:gd name="T56" fmla="*/ 657 w 1957"/>
              <a:gd name="T57" fmla="*/ 289 h 529"/>
              <a:gd name="T58" fmla="*/ 673 w 1957"/>
              <a:gd name="T59" fmla="*/ 311 h 529"/>
              <a:gd name="T60" fmla="*/ 751 w 1957"/>
              <a:gd name="T61" fmla="*/ 322 h 529"/>
              <a:gd name="T62" fmla="*/ 869 w 1957"/>
              <a:gd name="T63" fmla="*/ 328 h 529"/>
              <a:gd name="T64" fmla="*/ 914 w 1957"/>
              <a:gd name="T65" fmla="*/ 334 h 529"/>
              <a:gd name="T66" fmla="*/ 925 w 1957"/>
              <a:gd name="T67" fmla="*/ 343 h 529"/>
              <a:gd name="T68" fmla="*/ 971 w 1957"/>
              <a:gd name="T69" fmla="*/ 348 h 529"/>
              <a:gd name="T70" fmla="*/ 981 w 1957"/>
              <a:gd name="T71" fmla="*/ 355 h 529"/>
              <a:gd name="T72" fmla="*/ 1029 w 1957"/>
              <a:gd name="T73" fmla="*/ 360 h 529"/>
              <a:gd name="T74" fmla="*/ 1042 w 1957"/>
              <a:gd name="T75" fmla="*/ 367 h 529"/>
              <a:gd name="T76" fmla="*/ 1063 w 1957"/>
              <a:gd name="T77" fmla="*/ 370 h 529"/>
              <a:gd name="T78" fmla="*/ 1095 w 1957"/>
              <a:gd name="T79" fmla="*/ 378 h 529"/>
              <a:gd name="T80" fmla="*/ 1155 w 1957"/>
              <a:gd name="T81" fmla="*/ 385 h 529"/>
              <a:gd name="T82" fmla="*/ 1172 w 1957"/>
              <a:gd name="T83" fmla="*/ 393 h 529"/>
              <a:gd name="T84" fmla="*/ 1212 w 1957"/>
              <a:gd name="T85" fmla="*/ 397 h 529"/>
              <a:gd name="T86" fmla="*/ 1309 w 1957"/>
              <a:gd name="T87" fmla="*/ 403 h 529"/>
              <a:gd name="T88" fmla="*/ 1400 w 1957"/>
              <a:gd name="T89" fmla="*/ 415 h 529"/>
              <a:gd name="T90" fmla="*/ 1437 w 1957"/>
              <a:gd name="T91" fmla="*/ 425 h 529"/>
              <a:gd name="T92" fmla="*/ 1880 w 1957"/>
              <a:gd name="T93" fmla="*/ 441 h 529"/>
              <a:gd name="T94" fmla="*/ 1957 w 1957"/>
              <a:gd name="T95" fmla="*/ 529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57" h="529">
                <a:moveTo>
                  <a:pt x="0" y="0"/>
                </a:moveTo>
                <a:cubicBezTo>
                  <a:pt x="10" y="0"/>
                  <a:pt x="10" y="0"/>
                  <a:pt x="10" y="0"/>
                </a:cubicBezTo>
                <a:cubicBezTo>
                  <a:pt x="10" y="5"/>
                  <a:pt x="10" y="5"/>
                  <a:pt x="10" y="5"/>
                </a:cubicBezTo>
                <a:cubicBezTo>
                  <a:pt x="41" y="5"/>
                  <a:pt x="41" y="5"/>
                  <a:pt x="41" y="5"/>
                </a:cubicBezTo>
                <a:cubicBezTo>
                  <a:pt x="41" y="16"/>
                  <a:pt x="41" y="16"/>
                  <a:pt x="41" y="16"/>
                </a:cubicBezTo>
                <a:cubicBezTo>
                  <a:pt x="57" y="16"/>
                  <a:pt x="57" y="16"/>
                  <a:pt x="57" y="16"/>
                </a:cubicBezTo>
                <a:cubicBezTo>
                  <a:pt x="57" y="32"/>
                  <a:pt x="57" y="32"/>
                  <a:pt x="57" y="32"/>
                </a:cubicBezTo>
                <a:cubicBezTo>
                  <a:pt x="83" y="32"/>
                  <a:pt x="83" y="32"/>
                  <a:pt x="83" y="32"/>
                </a:cubicBezTo>
                <a:cubicBezTo>
                  <a:pt x="83" y="43"/>
                  <a:pt x="83" y="43"/>
                  <a:pt x="83" y="43"/>
                </a:cubicBezTo>
                <a:cubicBezTo>
                  <a:pt x="100" y="43"/>
                  <a:pt x="100" y="43"/>
                  <a:pt x="100" y="43"/>
                </a:cubicBezTo>
                <a:cubicBezTo>
                  <a:pt x="100" y="50"/>
                  <a:pt x="100" y="50"/>
                  <a:pt x="100" y="50"/>
                </a:cubicBezTo>
                <a:cubicBezTo>
                  <a:pt x="153" y="50"/>
                  <a:pt x="153" y="50"/>
                  <a:pt x="153" y="50"/>
                </a:cubicBezTo>
                <a:cubicBezTo>
                  <a:pt x="153" y="59"/>
                  <a:pt x="153" y="59"/>
                  <a:pt x="153" y="59"/>
                </a:cubicBezTo>
                <a:cubicBezTo>
                  <a:pt x="159" y="59"/>
                  <a:pt x="159" y="59"/>
                  <a:pt x="159" y="59"/>
                </a:cubicBezTo>
                <a:cubicBezTo>
                  <a:pt x="159" y="67"/>
                  <a:pt x="159" y="67"/>
                  <a:pt x="159" y="67"/>
                </a:cubicBezTo>
                <a:cubicBezTo>
                  <a:pt x="162" y="67"/>
                  <a:pt x="162" y="67"/>
                  <a:pt x="162" y="67"/>
                </a:cubicBezTo>
                <a:cubicBezTo>
                  <a:pt x="162" y="69"/>
                  <a:pt x="162" y="69"/>
                  <a:pt x="162" y="69"/>
                </a:cubicBezTo>
                <a:cubicBezTo>
                  <a:pt x="178" y="69"/>
                  <a:pt x="178" y="69"/>
                  <a:pt x="178" y="69"/>
                </a:cubicBezTo>
                <a:cubicBezTo>
                  <a:pt x="178" y="91"/>
                  <a:pt x="178" y="91"/>
                  <a:pt x="178" y="91"/>
                </a:cubicBezTo>
                <a:cubicBezTo>
                  <a:pt x="197" y="91"/>
                  <a:pt x="197" y="91"/>
                  <a:pt x="197" y="91"/>
                </a:cubicBezTo>
                <a:cubicBezTo>
                  <a:pt x="197" y="103"/>
                  <a:pt x="197" y="103"/>
                  <a:pt x="197" y="103"/>
                </a:cubicBezTo>
                <a:cubicBezTo>
                  <a:pt x="214" y="103"/>
                  <a:pt x="214" y="103"/>
                  <a:pt x="214" y="103"/>
                </a:cubicBezTo>
                <a:cubicBezTo>
                  <a:pt x="214" y="108"/>
                  <a:pt x="214" y="108"/>
                  <a:pt x="214" y="108"/>
                </a:cubicBezTo>
                <a:cubicBezTo>
                  <a:pt x="232" y="108"/>
                  <a:pt x="232" y="108"/>
                  <a:pt x="232" y="108"/>
                </a:cubicBezTo>
                <a:cubicBezTo>
                  <a:pt x="232" y="117"/>
                  <a:pt x="232" y="117"/>
                  <a:pt x="232" y="117"/>
                </a:cubicBezTo>
                <a:cubicBezTo>
                  <a:pt x="239" y="117"/>
                  <a:pt x="239" y="117"/>
                  <a:pt x="239" y="117"/>
                </a:cubicBezTo>
                <a:cubicBezTo>
                  <a:pt x="239" y="127"/>
                  <a:pt x="239" y="127"/>
                  <a:pt x="239" y="127"/>
                </a:cubicBezTo>
                <a:cubicBezTo>
                  <a:pt x="279" y="127"/>
                  <a:pt x="279" y="127"/>
                  <a:pt x="279" y="127"/>
                </a:cubicBezTo>
                <a:cubicBezTo>
                  <a:pt x="279" y="135"/>
                  <a:pt x="279" y="135"/>
                  <a:pt x="279" y="135"/>
                </a:cubicBezTo>
                <a:cubicBezTo>
                  <a:pt x="305" y="135"/>
                  <a:pt x="305" y="135"/>
                  <a:pt x="305" y="135"/>
                </a:cubicBezTo>
                <a:cubicBezTo>
                  <a:pt x="305" y="140"/>
                  <a:pt x="305" y="140"/>
                  <a:pt x="305" y="140"/>
                </a:cubicBezTo>
                <a:cubicBezTo>
                  <a:pt x="349" y="140"/>
                  <a:pt x="349" y="140"/>
                  <a:pt x="349" y="140"/>
                </a:cubicBezTo>
                <a:cubicBezTo>
                  <a:pt x="349" y="154"/>
                  <a:pt x="349" y="154"/>
                  <a:pt x="349" y="154"/>
                </a:cubicBezTo>
                <a:cubicBezTo>
                  <a:pt x="356" y="154"/>
                  <a:pt x="356" y="154"/>
                  <a:pt x="356" y="154"/>
                </a:cubicBezTo>
                <a:cubicBezTo>
                  <a:pt x="356" y="168"/>
                  <a:pt x="356" y="168"/>
                  <a:pt x="356" y="168"/>
                </a:cubicBezTo>
                <a:cubicBezTo>
                  <a:pt x="406" y="168"/>
                  <a:pt x="406" y="168"/>
                  <a:pt x="406" y="168"/>
                </a:cubicBezTo>
                <a:cubicBezTo>
                  <a:pt x="406" y="183"/>
                  <a:pt x="406" y="183"/>
                  <a:pt x="406" y="183"/>
                </a:cubicBezTo>
                <a:cubicBezTo>
                  <a:pt x="421" y="183"/>
                  <a:pt x="421" y="183"/>
                  <a:pt x="421" y="183"/>
                </a:cubicBezTo>
                <a:cubicBezTo>
                  <a:pt x="421" y="191"/>
                  <a:pt x="421" y="191"/>
                  <a:pt x="421" y="191"/>
                </a:cubicBezTo>
                <a:cubicBezTo>
                  <a:pt x="472" y="191"/>
                  <a:pt x="472" y="191"/>
                  <a:pt x="472" y="191"/>
                </a:cubicBezTo>
                <a:cubicBezTo>
                  <a:pt x="472" y="201"/>
                  <a:pt x="472" y="201"/>
                  <a:pt x="472" y="201"/>
                </a:cubicBezTo>
                <a:cubicBezTo>
                  <a:pt x="492" y="201"/>
                  <a:pt x="492" y="201"/>
                  <a:pt x="492" y="201"/>
                </a:cubicBezTo>
                <a:cubicBezTo>
                  <a:pt x="492" y="217"/>
                  <a:pt x="492" y="217"/>
                  <a:pt x="492" y="217"/>
                </a:cubicBezTo>
                <a:cubicBezTo>
                  <a:pt x="521" y="217"/>
                  <a:pt x="521" y="217"/>
                  <a:pt x="521" y="217"/>
                </a:cubicBezTo>
                <a:cubicBezTo>
                  <a:pt x="521" y="224"/>
                  <a:pt x="521" y="224"/>
                  <a:pt x="521" y="224"/>
                </a:cubicBezTo>
                <a:cubicBezTo>
                  <a:pt x="541" y="224"/>
                  <a:pt x="541" y="224"/>
                  <a:pt x="541" y="224"/>
                </a:cubicBezTo>
                <a:cubicBezTo>
                  <a:pt x="541" y="236"/>
                  <a:pt x="541" y="236"/>
                  <a:pt x="541" y="236"/>
                </a:cubicBezTo>
                <a:cubicBezTo>
                  <a:pt x="547" y="236"/>
                  <a:pt x="547" y="236"/>
                  <a:pt x="547" y="236"/>
                </a:cubicBezTo>
                <a:cubicBezTo>
                  <a:pt x="547" y="240"/>
                  <a:pt x="547" y="240"/>
                  <a:pt x="547" y="240"/>
                </a:cubicBezTo>
                <a:cubicBezTo>
                  <a:pt x="561" y="240"/>
                  <a:pt x="561" y="240"/>
                  <a:pt x="561" y="240"/>
                </a:cubicBezTo>
                <a:cubicBezTo>
                  <a:pt x="561" y="252"/>
                  <a:pt x="561" y="252"/>
                  <a:pt x="561" y="252"/>
                </a:cubicBezTo>
                <a:cubicBezTo>
                  <a:pt x="573" y="252"/>
                  <a:pt x="573" y="252"/>
                  <a:pt x="573" y="252"/>
                </a:cubicBezTo>
                <a:cubicBezTo>
                  <a:pt x="573" y="259"/>
                  <a:pt x="573" y="259"/>
                  <a:pt x="573" y="259"/>
                </a:cubicBezTo>
                <a:cubicBezTo>
                  <a:pt x="597" y="259"/>
                  <a:pt x="597" y="259"/>
                  <a:pt x="597" y="259"/>
                </a:cubicBezTo>
                <a:cubicBezTo>
                  <a:pt x="597" y="269"/>
                  <a:pt x="597" y="269"/>
                  <a:pt x="597" y="269"/>
                </a:cubicBezTo>
                <a:cubicBezTo>
                  <a:pt x="621" y="269"/>
                  <a:pt x="621" y="269"/>
                  <a:pt x="621" y="269"/>
                </a:cubicBezTo>
                <a:cubicBezTo>
                  <a:pt x="621" y="289"/>
                  <a:pt x="621" y="289"/>
                  <a:pt x="621" y="289"/>
                </a:cubicBezTo>
                <a:cubicBezTo>
                  <a:pt x="657" y="289"/>
                  <a:pt x="657" y="289"/>
                  <a:pt x="657" y="289"/>
                </a:cubicBezTo>
                <a:cubicBezTo>
                  <a:pt x="657" y="311"/>
                  <a:pt x="657" y="311"/>
                  <a:pt x="657" y="311"/>
                </a:cubicBezTo>
                <a:cubicBezTo>
                  <a:pt x="673" y="311"/>
                  <a:pt x="673" y="311"/>
                  <a:pt x="673" y="311"/>
                </a:cubicBezTo>
                <a:cubicBezTo>
                  <a:pt x="673" y="322"/>
                  <a:pt x="673" y="322"/>
                  <a:pt x="673" y="322"/>
                </a:cubicBezTo>
                <a:cubicBezTo>
                  <a:pt x="751" y="322"/>
                  <a:pt x="751" y="322"/>
                  <a:pt x="751" y="322"/>
                </a:cubicBezTo>
                <a:cubicBezTo>
                  <a:pt x="751" y="328"/>
                  <a:pt x="751" y="328"/>
                  <a:pt x="751" y="328"/>
                </a:cubicBezTo>
                <a:cubicBezTo>
                  <a:pt x="869" y="328"/>
                  <a:pt x="869" y="328"/>
                  <a:pt x="869" y="328"/>
                </a:cubicBezTo>
                <a:cubicBezTo>
                  <a:pt x="869" y="334"/>
                  <a:pt x="869" y="334"/>
                  <a:pt x="869" y="334"/>
                </a:cubicBezTo>
                <a:cubicBezTo>
                  <a:pt x="914" y="334"/>
                  <a:pt x="914" y="334"/>
                  <a:pt x="914" y="334"/>
                </a:cubicBezTo>
                <a:cubicBezTo>
                  <a:pt x="914" y="343"/>
                  <a:pt x="914" y="343"/>
                  <a:pt x="914" y="343"/>
                </a:cubicBezTo>
                <a:cubicBezTo>
                  <a:pt x="925" y="343"/>
                  <a:pt x="925" y="343"/>
                  <a:pt x="925" y="343"/>
                </a:cubicBezTo>
                <a:cubicBezTo>
                  <a:pt x="925" y="348"/>
                  <a:pt x="925" y="348"/>
                  <a:pt x="925" y="348"/>
                </a:cubicBezTo>
                <a:cubicBezTo>
                  <a:pt x="971" y="348"/>
                  <a:pt x="971" y="348"/>
                  <a:pt x="971" y="348"/>
                </a:cubicBezTo>
                <a:cubicBezTo>
                  <a:pt x="971" y="355"/>
                  <a:pt x="971" y="355"/>
                  <a:pt x="971" y="355"/>
                </a:cubicBezTo>
                <a:cubicBezTo>
                  <a:pt x="981" y="355"/>
                  <a:pt x="981" y="355"/>
                  <a:pt x="981" y="355"/>
                </a:cubicBezTo>
                <a:cubicBezTo>
                  <a:pt x="981" y="360"/>
                  <a:pt x="981" y="360"/>
                  <a:pt x="981" y="360"/>
                </a:cubicBezTo>
                <a:cubicBezTo>
                  <a:pt x="1029" y="360"/>
                  <a:pt x="1029" y="360"/>
                  <a:pt x="1029" y="360"/>
                </a:cubicBezTo>
                <a:cubicBezTo>
                  <a:pt x="1029" y="367"/>
                  <a:pt x="1029" y="367"/>
                  <a:pt x="1029" y="367"/>
                </a:cubicBezTo>
                <a:cubicBezTo>
                  <a:pt x="1042" y="367"/>
                  <a:pt x="1042" y="367"/>
                  <a:pt x="1042" y="367"/>
                </a:cubicBezTo>
                <a:cubicBezTo>
                  <a:pt x="1042" y="370"/>
                  <a:pt x="1042" y="370"/>
                  <a:pt x="1042" y="370"/>
                </a:cubicBezTo>
                <a:cubicBezTo>
                  <a:pt x="1063" y="370"/>
                  <a:pt x="1063" y="370"/>
                  <a:pt x="1063" y="370"/>
                </a:cubicBezTo>
                <a:cubicBezTo>
                  <a:pt x="1063" y="378"/>
                  <a:pt x="1063" y="378"/>
                  <a:pt x="1063" y="378"/>
                </a:cubicBezTo>
                <a:cubicBezTo>
                  <a:pt x="1095" y="378"/>
                  <a:pt x="1095" y="378"/>
                  <a:pt x="1095" y="378"/>
                </a:cubicBezTo>
                <a:cubicBezTo>
                  <a:pt x="1095" y="385"/>
                  <a:pt x="1095" y="385"/>
                  <a:pt x="1095" y="385"/>
                </a:cubicBezTo>
                <a:cubicBezTo>
                  <a:pt x="1155" y="385"/>
                  <a:pt x="1155" y="385"/>
                  <a:pt x="1155" y="385"/>
                </a:cubicBezTo>
                <a:cubicBezTo>
                  <a:pt x="1155" y="385"/>
                  <a:pt x="1153" y="393"/>
                  <a:pt x="1155" y="393"/>
                </a:cubicBezTo>
                <a:cubicBezTo>
                  <a:pt x="1156" y="393"/>
                  <a:pt x="1172" y="393"/>
                  <a:pt x="1172" y="393"/>
                </a:cubicBezTo>
                <a:cubicBezTo>
                  <a:pt x="1172" y="397"/>
                  <a:pt x="1172" y="397"/>
                  <a:pt x="1172" y="397"/>
                </a:cubicBezTo>
                <a:cubicBezTo>
                  <a:pt x="1212" y="397"/>
                  <a:pt x="1212" y="397"/>
                  <a:pt x="1212" y="397"/>
                </a:cubicBezTo>
                <a:cubicBezTo>
                  <a:pt x="1212" y="403"/>
                  <a:pt x="1212" y="403"/>
                  <a:pt x="1212" y="403"/>
                </a:cubicBezTo>
                <a:cubicBezTo>
                  <a:pt x="1309" y="403"/>
                  <a:pt x="1309" y="403"/>
                  <a:pt x="1309" y="403"/>
                </a:cubicBezTo>
                <a:cubicBezTo>
                  <a:pt x="1309" y="415"/>
                  <a:pt x="1309" y="415"/>
                  <a:pt x="1309" y="415"/>
                </a:cubicBezTo>
                <a:cubicBezTo>
                  <a:pt x="1400" y="415"/>
                  <a:pt x="1400" y="415"/>
                  <a:pt x="1400" y="415"/>
                </a:cubicBezTo>
                <a:cubicBezTo>
                  <a:pt x="1400" y="425"/>
                  <a:pt x="1400" y="425"/>
                  <a:pt x="1400" y="425"/>
                </a:cubicBezTo>
                <a:cubicBezTo>
                  <a:pt x="1437" y="425"/>
                  <a:pt x="1437" y="425"/>
                  <a:pt x="1437" y="425"/>
                </a:cubicBezTo>
                <a:cubicBezTo>
                  <a:pt x="1437" y="441"/>
                  <a:pt x="1437" y="441"/>
                  <a:pt x="1437" y="441"/>
                </a:cubicBezTo>
                <a:cubicBezTo>
                  <a:pt x="1880" y="441"/>
                  <a:pt x="1880" y="441"/>
                  <a:pt x="1880" y="441"/>
                </a:cubicBezTo>
                <a:cubicBezTo>
                  <a:pt x="1880" y="529"/>
                  <a:pt x="1880" y="529"/>
                  <a:pt x="1880" y="529"/>
                </a:cubicBezTo>
                <a:cubicBezTo>
                  <a:pt x="1957" y="529"/>
                  <a:pt x="1957" y="529"/>
                  <a:pt x="1957" y="529"/>
                </a:cubicBezTo>
              </a:path>
            </a:pathLst>
          </a:custGeom>
          <a:ln w="2857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95" name="TextBox 94"/>
          <p:cNvSpPr txBox="1"/>
          <p:nvPr/>
        </p:nvSpPr>
        <p:spPr>
          <a:xfrm rot="16200000">
            <a:off x="-568712" y="3014518"/>
            <a:ext cx="2797724" cy="276999"/>
          </a:xfrm>
          <a:prstGeom prst="rect">
            <a:avLst/>
          </a:prstGeom>
          <a:noFill/>
        </p:spPr>
        <p:txBody>
          <a:bodyPr wrap="square" rtlCol="0">
            <a:spAutoFit/>
          </a:bodyPr>
          <a:lstStyle/>
          <a:p>
            <a:pPr algn="ctr"/>
            <a:r>
              <a:rPr lang="en-GB" sz="1200" dirty="0">
                <a:solidFill>
                  <a:srgbClr val="000000"/>
                </a:solidFill>
              </a:rPr>
              <a:t>Survival probability</a:t>
            </a:r>
          </a:p>
        </p:txBody>
      </p:sp>
    </p:spTree>
    <p:extLst>
      <p:ext uri="{BB962C8B-B14F-4D97-AF65-F5344CB8AC3E}">
        <p14:creationId xmlns="" xmlns:p14="http://schemas.microsoft.com/office/powerpoint/2010/main" val="6259656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kern="1200" dirty="0"/>
              <a:t>615O_PR: Hybrid minimally invasive vs. open </a:t>
            </a:r>
            <a:r>
              <a:rPr lang="en-GB" kern="1200" dirty="0" err="1"/>
              <a:t>esophagectomy</a:t>
            </a:r>
            <a:r>
              <a:rPr lang="en-GB" kern="1200" dirty="0"/>
              <a:t> for patients with </a:t>
            </a:r>
            <a:r>
              <a:rPr lang="en-GB" kern="1200" dirty="0" err="1"/>
              <a:t>esophageal</a:t>
            </a:r>
            <a:r>
              <a:rPr lang="en-GB" kern="1200" dirty="0"/>
              <a:t> cancer: Long-term outcomes of a </a:t>
            </a:r>
            <a:r>
              <a:rPr lang="en-GB" kern="1200" dirty="0" err="1"/>
              <a:t>multicenter</a:t>
            </a:r>
            <a:r>
              <a:rPr lang="en-GB" kern="1200" dirty="0"/>
              <a:t>, open-label, randomized phase III controlled trial, the MIRO trial – Mariette C, et al</a:t>
            </a:r>
            <a:endParaRPr lang="en-US" kern="1200" dirty="0"/>
          </a:p>
        </p:txBody>
      </p:sp>
      <p:sp>
        <p:nvSpPr>
          <p:cNvPr id="4" name="Text Placeholder 3"/>
          <p:cNvSpPr>
            <a:spLocks noGrp="1"/>
          </p:cNvSpPr>
          <p:nvPr>
            <p:ph type="body" sz="quarter" idx="10"/>
          </p:nvPr>
        </p:nvSpPr>
        <p:spPr/>
        <p:txBody>
          <a:bodyPr/>
          <a:lstStyle/>
          <a:p>
            <a:r>
              <a:rPr lang="en-US" dirty="0" smtClean="0"/>
              <a:t>*p=0.037</a:t>
            </a:r>
            <a:endParaRPr lang="en-US" dirty="0"/>
          </a:p>
        </p:txBody>
      </p:sp>
      <p:sp>
        <p:nvSpPr>
          <p:cNvPr id="5" name="Text Placeholder 4"/>
          <p:cNvSpPr>
            <a:spLocks noGrp="1"/>
          </p:cNvSpPr>
          <p:nvPr>
            <p:ph type="body" sz="quarter" idx="11"/>
          </p:nvPr>
        </p:nvSpPr>
        <p:spPr>
          <a:xfrm>
            <a:off x="4135902" y="6096000"/>
            <a:ext cx="4642973" cy="487363"/>
          </a:xfrm>
        </p:spPr>
        <p:txBody>
          <a:bodyPr/>
          <a:lstStyle/>
          <a:p>
            <a:pPr lvl="0">
              <a:buClr>
                <a:srgbClr val="043882"/>
              </a:buClr>
            </a:pPr>
            <a:r>
              <a:rPr lang="en-US" dirty="0">
                <a:solidFill>
                  <a:schemeClr val="tx1"/>
                </a:solidFill>
                <a:latin typeface="Arial" panose="020B0604020202020204" pitchFamily="34" charset="0"/>
                <a:cs typeface="Arial" panose="020B0604020202020204" pitchFamily="34" charset="0"/>
              </a:rPr>
              <a:t>Mariette C, et al. Ann </a:t>
            </a:r>
            <a:r>
              <a:rPr lang="en-US" dirty="0" err="1">
                <a:solidFill>
                  <a:schemeClr val="tx1"/>
                </a:solidFill>
                <a:latin typeface="Arial" panose="020B0604020202020204" pitchFamily="34" charset="0"/>
                <a:cs typeface="Arial" panose="020B0604020202020204" pitchFamily="34" charset="0"/>
              </a:rPr>
              <a:t>Oncol</a:t>
            </a:r>
            <a:r>
              <a:rPr lang="en-US" dirty="0">
                <a:solidFill>
                  <a:schemeClr val="tx1"/>
                </a:solidFill>
                <a:latin typeface="Arial" panose="020B0604020202020204" pitchFamily="34" charset="0"/>
                <a:cs typeface="Arial" panose="020B0604020202020204" pitchFamily="34" charset="0"/>
              </a:rPr>
              <a:t> 2017;28(</a:t>
            </a:r>
            <a:r>
              <a:rPr lang="en-US" dirty="0" err="1">
                <a:solidFill>
                  <a:schemeClr val="tx1"/>
                </a:solidFill>
                <a:latin typeface="Arial" panose="020B0604020202020204" pitchFamily="34" charset="0"/>
                <a:cs typeface="Arial" panose="020B0604020202020204" pitchFamily="34" charset="0"/>
              </a:rPr>
              <a:t>Suppl</a:t>
            </a:r>
            <a:r>
              <a:rPr lang="en-US" dirty="0">
                <a:solidFill>
                  <a:schemeClr val="tx1"/>
                </a:solidFill>
                <a:latin typeface="Arial" panose="020B0604020202020204" pitchFamily="34" charset="0"/>
                <a:cs typeface="Arial" panose="020B0604020202020204" pitchFamily="34" charset="0"/>
              </a:rPr>
              <a:t> 5):</a:t>
            </a:r>
            <a:r>
              <a:rPr lang="en-US" dirty="0" err="1">
                <a:solidFill>
                  <a:schemeClr val="tx1"/>
                </a:solidFill>
                <a:latin typeface="Arial" panose="020B0604020202020204" pitchFamily="34" charset="0"/>
                <a:cs typeface="Arial" panose="020B0604020202020204" pitchFamily="34" charset="0"/>
              </a:rPr>
              <a:t>Abstr</a:t>
            </a:r>
            <a:r>
              <a:rPr lang="en-US" dirty="0">
                <a:solidFill>
                  <a:schemeClr val="tx1"/>
                </a:solidFill>
                <a:latin typeface="Arial" panose="020B0604020202020204" pitchFamily="34" charset="0"/>
                <a:cs typeface="Arial" panose="020B0604020202020204" pitchFamily="34" charset="0"/>
              </a:rPr>
              <a:t> </a:t>
            </a:r>
            <a:r>
              <a:rPr lang="en-US" dirty="0" smtClean="0">
                <a:solidFill>
                  <a:schemeClr val="tx1"/>
                </a:solidFill>
                <a:latin typeface="Arial" panose="020B0604020202020204" pitchFamily="34" charset="0"/>
                <a:cs typeface="Arial" panose="020B0604020202020204" pitchFamily="34" charset="0"/>
              </a:rPr>
              <a:t>615O_PR</a:t>
            </a:r>
            <a:endParaRPr lang="en-US" dirty="0">
              <a:solidFill>
                <a:schemeClr val="tx1"/>
              </a:solidFill>
            </a:endParaRPr>
          </a:p>
        </p:txBody>
      </p:sp>
      <p:sp>
        <p:nvSpPr>
          <p:cNvPr id="10" name="Content Placeholder 2"/>
          <p:cNvSpPr>
            <a:spLocks noGrp="1"/>
          </p:cNvSpPr>
          <p:nvPr>
            <p:ph idx="1"/>
          </p:nvPr>
        </p:nvSpPr>
        <p:spPr>
          <a:xfrm>
            <a:off x="365124" y="1254035"/>
            <a:ext cx="8413751" cy="4746172"/>
          </a:xfrm>
        </p:spPr>
        <p:txBody>
          <a:bodyPr/>
          <a:lstStyle/>
          <a:p>
            <a:pPr marL="0" indent="0">
              <a:buNone/>
            </a:pPr>
            <a:r>
              <a:rPr lang="en-US" b="1" dirty="0" smtClean="0"/>
              <a:t>Key results (cont.)</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endParaRPr lang="en-US" dirty="0"/>
          </a:p>
          <a:p>
            <a:endParaRPr lang="en-US" dirty="0" smtClean="0"/>
          </a:p>
          <a:p>
            <a:pPr marL="0" indent="0">
              <a:buNone/>
            </a:pPr>
            <a:r>
              <a:rPr lang="en-US" b="1" dirty="0" smtClean="0"/>
              <a:t>Conclusions</a:t>
            </a:r>
          </a:p>
          <a:p>
            <a:r>
              <a:rPr lang="en-GB" b="1" dirty="0" smtClean="0"/>
              <a:t>HMIE is an </a:t>
            </a:r>
            <a:r>
              <a:rPr lang="en-GB" b="1" dirty="0" err="1" smtClean="0"/>
              <a:t>oncologically</a:t>
            </a:r>
            <a:r>
              <a:rPr lang="en-GB" b="1" dirty="0" smtClean="0"/>
              <a:t> sound procedure and reduces the incidence of major morbidity, specifically pulmonary, vs. OE in patients with oesophageal cancer</a:t>
            </a:r>
          </a:p>
          <a:p>
            <a:r>
              <a:rPr lang="en-GB" b="1" dirty="0"/>
              <a:t>Suggests that improvements in surgery might </a:t>
            </a:r>
            <a:r>
              <a:rPr lang="en-GB" b="1" dirty="0" smtClean="0"/>
              <a:t>improve </a:t>
            </a:r>
            <a:r>
              <a:rPr lang="en-GB" b="1" dirty="0"/>
              <a:t>per se the prognosis </a:t>
            </a:r>
            <a:r>
              <a:rPr lang="en-GB" b="1" dirty="0" smtClean="0"/>
              <a:t>of patients with oesophageal cancer</a:t>
            </a:r>
            <a:endParaRPr lang="en-US" b="1" dirty="0" smtClean="0"/>
          </a:p>
          <a:p>
            <a:pPr marL="0" indent="0">
              <a:buNone/>
            </a:pPr>
            <a:endParaRPr lang="en-US" dirty="0"/>
          </a:p>
        </p:txBody>
      </p:sp>
      <p:graphicFrame>
        <p:nvGraphicFramePr>
          <p:cNvPr id="11" name="Group 88"/>
          <p:cNvGraphicFramePr>
            <a:graphicFrameLocks noGrp="1"/>
          </p:cNvGraphicFramePr>
          <p:nvPr>
            <p:extLst>
              <p:ext uri="{D42A27DB-BD31-4B8C-83A1-F6EECF244321}">
                <p14:modId xmlns="" xmlns:p14="http://schemas.microsoft.com/office/powerpoint/2010/main" val="1301286826"/>
              </p:ext>
            </p:extLst>
          </p:nvPr>
        </p:nvGraphicFramePr>
        <p:xfrm>
          <a:off x="393639" y="1656030"/>
          <a:ext cx="8382226" cy="2939720"/>
        </p:xfrm>
        <a:graphic>
          <a:graphicData uri="http://schemas.openxmlformats.org/drawingml/2006/table">
            <a:tbl>
              <a:tblPr firstRow="1" bandRow="1">
                <a:tableStyleId>{69012ECD-51FC-41F1-AA8D-1B2483CD663E}</a:tableStyleId>
              </a:tblPr>
              <a:tblGrid>
                <a:gridCol w="3667722">
                  <a:extLst>
                    <a:ext uri="{9D8B030D-6E8A-4147-A177-3AD203B41FA5}">
                      <a16:colId xmlns="" xmlns:a16="http://schemas.microsoft.com/office/drawing/2014/main" val="20000"/>
                    </a:ext>
                  </a:extLst>
                </a:gridCol>
                <a:gridCol w="2357252">
                  <a:extLst>
                    <a:ext uri="{9D8B030D-6E8A-4147-A177-3AD203B41FA5}">
                      <a16:colId xmlns="" xmlns:a16="http://schemas.microsoft.com/office/drawing/2014/main" val="20001"/>
                    </a:ext>
                  </a:extLst>
                </a:gridCol>
                <a:gridCol w="2357252">
                  <a:extLst>
                    <a:ext uri="{9D8B030D-6E8A-4147-A177-3AD203B41FA5}">
                      <a16:colId xmlns="" xmlns:a16="http://schemas.microsoft.com/office/drawing/2014/main" val="20002"/>
                    </a:ext>
                  </a:extLst>
                </a:gridCol>
              </a:tblGrid>
              <a:tr h="36746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US" sz="1400" b="1" i="0" u="none" strike="noStrike" cap="none" normalizeH="0" baseline="0" dirty="0" smtClean="0">
                          <a:ln>
                            <a:noFill/>
                          </a:ln>
                          <a:solidFill>
                            <a:schemeClr val="tx2"/>
                          </a:solidFill>
                          <a:effectLst/>
                          <a:latin typeface="Arial" charset="0"/>
                          <a:cs typeface="Arial" charset="0"/>
                        </a:rPr>
                        <a:t>Grade II–IV complications at 30 days</a:t>
                      </a:r>
                      <a:endParaRPr kumimoji="0" lang="en-US"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HMIE, n=102</a:t>
                      </a: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OE, n=103</a:t>
                      </a: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val="10000"/>
                  </a:ext>
                </a:extLst>
              </a:tr>
              <a:tr h="36746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Mortality, n (%)</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1 (1.0)</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2 (1.9)</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1"/>
                  </a:ext>
                </a:extLst>
              </a:tr>
              <a:tr h="36746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Medical morbidity, n (%)</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20 (19.6)</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41 (39.8)</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 xmlns:a16="http://schemas.microsoft.com/office/drawing/2014/main" val="10002"/>
                  </a:ext>
                </a:extLst>
              </a:tr>
              <a:tr h="36746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rgbClr val="000000"/>
                          </a:solidFill>
                          <a:effectLst/>
                          <a:latin typeface="Arial" charset="0"/>
                          <a:cs typeface="Arial" charset="0"/>
                        </a:rPr>
                        <a:t>Major pulmonary complications*, n (%)</a:t>
                      </a:r>
                      <a:endParaRPr kumimoji="0" lang="en-GB" sz="1400" b="1"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rgbClr val="000000"/>
                          </a:solidFill>
                          <a:effectLst/>
                          <a:latin typeface="Arial" charset="0"/>
                          <a:cs typeface="Arial" charset="0"/>
                        </a:rPr>
                        <a:t>18 (17.7)</a:t>
                      </a:r>
                      <a:endParaRPr kumimoji="0" lang="en-GB" sz="1400" b="1"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rgbClr val="000000"/>
                          </a:solidFill>
                          <a:effectLst/>
                          <a:latin typeface="Arial" charset="0"/>
                          <a:cs typeface="Arial" charset="0"/>
                        </a:rPr>
                        <a:t>31 (30.1)</a:t>
                      </a:r>
                      <a:endParaRPr kumimoji="0" lang="en-GB" sz="1400" b="1"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3"/>
                  </a:ext>
                </a:extLst>
              </a:tr>
              <a:tr h="36746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Surgical morbidity</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15 (14.7)</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21 (20.4)</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 xmlns:a16="http://schemas.microsoft.com/office/drawing/2014/main" val="10004"/>
                  </a:ext>
                </a:extLst>
              </a:tr>
              <a:tr h="36746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Anastomotic leakage</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8 (7.8)</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5 (4.9)</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5"/>
                  </a:ext>
                </a:extLst>
              </a:tr>
              <a:tr h="36746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err="1" smtClean="0">
                          <a:ln>
                            <a:noFill/>
                          </a:ln>
                          <a:solidFill>
                            <a:srgbClr val="000000"/>
                          </a:solidFill>
                          <a:effectLst/>
                          <a:latin typeface="Arial" charset="0"/>
                          <a:cs typeface="Arial" charset="0"/>
                        </a:rPr>
                        <a:t>Plasty</a:t>
                      </a:r>
                      <a:r>
                        <a:rPr kumimoji="0" lang="en-GB" sz="1400" b="0" i="0" u="none" strike="noStrike" cap="none" normalizeH="0" baseline="0" dirty="0" smtClean="0">
                          <a:ln>
                            <a:noFill/>
                          </a:ln>
                          <a:solidFill>
                            <a:srgbClr val="000000"/>
                          </a:solidFill>
                          <a:effectLst/>
                          <a:latin typeface="Arial" charset="0"/>
                          <a:cs typeface="Arial" charset="0"/>
                        </a:rPr>
                        <a:t> necrosis</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2 (2.0)</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3 (2.9)</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r>
              <a:tr h="36746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Median length of hospital stay, days (range)</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14 (7–95)</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14 (3–218)</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spTree>
    <p:extLst>
      <p:ext uri="{BB962C8B-B14F-4D97-AF65-F5344CB8AC3E}">
        <p14:creationId xmlns="" xmlns:p14="http://schemas.microsoft.com/office/powerpoint/2010/main" val="16766938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399048" cy="807720"/>
          </a:xfrm>
        </p:spPr>
        <p:txBody>
          <a:bodyPr/>
          <a:lstStyle/>
          <a:p>
            <a:r>
              <a:rPr lang="en-US" dirty="0" smtClean="0"/>
              <a:t>616O: Pertuzumab (P) + trastuzumab (H) + chemotherapy (CT) for HER2-positive metastatic gastric or gastro-</a:t>
            </a:r>
            <a:r>
              <a:rPr lang="en-US" dirty="0" err="1" smtClean="0"/>
              <a:t>oesophageal</a:t>
            </a:r>
            <a:r>
              <a:rPr lang="en-US" dirty="0" smtClean="0"/>
              <a:t> junction cancer (</a:t>
            </a:r>
            <a:r>
              <a:rPr lang="en-US" dirty="0" err="1" smtClean="0"/>
              <a:t>mGC</a:t>
            </a:r>
            <a:r>
              <a:rPr lang="en-US" dirty="0" smtClean="0"/>
              <a:t>/GEJC): Final analysis of a phase III study (JACOB) – </a:t>
            </a:r>
            <a:r>
              <a:rPr lang="en-US" dirty="0" err="1" smtClean="0"/>
              <a:t>Tabernero</a:t>
            </a:r>
            <a:r>
              <a:rPr lang="en-US" dirty="0" smtClean="0"/>
              <a:t> J, et al</a:t>
            </a:r>
            <a:endParaRPr lang="en-US" dirty="0"/>
          </a:p>
        </p:txBody>
      </p:sp>
      <p:sp>
        <p:nvSpPr>
          <p:cNvPr id="38" name="Content Placeholder 2"/>
          <p:cNvSpPr>
            <a:spLocks noGrp="1"/>
          </p:cNvSpPr>
          <p:nvPr>
            <p:ph idx="1"/>
          </p:nvPr>
        </p:nvSpPr>
        <p:spPr>
          <a:xfrm>
            <a:off x="365124" y="1254035"/>
            <a:ext cx="8413751" cy="4746172"/>
          </a:xfrm>
        </p:spPr>
        <p:txBody>
          <a:bodyPr/>
          <a:lstStyle/>
          <a:p>
            <a:pPr marL="0" indent="0">
              <a:buFontTx/>
              <a:buNone/>
            </a:pPr>
            <a:r>
              <a:rPr lang="en-GB" b="1" dirty="0"/>
              <a:t>Study objective</a:t>
            </a:r>
          </a:p>
          <a:p>
            <a:r>
              <a:rPr lang="en-US" dirty="0"/>
              <a:t>To assess the </a:t>
            </a:r>
            <a:r>
              <a:rPr lang="en-GB" dirty="0"/>
              <a:t>efficacy and safety of adding pertuzumab to trastuzumab + </a:t>
            </a:r>
            <a:r>
              <a:rPr lang="en-GB" dirty="0" smtClean="0"/>
              <a:t>CT </a:t>
            </a:r>
            <a:r>
              <a:rPr lang="en-GB" dirty="0"/>
              <a:t>in patients with HER2</a:t>
            </a:r>
            <a:r>
              <a:rPr lang="en-GB" baseline="30000" dirty="0"/>
              <a:t>+</a:t>
            </a:r>
            <a:r>
              <a:rPr lang="en-GB" dirty="0"/>
              <a:t> metastatic gastric or GEJ cancer</a:t>
            </a:r>
            <a:r>
              <a:rPr lang="de-DE" dirty="0" smtClean="0"/>
              <a:t> </a:t>
            </a:r>
            <a:endParaRPr lang="en-US" dirty="0"/>
          </a:p>
        </p:txBody>
      </p:sp>
      <p:sp>
        <p:nvSpPr>
          <p:cNvPr id="39" name="Text Placeholder 4"/>
          <p:cNvSpPr>
            <a:spLocks noGrp="1"/>
          </p:cNvSpPr>
          <p:nvPr>
            <p:ph type="body" sz="quarter" idx="11"/>
          </p:nvPr>
        </p:nvSpPr>
        <p:spPr>
          <a:xfrm>
            <a:off x="4648200" y="6096000"/>
            <a:ext cx="4130675" cy="487363"/>
          </a:xfrm>
        </p:spPr>
        <p:txBody>
          <a:bodyPr/>
          <a:lstStyle/>
          <a:p>
            <a:r>
              <a:rPr lang="en-US" dirty="0" err="1">
                <a:solidFill>
                  <a:schemeClr val="tx1"/>
                </a:solidFill>
                <a:latin typeface="Arial" panose="020B0604020202020204" pitchFamily="34" charset="0"/>
                <a:cs typeface="Arial" panose="020B0604020202020204" pitchFamily="34" charset="0"/>
              </a:rPr>
              <a:t>Tabernero</a:t>
            </a:r>
            <a:r>
              <a:rPr lang="en-US" dirty="0">
                <a:solidFill>
                  <a:schemeClr val="tx1"/>
                </a:solidFill>
                <a:latin typeface="Arial" panose="020B0604020202020204" pitchFamily="34" charset="0"/>
                <a:cs typeface="Arial" panose="020B0604020202020204" pitchFamily="34" charset="0"/>
              </a:rPr>
              <a:t> J, et al. Ann </a:t>
            </a:r>
            <a:r>
              <a:rPr lang="en-US" dirty="0" err="1">
                <a:solidFill>
                  <a:schemeClr val="tx1"/>
                </a:solidFill>
                <a:latin typeface="Arial" panose="020B0604020202020204" pitchFamily="34" charset="0"/>
                <a:cs typeface="Arial" panose="020B0604020202020204" pitchFamily="34" charset="0"/>
              </a:rPr>
              <a:t>Oncol</a:t>
            </a:r>
            <a:r>
              <a:rPr lang="en-US" dirty="0">
                <a:solidFill>
                  <a:schemeClr val="tx1"/>
                </a:solidFill>
                <a:latin typeface="Arial" panose="020B0604020202020204" pitchFamily="34" charset="0"/>
                <a:cs typeface="Arial" panose="020B0604020202020204" pitchFamily="34" charset="0"/>
              </a:rPr>
              <a:t> 2017;28(</a:t>
            </a:r>
            <a:r>
              <a:rPr lang="en-US" dirty="0" err="1">
                <a:solidFill>
                  <a:schemeClr val="tx1"/>
                </a:solidFill>
                <a:latin typeface="Arial" panose="020B0604020202020204" pitchFamily="34" charset="0"/>
                <a:cs typeface="Arial" panose="020B0604020202020204" pitchFamily="34" charset="0"/>
              </a:rPr>
              <a:t>Suppl</a:t>
            </a:r>
            <a:r>
              <a:rPr lang="en-US" dirty="0">
                <a:solidFill>
                  <a:schemeClr val="tx1"/>
                </a:solidFill>
                <a:latin typeface="Arial" panose="020B0604020202020204" pitchFamily="34" charset="0"/>
                <a:cs typeface="Arial" panose="020B0604020202020204" pitchFamily="34" charset="0"/>
              </a:rPr>
              <a:t> 5):</a:t>
            </a:r>
            <a:r>
              <a:rPr lang="en-US" dirty="0" err="1">
                <a:solidFill>
                  <a:schemeClr val="tx1"/>
                </a:solidFill>
                <a:latin typeface="Arial" panose="020B0604020202020204" pitchFamily="34" charset="0"/>
                <a:cs typeface="Arial" panose="020B0604020202020204" pitchFamily="34" charset="0"/>
              </a:rPr>
              <a:t>Abstr</a:t>
            </a:r>
            <a:r>
              <a:rPr lang="en-US" dirty="0">
                <a:solidFill>
                  <a:schemeClr val="tx1"/>
                </a:solidFill>
                <a:latin typeface="Arial" panose="020B0604020202020204" pitchFamily="34" charset="0"/>
                <a:cs typeface="Arial" panose="020B0604020202020204" pitchFamily="34" charset="0"/>
              </a:rPr>
              <a:t> </a:t>
            </a:r>
            <a:r>
              <a:rPr lang="en-US" dirty="0" smtClean="0">
                <a:solidFill>
                  <a:schemeClr val="tx1"/>
                </a:solidFill>
                <a:latin typeface="Arial" panose="020B0604020202020204" pitchFamily="34" charset="0"/>
                <a:cs typeface="Arial" panose="020B0604020202020204" pitchFamily="34" charset="0"/>
              </a:rPr>
              <a:t>616O</a:t>
            </a:r>
            <a:endParaRPr lang="en-US" dirty="0">
              <a:solidFill>
                <a:schemeClr val="tx1"/>
              </a:solidFill>
              <a:latin typeface="Arial" panose="020B0604020202020204" pitchFamily="34" charset="0"/>
              <a:cs typeface="Arial" panose="020B0604020202020204" pitchFamily="34" charset="0"/>
            </a:endParaRPr>
          </a:p>
        </p:txBody>
      </p:sp>
      <p:cxnSp>
        <p:nvCxnSpPr>
          <p:cNvPr id="40" name="Straight Connector 39"/>
          <p:cNvCxnSpPr/>
          <p:nvPr/>
        </p:nvCxnSpPr>
        <p:spPr>
          <a:xfrm>
            <a:off x="6091845" y="2329410"/>
            <a:ext cx="0" cy="3120282"/>
          </a:xfrm>
          <a:prstGeom prst="line">
            <a:avLst/>
          </a:prstGeom>
          <a:ln>
            <a:solidFill>
              <a:srgbClr val="C00000"/>
            </a:solidFill>
            <a:prstDash val="dash"/>
          </a:ln>
        </p:spPr>
        <p:style>
          <a:lnRef idx="2">
            <a:schemeClr val="accent1"/>
          </a:lnRef>
          <a:fillRef idx="0">
            <a:schemeClr val="accent1"/>
          </a:fillRef>
          <a:effectRef idx="1">
            <a:schemeClr val="accent1"/>
          </a:effectRef>
          <a:fontRef idx="minor">
            <a:schemeClr val="tx1"/>
          </a:fontRef>
        </p:style>
      </p:cxnSp>
      <p:sp>
        <p:nvSpPr>
          <p:cNvPr id="41" name="AutoShape 8"/>
          <p:cNvSpPr>
            <a:spLocks noChangeArrowheads="1"/>
          </p:cNvSpPr>
          <p:nvPr/>
        </p:nvSpPr>
        <p:spPr bwMode="auto">
          <a:xfrm>
            <a:off x="3360260" y="2898278"/>
            <a:ext cx="2167903" cy="586397"/>
          </a:xfrm>
          <a:prstGeom prst="roundRect">
            <a:avLst>
              <a:gd name="adj" fmla="val 16667"/>
            </a:avLst>
          </a:prstGeom>
          <a:solidFill>
            <a:schemeClr val="accent3"/>
          </a:solidFill>
          <a:ln w="9525" algn="ctr">
            <a:noFill/>
            <a:round/>
            <a:headEnd/>
            <a:tailEnd/>
          </a:ln>
        </p:spPr>
        <p:txBody>
          <a:bodyPr lIns="90488" tIns="0" rIns="90488" bIns="0" anchor="ctr"/>
          <a:lstStyle/>
          <a:p>
            <a:r>
              <a:rPr lang="en-US" altLang="zh-CN" sz="1600" dirty="0" smtClean="0">
                <a:solidFill>
                  <a:schemeClr val="tx2"/>
                </a:solidFill>
                <a:latin typeface="Arial" panose="020B0604020202020204" pitchFamily="34" charset="0"/>
                <a:cs typeface="Arial" panose="020B0604020202020204" pitchFamily="34" charset="0"/>
              </a:rPr>
              <a:t>Capecitabine or 5FU + cisplatin (n=338)</a:t>
            </a:r>
            <a:endParaRPr lang="en-US" altLang="zh-CN" sz="1600" dirty="0">
              <a:solidFill>
                <a:schemeClr val="tx2"/>
              </a:solidFill>
              <a:latin typeface="Arial" panose="020B0604020202020204" pitchFamily="34" charset="0"/>
              <a:cs typeface="Arial" panose="020B0604020202020204" pitchFamily="34" charset="0"/>
            </a:endParaRPr>
          </a:p>
        </p:txBody>
      </p:sp>
      <p:cxnSp>
        <p:nvCxnSpPr>
          <p:cNvPr id="42" name="AutoShape 19"/>
          <p:cNvCxnSpPr>
            <a:cxnSpLocks noChangeShapeType="1"/>
          </p:cNvCxnSpPr>
          <p:nvPr/>
        </p:nvCxnSpPr>
        <p:spPr bwMode="auto">
          <a:xfrm flipV="1">
            <a:off x="3364440" y="3509039"/>
            <a:ext cx="4732480" cy="1658"/>
          </a:xfrm>
          <a:prstGeom prst="straightConnector1">
            <a:avLst/>
          </a:prstGeom>
          <a:noFill/>
          <a:ln w="38100">
            <a:solidFill>
              <a:srgbClr val="000000"/>
            </a:solidFill>
            <a:round/>
            <a:headEnd/>
            <a:tailEnd type="triangle" w="med" len="med"/>
          </a:ln>
        </p:spPr>
      </p:cxnSp>
      <p:sp>
        <p:nvSpPr>
          <p:cNvPr id="43" name="AutoShape 12"/>
          <p:cNvSpPr>
            <a:spLocks noChangeArrowheads="1"/>
          </p:cNvSpPr>
          <p:nvPr/>
        </p:nvSpPr>
        <p:spPr bwMode="auto">
          <a:xfrm rot="16200000">
            <a:off x="6933312" y="3714081"/>
            <a:ext cx="3087232" cy="403448"/>
          </a:xfrm>
          <a:prstGeom prst="roundRect">
            <a:avLst>
              <a:gd name="adj" fmla="val 16667"/>
            </a:avLst>
          </a:prstGeom>
          <a:solidFill>
            <a:srgbClr val="000000"/>
          </a:solidFill>
          <a:ln w="9525" algn="ctr">
            <a:noFill/>
            <a:round/>
            <a:headEnd/>
            <a:tailEnd/>
          </a:ln>
        </p:spPr>
        <p:txBody>
          <a:bodyPr lIns="90488" tIns="0" rIns="90488" bIns="0" anchor="ctr"/>
          <a:lstStyle/>
          <a:p>
            <a:pPr algn="ctr" defTabSz="892175" eaLnBrk="0" hangingPunct="0">
              <a:defRPr/>
            </a:pPr>
            <a:r>
              <a:rPr lang="en-US" altLang="zh-CN" sz="1600" kern="0" dirty="0" smtClean="0">
                <a:solidFill>
                  <a:srgbClr val="FFFFFF"/>
                </a:solidFill>
                <a:latin typeface="Arial" panose="020B0604020202020204" pitchFamily="34" charset="0"/>
                <a:cs typeface="Arial" panose="020B0604020202020204" pitchFamily="34" charset="0"/>
              </a:rPr>
              <a:t>Follow-up</a:t>
            </a:r>
            <a:endParaRPr lang="en-US" altLang="zh-CN" sz="1600" kern="0" dirty="0">
              <a:solidFill>
                <a:srgbClr val="FFFFFF"/>
              </a:solidFill>
              <a:latin typeface="Arial" panose="020B0604020202020204" pitchFamily="34" charset="0"/>
              <a:cs typeface="Arial" panose="020B0604020202020204" pitchFamily="34" charset="0"/>
            </a:endParaRPr>
          </a:p>
        </p:txBody>
      </p:sp>
      <p:cxnSp>
        <p:nvCxnSpPr>
          <p:cNvPr id="44" name="Straight Connector 43"/>
          <p:cNvCxnSpPr>
            <a:stCxn id="64" idx="3"/>
          </p:cNvCxnSpPr>
          <p:nvPr/>
        </p:nvCxnSpPr>
        <p:spPr>
          <a:xfrm>
            <a:off x="2397204" y="3526989"/>
            <a:ext cx="100966" cy="0"/>
          </a:xfrm>
          <a:prstGeom prst="line">
            <a:avLst/>
          </a:prstGeom>
          <a:ln w="38100">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45" name="AutoShape 8"/>
          <p:cNvSpPr>
            <a:spLocks noChangeArrowheads="1"/>
          </p:cNvSpPr>
          <p:nvPr/>
        </p:nvSpPr>
        <p:spPr bwMode="auto">
          <a:xfrm>
            <a:off x="3360260" y="3535062"/>
            <a:ext cx="4335807" cy="505866"/>
          </a:xfrm>
          <a:prstGeom prst="roundRect">
            <a:avLst>
              <a:gd name="adj" fmla="val 16667"/>
            </a:avLst>
          </a:prstGeom>
          <a:solidFill>
            <a:schemeClr val="accent3"/>
          </a:solidFill>
          <a:ln w="9525" algn="ctr">
            <a:noFill/>
            <a:round/>
            <a:headEnd/>
            <a:tailEnd/>
          </a:ln>
        </p:spPr>
        <p:txBody>
          <a:bodyPr lIns="90488" tIns="0" rIns="90488" bIns="0" anchor="ctr"/>
          <a:lstStyle/>
          <a:p>
            <a:r>
              <a:rPr lang="en-US" altLang="zh-CN" sz="1600" dirty="0" smtClean="0">
                <a:solidFill>
                  <a:schemeClr val="tx2"/>
                </a:solidFill>
                <a:latin typeface="Arial" panose="020B0604020202020204" pitchFamily="34" charset="0"/>
                <a:cs typeface="Arial" panose="020B0604020202020204" pitchFamily="34" charset="0"/>
              </a:rPr>
              <a:t>Trastuzumab + pertuzumab 840 mg IV q3w</a:t>
            </a:r>
            <a:endParaRPr lang="en-US" altLang="zh-CN" sz="1600" dirty="0">
              <a:solidFill>
                <a:schemeClr val="tx2"/>
              </a:solidFill>
              <a:latin typeface="Arial" panose="020B0604020202020204" pitchFamily="34" charset="0"/>
              <a:cs typeface="Arial" panose="020B0604020202020204" pitchFamily="34" charset="0"/>
            </a:endParaRPr>
          </a:p>
        </p:txBody>
      </p:sp>
      <p:sp>
        <p:nvSpPr>
          <p:cNvPr id="46" name="TextBox 45"/>
          <p:cNvSpPr txBox="1"/>
          <p:nvPr/>
        </p:nvSpPr>
        <p:spPr>
          <a:xfrm>
            <a:off x="3168802" y="2176542"/>
            <a:ext cx="3038902" cy="461665"/>
          </a:xfrm>
          <a:prstGeom prst="rect">
            <a:avLst/>
          </a:prstGeom>
          <a:noFill/>
        </p:spPr>
        <p:txBody>
          <a:bodyPr wrap="square" rtlCol="0">
            <a:spAutoFit/>
          </a:bodyPr>
          <a:lstStyle/>
          <a:p>
            <a:pPr algn="ctr"/>
            <a:r>
              <a:rPr lang="en-GB" sz="1200" b="1" dirty="0" smtClean="0">
                <a:solidFill>
                  <a:srgbClr val="000000"/>
                </a:solidFill>
                <a:latin typeface="Arial" panose="020B0604020202020204" pitchFamily="34" charset="0"/>
                <a:cs typeface="Arial" panose="020B0604020202020204" pitchFamily="34" charset="0"/>
              </a:rPr>
              <a:t>Study treatment</a:t>
            </a:r>
          </a:p>
          <a:p>
            <a:pPr algn="ctr"/>
            <a:r>
              <a:rPr lang="en-GB" sz="1200" dirty="0" smtClean="0">
                <a:solidFill>
                  <a:srgbClr val="000000"/>
                </a:solidFill>
                <a:latin typeface="Arial" panose="020B0604020202020204" pitchFamily="34" charset="0"/>
                <a:cs typeface="Arial" panose="020B0604020202020204" pitchFamily="34" charset="0"/>
              </a:rPr>
              <a:t>~6 treatment cycles (21-day cycle)</a:t>
            </a:r>
          </a:p>
        </p:txBody>
      </p:sp>
      <p:sp>
        <p:nvSpPr>
          <p:cNvPr id="47" name="TextBox 46"/>
          <p:cNvSpPr txBox="1"/>
          <p:nvPr/>
        </p:nvSpPr>
        <p:spPr>
          <a:xfrm>
            <a:off x="6091845" y="2248152"/>
            <a:ext cx="2005075" cy="1015663"/>
          </a:xfrm>
          <a:prstGeom prst="rect">
            <a:avLst/>
          </a:prstGeom>
          <a:noFill/>
        </p:spPr>
        <p:txBody>
          <a:bodyPr wrap="square" rtlCol="0">
            <a:spAutoFit/>
          </a:bodyPr>
          <a:lstStyle/>
          <a:p>
            <a:pPr algn="ctr"/>
            <a:r>
              <a:rPr lang="en-GB" sz="1200" b="1" dirty="0" smtClean="0">
                <a:solidFill>
                  <a:srgbClr val="000000"/>
                </a:solidFill>
                <a:latin typeface="Arial" panose="020B0604020202020204" pitchFamily="34" charset="0"/>
                <a:cs typeface="Arial" panose="020B0604020202020204" pitchFamily="34" charset="0"/>
              </a:rPr>
              <a:t>Study treatment</a:t>
            </a:r>
          </a:p>
          <a:p>
            <a:pPr algn="ctr"/>
            <a:r>
              <a:rPr lang="en-GB" sz="1200" dirty="0" smtClean="0">
                <a:solidFill>
                  <a:srgbClr val="000000"/>
                </a:solidFill>
                <a:latin typeface="Arial" panose="020B0604020202020204" pitchFamily="34" charset="0"/>
                <a:cs typeface="Arial" panose="020B0604020202020204" pitchFamily="34" charset="0"/>
              </a:rPr>
              <a:t>HER2-targeted therapy continues until PD or unacceptable toxicity</a:t>
            </a:r>
          </a:p>
          <a:p>
            <a:pPr algn="ctr"/>
            <a:endParaRPr lang="en-GB" sz="1200" dirty="0">
              <a:solidFill>
                <a:srgbClr val="000000"/>
              </a:solidFill>
              <a:latin typeface="Arial" panose="020B0604020202020204" pitchFamily="34" charset="0"/>
              <a:cs typeface="Arial" panose="020B0604020202020204" pitchFamily="34" charset="0"/>
            </a:endParaRPr>
          </a:p>
        </p:txBody>
      </p:sp>
      <p:sp>
        <p:nvSpPr>
          <p:cNvPr id="48" name="AutoShape 8"/>
          <p:cNvSpPr>
            <a:spLocks noChangeArrowheads="1"/>
          </p:cNvSpPr>
          <p:nvPr/>
        </p:nvSpPr>
        <p:spPr bwMode="auto">
          <a:xfrm>
            <a:off x="3365516" y="4332939"/>
            <a:ext cx="2167903" cy="543766"/>
          </a:xfrm>
          <a:prstGeom prst="roundRect">
            <a:avLst>
              <a:gd name="adj" fmla="val 16667"/>
            </a:avLst>
          </a:prstGeom>
          <a:solidFill>
            <a:schemeClr val="accent2"/>
          </a:solidFill>
          <a:ln w="9525" algn="ctr">
            <a:noFill/>
            <a:round/>
            <a:headEnd/>
            <a:tailEnd/>
          </a:ln>
        </p:spPr>
        <p:txBody>
          <a:bodyPr lIns="90488" tIns="0" rIns="90488" bIns="0" anchor="ctr"/>
          <a:lstStyle/>
          <a:p>
            <a:r>
              <a:rPr lang="en-US" altLang="zh-CN" sz="1600" dirty="0" smtClean="0">
                <a:solidFill>
                  <a:srgbClr val="000000"/>
                </a:solidFill>
                <a:latin typeface="Arial" panose="020B0604020202020204" pitchFamily="34" charset="0"/>
                <a:cs typeface="Arial" panose="020B0604020202020204" pitchFamily="34" charset="0"/>
              </a:rPr>
              <a:t>Capecitabine or 5FU + cisplatin (n=392)</a:t>
            </a:r>
            <a:endParaRPr lang="en-US" altLang="zh-CN" sz="1600" dirty="0">
              <a:solidFill>
                <a:srgbClr val="000000"/>
              </a:solidFill>
              <a:latin typeface="Arial" panose="020B0604020202020204" pitchFamily="34" charset="0"/>
              <a:cs typeface="Arial" panose="020B0604020202020204" pitchFamily="34" charset="0"/>
            </a:endParaRPr>
          </a:p>
        </p:txBody>
      </p:sp>
      <p:sp>
        <p:nvSpPr>
          <p:cNvPr id="49" name="AutoShape 8"/>
          <p:cNvSpPr>
            <a:spLocks noChangeArrowheads="1"/>
          </p:cNvSpPr>
          <p:nvPr/>
        </p:nvSpPr>
        <p:spPr bwMode="auto">
          <a:xfrm>
            <a:off x="3365516" y="4938193"/>
            <a:ext cx="4335807" cy="511499"/>
          </a:xfrm>
          <a:prstGeom prst="roundRect">
            <a:avLst>
              <a:gd name="adj" fmla="val 16667"/>
            </a:avLst>
          </a:prstGeom>
          <a:solidFill>
            <a:schemeClr val="accent2"/>
          </a:solidFill>
          <a:ln w="9525" algn="ctr">
            <a:noFill/>
            <a:round/>
            <a:headEnd/>
            <a:tailEnd/>
          </a:ln>
        </p:spPr>
        <p:txBody>
          <a:bodyPr lIns="90488" tIns="0" rIns="90488" bIns="0" anchor="ctr"/>
          <a:lstStyle/>
          <a:p>
            <a:r>
              <a:rPr lang="en-US" altLang="zh-CN" sz="1600" dirty="0" smtClean="0">
                <a:solidFill>
                  <a:srgbClr val="000000"/>
                </a:solidFill>
                <a:latin typeface="Arial" panose="020B0604020202020204" pitchFamily="34" charset="0"/>
                <a:cs typeface="Arial" panose="020B0604020202020204" pitchFamily="34" charset="0"/>
              </a:rPr>
              <a:t>Trastuzumab + placebo q3w</a:t>
            </a:r>
            <a:endParaRPr lang="en-US" altLang="zh-CN" sz="1600" dirty="0">
              <a:solidFill>
                <a:srgbClr val="000000"/>
              </a:solidFill>
              <a:latin typeface="Arial" panose="020B0604020202020204" pitchFamily="34" charset="0"/>
              <a:cs typeface="Arial" panose="020B0604020202020204" pitchFamily="34" charset="0"/>
            </a:endParaRPr>
          </a:p>
        </p:txBody>
      </p:sp>
      <p:cxnSp>
        <p:nvCxnSpPr>
          <p:cNvPr id="50" name="Straight Connector 49"/>
          <p:cNvCxnSpPr/>
          <p:nvPr/>
        </p:nvCxnSpPr>
        <p:spPr>
          <a:xfrm>
            <a:off x="3350481" y="2372190"/>
            <a:ext cx="0" cy="3120282"/>
          </a:xfrm>
          <a:prstGeom prst="line">
            <a:avLst/>
          </a:prstGeom>
          <a:ln>
            <a:solidFill>
              <a:srgbClr val="000000"/>
            </a:solidFill>
            <a:prstDash val="dash"/>
          </a:ln>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a:off x="8096920" y="2359335"/>
            <a:ext cx="0" cy="3120282"/>
          </a:xfrm>
          <a:prstGeom prst="line">
            <a:avLst/>
          </a:prstGeom>
          <a:ln>
            <a:solidFill>
              <a:srgbClr val="000000"/>
            </a:solidFill>
            <a:prstDash val="dash"/>
          </a:ln>
        </p:spPr>
        <p:style>
          <a:lnRef idx="2">
            <a:schemeClr val="accent1"/>
          </a:lnRef>
          <a:fillRef idx="0">
            <a:schemeClr val="accent1"/>
          </a:fillRef>
          <a:effectRef idx="1">
            <a:schemeClr val="accent1"/>
          </a:effectRef>
          <a:fontRef idx="minor">
            <a:schemeClr val="tx1"/>
          </a:fontRef>
        </p:style>
      </p:cxnSp>
      <p:sp>
        <p:nvSpPr>
          <p:cNvPr id="52" name="TextBox 51"/>
          <p:cNvSpPr txBox="1"/>
          <p:nvPr/>
        </p:nvSpPr>
        <p:spPr>
          <a:xfrm>
            <a:off x="3337151" y="2625659"/>
            <a:ext cx="1893288" cy="307777"/>
          </a:xfrm>
          <a:prstGeom prst="rect">
            <a:avLst/>
          </a:prstGeom>
          <a:noFill/>
        </p:spPr>
        <p:txBody>
          <a:bodyPr wrap="square" rtlCol="0">
            <a:spAutoFit/>
          </a:bodyPr>
          <a:lstStyle/>
          <a:p>
            <a:pPr algn="ctr"/>
            <a:r>
              <a:rPr lang="en-GB" sz="1400" b="1" dirty="0" smtClean="0">
                <a:solidFill>
                  <a:srgbClr val="000000"/>
                </a:solidFill>
                <a:latin typeface="Arial" panose="020B0604020202020204" pitchFamily="34" charset="0"/>
                <a:cs typeface="Arial" panose="020B0604020202020204" pitchFamily="34" charset="0"/>
              </a:rPr>
              <a:t>Arm A</a:t>
            </a:r>
            <a:endParaRPr lang="en-GB" sz="1400" b="1" dirty="0">
              <a:solidFill>
                <a:srgbClr val="000000"/>
              </a:solidFill>
              <a:latin typeface="Arial" panose="020B0604020202020204" pitchFamily="34" charset="0"/>
              <a:cs typeface="Arial" panose="020B0604020202020204" pitchFamily="34" charset="0"/>
            </a:endParaRPr>
          </a:p>
        </p:txBody>
      </p:sp>
      <p:sp>
        <p:nvSpPr>
          <p:cNvPr id="53" name="TextBox 52"/>
          <p:cNvSpPr txBox="1"/>
          <p:nvPr/>
        </p:nvSpPr>
        <p:spPr>
          <a:xfrm>
            <a:off x="3337151" y="4049749"/>
            <a:ext cx="1893288" cy="307777"/>
          </a:xfrm>
          <a:prstGeom prst="rect">
            <a:avLst/>
          </a:prstGeom>
          <a:noFill/>
        </p:spPr>
        <p:txBody>
          <a:bodyPr wrap="square" rtlCol="0">
            <a:spAutoFit/>
          </a:bodyPr>
          <a:lstStyle/>
          <a:p>
            <a:pPr algn="ctr"/>
            <a:r>
              <a:rPr lang="en-GB" sz="1400" b="1" dirty="0" smtClean="0">
                <a:solidFill>
                  <a:srgbClr val="000000"/>
                </a:solidFill>
                <a:latin typeface="Arial" panose="020B0604020202020204" pitchFamily="34" charset="0"/>
                <a:cs typeface="Arial" panose="020B0604020202020204" pitchFamily="34" charset="0"/>
              </a:rPr>
              <a:t>Arm B</a:t>
            </a:r>
            <a:endParaRPr lang="en-GB" sz="1400" b="1" dirty="0">
              <a:solidFill>
                <a:srgbClr val="000000"/>
              </a:solidFill>
              <a:latin typeface="Arial" panose="020B0604020202020204" pitchFamily="34" charset="0"/>
              <a:cs typeface="Arial" panose="020B0604020202020204" pitchFamily="34" charset="0"/>
            </a:endParaRPr>
          </a:p>
        </p:txBody>
      </p:sp>
      <p:cxnSp>
        <p:nvCxnSpPr>
          <p:cNvPr id="54" name="Straight Arrow Connector 53"/>
          <p:cNvCxnSpPr/>
          <p:nvPr/>
        </p:nvCxnSpPr>
        <p:spPr>
          <a:xfrm>
            <a:off x="3350481" y="2661495"/>
            <a:ext cx="2741364" cy="0"/>
          </a:xfrm>
          <a:prstGeom prst="straightConnector1">
            <a:avLst/>
          </a:prstGeom>
          <a:ln w="9525">
            <a:solidFill>
              <a:srgbClr val="00000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p:nvPr/>
        </p:nvCxnSpPr>
        <p:spPr>
          <a:xfrm flipV="1">
            <a:off x="6094738" y="2658972"/>
            <a:ext cx="2002182" cy="2523"/>
          </a:xfrm>
          <a:prstGeom prst="straightConnector1">
            <a:avLst/>
          </a:prstGeom>
          <a:ln w="9525">
            <a:solidFill>
              <a:srgbClr val="00000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56" name="AutoShape 19"/>
          <p:cNvCxnSpPr>
            <a:cxnSpLocks noChangeShapeType="1"/>
          </p:cNvCxnSpPr>
          <p:nvPr/>
        </p:nvCxnSpPr>
        <p:spPr bwMode="auto">
          <a:xfrm flipV="1">
            <a:off x="3362602" y="4906343"/>
            <a:ext cx="4732480" cy="1658"/>
          </a:xfrm>
          <a:prstGeom prst="straightConnector1">
            <a:avLst/>
          </a:prstGeom>
          <a:noFill/>
          <a:ln w="38100">
            <a:solidFill>
              <a:srgbClr val="000000"/>
            </a:solidFill>
            <a:round/>
            <a:headEnd/>
            <a:tailEnd type="triangle" w="med" len="med"/>
          </a:ln>
        </p:spPr>
      </p:cxnSp>
      <p:sp>
        <p:nvSpPr>
          <p:cNvPr id="57" name="Oval 14"/>
          <p:cNvSpPr>
            <a:spLocks noChangeArrowheads="1"/>
          </p:cNvSpPr>
          <p:nvPr/>
        </p:nvSpPr>
        <p:spPr bwMode="auto">
          <a:xfrm>
            <a:off x="2620685" y="3234889"/>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en-GB" altLang="zh-CN" b="1" dirty="0" smtClean="0">
                <a:solidFill>
                  <a:srgbClr val="043882"/>
                </a:solidFill>
                <a:ea typeface="SimSun" pitchFamily="2" charset="-122"/>
              </a:rPr>
              <a:t>R</a:t>
            </a:r>
          </a:p>
          <a:p>
            <a:pPr algn="ctr"/>
            <a:r>
              <a:rPr lang="en-GB" altLang="zh-CN" b="1" dirty="0" smtClean="0">
                <a:solidFill>
                  <a:srgbClr val="043882"/>
                </a:solidFill>
                <a:ea typeface="SimSun" pitchFamily="2" charset="-122"/>
              </a:rPr>
              <a:t>1:1</a:t>
            </a:r>
            <a:endParaRPr lang="en-GB" altLang="zh-CN" b="1" dirty="0">
              <a:solidFill>
                <a:srgbClr val="043882"/>
              </a:solidFill>
              <a:ea typeface="SimSun" pitchFamily="2" charset="-122"/>
            </a:endParaRPr>
          </a:p>
        </p:txBody>
      </p:sp>
      <p:cxnSp>
        <p:nvCxnSpPr>
          <p:cNvPr id="58" name="AutoShape 15"/>
          <p:cNvCxnSpPr>
            <a:cxnSpLocks noChangeShapeType="1"/>
          </p:cNvCxnSpPr>
          <p:nvPr/>
        </p:nvCxnSpPr>
        <p:spPr bwMode="auto">
          <a:xfrm rot="5400000" flipH="1" flipV="1">
            <a:off x="2784830" y="2693811"/>
            <a:ext cx="663905" cy="432000"/>
          </a:xfrm>
          <a:prstGeom prst="bentConnector2">
            <a:avLst/>
          </a:prstGeom>
          <a:noFill/>
          <a:ln w="57150">
            <a:solidFill>
              <a:schemeClr val="bg2">
                <a:lumMod val="60000"/>
                <a:lumOff val="40000"/>
              </a:schemeClr>
            </a:solidFill>
            <a:round/>
            <a:headEnd/>
            <a:tailEnd type="triangle" w="med" len="med"/>
          </a:ln>
        </p:spPr>
      </p:cxnSp>
      <p:cxnSp>
        <p:nvCxnSpPr>
          <p:cNvPr id="59" name="AutoShape 19"/>
          <p:cNvCxnSpPr>
            <a:cxnSpLocks noChangeShapeType="1"/>
            <a:stCxn id="64" idx="3"/>
            <a:endCxn id="57" idx="2"/>
          </p:cNvCxnSpPr>
          <p:nvPr/>
        </p:nvCxnSpPr>
        <p:spPr bwMode="auto">
          <a:xfrm>
            <a:off x="2397204" y="3526989"/>
            <a:ext cx="223481" cy="0"/>
          </a:xfrm>
          <a:prstGeom prst="straightConnector1">
            <a:avLst/>
          </a:prstGeom>
          <a:noFill/>
          <a:ln w="57150">
            <a:solidFill>
              <a:schemeClr val="bg2">
                <a:lumMod val="60000"/>
                <a:lumOff val="40000"/>
              </a:schemeClr>
            </a:solidFill>
            <a:round/>
            <a:headEnd type="none" w="med" len="med"/>
            <a:tailEnd type="none" w="med" len="med"/>
          </a:ln>
        </p:spPr>
      </p:cxnSp>
      <p:cxnSp>
        <p:nvCxnSpPr>
          <p:cNvPr id="60" name="AutoShape 16"/>
          <p:cNvCxnSpPr>
            <a:cxnSpLocks noChangeShapeType="1"/>
            <a:stCxn id="57" idx="4"/>
            <a:endCxn id="48" idx="1"/>
          </p:cNvCxnSpPr>
          <p:nvPr/>
        </p:nvCxnSpPr>
        <p:spPr bwMode="auto">
          <a:xfrm rot="16200000" flipH="1">
            <a:off x="2746133" y="3985438"/>
            <a:ext cx="785733" cy="453033"/>
          </a:xfrm>
          <a:prstGeom prst="bentConnector2">
            <a:avLst/>
          </a:prstGeom>
          <a:noFill/>
          <a:ln w="57150">
            <a:solidFill>
              <a:schemeClr val="bg2">
                <a:lumMod val="60000"/>
                <a:lumOff val="40000"/>
              </a:schemeClr>
            </a:solidFill>
            <a:round/>
            <a:headEnd/>
            <a:tailEnd type="triangle" w="med" len="med"/>
          </a:ln>
        </p:spPr>
      </p:cxnSp>
      <p:sp>
        <p:nvSpPr>
          <p:cNvPr id="61" name="Content Placeholder 26"/>
          <p:cNvSpPr txBox="1">
            <a:spLocks/>
          </p:cNvSpPr>
          <p:nvPr/>
        </p:nvSpPr>
        <p:spPr bwMode="auto">
          <a:xfrm>
            <a:off x="77998" y="4587442"/>
            <a:ext cx="2819703" cy="892175"/>
          </a:xfrm>
          <a:prstGeom prst="rect">
            <a:avLst/>
          </a:prstGeom>
          <a:noFill/>
          <a:ln w="9525">
            <a:noFill/>
            <a:miter lim="800000"/>
            <a:headEnd/>
            <a:tailEnd/>
          </a:ln>
        </p:spPr>
        <p:txBody>
          <a:bodyPr/>
          <a:lstStyle/>
          <a:p>
            <a:pPr marL="190500" indent="-190500">
              <a:spcBef>
                <a:spcPts val="0"/>
              </a:spcBef>
              <a:spcAft>
                <a:spcPts val="0"/>
              </a:spcAft>
              <a:defRPr/>
            </a:pPr>
            <a:r>
              <a:rPr lang="en-GB" sz="1400" b="1" dirty="0">
                <a:solidFill>
                  <a:srgbClr val="043882"/>
                </a:solidFill>
                <a:latin typeface="Arial"/>
              </a:rPr>
              <a:t>Stratification</a:t>
            </a:r>
          </a:p>
          <a:p>
            <a:pPr marL="203200" indent="-203200">
              <a:spcBef>
                <a:spcPts val="0"/>
              </a:spcBef>
              <a:spcAft>
                <a:spcPts val="0"/>
              </a:spcAft>
              <a:buFont typeface="Arial" pitchFamily="34" charset="0"/>
              <a:buChar char="•"/>
              <a:defRPr/>
            </a:pPr>
            <a:r>
              <a:rPr lang="en-GB" sz="1400" dirty="0">
                <a:solidFill>
                  <a:srgbClr val="4D4D4D"/>
                </a:solidFill>
                <a:latin typeface="Arial"/>
              </a:rPr>
              <a:t>Geographical region</a:t>
            </a:r>
          </a:p>
          <a:p>
            <a:pPr marL="203200" indent="-203200">
              <a:spcBef>
                <a:spcPts val="0"/>
              </a:spcBef>
              <a:spcAft>
                <a:spcPts val="0"/>
              </a:spcAft>
              <a:buFont typeface="Arial" pitchFamily="34" charset="0"/>
              <a:buChar char="•"/>
              <a:defRPr/>
            </a:pPr>
            <a:r>
              <a:rPr lang="en-GB" sz="1400" dirty="0">
                <a:solidFill>
                  <a:srgbClr val="4D4D4D"/>
                </a:solidFill>
                <a:latin typeface="Arial"/>
              </a:rPr>
              <a:t>Prior </a:t>
            </a:r>
            <a:r>
              <a:rPr lang="en-GB" sz="1400" dirty="0" err="1">
                <a:solidFill>
                  <a:srgbClr val="4D4D4D"/>
                </a:solidFill>
                <a:latin typeface="Arial"/>
              </a:rPr>
              <a:t>gastrectomy</a:t>
            </a:r>
            <a:r>
              <a:rPr lang="en-GB" sz="1400" dirty="0">
                <a:solidFill>
                  <a:srgbClr val="4D4D4D"/>
                </a:solidFill>
                <a:latin typeface="Arial"/>
              </a:rPr>
              <a:t> (yes/no)</a:t>
            </a:r>
          </a:p>
          <a:p>
            <a:pPr marL="203200" indent="-203200">
              <a:spcBef>
                <a:spcPts val="0"/>
              </a:spcBef>
              <a:spcAft>
                <a:spcPts val="0"/>
              </a:spcAft>
              <a:buFont typeface="Arial" pitchFamily="34" charset="0"/>
              <a:buChar char="•"/>
              <a:defRPr/>
            </a:pPr>
            <a:r>
              <a:rPr lang="en-GB" sz="1400" dirty="0">
                <a:solidFill>
                  <a:srgbClr val="4D4D4D"/>
                </a:solidFill>
                <a:latin typeface="Arial"/>
              </a:rPr>
              <a:t>IHC </a:t>
            </a:r>
            <a:r>
              <a:rPr lang="en-GB" sz="1400" dirty="0" smtClean="0">
                <a:solidFill>
                  <a:srgbClr val="4D4D4D"/>
                </a:solidFill>
                <a:latin typeface="Arial"/>
              </a:rPr>
              <a:t>3</a:t>
            </a:r>
            <a:r>
              <a:rPr lang="en-GB" sz="1400" baseline="30000" dirty="0" smtClean="0">
                <a:solidFill>
                  <a:srgbClr val="4D4D4D"/>
                </a:solidFill>
                <a:latin typeface="Arial"/>
              </a:rPr>
              <a:t>+</a:t>
            </a:r>
            <a:r>
              <a:rPr lang="en-GB" sz="1400" dirty="0" smtClean="0">
                <a:solidFill>
                  <a:srgbClr val="4D4D4D"/>
                </a:solidFill>
                <a:latin typeface="Arial"/>
              </a:rPr>
              <a:t> </a:t>
            </a:r>
            <a:r>
              <a:rPr lang="en-GB" sz="1400" dirty="0">
                <a:solidFill>
                  <a:srgbClr val="4D4D4D"/>
                </a:solidFill>
                <a:latin typeface="Arial"/>
              </a:rPr>
              <a:t>vs. IHC </a:t>
            </a:r>
            <a:r>
              <a:rPr lang="en-GB" sz="1400" dirty="0" smtClean="0">
                <a:solidFill>
                  <a:srgbClr val="4D4D4D"/>
                </a:solidFill>
                <a:latin typeface="Arial"/>
              </a:rPr>
              <a:t>2</a:t>
            </a:r>
            <a:r>
              <a:rPr lang="en-GB" sz="1400" baseline="30000" dirty="0" smtClean="0">
                <a:solidFill>
                  <a:srgbClr val="4D4D4D"/>
                </a:solidFill>
                <a:latin typeface="Arial"/>
              </a:rPr>
              <a:t>+ </a:t>
            </a:r>
            <a:r>
              <a:rPr lang="en-GB" sz="1400" dirty="0" smtClean="0">
                <a:solidFill>
                  <a:srgbClr val="4D4D4D"/>
                </a:solidFill>
                <a:latin typeface="Arial"/>
              </a:rPr>
              <a:t>/ISH</a:t>
            </a:r>
            <a:r>
              <a:rPr lang="en-GB" sz="1400" baseline="30000" dirty="0" smtClean="0">
                <a:solidFill>
                  <a:srgbClr val="4D4D4D"/>
                </a:solidFill>
                <a:latin typeface="Arial"/>
              </a:rPr>
              <a:t>+</a:t>
            </a:r>
            <a:endParaRPr lang="en-GB" sz="1400" baseline="30000" dirty="0">
              <a:solidFill>
                <a:srgbClr val="4D4D4D"/>
              </a:solidFill>
              <a:latin typeface="Arial"/>
            </a:endParaRPr>
          </a:p>
        </p:txBody>
      </p:sp>
      <p:sp>
        <p:nvSpPr>
          <p:cNvPr id="62" name="Rectangle 9"/>
          <p:cNvSpPr txBox="1">
            <a:spLocks noChangeArrowheads="1"/>
          </p:cNvSpPr>
          <p:nvPr/>
        </p:nvSpPr>
        <p:spPr bwMode="auto">
          <a:xfrm>
            <a:off x="365124" y="5644136"/>
            <a:ext cx="4130676" cy="79904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b="1" dirty="0" smtClean="0">
                <a:solidFill>
                  <a:schemeClr val="bg2"/>
                </a:solidFill>
              </a:rPr>
              <a:t>PRIMARY ENDPOINT</a:t>
            </a:r>
          </a:p>
          <a:p>
            <a:r>
              <a:rPr lang="en-GB" dirty="0" smtClean="0"/>
              <a:t>OS</a:t>
            </a:r>
          </a:p>
          <a:p>
            <a:endParaRPr lang="en-GB" dirty="0"/>
          </a:p>
        </p:txBody>
      </p:sp>
      <p:sp>
        <p:nvSpPr>
          <p:cNvPr id="63" name="Content Placeholder 26"/>
          <p:cNvSpPr txBox="1">
            <a:spLocks/>
          </p:cNvSpPr>
          <p:nvPr/>
        </p:nvSpPr>
        <p:spPr>
          <a:xfrm>
            <a:off x="4648200" y="5644136"/>
            <a:ext cx="4130675" cy="799043"/>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b="1" dirty="0" smtClean="0">
                <a:solidFill>
                  <a:schemeClr val="bg2"/>
                </a:solidFill>
              </a:rPr>
              <a:t>SECONDARY ENDPOINTS</a:t>
            </a:r>
          </a:p>
          <a:p>
            <a:r>
              <a:rPr lang="en-GB" dirty="0" smtClean="0"/>
              <a:t>PFS, </a:t>
            </a:r>
            <a:r>
              <a:rPr lang="en-GB" dirty="0"/>
              <a:t>ORR, </a:t>
            </a:r>
            <a:r>
              <a:rPr lang="en-GB" dirty="0" err="1"/>
              <a:t>DoR</a:t>
            </a:r>
            <a:r>
              <a:rPr lang="en-GB" dirty="0"/>
              <a:t>, CBR, safety, PK, </a:t>
            </a:r>
            <a:r>
              <a:rPr lang="en-GB" dirty="0" err="1"/>
              <a:t>QoL</a:t>
            </a:r>
            <a:endParaRPr lang="en-GB" dirty="0"/>
          </a:p>
        </p:txBody>
      </p:sp>
      <p:sp>
        <p:nvSpPr>
          <p:cNvPr id="64" name="AutoShape 9"/>
          <p:cNvSpPr>
            <a:spLocks noChangeArrowheads="1"/>
          </p:cNvSpPr>
          <p:nvPr/>
        </p:nvSpPr>
        <p:spPr bwMode="auto">
          <a:xfrm>
            <a:off x="77998" y="2460331"/>
            <a:ext cx="2319206" cy="2133316"/>
          </a:xfrm>
          <a:prstGeom prst="roundRect">
            <a:avLst>
              <a:gd name="adj" fmla="val 8208"/>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en-US" altLang="zh-CN" sz="1600" dirty="0" smtClean="0">
                <a:solidFill>
                  <a:schemeClr val="tx2"/>
                </a:solidFill>
                <a:latin typeface="Arial" panose="020B0604020202020204" pitchFamily="34" charset="0"/>
                <a:cs typeface="Arial" panose="020B0604020202020204" pitchFamily="34" charset="0"/>
              </a:rPr>
              <a:t>Key patient inclusion criteria</a:t>
            </a:r>
            <a:endParaRPr lang="en-US" altLang="zh-CN" sz="1600" u="sng" dirty="0" smtClean="0">
              <a:solidFill>
                <a:schemeClr val="tx2"/>
              </a:solidFill>
              <a:latin typeface="Arial" panose="020B0604020202020204" pitchFamily="34" charset="0"/>
              <a:cs typeface="Arial" panose="020B0604020202020204" pitchFamily="34" charset="0"/>
            </a:endParaRPr>
          </a:p>
          <a:p>
            <a:pPr marL="285750" indent="-285750" defTabSz="892175" eaLnBrk="0" hangingPunct="0">
              <a:spcAft>
                <a:spcPct val="30000"/>
              </a:spcAft>
              <a:buFont typeface="Arial" panose="020B0604020202020204" pitchFamily="34" charset="0"/>
              <a:buChar char="•"/>
            </a:pPr>
            <a:r>
              <a:rPr lang="en-GB" sz="1600" dirty="0" smtClean="0">
                <a:solidFill>
                  <a:schemeClr val="tx2"/>
                </a:solidFill>
                <a:latin typeface="Arial" panose="020B0604020202020204" pitchFamily="34" charset="0"/>
                <a:cs typeface="Arial" panose="020B0604020202020204" pitchFamily="34" charset="0"/>
              </a:rPr>
              <a:t>1L HER2</a:t>
            </a:r>
            <a:r>
              <a:rPr lang="en-GB" sz="1600" baseline="30000" dirty="0" smtClean="0">
                <a:solidFill>
                  <a:schemeClr val="tx2"/>
                </a:solidFill>
                <a:latin typeface="Arial" panose="020B0604020202020204" pitchFamily="34" charset="0"/>
                <a:cs typeface="Arial" panose="020B0604020202020204" pitchFamily="34" charset="0"/>
              </a:rPr>
              <a:t>+</a:t>
            </a:r>
            <a:r>
              <a:rPr lang="en-GB" sz="1600" dirty="0" smtClean="0">
                <a:solidFill>
                  <a:schemeClr val="tx2"/>
                </a:solidFill>
                <a:latin typeface="Arial" panose="020B0604020202020204" pitchFamily="34" charset="0"/>
                <a:cs typeface="Arial" panose="020B0604020202020204" pitchFamily="34" charset="0"/>
              </a:rPr>
              <a:t> metastatic gastric or GEJ cancer</a:t>
            </a:r>
          </a:p>
          <a:p>
            <a:pPr marL="285750" indent="-285750" defTabSz="892175" eaLnBrk="0" hangingPunct="0">
              <a:spcAft>
                <a:spcPct val="30000"/>
              </a:spcAft>
              <a:buFont typeface="Arial" panose="020B0604020202020204" pitchFamily="34" charset="0"/>
              <a:buChar char="•"/>
            </a:pPr>
            <a:r>
              <a:rPr lang="en-GB" altLang="zh-CN" sz="1600" dirty="0" smtClean="0">
                <a:solidFill>
                  <a:schemeClr val="tx2"/>
                </a:solidFill>
                <a:latin typeface="Arial" panose="020B0604020202020204" pitchFamily="34" charset="0"/>
                <a:cs typeface="Arial" panose="020B0604020202020204" pitchFamily="34" charset="0"/>
              </a:rPr>
              <a:t>ECOG PS 0 or 1</a:t>
            </a:r>
          </a:p>
          <a:p>
            <a:pPr defTabSz="892175" eaLnBrk="0" hangingPunct="0">
              <a:spcAft>
                <a:spcPct val="30000"/>
              </a:spcAft>
            </a:pPr>
            <a:r>
              <a:rPr lang="en-GB" altLang="zh-CN" sz="1600" dirty="0" smtClean="0">
                <a:solidFill>
                  <a:schemeClr val="tx2"/>
                </a:solidFill>
                <a:latin typeface="Arial" panose="020B0604020202020204" pitchFamily="34" charset="0"/>
                <a:cs typeface="Arial" panose="020B0604020202020204" pitchFamily="34" charset="0"/>
              </a:rPr>
              <a:t>(n=780)</a:t>
            </a:r>
            <a:endParaRPr lang="en-GB" altLang="zh-CN" sz="160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29421045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365124" y="179614"/>
            <a:ext cx="8377947" cy="807720"/>
          </a:xfrm>
        </p:spPr>
        <p:txBody>
          <a:bodyPr/>
          <a:lstStyle/>
          <a:p>
            <a:r>
              <a:rPr lang="en-US" dirty="0" smtClean="0"/>
              <a:t>616O: Pertuzumab (P) + trastuzumab (H) + chemotherapy (CT) for HER2-positive metastatic gastric or gastro-</a:t>
            </a:r>
            <a:r>
              <a:rPr lang="en-US" dirty="0" err="1" smtClean="0"/>
              <a:t>oesophageal</a:t>
            </a:r>
            <a:r>
              <a:rPr lang="en-US" dirty="0" smtClean="0"/>
              <a:t> junction cancer (</a:t>
            </a:r>
            <a:r>
              <a:rPr lang="en-US" dirty="0" err="1" smtClean="0"/>
              <a:t>mGC</a:t>
            </a:r>
            <a:r>
              <a:rPr lang="en-US" dirty="0" smtClean="0"/>
              <a:t>/GEJC): Final analysis of a phase III study (JACOB) – </a:t>
            </a:r>
            <a:r>
              <a:rPr lang="en-US" dirty="0" err="1" smtClean="0"/>
              <a:t>Tabernero</a:t>
            </a:r>
            <a:r>
              <a:rPr lang="en-US" dirty="0" smtClean="0"/>
              <a:t> J, et al</a:t>
            </a:r>
            <a:endParaRPr lang="en-US" dirty="0"/>
          </a:p>
        </p:txBody>
      </p:sp>
      <p:sp>
        <p:nvSpPr>
          <p:cNvPr id="321" name="Content Placeholder 2"/>
          <p:cNvSpPr>
            <a:spLocks noGrp="1"/>
          </p:cNvSpPr>
          <p:nvPr>
            <p:ph idx="1"/>
          </p:nvPr>
        </p:nvSpPr>
        <p:spPr>
          <a:xfrm>
            <a:off x="365124" y="1254035"/>
            <a:ext cx="8413751" cy="4746172"/>
          </a:xfrm>
        </p:spPr>
        <p:txBody>
          <a:bodyPr/>
          <a:lstStyle/>
          <a:p>
            <a:pPr marL="0" indent="0">
              <a:buNone/>
            </a:pPr>
            <a:r>
              <a:rPr lang="en-GB" b="1" dirty="0" smtClean="0"/>
              <a:t>Key results</a:t>
            </a:r>
          </a:p>
          <a:p>
            <a:r>
              <a:rPr lang="en-GB" dirty="0" smtClean="0"/>
              <a:t>OS </a:t>
            </a:r>
            <a:r>
              <a:rPr lang="en-GB" dirty="0"/>
              <a:t>not statistically significant: 16% reduction in risk of </a:t>
            </a:r>
            <a:r>
              <a:rPr lang="en-GB" dirty="0" smtClean="0"/>
              <a:t>death; 3.3-month </a:t>
            </a:r>
            <a:r>
              <a:rPr lang="en-GB" dirty="0"/>
              <a:t>increase in </a:t>
            </a:r>
            <a:r>
              <a:rPr lang="en-GB" dirty="0" err="1" smtClean="0"/>
              <a:t>mOS</a:t>
            </a:r>
            <a:endParaRPr lang="en-US" dirty="0"/>
          </a:p>
        </p:txBody>
      </p:sp>
      <p:sp>
        <p:nvSpPr>
          <p:cNvPr id="482" name="Text Placeholder 4"/>
          <p:cNvSpPr>
            <a:spLocks noGrp="1"/>
          </p:cNvSpPr>
          <p:nvPr>
            <p:ph type="body" sz="quarter" idx="11"/>
          </p:nvPr>
        </p:nvSpPr>
        <p:spPr>
          <a:xfrm>
            <a:off x="4648200" y="6096000"/>
            <a:ext cx="4130675" cy="487363"/>
          </a:xfrm>
        </p:spPr>
        <p:txBody>
          <a:bodyPr/>
          <a:lstStyle/>
          <a:p>
            <a:r>
              <a:rPr lang="en-US" dirty="0" err="1">
                <a:solidFill>
                  <a:schemeClr val="tx1"/>
                </a:solidFill>
                <a:latin typeface="Arial" panose="020B0604020202020204" pitchFamily="34" charset="0"/>
                <a:cs typeface="Arial" panose="020B0604020202020204" pitchFamily="34" charset="0"/>
              </a:rPr>
              <a:t>Tabernero</a:t>
            </a:r>
            <a:r>
              <a:rPr lang="en-US" dirty="0">
                <a:solidFill>
                  <a:schemeClr val="tx1"/>
                </a:solidFill>
                <a:latin typeface="Arial" panose="020B0604020202020204" pitchFamily="34" charset="0"/>
                <a:cs typeface="Arial" panose="020B0604020202020204" pitchFamily="34" charset="0"/>
              </a:rPr>
              <a:t> J, et al. Ann </a:t>
            </a:r>
            <a:r>
              <a:rPr lang="en-US" dirty="0" err="1">
                <a:solidFill>
                  <a:schemeClr val="tx1"/>
                </a:solidFill>
                <a:latin typeface="Arial" panose="020B0604020202020204" pitchFamily="34" charset="0"/>
                <a:cs typeface="Arial" panose="020B0604020202020204" pitchFamily="34" charset="0"/>
              </a:rPr>
              <a:t>Oncol</a:t>
            </a:r>
            <a:r>
              <a:rPr lang="en-US" dirty="0">
                <a:solidFill>
                  <a:schemeClr val="tx1"/>
                </a:solidFill>
                <a:latin typeface="Arial" panose="020B0604020202020204" pitchFamily="34" charset="0"/>
                <a:cs typeface="Arial" panose="020B0604020202020204" pitchFamily="34" charset="0"/>
              </a:rPr>
              <a:t> 2017;28(</a:t>
            </a:r>
            <a:r>
              <a:rPr lang="en-US" dirty="0" err="1">
                <a:solidFill>
                  <a:schemeClr val="tx1"/>
                </a:solidFill>
                <a:latin typeface="Arial" panose="020B0604020202020204" pitchFamily="34" charset="0"/>
                <a:cs typeface="Arial" panose="020B0604020202020204" pitchFamily="34" charset="0"/>
              </a:rPr>
              <a:t>Suppl</a:t>
            </a:r>
            <a:r>
              <a:rPr lang="en-US" dirty="0">
                <a:solidFill>
                  <a:schemeClr val="tx1"/>
                </a:solidFill>
                <a:latin typeface="Arial" panose="020B0604020202020204" pitchFamily="34" charset="0"/>
                <a:cs typeface="Arial" panose="020B0604020202020204" pitchFamily="34" charset="0"/>
              </a:rPr>
              <a:t> 5):</a:t>
            </a:r>
            <a:r>
              <a:rPr lang="en-US" dirty="0" err="1">
                <a:solidFill>
                  <a:schemeClr val="tx1"/>
                </a:solidFill>
                <a:latin typeface="Arial" panose="020B0604020202020204" pitchFamily="34" charset="0"/>
                <a:cs typeface="Arial" panose="020B0604020202020204" pitchFamily="34" charset="0"/>
              </a:rPr>
              <a:t>Abstr</a:t>
            </a:r>
            <a:r>
              <a:rPr lang="en-US" dirty="0">
                <a:solidFill>
                  <a:schemeClr val="tx1"/>
                </a:solidFill>
                <a:latin typeface="Arial" panose="020B0604020202020204" pitchFamily="34" charset="0"/>
                <a:cs typeface="Arial" panose="020B0604020202020204" pitchFamily="34" charset="0"/>
              </a:rPr>
              <a:t> </a:t>
            </a:r>
            <a:r>
              <a:rPr lang="en-US" dirty="0" smtClean="0">
                <a:solidFill>
                  <a:schemeClr val="tx1"/>
                </a:solidFill>
                <a:latin typeface="Arial" panose="020B0604020202020204" pitchFamily="34" charset="0"/>
                <a:cs typeface="Arial" panose="020B0604020202020204" pitchFamily="34" charset="0"/>
              </a:rPr>
              <a:t>616O</a:t>
            </a:r>
            <a:endParaRPr lang="en-US" dirty="0">
              <a:solidFill>
                <a:schemeClr val="tx1"/>
              </a:solidFill>
              <a:latin typeface="Arial" panose="020B0604020202020204" pitchFamily="34" charset="0"/>
              <a:cs typeface="Arial" panose="020B0604020202020204" pitchFamily="34" charset="0"/>
            </a:endParaRPr>
          </a:p>
        </p:txBody>
      </p:sp>
      <p:sp>
        <p:nvSpPr>
          <p:cNvPr id="483" name="Freeform 482"/>
          <p:cNvSpPr>
            <a:spLocks/>
          </p:cNvSpPr>
          <p:nvPr/>
        </p:nvSpPr>
        <p:spPr bwMode="auto">
          <a:xfrm>
            <a:off x="2224041" y="2343719"/>
            <a:ext cx="4853580" cy="2381137"/>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000000"/>
              </a:solidFill>
              <a:latin typeface="Arial" panose="020B0604020202020204" pitchFamily="34" charset="0"/>
              <a:cs typeface="Arial" panose="020B0604020202020204" pitchFamily="34" charset="0"/>
            </a:endParaRPr>
          </a:p>
        </p:txBody>
      </p:sp>
      <p:sp>
        <p:nvSpPr>
          <p:cNvPr id="484" name="Line 6"/>
          <p:cNvSpPr>
            <a:spLocks noChangeShapeType="1"/>
          </p:cNvSpPr>
          <p:nvPr/>
        </p:nvSpPr>
        <p:spPr bwMode="auto">
          <a:xfrm>
            <a:off x="2110872" y="2343718"/>
            <a:ext cx="113168" cy="0"/>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000000"/>
              </a:solidFill>
              <a:latin typeface="Arial" panose="020B0604020202020204" pitchFamily="34" charset="0"/>
              <a:cs typeface="Arial" panose="020B0604020202020204" pitchFamily="34" charset="0"/>
            </a:endParaRPr>
          </a:p>
        </p:txBody>
      </p:sp>
      <p:sp>
        <p:nvSpPr>
          <p:cNvPr id="485" name="Line 7"/>
          <p:cNvSpPr>
            <a:spLocks noChangeShapeType="1"/>
          </p:cNvSpPr>
          <p:nvPr/>
        </p:nvSpPr>
        <p:spPr bwMode="auto">
          <a:xfrm>
            <a:off x="2110872" y="2820024"/>
            <a:ext cx="113168" cy="0"/>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000000"/>
              </a:solidFill>
              <a:latin typeface="Arial" panose="020B0604020202020204" pitchFamily="34" charset="0"/>
              <a:cs typeface="Arial" panose="020B0604020202020204" pitchFamily="34" charset="0"/>
            </a:endParaRPr>
          </a:p>
        </p:txBody>
      </p:sp>
      <p:sp>
        <p:nvSpPr>
          <p:cNvPr id="486" name="Line 8"/>
          <p:cNvSpPr>
            <a:spLocks noChangeShapeType="1"/>
          </p:cNvSpPr>
          <p:nvPr/>
        </p:nvSpPr>
        <p:spPr bwMode="auto">
          <a:xfrm>
            <a:off x="2110872" y="3296330"/>
            <a:ext cx="113168" cy="0"/>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000000"/>
              </a:solidFill>
              <a:latin typeface="Arial" panose="020B0604020202020204" pitchFamily="34" charset="0"/>
              <a:cs typeface="Arial" panose="020B0604020202020204" pitchFamily="34" charset="0"/>
            </a:endParaRPr>
          </a:p>
        </p:txBody>
      </p:sp>
      <p:sp>
        <p:nvSpPr>
          <p:cNvPr id="487" name="Line 9"/>
          <p:cNvSpPr>
            <a:spLocks noChangeShapeType="1"/>
          </p:cNvSpPr>
          <p:nvPr/>
        </p:nvSpPr>
        <p:spPr bwMode="auto">
          <a:xfrm>
            <a:off x="2110872" y="3772637"/>
            <a:ext cx="113168" cy="0"/>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000000"/>
              </a:solidFill>
              <a:latin typeface="Arial" panose="020B0604020202020204" pitchFamily="34" charset="0"/>
              <a:cs typeface="Arial" panose="020B0604020202020204" pitchFamily="34" charset="0"/>
            </a:endParaRPr>
          </a:p>
        </p:txBody>
      </p:sp>
      <p:sp>
        <p:nvSpPr>
          <p:cNvPr id="488" name="Line 10"/>
          <p:cNvSpPr>
            <a:spLocks noChangeShapeType="1"/>
          </p:cNvSpPr>
          <p:nvPr/>
        </p:nvSpPr>
        <p:spPr bwMode="auto">
          <a:xfrm>
            <a:off x="2110872" y="4248943"/>
            <a:ext cx="113168" cy="0"/>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000000"/>
              </a:solidFill>
              <a:latin typeface="Arial" panose="020B0604020202020204" pitchFamily="34" charset="0"/>
              <a:cs typeface="Arial" panose="020B0604020202020204" pitchFamily="34" charset="0"/>
            </a:endParaRPr>
          </a:p>
        </p:txBody>
      </p:sp>
      <p:sp>
        <p:nvSpPr>
          <p:cNvPr id="489" name="Line 11"/>
          <p:cNvSpPr>
            <a:spLocks noChangeShapeType="1"/>
          </p:cNvSpPr>
          <p:nvPr/>
        </p:nvSpPr>
        <p:spPr bwMode="auto">
          <a:xfrm>
            <a:off x="2110872" y="4725249"/>
            <a:ext cx="113168" cy="0"/>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000000"/>
              </a:solidFill>
              <a:latin typeface="Arial" panose="020B0604020202020204" pitchFamily="34" charset="0"/>
              <a:cs typeface="Arial" panose="020B0604020202020204" pitchFamily="34" charset="0"/>
            </a:endParaRPr>
          </a:p>
        </p:txBody>
      </p:sp>
      <p:sp>
        <p:nvSpPr>
          <p:cNvPr id="490" name="TextBox 489"/>
          <p:cNvSpPr txBox="1"/>
          <p:nvPr/>
        </p:nvSpPr>
        <p:spPr>
          <a:xfrm rot="16200000">
            <a:off x="749120" y="3365029"/>
            <a:ext cx="1619470" cy="352613"/>
          </a:xfrm>
          <a:prstGeom prst="rect">
            <a:avLst/>
          </a:prstGeom>
          <a:noFill/>
        </p:spPr>
        <p:txBody>
          <a:bodyPr wrap="none" rtlCol="0">
            <a:spAutoFit/>
          </a:bodyPr>
          <a:lstStyle/>
          <a:p>
            <a:pPr algn="ctr" fontAlgn="base">
              <a:spcBef>
                <a:spcPct val="0"/>
              </a:spcBef>
              <a:spcAft>
                <a:spcPct val="0"/>
              </a:spcAft>
            </a:pPr>
            <a:r>
              <a:rPr lang="en-GB" sz="1200" dirty="0">
                <a:solidFill>
                  <a:srgbClr val="000000"/>
                </a:solidFill>
                <a:latin typeface="Arial" panose="020B0604020202020204" pitchFamily="34" charset="0"/>
                <a:cs typeface="Arial" panose="020B0604020202020204" pitchFamily="34" charset="0"/>
              </a:rPr>
              <a:t>Probability of PFS</a:t>
            </a:r>
          </a:p>
        </p:txBody>
      </p:sp>
      <p:sp>
        <p:nvSpPr>
          <p:cNvPr id="491" name="TextBox 490"/>
          <p:cNvSpPr txBox="1"/>
          <p:nvPr/>
        </p:nvSpPr>
        <p:spPr>
          <a:xfrm>
            <a:off x="4142330" y="4883801"/>
            <a:ext cx="958917" cy="246221"/>
          </a:xfrm>
          <a:prstGeom prst="rect">
            <a:avLst/>
          </a:prstGeom>
          <a:noFill/>
        </p:spPr>
        <p:txBody>
          <a:bodyPr wrap="none" rtlCol="0">
            <a:spAutoFit/>
          </a:bodyPr>
          <a:lstStyle/>
          <a:p>
            <a:pPr algn="ctr" fontAlgn="base">
              <a:spcBef>
                <a:spcPct val="0"/>
              </a:spcBef>
              <a:spcAft>
                <a:spcPct val="0"/>
              </a:spcAft>
            </a:pPr>
            <a:r>
              <a:rPr lang="en-GB" sz="1000" dirty="0" smtClean="0">
                <a:solidFill>
                  <a:srgbClr val="000000"/>
                </a:solidFill>
                <a:latin typeface="Arial" panose="020B0604020202020204" pitchFamily="34" charset="0"/>
                <a:cs typeface="Arial" panose="020B0604020202020204" pitchFamily="34" charset="0"/>
              </a:rPr>
              <a:t>Time, months</a:t>
            </a:r>
            <a:endParaRPr lang="en-GB" sz="1000" dirty="0">
              <a:solidFill>
                <a:srgbClr val="000000"/>
              </a:solidFill>
              <a:latin typeface="Arial" panose="020B0604020202020204" pitchFamily="34" charset="0"/>
              <a:cs typeface="Arial" panose="020B0604020202020204" pitchFamily="34" charset="0"/>
            </a:endParaRPr>
          </a:p>
        </p:txBody>
      </p:sp>
      <p:sp>
        <p:nvSpPr>
          <p:cNvPr id="492" name="TextBox 491"/>
          <p:cNvSpPr txBox="1"/>
          <p:nvPr/>
        </p:nvSpPr>
        <p:spPr>
          <a:xfrm>
            <a:off x="1692043" y="2182562"/>
            <a:ext cx="506473" cy="317212"/>
          </a:xfrm>
          <a:prstGeom prst="rect">
            <a:avLst/>
          </a:prstGeom>
          <a:noFill/>
        </p:spPr>
        <p:txBody>
          <a:bodyPr wrap="none" rtlCol="0" anchor="ctr" anchorCtr="0">
            <a:spAutoFit/>
          </a:bodyPr>
          <a:lstStyle/>
          <a:p>
            <a:pPr algn="r"/>
            <a:r>
              <a:rPr lang="en-GB" sz="1200" dirty="0" smtClean="0">
                <a:solidFill>
                  <a:srgbClr val="000000"/>
                </a:solidFill>
                <a:latin typeface="Arial" panose="020B0604020202020204" pitchFamily="34" charset="0"/>
                <a:cs typeface="Arial" panose="020B0604020202020204" pitchFamily="34" charset="0"/>
              </a:rPr>
              <a:t>1.0</a:t>
            </a:r>
            <a:endParaRPr lang="en-GB" sz="1200" dirty="0">
              <a:solidFill>
                <a:srgbClr val="000000"/>
              </a:solidFill>
              <a:latin typeface="Arial" panose="020B0604020202020204" pitchFamily="34" charset="0"/>
              <a:cs typeface="Arial" panose="020B0604020202020204" pitchFamily="34" charset="0"/>
            </a:endParaRPr>
          </a:p>
        </p:txBody>
      </p:sp>
      <p:sp>
        <p:nvSpPr>
          <p:cNvPr id="493" name="TextBox 492"/>
          <p:cNvSpPr txBox="1"/>
          <p:nvPr/>
        </p:nvSpPr>
        <p:spPr>
          <a:xfrm>
            <a:off x="1692043" y="2660648"/>
            <a:ext cx="506473" cy="317212"/>
          </a:xfrm>
          <a:prstGeom prst="rect">
            <a:avLst/>
          </a:prstGeom>
          <a:noFill/>
        </p:spPr>
        <p:txBody>
          <a:bodyPr wrap="none" rtlCol="0" anchor="ctr" anchorCtr="0">
            <a:spAutoFit/>
          </a:bodyPr>
          <a:lstStyle/>
          <a:p>
            <a:pPr algn="r"/>
            <a:r>
              <a:rPr lang="en-GB" sz="1200" dirty="0" smtClean="0">
                <a:solidFill>
                  <a:srgbClr val="000000"/>
                </a:solidFill>
                <a:latin typeface="Arial" panose="020B0604020202020204" pitchFamily="34" charset="0"/>
                <a:cs typeface="Arial" panose="020B0604020202020204" pitchFamily="34" charset="0"/>
              </a:rPr>
              <a:t>0.8</a:t>
            </a:r>
            <a:endParaRPr lang="en-GB" sz="1200" dirty="0">
              <a:solidFill>
                <a:srgbClr val="000000"/>
              </a:solidFill>
              <a:latin typeface="Arial" panose="020B0604020202020204" pitchFamily="34" charset="0"/>
              <a:cs typeface="Arial" panose="020B0604020202020204" pitchFamily="34" charset="0"/>
            </a:endParaRPr>
          </a:p>
        </p:txBody>
      </p:sp>
      <p:sp>
        <p:nvSpPr>
          <p:cNvPr id="494" name="TextBox 493"/>
          <p:cNvSpPr txBox="1"/>
          <p:nvPr/>
        </p:nvSpPr>
        <p:spPr>
          <a:xfrm>
            <a:off x="1692043" y="3136742"/>
            <a:ext cx="506473" cy="317212"/>
          </a:xfrm>
          <a:prstGeom prst="rect">
            <a:avLst/>
          </a:prstGeom>
          <a:noFill/>
        </p:spPr>
        <p:txBody>
          <a:bodyPr wrap="none" rtlCol="0" anchor="ctr" anchorCtr="0">
            <a:spAutoFit/>
          </a:bodyPr>
          <a:lstStyle/>
          <a:p>
            <a:pPr algn="r"/>
            <a:r>
              <a:rPr lang="en-GB" sz="1200" dirty="0" smtClean="0">
                <a:solidFill>
                  <a:srgbClr val="000000"/>
                </a:solidFill>
                <a:latin typeface="Arial" panose="020B0604020202020204" pitchFamily="34" charset="0"/>
                <a:cs typeface="Arial" panose="020B0604020202020204" pitchFamily="34" charset="0"/>
              </a:rPr>
              <a:t>0.6</a:t>
            </a:r>
            <a:endParaRPr lang="en-GB" sz="1200" dirty="0">
              <a:solidFill>
                <a:srgbClr val="000000"/>
              </a:solidFill>
              <a:latin typeface="Arial" panose="020B0604020202020204" pitchFamily="34" charset="0"/>
              <a:cs typeface="Arial" panose="020B0604020202020204" pitchFamily="34" charset="0"/>
            </a:endParaRPr>
          </a:p>
        </p:txBody>
      </p:sp>
      <p:sp>
        <p:nvSpPr>
          <p:cNvPr id="495" name="TextBox 494"/>
          <p:cNvSpPr txBox="1"/>
          <p:nvPr/>
        </p:nvSpPr>
        <p:spPr>
          <a:xfrm>
            <a:off x="1692043" y="3612836"/>
            <a:ext cx="506473" cy="317212"/>
          </a:xfrm>
          <a:prstGeom prst="rect">
            <a:avLst/>
          </a:prstGeom>
          <a:noFill/>
        </p:spPr>
        <p:txBody>
          <a:bodyPr wrap="none" rtlCol="0" anchor="ctr" anchorCtr="0">
            <a:spAutoFit/>
          </a:bodyPr>
          <a:lstStyle/>
          <a:p>
            <a:pPr algn="r"/>
            <a:r>
              <a:rPr lang="en-GB" sz="1200" dirty="0" smtClean="0">
                <a:solidFill>
                  <a:srgbClr val="000000"/>
                </a:solidFill>
                <a:latin typeface="Arial" panose="020B0604020202020204" pitchFamily="34" charset="0"/>
                <a:cs typeface="Arial" panose="020B0604020202020204" pitchFamily="34" charset="0"/>
              </a:rPr>
              <a:t>0.4</a:t>
            </a:r>
            <a:endParaRPr lang="en-GB" sz="1200" dirty="0">
              <a:solidFill>
                <a:srgbClr val="000000"/>
              </a:solidFill>
              <a:latin typeface="Arial" panose="020B0604020202020204" pitchFamily="34" charset="0"/>
              <a:cs typeface="Arial" panose="020B0604020202020204" pitchFamily="34" charset="0"/>
            </a:endParaRPr>
          </a:p>
        </p:txBody>
      </p:sp>
      <p:sp>
        <p:nvSpPr>
          <p:cNvPr id="496" name="TextBox 495"/>
          <p:cNvSpPr txBox="1"/>
          <p:nvPr/>
        </p:nvSpPr>
        <p:spPr>
          <a:xfrm>
            <a:off x="1692043" y="4088931"/>
            <a:ext cx="506473" cy="317212"/>
          </a:xfrm>
          <a:prstGeom prst="rect">
            <a:avLst/>
          </a:prstGeom>
          <a:noFill/>
        </p:spPr>
        <p:txBody>
          <a:bodyPr wrap="none" rtlCol="0" anchor="ctr" anchorCtr="0">
            <a:spAutoFit/>
          </a:bodyPr>
          <a:lstStyle/>
          <a:p>
            <a:pPr algn="r"/>
            <a:r>
              <a:rPr lang="en-GB" sz="1200" dirty="0" smtClean="0">
                <a:solidFill>
                  <a:srgbClr val="000000"/>
                </a:solidFill>
                <a:latin typeface="Arial" panose="020B0604020202020204" pitchFamily="34" charset="0"/>
                <a:cs typeface="Arial" panose="020B0604020202020204" pitchFamily="34" charset="0"/>
              </a:rPr>
              <a:t>0.2</a:t>
            </a:r>
            <a:endParaRPr lang="en-GB" sz="1200" dirty="0">
              <a:solidFill>
                <a:srgbClr val="000000"/>
              </a:solidFill>
              <a:latin typeface="Arial" panose="020B0604020202020204" pitchFamily="34" charset="0"/>
              <a:cs typeface="Arial" panose="020B0604020202020204" pitchFamily="34" charset="0"/>
            </a:endParaRPr>
          </a:p>
        </p:txBody>
      </p:sp>
      <p:sp>
        <p:nvSpPr>
          <p:cNvPr id="497" name="TextBox 496"/>
          <p:cNvSpPr txBox="1"/>
          <p:nvPr/>
        </p:nvSpPr>
        <p:spPr>
          <a:xfrm>
            <a:off x="1855290" y="4565025"/>
            <a:ext cx="343226" cy="317212"/>
          </a:xfrm>
          <a:prstGeom prst="rect">
            <a:avLst/>
          </a:prstGeom>
          <a:noFill/>
        </p:spPr>
        <p:txBody>
          <a:bodyPr wrap="none" rtlCol="0" anchor="ctr" anchorCtr="0">
            <a:spAutoFit/>
          </a:bodyPr>
          <a:lstStyle/>
          <a:p>
            <a:pPr algn="r"/>
            <a:r>
              <a:rPr lang="en-GB" sz="1200" dirty="0" smtClean="0">
                <a:solidFill>
                  <a:srgbClr val="000000"/>
                </a:solidFill>
                <a:latin typeface="Arial" panose="020B0604020202020204" pitchFamily="34" charset="0"/>
                <a:cs typeface="Arial" panose="020B0604020202020204" pitchFamily="34" charset="0"/>
              </a:rPr>
              <a:t>0</a:t>
            </a:r>
            <a:endParaRPr lang="en-GB" sz="1200" dirty="0">
              <a:solidFill>
                <a:srgbClr val="000000"/>
              </a:solidFill>
              <a:latin typeface="Arial" panose="020B0604020202020204" pitchFamily="34" charset="0"/>
              <a:cs typeface="Arial" panose="020B0604020202020204" pitchFamily="34" charset="0"/>
            </a:endParaRPr>
          </a:p>
        </p:txBody>
      </p:sp>
      <p:grpSp>
        <p:nvGrpSpPr>
          <p:cNvPr id="498" name="Group 497"/>
          <p:cNvGrpSpPr/>
          <p:nvPr/>
        </p:nvGrpSpPr>
        <p:grpSpPr>
          <a:xfrm>
            <a:off x="2046259" y="4720034"/>
            <a:ext cx="1020295" cy="699762"/>
            <a:chOff x="2057549" y="4798426"/>
            <a:chExt cx="934531" cy="699762"/>
          </a:xfrm>
        </p:grpSpPr>
        <p:sp>
          <p:nvSpPr>
            <p:cNvPr id="499" name="Line 20"/>
            <p:cNvSpPr>
              <a:spLocks noChangeShapeType="1"/>
            </p:cNvSpPr>
            <p:nvPr/>
          </p:nvSpPr>
          <p:spPr bwMode="auto">
            <a:xfrm>
              <a:off x="2819812" y="4798426"/>
              <a:ext cx="0" cy="72000"/>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latin typeface="Arial" panose="020B0604020202020204" pitchFamily="34" charset="0"/>
                <a:cs typeface="Arial" panose="020B0604020202020204" pitchFamily="34" charset="0"/>
              </a:endParaRPr>
            </a:p>
          </p:txBody>
        </p:sp>
        <p:sp>
          <p:nvSpPr>
            <p:cNvPr id="500" name="Line 21"/>
            <p:cNvSpPr>
              <a:spLocks noChangeShapeType="1"/>
            </p:cNvSpPr>
            <p:nvPr/>
          </p:nvSpPr>
          <p:spPr bwMode="auto">
            <a:xfrm>
              <a:off x="2224040" y="4798426"/>
              <a:ext cx="0" cy="72000"/>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latin typeface="Arial" panose="020B0604020202020204" pitchFamily="34" charset="0"/>
                <a:cs typeface="Arial" panose="020B0604020202020204" pitchFamily="34" charset="0"/>
              </a:endParaRPr>
            </a:p>
          </p:txBody>
        </p:sp>
        <p:sp>
          <p:nvSpPr>
            <p:cNvPr id="501" name="Line 20"/>
            <p:cNvSpPr>
              <a:spLocks noChangeShapeType="1"/>
            </p:cNvSpPr>
            <p:nvPr/>
          </p:nvSpPr>
          <p:spPr bwMode="auto">
            <a:xfrm>
              <a:off x="2427770" y="4798426"/>
              <a:ext cx="0" cy="72000"/>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latin typeface="Arial" panose="020B0604020202020204" pitchFamily="34" charset="0"/>
                <a:cs typeface="Arial" panose="020B0604020202020204" pitchFamily="34" charset="0"/>
              </a:endParaRPr>
            </a:p>
          </p:txBody>
        </p:sp>
        <p:sp>
          <p:nvSpPr>
            <p:cNvPr id="502" name="Line 20"/>
            <p:cNvSpPr>
              <a:spLocks noChangeShapeType="1"/>
            </p:cNvSpPr>
            <p:nvPr/>
          </p:nvSpPr>
          <p:spPr bwMode="auto">
            <a:xfrm>
              <a:off x="2630868" y="4798426"/>
              <a:ext cx="0" cy="72000"/>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latin typeface="Arial" panose="020B0604020202020204" pitchFamily="34" charset="0"/>
                <a:cs typeface="Arial" panose="020B0604020202020204" pitchFamily="34" charset="0"/>
              </a:endParaRPr>
            </a:p>
          </p:txBody>
        </p:sp>
        <p:grpSp>
          <p:nvGrpSpPr>
            <p:cNvPr id="503" name="Group 502"/>
            <p:cNvGrpSpPr/>
            <p:nvPr/>
          </p:nvGrpSpPr>
          <p:grpSpPr>
            <a:xfrm>
              <a:off x="2057549" y="4851857"/>
              <a:ext cx="934531" cy="646331"/>
              <a:chOff x="2057549" y="4851857"/>
              <a:chExt cx="934531" cy="646331"/>
            </a:xfrm>
          </p:grpSpPr>
          <p:sp>
            <p:nvSpPr>
              <p:cNvPr id="504" name="TextBox 503"/>
              <p:cNvSpPr txBox="1"/>
              <p:nvPr/>
            </p:nvSpPr>
            <p:spPr>
              <a:xfrm>
                <a:off x="2057549" y="4851857"/>
                <a:ext cx="345334" cy="646331"/>
              </a:xfrm>
              <a:prstGeom prst="rect">
                <a:avLst/>
              </a:prstGeom>
              <a:noFill/>
            </p:spPr>
            <p:txBody>
              <a:bodyPr wrap="none" rtlCol="0" anchor="t" anchorCtr="0">
                <a:spAutoFit/>
              </a:bodyPr>
              <a:lstStyle/>
              <a:p>
                <a:pPr algn="ctr"/>
                <a:r>
                  <a:rPr lang="en-GB" sz="900" dirty="0" smtClean="0">
                    <a:solidFill>
                      <a:srgbClr val="000000"/>
                    </a:solidFill>
                    <a:latin typeface="Arial" panose="020B0604020202020204" pitchFamily="34" charset="0"/>
                    <a:cs typeface="Arial" panose="020B0604020202020204" pitchFamily="34" charset="0"/>
                  </a:rPr>
                  <a:t>0</a:t>
                </a:r>
              </a:p>
              <a:p>
                <a:pPr algn="ctr"/>
                <a:endParaRPr lang="en-GB" sz="900" dirty="0">
                  <a:solidFill>
                    <a:srgbClr val="000000"/>
                  </a:solidFill>
                  <a:latin typeface="Arial" panose="020B0604020202020204" pitchFamily="34" charset="0"/>
                  <a:cs typeface="Arial" panose="020B0604020202020204" pitchFamily="34" charset="0"/>
                </a:endParaRPr>
              </a:p>
              <a:p>
                <a:pPr algn="ctr"/>
                <a:r>
                  <a:rPr lang="en-GB" sz="900" dirty="0" smtClean="0">
                    <a:solidFill>
                      <a:srgbClr val="000000"/>
                    </a:solidFill>
                    <a:latin typeface="Arial" panose="020B0604020202020204" pitchFamily="34" charset="0"/>
                    <a:cs typeface="Arial" panose="020B0604020202020204" pitchFamily="34" charset="0"/>
                  </a:rPr>
                  <a:t>388</a:t>
                </a:r>
              </a:p>
              <a:p>
                <a:pPr algn="ctr"/>
                <a:r>
                  <a:rPr lang="en-GB" sz="900" dirty="0" smtClean="0">
                    <a:solidFill>
                      <a:srgbClr val="000000"/>
                    </a:solidFill>
                    <a:latin typeface="Arial" panose="020B0604020202020204" pitchFamily="34" charset="0"/>
                    <a:cs typeface="Arial" panose="020B0604020202020204" pitchFamily="34" charset="0"/>
                  </a:rPr>
                  <a:t>392</a:t>
                </a:r>
                <a:endParaRPr lang="en-GB" sz="900" dirty="0">
                  <a:solidFill>
                    <a:srgbClr val="000000"/>
                  </a:solidFill>
                  <a:latin typeface="Arial" panose="020B0604020202020204" pitchFamily="34" charset="0"/>
                  <a:cs typeface="Arial" panose="020B0604020202020204" pitchFamily="34" charset="0"/>
                </a:endParaRPr>
              </a:p>
            </p:txBody>
          </p:sp>
          <p:sp>
            <p:nvSpPr>
              <p:cNvPr id="505" name="TextBox 504"/>
              <p:cNvSpPr txBox="1"/>
              <p:nvPr/>
            </p:nvSpPr>
            <p:spPr>
              <a:xfrm>
                <a:off x="2646746" y="4851857"/>
                <a:ext cx="345334" cy="646331"/>
              </a:xfrm>
              <a:prstGeom prst="rect">
                <a:avLst/>
              </a:prstGeom>
              <a:noFill/>
            </p:spPr>
            <p:txBody>
              <a:bodyPr wrap="none" rtlCol="0" anchor="t" anchorCtr="0">
                <a:spAutoFit/>
              </a:bodyPr>
              <a:lstStyle/>
              <a:p>
                <a:pPr algn="ctr"/>
                <a:r>
                  <a:rPr lang="en-GB" sz="900" dirty="0" smtClean="0">
                    <a:solidFill>
                      <a:srgbClr val="000000"/>
                    </a:solidFill>
                    <a:latin typeface="Arial" panose="020B0604020202020204" pitchFamily="34" charset="0"/>
                    <a:cs typeface="Arial" panose="020B0604020202020204" pitchFamily="34" charset="0"/>
                  </a:rPr>
                  <a:t>6</a:t>
                </a:r>
              </a:p>
              <a:p>
                <a:pPr algn="ctr"/>
                <a:endParaRPr lang="en-GB" sz="900" dirty="0">
                  <a:solidFill>
                    <a:srgbClr val="000000"/>
                  </a:solidFill>
                  <a:latin typeface="Arial" panose="020B0604020202020204" pitchFamily="34" charset="0"/>
                  <a:cs typeface="Arial" panose="020B0604020202020204" pitchFamily="34" charset="0"/>
                </a:endParaRPr>
              </a:p>
              <a:p>
                <a:pPr algn="ctr"/>
                <a:r>
                  <a:rPr lang="en-GB" sz="900" dirty="0" smtClean="0">
                    <a:solidFill>
                      <a:srgbClr val="000000"/>
                    </a:solidFill>
                    <a:latin typeface="Arial" panose="020B0604020202020204" pitchFamily="34" charset="0"/>
                    <a:cs typeface="Arial" panose="020B0604020202020204" pitchFamily="34" charset="0"/>
                  </a:rPr>
                  <a:t>323</a:t>
                </a:r>
              </a:p>
              <a:p>
                <a:pPr algn="ctr"/>
                <a:r>
                  <a:rPr lang="en-GB" sz="900" dirty="0" smtClean="0">
                    <a:solidFill>
                      <a:srgbClr val="000000"/>
                    </a:solidFill>
                    <a:latin typeface="Arial" panose="020B0604020202020204" pitchFamily="34" charset="0"/>
                    <a:cs typeface="Arial" panose="020B0604020202020204" pitchFamily="34" charset="0"/>
                  </a:rPr>
                  <a:t>306</a:t>
                </a:r>
                <a:endParaRPr lang="en-GB" sz="900" dirty="0">
                  <a:solidFill>
                    <a:srgbClr val="000000"/>
                  </a:solidFill>
                  <a:latin typeface="Arial" panose="020B0604020202020204" pitchFamily="34" charset="0"/>
                  <a:cs typeface="Arial" panose="020B0604020202020204" pitchFamily="34" charset="0"/>
                </a:endParaRPr>
              </a:p>
            </p:txBody>
          </p:sp>
          <p:sp>
            <p:nvSpPr>
              <p:cNvPr id="506" name="TextBox 505"/>
              <p:cNvSpPr txBox="1"/>
              <p:nvPr/>
            </p:nvSpPr>
            <p:spPr>
              <a:xfrm>
                <a:off x="2254704" y="4851857"/>
                <a:ext cx="345334" cy="646331"/>
              </a:xfrm>
              <a:prstGeom prst="rect">
                <a:avLst/>
              </a:prstGeom>
              <a:noFill/>
            </p:spPr>
            <p:txBody>
              <a:bodyPr wrap="none" rtlCol="0" anchor="t" anchorCtr="0">
                <a:spAutoFit/>
              </a:bodyPr>
              <a:lstStyle/>
              <a:p>
                <a:pPr algn="ctr"/>
                <a:r>
                  <a:rPr lang="en-GB" sz="900" dirty="0" smtClean="0">
                    <a:solidFill>
                      <a:srgbClr val="000000"/>
                    </a:solidFill>
                    <a:latin typeface="Arial" panose="020B0604020202020204" pitchFamily="34" charset="0"/>
                    <a:cs typeface="Arial" panose="020B0604020202020204" pitchFamily="34" charset="0"/>
                  </a:rPr>
                  <a:t>2</a:t>
                </a:r>
              </a:p>
              <a:p>
                <a:pPr algn="ctr"/>
                <a:endParaRPr lang="en-GB" sz="900" dirty="0">
                  <a:solidFill>
                    <a:srgbClr val="000000"/>
                  </a:solidFill>
                  <a:latin typeface="Arial" panose="020B0604020202020204" pitchFamily="34" charset="0"/>
                  <a:cs typeface="Arial" panose="020B0604020202020204" pitchFamily="34" charset="0"/>
                </a:endParaRPr>
              </a:p>
              <a:p>
                <a:pPr algn="ctr"/>
                <a:r>
                  <a:rPr lang="en-GB" sz="900" dirty="0" smtClean="0">
                    <a:solidFill>
                      <a:srgbClr val="000000"/>
                    </a:solidFill>
                    <a:latin typeface="Arial" panose="020B0604020202020204" pitchFamily="34" charset="0"/>
                    <a:cs typeface="Arial" panose="020B0604020202020204" pitchFamily="34" charset="0"/>
                  </a:rPr>
                  <a:t>363</a:t>
                </a:r>
              </a:p>
              <a:p>
                <a:pPr algn="ctr"/>
                <a:r>
                  <a:rPr lang="en-GB" sz="900" dirty="0" smtClean="0">
                    <a:solidFill>
                      <a:srgbClr val="000000"/>
                    </a:solidFill>
                    <a:latin typeface="Arial" panose="020B0604020202020204" pitchFamily="34" charset="0"/>
                    <a:cs typeface="Arial" panose="020B0604020202020204" pitchFamily="34" charset="0"/>
                  </a:rPr>
                  <a:t>359</a:t>
                </a:r>
                <a:endParaRPr lang="en-GB" sz="900" dirty="0">
                  <a:solidFill>
                    <a:srgbClr val="000000"/>
                  </a:solidFill>
                  <a:latin typeface="Arial" panose="020B0604020202020204" pitchFamily="34" charset="0"/>
                  <a:cs typeface="Arial" panose="020B0604020202020204" pitchFamily="34" charset="0"/>
                </a:endParaRPr>
              </a:p>
            </p:txBody>
          </p:sp>
          <p:sp>
            <p:nvSpPr>
              <p:cNvPr id="507" name="TextBox 506"/>
              <p:cNvSpPr txBox="1"/>
              <p:nvPr/>
            </p:nvSpPr>
            <p:spPr>
              <a:xfrm>
                <a:off x="2457814" y="4851857"/>
                <a:ext cx="345334" cy="646331"/>
              </a:xfrm>
              <a:prstGeom prst="rect">
                <a:avLst/>
              </a:prstGeom>
              <a:noFill/>
            </p:spPr>
            <p:txBody>
              <a:bodyPr wrap="none" rtlCol="0" anchor="t" anchorCtr="0">
                <a:spAutoFit/>
              </a:bodyPr>
              <a:lstStyle/>
              <a:p>
                <a:pPr algn="ctr"/>
                <a:r>
                  <a:rPr lang="en-GB" sz="900" dirty="0" smtClean="0">
                    <a:solidFill>
                      <a:srgbClr val="000000"/>
                    </a:solidFill>
                    <a:latin typeface="Arial" panose="020B0604020202020204" pitchFamily="34" charset="0"/>
                    <a:cs typeface="Arial" panose="020B0604020202020204" pitchFamily="34" charset="0"/>
                  </a:rPr>
                  <a:t>4</a:t>
                </a:r>
              </a:p>
              <a:p>
                <a:pPr algn="ctr"/>
                <a:endParaRPr lang="en-GB" sz="900" dirty="0">
                  <a:solidFill>
                    <a:srgbClr val="000000"/>
                  </a:solidFill>
                  <a:latin typeface="Arial" panose="020B0604020202020204" pitchFamily="34" charset="0"/>
                  <a:cs typeface="Arial" panose="020B0604020202020204" pitchFamily="34" charset="0"/>
                </a:endParaRPr>
              </a:p>
              <a:p>
                <a:pPr algn="ctr"/>
                <a:r>
                  <a:rPr lang="en-GB" sz="900" dirty="0" smtClean="0">
                    <a:solidFill>
                      <a:srgbClr val="000000"/>
                    </a:solidFill>
                    <a:latin typeface="Arial" panose="020B0604020202020204" pitchFamily="34" charset="0"/>
                    <a:cs typeface="Arial" panose="020B0604020202020204" pitchFamily="34" charset="0"/>
                  </a:rPr>
                  <a:t>342</a:t>
                </a:r>
              </a:p>
              <a:p>
                <a:pPr algn="ctr"/>
                <a:r>
                  <a:rPr lang="en-GB" sz="900" dirty="0" smtClean="0">
                    <a:solidFill>
                      <a:srgbClr val="000000"/>
                    </a:solidFill>
                    <a:latin typeface="Arial" panose="020B0604020202020204" pitchFamily="34" charset="0"/>
                    <a:cs typeface="Arial" panose="020B0604020202020204" pitchFamily="34" charset="0"/>
                  </a:rPr>
                  <a:t>339</a:t>
                </a:r>
                <a:endParaRPr lang="en-GB" sz="900" dirty="0">
                  <a:solidFill>
                    <a:srgbClr val="000000"/>
                  </a:solidFill>
                  <a:latin typeface="Arial" panose="020B0604020202020204" pitchFamily="34" charset="0"/>
                  <a:cs typeface="Arial" panose="020B0604020202020204" pitchFamily="34" charset="0"/>
                </a:endParaRPr>
              </a:p>
            </p:txBody>
          </p:sp>
        </p:grpSp>
      </p:grpSp>
      <p:grpSp>
        <p:nvGrpSpPr>
          <p:cNvPr id="508" name="Group 507"/>
          <p:cNvGrpSpPr/>
          <p:nvPr/>
        </p:nvGrpSpPr>
        <p:grpSpPr>
          <a:xfrm>
            <a:off x="2897084" y="4720034"/>
            <a:ext cx="1012493" cy="699762"/>
            <a:chOff x="2051321" y="4798426"/>
            <a:chExt cx="961513" cy="699762"/>
          </a:xfrm>
        </p:grpSpPr>
        <p:sp>
          <p:nvSpPr>
            <p:cNvPr id="509" name="Line 20"/>
            <p:cNvSpPr>
              <a:spLocks noChangeShapeType="1"/>
            </p:cNvSpPr>
            <p:nvPr/>
          </p:nvSpPr>
          <p:spPr bwMode="auto">
            <a:xfrm>
              <a:off x="2834337" y="4798426"/>
              <a:ext cx="0" cy="72000"/>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latin typeface="Arial" panose="020B0604020202020204" pitchFamily="34" charset="0"/>
                <a:cs typeface="Arial" panose="020B0604020202020204" pitchFamily="34" charset="0"/>
              </a:endParaRPr>
            </a:p>
          </p:txBody>
        </p:sp>
        <p:sp>
          <p:nvSpPr>
            <p:cNvPr id="510" name="Line 21"/>
            <p:cNvSpPr>
              <a:spLocks noChangeShapeType="1"/>
            </p:cNvSpPr>
            <p:nvPr/>
          </p:nvSpPr>
          <p:spPr bwMode="auto">
            <a:xfrm>
              <a:off x="2224040" y="4798426"/>
              <a:ext cx="0" cy="72000"/>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latin typeface="Arial" panose="020B0604020202020204" pitchFamily="34" charset="0"/>
                <a:cs typeface="Arial" panose="020B0604020202020204" pitchFamily="34" charset="0"/>
              </a:endParaRPr>
            </a:p>
          </p:txBody>
        </p:sp>
        <p:sp>
          <p:nvSpPr>
            <p:cNvPr id="511" name="Line 20"/>
            <p:cNvSpPr>
              <a:spLocks noChangeShapeType="1"/>
            </p:cNvSpPr>
            <p:nvPr/>
          </p:nvSpPr>
          <p:spPr bwMode="auto">
            <a:xfrm>
              <a:off x="2418087" y="4798426"/>
              <a:ext cx="0" cy="72000"/>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latin typeface="Arial" panose="020B0604020202020204" pitchFamily="34" charset="0"/>
                <a:cs typeface="Arial" panose="020B0604020202020204" pitchFamily="34" charset="0"/>
              </a:endParaRPr>
            </a:p>
          </p:txBody>
        </p:sp>
        <p:sp>
          <p:nvSpPr>
            <p:cNvPr id="512" name="Line 20"/>
            <p:cNvSpPr>
              <a:spLocks noChangeShapeType="1"/>
            </p:cNvSpPr>
            <p:nvPr/>
          </p:nvSpPr>
          <p:spPr bwMode="auto">
            <a:xfrm>
              <a:off x="2630868" y="4798426"/>
              <a:ext cx="0" cy="72000"/>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latin typeface="Arial" panose="020B0604020202020204" pitchFamily="34" charset="0"/>
                <a:cs typeface="Arial" panose="020B0604020202020204" pitchFamily="34" charset="0"/>
              </a:endParaRPr>
            </a:p>
          </p:txBody>
        </p:sp>
        <p:grpSp>
          <p:nvGrpSpPr>
            <p:cNvPr id="513" name="Group 512"/>
            <p:cNvGrpSpPr/>
            <p:nvPr/>
          </p:nvGrpSpPr>
          <p:grpSpPr>
            <a:xfrm>
              <a:off x="2051321" y="4851857"/>
              <a:ext cx="961513" cy="646331"/>
              <a:chOff x="2051321" y="4851857"/>
              <a:chExt cx="961513" cy="646331"/>
            </a:xfrm>
          </p:grpSpPr>
          <p:sp>
            <p:nvSpPr>
              <p:cNvPr id="514" name="TextBox 513"/>
              <p:cNvSpPr txBox="1"/>
              <p:nvPr/>
            </p:nvSpPr>
            <p:spPr>
              <a:xfrm>
                <a:off x="2051321" y="4851857"/>
                <a:ext cx="357790" cy="646331"/>
              </a:xfrm>
              <a:prstGeom prst="rect">
                <a:avLst/>
              </a:prstGeom>
              <a:noFill/>
            </p:spPr>
            <p:txBody>
              <a:bodyPr wrap="none" rtlCol="0" anchor="t" anchorCtr="0">
                <a:spAutoFit/>
              </a:bodyPr>
              <a:lstStyle/>
              <a:p>
                <a:pPr algn="ctr"/>
                <a:r>
                  <a:rPr lang="en-GB" sz="900" dirty="0" smtClean="0">
                    <a:solidFill>
                      <a:srgbClr val="000000"/>
                    </a:solidFill>
                    <a:latin typeface="Arial" panose="020B0604020202020204" pitchFamily="34" charset="0"/>
                    <a:cs typeface="Arial" panose="020B0604020202020204" pitchFamily="34" charset="0"/>
                  </a:rPr>
                  <a:t>8</a:t>
                </a:r>
              </a:p>
              <a:p>
                <a:pPr algn="ctr"/>
                <a:endParaRPr lang="en-GB" sz="900" dirty="0">
                  <a:solidFill>
                    <a:srgbClr val="000000"/>
                  </a:solidFill>
                  <a:latin typeface="Arial" panose="020B0604020202020204" pitchFamily="34" charset="0"/>
                  <a:cs typeface="Arial" panose="020B0604020202020204" pitchFamily="34" charset="0"/>
                </a:endParaRPr>
              </a:p>
              <a:p>
                <a:pPr algn="ctr"/>
                <a:r>
                  <a:rPr lang="en-GB" sz="900" dirty="0" smtClean="0">
                    <a:solidFill>
                      <a:srgbClr val="000000"/>
                    </a:solidFill>
                    <a:latin typeface="Arial" panose="020B0604020202020204" pitchFamily="34" charset="0"/>
                    <a:cs typeface="Arial" panose="020B0604020202020204" pitchFamily="34" charset="0"/>
                  </a:rPr>
                  <a:t>297</a:t>
                </a:r>
              </a:p>
              <a:p>
                <a:pPr algn="ctr"/>
                <a:r>
                  <a:rPr lang="en-GB" sz="900" dirty="0" smtClean="0">
                    <a:solidFill>
                      <a:srgbClr val="000000"/>
                    </a:solidFill>
                    <a:latin typeface="Arial" panose="020B0604020202020204" pitchFamily="34" charset="0"/>
                    <a:cs typeface="Arial" panose="020B0604020202020204" pitchFamily="34" charset="0"/>
                  </a:rPr>
                  <a:t>279</a:t>
                </a:r>
                <a:endParaRPr lang="en-GB" sz="900" dirty="0">
                  <a:solidFill>
                    <a:srgbClr val="000000"/>
                  </a:solidFill>
                  <a:latin typeface="Arial" panose="020B0604020202020204" pitchFamily="34" charset="0"/>
                  <a:cs typeface="Arial" panose="020B0604020202020204" pitchFamily="34" charset="0"/>
                </a:endParaRPr>
              </a:p>
            </p:txBody>
          </p:sp>
          <p:sp>
            <p:nvSpPr>
              <p:cNvPr id="515" name="TextBox 514"/>
              <p:cNvSpPr txBox="1"/>
              <p:nvPr/>
            </p:nvSpPr>
            <p:spPr>
              <a:xfrm>
                <a:off x="2655044" y="4851857"/>
                <a:ext cx="357790" cy="646331"/>
              </a:xfrm>
              <a:prstGeom prst="rect">
                <a:avLst/>
              </a:prstGeom>
              <a:noFill/>
            </p:spPr>
            <p:txBody>
              <a:bodyPr wrap="none" rtlCol="0" anchor="t" anchorCtr="0">
                <a:spAutoFit/>
              </a:bodyPr>
              <a:lstStyle/>
              <a:p>
                <a:pPr algn="ctr"/>
                <a:r>
                  <a:rPr lang="en-GB" sz="900" dirty="0" smtClean="0">
                    <a:solidFill>
                      <a:srgbClr val="000000"/>
                    </a:solidFill>
                    <a:latin typeface="Arial" panose="020B0604020202020204" pitchFamily="34" charset="0"/>
                    <a:cs typeface="Arial" panose="020B0604020202020204" pitchFamily="34" charset="0"/>
                  </a:rPr>
                  <a:t>14</a:t>
                </a:r>
              </a:p>
              <a:p>
                <a:pPr algn="ctr"/>
                <a:endParaRPr lang="en-GB" sz="900" dirty="0">
                  <a:solidFill>
                    <a:srgbClr val="000000"/>
                  </a:solidFill>
                  <a:latin typeface="Arial" panose="020B0604020202020204" pitchFamily="34" charset="0"/>
                  <a:cs typeface="Arial" panose="020B0604020202020204" pitchFamily="34" charset="0"/>
                </a:endParaRPr>
              </a:p>
              <a:p>
                <a:pPr algn="ctr"/>
                <a:r>
                  <a:rPr lang="en-GB" sz="900" dirty="0" smtClean="0">
                    <a:solidFill>
                      <a:srgbClr val="000000"/>
                    </a:solidFill>
                    <a:latin typeface="Arial" panose="020B0604020202020204" pitchFamily="34" charset="0"/>
                    <a:cs typeface="Arial" panose="020B0604020202020204" pitchFamily="34" charset="0"/>
                  </a:rPr>
                  <a:t>209</a:t>
                </a:r>
              </a:p>
              <a:p>
                <a:pPr algn="ctr"/>
                <a:r>
                  <a:rPr lang="en-GB" sz="900" dirty="0" smtClean="0">
                    <a:solidFill>
                      <a:srgbClr val="000000"/>
                    </a:solidFill>
                    <a:latin typeface="Arial" panose="020B0604020202020204" pitchFamily="34" charset="0"/>
                    <a:cs typeface="Arial" panose="020B0604020202020204" pitchFamily="34" charset="0"/>
                  </a:rPr>
                  <a:t>175</a:t>
                </a:r>
                <a:endParaRPr lang="en-GB" sz="900" dirty="0">
                  <a:solidFill>
                    <a:srgbClr val="000000"/>
                  </a:solidFill>
                  <a:latin typeface="Arial" panose="020B0604020202020204" pitchFamily="34" charset="0"/>
                  <a:cs typeface="Arial" panose="020B0604020202020204" pitchFamily="34" charset="0"/>
                </a:endParaRPr>
              </a:p>
            </p:txBody>
          </p:sp>
          <p:sp>
            <p:nvSpPr>
              <p:cNvPr id="516" name="TextBox 515"/>
              <p:cNvSpPr txBox="1"/>
              <p:nvPr/>
            </p:nvSpPr>
            <p:spPr>
              <a:xfrm>
                <a:off x="2238792" y="4851857"/>
                <a:ext cx="357790" cy="646331"/>
              </a:xfrm>
              <a:prstGeom prst="rect">
                <a:avLst/>
              </a:prstGeom>
              <a:noFill/>
            </p:spPr>
            <p:txBody>
              <a:bodyPr wrap="none" rtlCol="0" anchor="t" anchorCtr="0">
                <a:spAutoFit/>
              </a:bodyPr>
              <a:lstStyle/>
              <a:p>
                <a:pPr algn="ctr"/>
                <a:r>
                  <a:rPr lang="en-GB" sz="900" dirty="0" smtClean="0">
                    <a:solidFill>
                      <a:srgbClr val="000000"/>
                    </a:solidFill>
                    <a:latin typeface="Arial" panose="020B0604020202020204" pitchFamily="34" charset="0"/>
                    <a:cs typeface="Arial" panose="020B0604020202020204" pitchFamily="34" charset="0"/>
                  </a:rPr>
                  <a:t>10</a:t>
                </a:r>
              </a:p>
              <a:p>
                <a:pPr algn="ctr"/>
                <a:endParaRPr lang="en-GB" sz="900" dirty="0">
                  <a:solidFill>
                    <a:srgbClr val="000000"/>
                  </a:solidFill>
                  <a:latin typeface="Arial" panose="020B0604020202020204" pitchFamily="34" charset="0"/>
                  <a:cs typeface="Arial" panose="020B0604020202020204" pitchFamily="34" charset="0"/>
                </a:endParaRPr>
              </a:p>
              <a:p>
                <a:pPr algn="ctr"/>
                <a:r>
                  <a:rPr lang="en-GB" sz="900" dirty="0" smtClean="0">
                    <a:solidFill>
                      <a:srgbClr val="000000"/>
                    </a:solidFill>
                    <a:latin typeface="Arial" panose="020B0604020202020204" pitchFamily="34" charset="0"/>
                    <a:cs typeface="Arial" panose="020B0604020202020204" pitchFamily="34" charset="0"/>
                  </a:rPr>
                  <a:t>266</a:t>
                </a:r>
              </a:p>
              <a:p>
                <a:pPr algn="ctr"/>
                <a:r>
                  <a:rPr lang="en-GB" sz="900" dirty="0" smtClean="0">
                    <a:solidFill>
                      <a:srgbClr val="000000"/>
                    </a:solidFill>
                    <a:latin typeface="Arial" panose="020B0604020202020204" pitchFamily="34" charset="0"/>
                    <a:cs typeface="Arial" panose="020B0604020202020204" pitchFamily="34" charset="0"/>
                  </a:rPr>
                  <a:t>252</a:t>
                </a:r>
                <a:endParaRPr lang="en-GB" sz="900" dirty="0">
                  <a:solidFill>
                    <a:srgbClr val="000000"/>
                  </a:solidFill>
                  <a:latin typeface="Arial" panose="020B0604020202020204" pitchFamily="34" charset="0"/>
                  <a:cs typeface="Arial" panose="020B0604020202020204" pitchFamily="34" charset="0"/>
                </a:endParaRPr>
              </a:p>
            </p:txBody>
          </p:sp>
          <p:sp>
            <p:nvSpPr>
              <p:cNvPr id="517" name="TextBox 516"/>
              <p:cNvSpPr txBox="1"/>
              <p:nvPr/>
            </p:nvSpPr>
            <p:spPr>
              <a:xfrm>
                <a:off x="2451460" y="4851857"/>
                <a:ext cx="358042" cy="646331"/>
              </a:xfrm>
              <a:prstGeom prst="rect">
                <a:avLst/>
              </a:prstGeom>
              <a:noFill/>
            </p:spPr>
            <p:txBody>
              <a:bodyPr wrap="none" rtlCol="0" anchor="t" anchorCtr="0">
                <a:spAutoFit/>
              </a:bodyPr>
              <a:lstStyle/>
              <a:p>
                <a:pPr algn="ctr"/>
                <a:r>
                  <a:rPr lang="en-GB" sz="900" dirty="0" smtClean="0">
                    <a:solidFill>
                      <a:srgbClr val="000000"/>
                    </a:solidFill>
                    <a:latin typeface="Arial" panose="020B0604020202020204" pitchFamily="34" charset="0"/>
                    <a:cs typeface="Arial" panose="020B0604020202020204" pitchFamily="34" charset="0"/>
                  </a:rPr>
                  <a:t>12</a:t>
                </a:r>
              </a:p>
              <a:p>
                <a:pPr algn="ctr"/>
                <a:endParaRPr lang="en-GB" sz="900" dirty="0">
                  <a:solidFill>
                    <a:srgbClr val="000000"/>
                  </a:solidFill>
                  <a:latin typeface="Arial" panose="020B0604020202020204" pitchFamily="34" charset="0"/>
                  <a:cs typeface="Arial" panose="020B0604020202020204" pitchFamily="34" charset="0"/>
                </a:endParaRPr>
              </a:p>
              <a:p>
                <a:pPr algn="ctr"/>
                <a:r>
                  <a:rPr lang="en-GB" sz="900" dirty="0" smtClean="0">
                    <a:solidFill>
                      <a:srgbClr val="000000"/>
                    </a:solidFill>
                    <a:latin typeface="Arial" panose="020B0604020202020204" pitchFamily="34" charset="0"/>
                    <a:cs typeface="Arial" panose="020B0604020202020204" pitchFamily="34" charset="0"/>
                  </a:rPr>
                  <a:t>243</a:t>
                </a:r>
              </a:p>
              <a:p>
                <a:pPr algn="ctr"/>
                <a:r>
                  <a:rPr lang="en-GB" sz="900" dirty="0" smtClean="0">
                    <a:solidFill>
                      <a:srgbClr val="000000"/>
                    </a:solidFill>
                    <a:latin typeface="Arial" panose="020B0604020202020204" pitchFamily="34" charset="0"/>
                    <a:cs typeface="Arial" panose="020B0604020202020204" pitchFamily="34" charset="0"/>
                  </a:rPr>
                  <a:t>221</a:t>
                </a:r>
                <a:endParaRPr lang="en-GB" sz="900" dirty="0">
                  <a:solidFill>
                    <a:srgbClr val="000000"/>
                  </a:solidFill>
                  <a:latin typeface="Arial" panose="020B0604020202020204" pitchFamily="34" charset="0"/>
                  <a:cs typeface="Arial" panose="020B0604020202020204" pitchFamily="34" charset="0"/>
                </a:endParaRPr>
              </a:p>
            </p:txBody>
          </p:sp>
        </p:grpSp>
      </p:grpSp>
      <p:grpSp>
        <p:nvGrpSpPr>
          <p:cNvPr id="518" name="Group 517"/>
          <p:cNvGrpSpPr/>
          <p:nvPr/>
        </p:nvGrpSpPr>
        <p:grpSpPr>
          <a:xfrm>
            <a:off x="3766036" y="4720034"/>
            <a:ext cx="995180" cy="699762"/>
            <a:chOff x="2048912" y="4798426"/>
            <a:chExt cx="957122" cy="699762"/>
          </a:xfrm>
        </p:grpSpPr>
        <p:sp>
          <p:nvSpPr>
            <p:cNvPr id="519" name="Line 20"/>
            <p:cNvSpPr>
              <a:spLocks noChangeShapeType="1"/>
            </p:cNvSpPr>
            <p:nvPr/>
          </p:nvSpPr>
          <p:spPr bwMode="auto">
            <a:xfrm>
              <a:off x="2848754" y="4798426"/>
              <a:ext cx="0" cy="72000"/>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latin typeface="Arial" panose="020B0604020202020204" pitchFamily="34" charset="0"/>
                <a:cs typeface="Arial" panose="020B0604020202020204" pitchFamily="34" charset="0"/>
              </a:endParaRPr>
            </a:p>
          </p:txBody>
        </p:sp>
        <p:sp>
          <p:nvSpPr>
            <p:cNvPr id="520" name="Line 21"/>
            <p:cNvSpPr>
              <a:spLocks noChangeShapeType="1"/>
            </p:cNvSpPr>
            <p:nvPr/>
          </p:nvSpPr>
          <p:spPr bwMode="auto">
            <a:xfrm>
              <a:off x="2224040" y="4798426"/>
              <a:ext cx="0" cy="72000"/>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latin typeface="Arial" panose="020B0604020202020204" pitchFamily="34" charset="0"/>
                <a:cs typeface="Arial" panose="020B0604020202020204" pitchFamily="34" charset="0"/>
              </a:endParaRPr>
            </a:p>
          </p:txBody>
        </p:sp>
        <p:sp>
          <p:nvSpPr>
            <p:cNvPr id="521" name="Line 20"/>
            <p:cNvSpPr>
              <a:spLocks noChangeShapeType="1"/>
            </p:cNvSpPr>
            <p:nvPr/>
          </p:nvSpPr>
          <p:spPr bwMode="auto">
            <a:xfrm>
              <a:off x="2418087" y="4798426"/>
              <a:ext cx="0" cy="72000"/>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latin typeface="Arial" panose="020B0604020202020204" pitchFamily="34" charset="0"/>
                <a:cs typeface="Arial" panose="020B0604020202020204" pitchFamily="34" charset="0"/>
              </a:endParaRPr>
            </a:p>
          </p:txBody>
        </p:sp>
        <p:sp>
          <p:nvSpPr>
            <p:cNvPr id="522" name="Line 20"/>
            <p:cNvSpPr>
              <a:spLocks noChangeShapeType="1"/>
            </p:cNvSpPr>
            <p:nvPr/>
          </p:nvSpPr>
          <p:spPr bwMode="auto">
            <a:xfrm>
              <a:off x="2630868" y="4798426"/>
              <a:ext cx="0" cy="72000"/>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latin typeface="Arial" panose="020B0604020202020204" pitchFamily="34" charset="0"/>
                <a:cs typeface="Arial" panose="020B0604020202020204" pitchFamily="34" charset="0"/>
              </a:endParaRPr>
            </a:p>
          </p:txBody>
        </p:sp>
        <p:grpSp>
          <p:nvGrpSpPr>
            <p:cNvPr id="523" name="Group 522"/>
            <p:cNvGrpSpPr/>
            <p:nvPr/>
          </p:nvGrpSpPr>
          <p:grpSpPr>
            <a:xfrm>
              <a:off x="2048912" y="4851857"/>
              <a:ext cx="957122" cy="646331"/>
              <a:chOff x="2048912" y="4851857"/>
              <a:chExt cx="957122" cy="646331"/>
            </a:xfrm>
          </p:grpSpPr>
          <p:sp>
            <p:nvSpPr>
              <p:cNvPr id="524" name="TextBox 523"/>
              <p:cNvSpPr txBox="1"/>
              <p:nvPr/>
            </p:nvSpPr>
            <p:spPr>
              <a:xfrm>
                <a:off x="2048912" y="4851857"/>
                <a:ext cx="362608" cy="646331"/>
              </a:xfrm>
              <a:prstGeom prst="rect">
                <a:avLst/>
              </a:prstGeom>
              <a:noFill/>
            </p:spPr>
            <p:txBody>
              <a:bodyPr wrap="none" rtlCol="0" anchor="t" anchorCtr="0">
                <a:spAutoFit/>
              </a:bodyPr>
              <a:lstStyle/>
              <a:p>
                <a:pPr algn="ctr"/>
                <a:r>
                  <a:rPr lang="en-GB" sz="900" dirty="0" smtClean="0">
                    <a:solidFill>
                      <a:srgbClr val="000000"/>
                    </a:solidFill>
                    <a:latin typeface="Arial" panose="020B0604020202020204" pitchFamily="34" charset="0"/>
                    <a:cs typeface="Arial" panose="020B0604020202020204" pitchFamily="34" charset="0"/>
                  </a:rPr>
                  <a:t>16</a:t>
                </a:r>
              </a:p>
              <a:p>
                <a:pPr algn="ctr"/>
                <a:endParaRPr lang="en-GB" sz="900" dirty="0">
                  <a:solidFill>
                    <a:srgbClr val="000000"/>
                  </a:solidFill>
                  <a:latin typeface="Arial" panose="020B0604020202020204" pitchFamily="34" charset="0"/>
                  <a:cs typeface="Arial" panose="020B0604020202020204" pitchFamily="34" charset="0"/>
                </a:endParaRPr>
              </a:p>
              <a:p>
                <a:pPr algn="ctr"/>
                <a:r>
                  <a:rPr lang="en-GB" sz="900" dirty="0" smtClean="0">
                    <a:solidFill>
                      <a:srgbClr val="000000"/>
                    </a:solidFill>
                    <a:latin typeface="Arial" panose="020B0604020202020204" pitchFamily="34" charset="0"/>
                    <a:cs typeface="Arial" panose="020B0604020202020204" pitchFamily="34" charset="0"/>
                  </a:rPr>
                  <a:t>175</a:t>
                </a:r>
              </a:p>
              <a:p>
                <a:pPr algn="ctr"/>
                <a:r>
                  <a:rPr lang="en-GB" sz="900" dirty="0" smtClean="0">
                    <a:solidFill>
                      <a:srgbClr val="000000"/>
                    </a:solidFill>
                    <a:latin typeface="Arial" panose="020B0604020202020204" pitchFamily="34" charset="0"/>
                    <a:cs typeface="Arial" panose="020B0604020202020204" pitchFamily="34" charset="0"/>
                  </a:rPr>
                  <a:t>143</a:t>
                </a:r>
                <a:endParaRPr lang="en-GB" sz="900" dirty="0">
                  <a:solidFill>
                    <a:srgbClr val="000000"/>
                  </a:solidFill>
                  <a:latin typeface="Arial" panose="020B0604020202020204" pitchFamily="34" charset="0"/>
                  <a:cs typeface="Arial" panose="020B0604020202020204" pitchFamily="34" charset="0"/>
                </a:endParaRPr>
              </a:p>
            </p:txBody>
          </p:sp>
          <p:sp>
            <p:nvSpPr>
              <p:cNvPr id="525" name="TextBox 524"/>
              <p:cNvSpPr txBox="1"/>
              <p:nvPr/>
            </p:nvSpPr>
            <p:spPr>
              <a:xfrm>
                <a:off x="2705094" y="4851857"/>
                <a:ext cx="300940" cy="646331"/>
              </a:xfrm>
              <a:prstGeom prst="rect">
                <a:avLst/>
              </a:prstGeom>
              <a:noFill/>
            </p:spPr>
            <p:txBody>
              <a:bodyPr wrap="none" rtlCol="0" anchor="t" anchorCtr="0">
                <a:spAutoFit/>
              </a:bodyPr>
              <a:lstStyle/>
              <a:p>
                <a:pPr algn="ctr"/>
                <a:r>
                  <a:rPr lang="en-GB" sz="900" dirty="0" smtClean="0">
                    <a:solidFill>
                      <a:srgbClr val="000000"/>
                    </a:solidFill>
                    <a:latin typeface="Arial" panose="020B0604020202020204" pitchFamily="34" charset="0"/>
                    <a:cs typeface="Arial" panose="020B0604020202020204" pitchFamily="34" charset="0"/>
                  </a:rPr>
                  <a:t>22</a:t>
                </a:r>
              </a:p>
              <a:p>
                <a:pPr algn="ctr"/>
                <a:endParaRPr lang="en-GB" sz="900" dirty="0">
                  <a:solidFill>
                    <a:srgbClr val="000000"/>
                  </a:solidFill>
                  <a:latin typeface="Arial" panose="020B0604020202020204" pitchFamily="34" charset="0"/>
                  <a:cs typeface="Arial" panose="020B0604020202020204" pitchFamily="34" charset="0"/>
                </a:endParaRPr>
              </a:p>
              <a:p>
                <a:pPr algn="ctr"/>
                <a:r>
                  <a:rPr lang="en-GB" sz="900" dirty="0" smtClean="0">
                    <a:solidFill>
                      <a:srgbClr val="000000"/>
                    </a:solidFill>
                    <a:latin typeface="Arial" panose="020B0604020202020204" pitchFamily="34" charset="0"/>
                    <a:cs typeface="Arial" panose="020B0604020202020204" pitchFamily="34" charset="0"/>
                  </a:rPr>
                  <a:t>92</a:t>
                </a:r>
              </a:p>
              <a:p>
                <a:pPr algn="ctr"/>
                <a:r>
                  <a:rPr lang="en-GB" sz="900" dirty="0" smtClean="0">
                    <a:solidFill>
                      <a:srgbClr val="000000"/>
                    </a:solidFill>
                    <a:latin typeface="Arial" panose="020B0604020202020204" pitchFamily="34" charset="0"/>
                    <a:cs typeface="Arial" panose="020B0604020202020204" pitchFamily="34" charset="0"/>
                  </a:rPr>
                  <a:t>76</a:t>
                </a:r>
                <a:endParaRPr lang="en-GB" sz="900" dirty="0">
                  <a:solidFill>
                    <a:srgbClr val="000000"/>
                  </a:solidFill>
                  <a:latin typeface="Arial" panose="020B0604020202020204" pitchFamily="34" charset="0"/>
                  <a:cs typeface="Arial" panose="020B0604020202020204" pitchFamily="34" charset="0"/>
                </a:endParaRPr>
              </a:p>
            </p:txBody>
          </p:sp>
          <p:sp>
            <p:nvSpPr>
              <p:cNvPr id="526" name="TextBox 525"/>
              <p:cNvSpPr txBox="1"/>
              <p:nvPr/>
            </p:nvSpPr>
            <p:spPr>
              <a:xfrm>
                <a:off x="2236383" y="4851857"/>
                <a:ext cx="362608" cy="646331"/>
              </a:xfrm>
              <a:prstGeom prst="rect">
                <a:avLst/>
              </a:prstGeom>
              <a:noFill/>
            </p:spPr>
            <p:txBody>
              <a:bodyPr wrap="none" rtlCol="0" anchor="t" anchorCtr="0">
                <a:spAutoFit/>
              </a:bodyPr>
              <a:lstStyle/>
              <a:p>
                <a:pPr algn="ctr"/>
                <a:r>
                  <a:rPr lang="en-GB" sz="900" dirty="0" smtClean="0">
                    <a:solidFill>
                      <a:srgbClr val="000000"/>
                    </a:solidFill>
                    <a:latin typeface="Arial" panose="020B0604020202020204" pitchFamily="34" charset="0"/>
                    <a:cs typeface="Arial" panose="020B0604020202020204" pitchFamily="34" charset="0"/>
                  </a:rPr>
                  <a:t>18</a:t>
                </a:r>
              </a:p>
              <a:p>
                <a:pPr algn="ctr"/>
                <a:endParaRPr lang="en-GB" sz="900" dirty="0">
                  <a:solidFill>
                    <a:srgbClr val="000000"/>
                  </a:solidFill>
                  <a:latin typeface="Arial" panose="020B0604020202020204" pitchFamily="34" charset="0"/>
                  <a:cs typeface="Arial" panose="020B0604020202020204" pitchFamily="34" charset="0"/>
                </a:endParaRPr>
              </a:p>
              <a:p>
                <a:pPr algn="ctr"/>
                <a:r>
                  <a:rPr lang="en-GB" sz="900" dirty="0" smtClean="0">
                    <a:solidFill>
                      <a:srgbClr val="000000"/>
                    </a:solidFill>
                    <a:latin typeface="Arial" panose="020B0604020202020204" pitchFamily="34" charset="0"/>
                    <a:cs typeface="Arial" panose="020B0604020202020204" pitchFamily="34" charset="0"/>
                  </a:rPr>
                  <a:t>149</a:t>
                </a:r>
              </a:p>
              <a:p>
                <a:pPr algn="ctr"/>
                <a:r>
                  <a:rPr lang="en-GB" sz="900" dirty="0" smtClean="0">
                    <a:solidFill>
                      <a:srgbClr val="000000"/>
                    </a:solidFill>
                    <a:latin typeface="Arial" panose="020B0604020202020204" pitchFamily="34" charset="0"/>
                    <a:cs typeface="Arial" panose="020B0604020202020204" pitchFamily="34" charset="0"/>
                  </a:rPr>
                  <a:t>118</a:t>
                </a:r>
                <a:endParaRPr lang="en-GB" sz="900" dirty="0">
                  <a:solidFill>
                    <a:srgbClr val="000000"/>
                  </a:solidFill>
                  <a:latin typeface="Arial" panose="020B0604020202020204" pitchFamily="34" charset="0"/>
                  <a:cs typeface="Arial" panose="020B0604020202020204" pitchFamily="34" charset="0"/>
                </a:endParaRPr>
              </a:p>
            </p:txBody>
          </p:sp>
          <p:sp>
            <p:nvSpPr>
              <p:cNvPr id="527" name="TextBox 526"/>
              <p:cNvSpPr txBox="1"/>
              <p:nvPr/>
            </p:nvSpPr>
            <p:spPr>
              <a:xfrm>
                <a:off x="2449178" y="4851857"/>
                <a:ext cx="362608" cy="646331"/>
              </a:xfrm>
              <a:prstGeom prst="rect">
                <a:avLst/>
              </a:prstGeom>
              <a:noFill/>
            </p:spPr>
            <p:txBody>
              <a:bodyPr wrap="none" rtlCol="0" anchor="t" anchorCtr="0">
                <a:spAutoFit/>
              </a:bodyPr>
              <a:lstStyle/>
              <a:p>
                <a:pPr algn="ctr"/>
                <a:r>
                  <a:rPr lang="en-GB" sz="900" dirty="0" smtClean="0">
                    <a:solidFill>
                      <a:srgbClr val="000000"/>
                    </a:solidFill>
                    <a:latin typeface="Arial" panose="020B0604020202020204" pitchFamily="34" charset="0"/>
                    <a:cs typeface="Arial" panose="020B0604020202020204" pitchFamily="34" charset="0"/>
                  </a:rPr>
                  <a:t>20</a:t>
                </a:r>
              </a:p>
              <a:p>
                <a:pPr algn="ctr"/>
                <a:endParaRPr lang="en-GB" sz="900" dirty="0">
                  <a:solidFill>
                    <a:srgbClr val="000000"/>
                  </a:solidFill>
                  <a:latin typeface="Arial" panose="020B0604020202020204" pitchFamily="34" charset="0"/>
                  <a:cs typeface="Arial" panose="020B0604020202020204" pitchFamily="34" charset="0"/>
                </a:endParaRPr>
              </a:p>
              <a:p>
                <a:pPr algn="r"/>
                <a:r>
                  <a:rPr lang="en-GB" sz="900" dirty="0" smtClean="0">
                    <a:solidFill>
                      <a:srgbClr val="000000"/>
                    </a:solidFill>
                    <a:latin typeface="Arial" panose="020B0604020202020204" pitchFamily="34" charset="0"/>
                    <a:cs typeface="Arial" panose="020B0604020202020204" pitchFamily="34" charset="0"/>
                  </a:rPr>
                  <a:t>114</a:t>
                </a:r>
              </a:p>
              <a:p>
                <a:pPr algn="r"/>
                <a:r>
                  <a:rPr lang="en-GB" sz="900" dirty="0" smtClean="0">
                    <a:solidFill>
                      <a:srgbClr val="000000"/>
                    </a:solidFill>
                    <a:latin typeface="Arial" panose="020B0604020202020204" pitchFamily="34" charset="0"/>
                    <a:cs typeface="Arial" panose="020B0604020202020204" pitchFamily="34" charset="0"/>
                  </a:rPr>
                  <a:t>95</a:t>
                </a:r>
                <a:endParaRPr lang="en-GB" sz="900" dirty="0">
                  <a:solidFill>
                    <a:srgbClr val="000000"/>
                  </a:solidFill>
                  <a:latin typeface="Arial" panose="020B0604020202020204" pitchFamily="34" charset="0"/>
                  <a:cs typeface="Arial" panose="020B0604020202020204" pitchFamily="34" charset="0"/>
                </a:endParaRPr>
              </a:p>
            </p:txBody>
          </p:sp>
        </p:grpSp>
      </p:grpSp>
      <p:grpSp>
        <p:nvGrpSpPr>
          <p:cNvPr id="528" name="Group 527"/>
          <p:cNvGrpSpPr/>
          <p:nvPr/>
        </p:nvGrpSpPr>
        <p:grpSpPr>
          <a:xfrm>
            <a:off x="4705928" y="4720034"/>
            <a:ext cx="544461" cy="699762"/>
            <a:chOff x="2103548" y="4798426"/>
            <a:chExt cx="440807" cy="699762"/>
          </a:xfrm>
        </p:grpSpPr>
        <p:sp>
          <p:nvSpPr>
            <p:cNvPr id="529" name="Line 21"/>
            <p:cNvSpPr>
              <a:spLocks noChangeShapeType="1"/>
            </p:cNvSpPr>
            <p:nvPr/>
          </p:nvSpPr>
          <p:spPr bwMode="auto">
            <a:xfrm>
              <a:off x="2224040" y="4798426"/>
              <a:ext cx="0" cy="72000"/>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latin typeface="Arial" panose="020B0604020202020204" pitchFamily="34" charset="0"/>
                <a:cs typeface="Arial" panose="020B0604020202020204" pitchFamily="34" charset="0"/>
              </a:endParaRPr>
            </a:p>
          </p:txBody>
        </p:sp>
        <p:sp>
          <p:nvSpPr>
            <p:cNvPr id="530" name="Line 20"/>
            <p:cNvSpPr>
              <a:spLocks noChangeShapeType="1"/>
            </p:cNvSpPr>
            <p:nvPr/>
          </p:nvSpPr>
          <p:spPr bwMode="auto">
            <a:xfrm>
              <a:off x="2418087" y="4798426"/>
              <a:ext cx="0" cy="72000"/>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latin typeface="Arial" panose="020B0604020202020204" pitchFamily="34" charset="0"/>
                <a:cs typeface="Arial" panose="020B0604020202020204" pitchFamily="34" charset="0"/>
              </a:endParaRPr>
            </a:p>
          </p:txBody>
        </p:sp>
        <p:grpSp>
          <p:nvGrpSpPr>
            <p:cNvPr id="531" name="Group 530"/>
            <p:cNvGrpSpPr/>
            <p:nvPr/>
          </p:nvGrpSpPr>
          <p:grpSpPr>
            <a:xfrm>
              <a:off x="2103548" y="4851857"/>
              <a:ext cx="440807" cy="646331"/>
              <a:chOff x="2103548" y="4851857"/>
              <a:chExt cx="440807" cy="646331"/>
            </a:xfrm>
          </p:grpSpPr>
          <p:sp>
            <p:nvSpPr>
              <p:cNvPr id="532" name="TextBox 531"/>
              <p:cNvSpPr txBox="1"/>
              <p:nvPr/>
            </p:nvSpPr>
            <p:spPr>
              <a:xfrm>
                <a:off x="2103548" y="4851857"/>
                <a:ext cx="253335" cy="646331"/>
              </a:xfrm>
              <a:prstGeom prst="rect">
                <a:avLst/>
              </a:prstGeom>
              <a:noFill/>
            </p:spPr>
            <p:txBody>
              <a:bodyPr wrap="none" rtlCol="0" anchor="t" anchorCtr="0">
                <a:spAutoFit/>
              </a:bodyPr>
              <a:lstStyle/>
              <a:p>
                <a:pPr algn="ctr"/>
                <a:r>
                  <a:rPr lang="en-GB" sz="900" dirty="0" smtClean="0">
                    <a:solidFill>
                      <a:srgbClr val="000000"/>
                    </a:solidFill>
                    <a:latin typeface="Arial" panose="020B0604020202020204" pitchFamily="34" charset="0"/>
                    <a:cs typeface="Arial" panose="020B0604020202020204" pitchFamily="34" charset="0"/>
                  </a:rPr>
                  <a:t>24</a:t>
                </a:r>
              </a:p>
              <a:p>
                <a:pPr algn="ctr"/>
                <a:endParaRPr lang="en-GB" sz="900" dirty="0">
                  <a:solidFill>
                    <a:srgbClr val="000000"/>
                  </a:solidFill>
                  <a:latin typeface="Arial" panose="020B0604020202020204" pitchFamily="34" charset="0"/>
                  <a:cs typeface="Arial" panose="020B0604020202020204" pitchFamily="34" charset="0"/>
                </a:endParaRPr>
              </a:p>
              <a:p>
                <a:pPr algn="ctr"/>
                <a:r>
                  <a:rPr lang="en-GB" sz="900" dirty="0" smtClean="0">
                    <a:solidFill>
                      <a:srgbClr val="000000"/>
                    </a:solidFill>
                    <a:latin typeface="Arial" panose="020B0604020202020204" pitchFamily="34" charset="0"/>
                    <a:cs typeface="Arial" panose="020B0604020202020204" pitchFamily="34" charset="0"/>
                  </a:rPr>
                  <a:t>67</a:t>
                </a:r>
              </a:p>
              <a:p>
                <a:pPr algn="ctr"/>
                <a:r>
                  <a:rPr lang="en-GB" sz="900" dirty="0" smtClean="0">
                    <a:solidFill>
                      <a:srgbClr val="000000"/>
                    </a:solidFill>
                    <a:latin typeface="Arial" panose="020B0604020202020204" pitchFamily="34" charset="0"/>
                    <a:cs typeface="Arial" panose="020B0604020202020204" pitchFamily="34" charset="0"/>
                  </a:rPr>
                  <a:t>60</a:t>
                </a:r>
                <a:endParaRPr lang="en-GB" sz="900" dirty="0">
                  <a:solidFill>
                    <a:srgbClr val="000000"/>
                  </a:solidFill>
                  <a:latin typeface="Arial" panose="020B0604020202020204" pitchFamily="34" charset="0"/>
                  <a:cs typeface="Arial" panose="020B0604020202020204" pitchFamily="34" charset="0"/>
                </a:endParaRPr>
              </a:p>
            </p:txBody>
          </p:sp>
          <p:sp>
            <p:nvSpPr>
              <p:cNvPr id="533" name="TextBox 532"/>
              <p:cNvSpPr txBox="1"/>
              <p:nvPr/>
            </p:nvSpPr>
            <p:spPr>
              <a:xfrm>
                <a:off x="2291020" y="4851857"/>
                <a:ext cx="253335" cy="646331"/>
              </a:xfrm>
              <a:prstGeom prst="rect">
                <a:avLst/>
              </a:prstGeom>
              <a:noFill/>
            </p:spPr>
            <p:txBody>
              <a:bodyPr wrap="none" rtlCol="0" anchor="t" anchorCtr="0">
                <a:spAutoFit/>
              </a:bodyPr>
              <a:lstStyle/>
              <a:p>
                <a:pPr algn="ctr"/>
                <a:r>
                  <a:rPr lang="en-GB" sz="900" dirty="0" smtClean="0">
                    <a:solidFill>
                      <a:srgbClr val="000000"/>
                    </a:solidFill>
                    <a:latin typeface="Arial" panose="020B0604020202020204" pitchFamily="34" charset="0"/>
                    <a:cs typeface="Arial" panose="020B0604020202020204" pitchFamily="34" charset="0"/>
                  </a:rPr>
                  <a:t>26</a:t>
                </a:r>
              </a:p>
              <a:p>
                <a:pPr algn="ctr"/>
                <a:endParaRPr lang="en-GB" sz="900" dirty="0">
                  <a:solidFill>
                    <a:srgbClr val="000000"/>
                  </a:solidFill>
                  <a:latin typeface="Arial" panose="020B0604020202020204" pitchFamily="34" charset="0"/>
                  <a:cs typeface="Arial" panose="020B0604020202020204" pitchFamily="34" charset="0"/>
                </a:endParaRPr>
              </a:p>
              <a:p>
                <a:pPr algn="ctr"/>
                <a:r>
                  <a:rPr lang="en-GB" sz="900" dirty="0" smtClean="0">
                    <a:solidFill>
                      <a:srgbClr val="000000"/>
                    </a:solidFill>
                    <a:latin typeface="Arial" panose="020B0604020202020204" pitchFamily="34" charset="0"/>
                    <a:cs typeface="Arial" panose="020B0604020202020204" pitchFamily="34" charset="0"/>
                  </a:rPr>
                  <a:t>54</a:t>
                </a:r>
              </a:p>
              <a:p>
                <a:pPr algn="ctr"/>
                <a:r>
                  <a:rPr lang="en-GB" sz="900" dirty="0" smtClean="0">
                    <a:solidFill>
                      <a:srgbClr val="000000"/>
                    </a:solidFill>
                    <a:latin typeface="Arial" panose="020B0604020202020204" pitchFamily="34" charset="0"/>
                    <a:cs typeface="Arial" panose="020B0604020202020204" pitchFamily="34" charset="0"/>
                  </a:rPr>
                  <a:t>47</a:t>
                </a:r>
                <a:endParaRPr lang="en-GB" sz="900" dirty="0">
                  <a:solidFill>
                    <a:srgbClr val="000000"/>
                  </a:solidFill>
                  <a:latin typeface="Arial" panose="020B0604020202020204" pitchFamily="34" charset="0"/>
                  <a:cs typeface="Arial" panose="020B0604020202020204" pitchFamily="34" charset="0"/>
                </a:endParaRPr>
              </a:p>
            </p:txBody>
          </p:sp>
        </p:grpSp>
      </p:grpSp>
      <p:grpSp>
        <p:nvGrpSpPr>
          <p:cNvPr id="534" name="Group 533"/>
          <p:cNvGrpSpPr/>
          <p:nvPr/>
        </p:nvGrpSpPr>
        <p:grpSpPr>
          <a:xfrm>
            <a:off x="5202945" y="4720034"/>
            <a:ext cx="1000431" cy="699762"/>
            <a:chOff x="2092833" y="4798426"/>
            <a:chExt cx="878489" cy="699762"/>
          </a:xfrm>
        </p:grpSpPr>
        <p:sp>
          <p:nvSpPr>
            <p:cNvPr id="535" name="Line 20"/>
            <p:cNvSpPr>
              <a:spLocks noChangeShapeType="1"/>
            </p:cNvSpPr>
            <p:nvPr/>
          </p:nvSpPr>
          <p:spPr bwMode="auto">
            <a:xfrm>
              <a:off x="2834337" y="4798426"/>
              <a:ext cx="0" cy="72000"/>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latin typeface="Arial" panose="020B0604020202020204" pitchFamily="34" charset="0"/>
                <a:cs typeface="Arial" panose="020B0604020202020204" pitchFamily="34" charset="0"/>
              </a:endParaRPr>
            </a:p>
          </p:txBody>
        </p:sp>
        <p:sp>
          <p:nvSpPr>
            <p:cNvPr id="536" name="Line 21"/>
            <p:cNvSpPr>
              <a:spLocks noChangeShapeType="1"/>
            </p:cNvSpPr>
            <p:nvPr/>
          </p:nvSpPr>
          <p:spPr bwMode="auto">
            <a:xfrm>
              <a:off x="2224040" y="4798426"/>
              <a:ext cx="0" cy="72000"/>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latin typeface="Arial" panose="020B0604020202020204" pitchFamily="34" charset="0"/>
                <a:cs typeface="Arial" panose="020B0604020202020204" pitchFamily="34" charset="0"/>
              </a:endParaRPr>
            </a:p>
          </p:txBody>
        </p:sp>
        <p:sp>
          <p:nvSpPr>
            <p:cNvPr id="537" name="Line 20"/>
            <p:cNvSpPr>
              <a:spLocks noChangeShapeType="1"/>
            </p:cNvSpPr>
            <p:nvPr/>
          </p:nvSpPr>
          <p:spPr bwMode="auto">
            <a:xfrm>
              <a:off x="2418087" y="4798426"/>
              <a:ext cx="0" cy="72000"/>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latin typeface="Arial" panose="020B0604020202020204" pitchFamily="34" charset="0"/>
                <a:cs typeface="Arial" panose="020B0604020202020204" pitchFamily="34" charset="0"/>
              </a:endParaRPr>
            </a:p>
          </p:txBody>
        </p:sp>
        <p:sp>
          <p:nvSpPr>
            <p:cNvPr id="538" name="Line 20"/>
            <p:cNvSpPr>
              <a:spLocks noChangeShapeType="1"/>
            </p:cNvSpPr>
            <p:nvPr/>
          </p:nvSpPr>
          <p:spPr bwMode="auto">
            <a:xfrm>
              <a:off x="2630868" y="4798426"/>
              <a:ext cx="0" cy="72000"/>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latin typeface="Arial" panose="020B0604020202020204" pitchFamily="34" charset="0"/>
                <a:cs typeface="Arial" panose="020B0604020202020204" pitchFamily="34" charset="0"/>
              </a:endParaRPr>
            </a:p>
          </p:txBody>
        </p:sp>
        <p:grpSp>
          <p:nvGrpSpPr>
            <p:cNvPr id="539" name="Group 538"/>
            <p:cNvGrpSpPr/>
            <p:nvPr/>
          </p:nvGrpSpPr>
          <p:grpSpPr>
            <a:xfrm>
              <a:off x="2092833" y="4851857"/>
              <a:ext cx="878489" cy="646331"/>
              <a:chOff x="2092833" y="4851857"/>
              <a:chExt cx="878489" cy="646331"/>
            </a:xfrm>
          </p:grpSpPr>
          <p:sp>
            <p:nvSpPr>
              <p:cNvPr id="540" name="TextBox 539"/>
              <p:cNvSpPr txBox="1"/>
              <p:nvPr/>
            </p:nvSpPr>
            <p:spPr>
              <a:xfrm>
                <a:off x="2092833" y="4851857"/>
                <a:ext cx="274766" cy="646331"/>
              </a:xfrm>
              <a:prstGeom prst="rect">
                <a:avLst/>
              </a:prstGeom>
              <a:noFill/>
            </p:spPr>
            <p:txBody>
              <a:bodyPr wrap="none" rtlCol="0" anchor="t" anchorCtr="0">
                <a:spAutoFit/>
              </a:bodyPr>
              <a:lstStyle/>
              <a:p>
                <a:pPr algn="ctr"/>
                <a:r>
                  <a:rPr lang="en-GB" sz="900" dirty="0" smtClean="0">
                    <a:solidFill>
                      <a:srgbClr val="000000"/>
                    </a:solidFill>
                    <a:latin typeface="Arial" panose="020B0604020202020204" pitchFamily="34" charset="0"/>
                    <a:cs typeface="Arial" panose="020B0604020202020204" pitchFamily="34" charset="0"/>
                  </a:rPr>
                  <a:t>28</a:t>
                </a:r>
              </a:p>
              <a:p>
                <a:pPr algn="ctr"/>
                <a:endParaRPr lang="en-GB" sz="900" dirty="0">
                  <a:solidFill>
                    <a:srgbClr val="000000"/>
                  </a:solidFill>
                  <a:latin typeface="Arial" panose="020B0604020202020204" pitchFamily="34" charset="0"/>
                  <a:cs typeface="Arial" panose="020B0604020202020204" pitchFamily="34" charset="0"/>
                </a:endParaRPr>
              </a:p>
              <a:p>
                <a:pPr algn="ctr"/>
                <a:r>
                  <a:rPr lang="en-GB" sz="900" dirty="0" smtClean="0">
                    <a:solidFill>
                      <a:srgbClr val="000000"/>
                    </a:solidFill>
                    <a:latin typeface="Arial" panose="020B0604020202020204" pitchFamily="34" charset="0"/>
                    <a:cs typeface="Arial" panose="020B0604020202020204" pitchFamily="34" charset="0"/>
                  </a:rPr>
                  <a:t>36</a:t>
                </a:r>
              </a:p>
              <a:p>
                <a:pPr algn="ctr"/>
                <a:r>
                  <a:rPr lang="en-GB" sz="900" dirty="0" smtClean="0">
                    <a:solidFill>
                      <a:srgbClr val="000000"/>
                    </a:solidFill>
                    <a:latin typeface="Arial" panose="020B0604020202020204" pitchFamily="34" charset="0"/>
                    <a:cs typeface="Arial" panose="020B0604020202020204" pitchFamily="34" charset="0"/>
                  </a:rPr>
                  <a:t>38</a:t>
                </a:r>
                <a:endParaRPr lang="en-GB" sz="900" dirty="0">
                  <a:solidFill>
                    <a:srgbClr val="000000"/>
                  </a:solidFill>
                  <a:latin typeface="Arial" panose="020B0604020202020204" pitchFamily="34" charset="0"/>
                  <a:cs typeface="Arial" panose="020B0604020202020204" pitchFamily="34" charset="0"/>
                </a:endParaRPr>
              </a:p>
            </p:txBody>
          </p:sp>
          <p:sp>
            <p:nvSpPr>
              <p:cNvPr id="541" name="TextBox 540"/>
              <p:cNvSpPr txBox="1"/>
              <p:nvPr/>
            </p:nvSpPr>
            <p:spPr>
              <a:xfrm>
                <a:off x="2696556" y="4851857"/>
                <a:ext cx="274766" cy="646331"/>
              </a:xfrm>
              <a:prstGeom prst="rect">
                <a:avLst/>
              </a:prstGeom>
              <a:noFill/>
            </p:spPr>
            <p:txBody>
              <a:bodyPr wrap="none" rtlCol="0" anchor="t" anchorCtr="0">
                <a:spAutoFit/>
              </a:bodyPr>
              <a:lstStyle/>
              <a:p>
                <a:pPr algn="ctr"/>
                <a:r>
                  <a:rPr lang="en-GB" sz="900" dirty="0" smtClean="0">
                    <a:solidFill>
                      <a:srgbClr val="000000"/>
                    </a:solidFill>
                    <a:latin typeface="Arial" panose="020B0604020202020204" pitchFamily="34" charset="0"/>
                    <a:cs typeface="Arial" panose="020B0604020202020204" pitchFamily="34" charset="0"/>
                  </a:rPr>
                  <a:t>34</a:t>
                </a:r>
              </a:p>
              <a:p>
                <a:pPr algn="ctr"/>
                <a:endParaRPr lang="en-GB" sz="900" dirty="0">
                  <a:solidFill>
                    <a:srgbClr val="000000"/>
                  </a:solidFill>
                  <a:latin typeface="Arial" panose="020B0604020202020204" pitchFamily="34" charset="0"/>
                  <a:cs typeface="Arial" panose="020B0604020202020204" pitchFamily="34" charset="0"/>
                </a:endParaRPr>
              </a:p>
              <a:p>
                <a:pPr algn="ctr"/>
                <a:r>
                  <a:rPr lang="en-GB" sz="900" dirty="0" smtClean="0">
                    <a:solidFill>
                      <a:srgbClr val="000000"/>
                    </a:solidFill>
                    <a:latin typeface="Arial" panose="020B0604020202020204" pitchFamily="34" charset="0"/>
                    <a:cs typeface="Arial" panose="020B0604020202020204" pitchFamily="34" charset="0"/>
                  </a:rPr>
                  <a:t>10</a:t>
                </a:r>
              </a:p>
              <a:p>
                <a:pPr algn="ctr"/>
                <a:r>
                  <a:rPr lang="en-GB" sz="900" dirty="0" smtClean="0">
                    <a:solidFill>
                      <a:srgbClr val="000000"/>
                    </a:solidFill>
                    <a:latin typeface="Arial" panose="020B0604020202020204" pitchFamily="34" charset="0"/>
                    <a:cs typeface="Arial" panose="020B0604020202020204" pitchFamily="34" charset="0"/>
                  </a:rPr>
                  <a:t>14</a:t>
                </a:r>
                <a:endParaRPr lang="en-GB" sz="900" dirty="0">
                  <a:solidFill>
                    <a:srgbClr val="000000"/>
                  </a:solidFill>
                  <a:latin typeface="Arial" panose="020B0604020202020204" pitchFamily="34" charset="0"/>
                  <a:cs typeface="Arial" panose="020B0604020202020204" pitchFamily="34" charset="0"/>
                </a:endParaRPr>
              </a:p>
            </p:txBody>
          </p:sp>
          <p:sp>
            <p:nvSpPr>
              <p:cNvPr id="542" name="TextBox 541"/>
              <p:cNvSpPr txBox="1"/>
              <p:nvPr/>
            </p:nvSpPr>
            <p:spPr>
              <a:xfrm>
                <a:off x="2280303" y="4851857"/>
                <a:ext cx="274766" cy="646331"/>
              </a:xfrm>
              <a:prstGeom prst="rect">
                <a:avLst/>
              </a:prstGeom>
              <a:noFill/>
            </p:spPr>
            <p:txBody>
              <a:bodyPr wrap="none" rtlCol="0" anchor="t" anchorCtr="0">
                <a:spAutoFit/>
              </a:bodyPr>
              <a:lstStyle/>
              <a:p>
                <a:pPr algn="ctr"/>
                <a:r>
                  <a:rPr lang="en-GB" sz="900" dirty="0" smtClean="0">
                    <a:solidFill>
                      <a:srgbClr val="000000"/>
                    </a:solidFill>
                    <a:latin typeface="Arial" panose="020B0604020202020204" pitchFamily="34" charset="0"/>
                    <a:cs typeface="Arial" panose="020B0604020202020204" pitchFamily="34" charset="0"/>
                  </a:rPr>
                  <a:t>30</a:t>
                </a:r>
              </a:p>
              <a:p>
                <a:pPr algn="ctr"/>
                <a:endParaRPr lang="en-GB" sz="900" dirty="0">
                  <a:solidFill>
                    <a:srgbClr val="000000"/>
                  </a:solidFill>
                  <a:latin typeface="Arial" panose="020B0604020202020204" pitchFamily="34" charset="0"/>
                  <a:cs typeface="Arial" panose="020B0604020202020204" pitchFamily="34" charset="0"/>
                </a:endParaRPr>
              </a:p>
              <a:p>
                <a:pPr algn="ctr"/>
                <a:r>
                  <a:rPr lang="en-GB" sz="900" dirty="0" smtClean="0">
                    <a:solidFill>
                      <a:srgbClr val="000000"/>
                    </a:solidFill>
                    <a:latin typeface="Arial" panose="020B0604020202020204" pitchFamily="34" charset="0"/>
                    <a:cs typeface="Arial" panose="020B0604020202020204" pitchFamily="34" charset="0"/>
                  </a:rPr>
                  <a:t>27</a:t>
                </a:r>
              </a:p>
              <a:p>
                <a:pPr algn="ctr"/>
                <a:r>
                  <a:rPr lang="en-GB" sz="900" dirty="0" smtClean="0">
                    <a:solidFill>
                      <a:srgbClr val="000000"/>
                    </a:solidFill>
                    <a:latin typeface="Arial" panose="020B0604020202020204" pitchFamily="34" charset="0"/>
                    <a:cs typeface="Arial" panose="020B0604020202020204" pitchFamily="34" charset="0"/>
                  </a:rPr>
                  <a:t>31</a:t>
                </a:r>
                <a:endParaRPr lang="en-GB" sz="900" dirty="0">
                  <a:solidFill>
                    <a:srgbClr val="000000"/>
                  </a:solidFill>
                  <a:latin typeface="Arial" panose="020B0604020202020204" pitchFamily="34" charset="0"/>
                  <a:cs typeface="Arial" panose="020B0604020202020204" pitchFamily="34" charset="0"/>
                </a:endParaRPr>
              </a:p>
            </p:txBody>
          </p:sp>
          <p:sp>
            <p:nvSpPr>
              <p:cNvPr id="543" name="TextBox 542"/>
              <p:cNvSpPr txBox="1"/>
              <p:nvPr/>
            </p:nvSpPr>
            <p:spPr>
              <a:xfrm>
                <a:off x="2493099" y="4851857"/>
                <a:ext cx="274766" cy="646331"/>
              </a:xfrm>
              <a:prstGeom prst="rect">
                <a:avLst/>
              </a:prstGeom>
              <a:noFill/>
            </p:spPr>
            <p:txBody>
              <a:bodyPr wrap="none" rtlCol="0" anchor="t" anchorCtr="0">
                <a:spAutoFit/>
              </a:bodyPr>
              <a:lstStyle/>
              <a:p>
                <a:pPr algn="ctr"/>
                <a:r>
                  <a:rPr lang="en-GB" sz="900" dirty="0" smtClean="0">
                    <a:solidFill>
                      <a:srgbClr val="000000"/>
                    </a:solidFill>
                    <a:latin typeface="Arial" panose="020B0604020202020204" pitchFamily="34" charset="0"/>
                    <a:cs typeface="Arial" panose="020B0604020202020204" pitchFamily="34" charset="0"/>
                  </a:rPr>
                  <a:t>32</a:t>
                </a:r>
              </a:p>
              <a:p>
                <a:pPr algn="ctr"/>
                <a:endParaRPr lang="en-GB" sz="900" dirty="0">
                  <a:solidFill>
                    <a:srgbClr val="000000"/>
                  </a:solidFill>
                  <a:latin typeface="Arial" panose="020B0604020202020204" pitchFamily="34" charset="0"/>
                  <a:cs typeface="Arial" panose="020B0604020202020204" pitchFamily="34" charset="0"/>
                </a:endParaRPr>
              </a:p>
              <a:p>
                <a:pPr algn="ctr"/>
                <a:r>
                  <a:rPr lang="en-GB" sz="900" dirty="0" smtClean="0">
                    <a:solidFill>
                      <a:srgbClr val="000000"/>
                    </a:solidFill>
                    <a:latin typeface="Arial" panose="020B0604020202020204" pitchFamily="34" charset="0"/>
                    <a:cs typeface="Arial" panose="020B0604020202020204" pitchFamily="34" charset="0"/>
                  </a:rPr>
                  <a:t>16</a:t>
                </a:r>
              </a:p>
              <a:p>
                <a:pPr algn="ctr"/>
                <a:r>
                  <a:rPr lang="en-GB" sz="900" dirty="0" smtClean="0">
                    <a:solidFill>
                      <a:srgbClr val="000000"/>
                    </a:solidFill>
                    <a:latin typeface="Arial" panose="020B0604020202020204" pitchFamily="34" charset="0"/>
                    <a:cs typeface="Arial" panose="020B0604020202020204" pitchFamily="34" charset="0"/>
                  </a:rPr>
                  <a:t>23</a:t>
                </a:r>
                <a:endParaRPr lang="en-GB" sz="900" dirty="0">
                  <a:solidFill>
                    <a:srgbClr val="000000"/>
                  </a:solidFill>
                  <a:latin typeface="Arial" panose="020B0604020202020204" pitchFamily="34" charset="0"/>
                  <a:cs typeface="Arial" panose="020B0604020202020204" pitchFamily="34" charset="0"/>
                </a:endParaRPr>
              </a:p>
            </p:txBody>
          </p:sp>
        </p:grpSp>
      </p:grpSp>
      <p:grpSp>
        <p:nvGrpSpPr>
          <p:cNvPr id="544" name="Group 543"/>
          <p:cNvGrpSpPr/>
          <p:nvPr/>
        </p:nvGrpSpPr>
        <p:grpSpPr>
          <a:xfrm>
            <a:off x="6142295" y="4720034"/>
            <a:ext cx="992636" cy="699762"/>
            <a:chOff x="2091257" y="4798426"/>
            <a:chExt cx="881641" cy="699762"/>
          </a:xfrm>
        </p:grpSpPr>
        <p:sp>
          <p:nvSpPr>
            <p:cNvPr id="545" name="Line 20"/>
            <p:cNvSpPr>
              <a:spLocks noChangeShapeType="1"/>
            </p:cNvSpPr>
            <p:nvPr/>
          </p:nvSpPr>
          <p:spPr bwMode="auto">
            <a:xfrm>
              <a:off x="2834337" y="4798426"/>
              <a:ext cx="0" cy="72000"/>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latin typeface="Arial" panose="020B0604020202020204" pitchFamily="34" charset="0"/>
                <a:cs typeface="Arial" panose="020B0604020202020204" pitchFamily="34" charset="0"/>
              </a:endParaRPr>
            </a:p>
          </p:txBody>
        </p:sp>
        <p:sp>
          <p:nvSpPr>
            <p:cNvPr id="546" name="Line 21"/>
            <p:cNvSpPr>
              <a:spLocks noChangeShapeType="1"/>
            </p:cNvSpPr>
            <p:nvPr/>
          </p:nvSpPr>
          <p:spPr bwMode="auto">
            <a:xfrm>
              <a:off x="2224040" y="4798426"/>
              <a:ext cx="0" cy="72000"/>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latin typeface="Arial" panose="020B0604020202020204" pitchFamily="34" charset="0"/>
                <a:cs typeface="Arial" panose="020B0604020202020204" pitchFamily="34" charset="0"/>
              </a:endParaRPr>
            </a:p>
          </p:txBody>
        </p:sp>
        <p:sp>
          <p:nvSpPr>
            <p:cNvPr id="547" name="Line 20"/>
            <p:cNvSpPr>
              <a:spLocks noChangeShapeType="1"/>
            </p:cNvSpPr>
            <p:nvPr/>
          </p:nvSpPr>
          <p:spPr bwMode="auto">
            <a:xfrm>
              <a:off x="2418087" y="4798426"/>
              <a:ext cx="0" cy="72000"/>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latin typeface="Arial" panose="020B0604020202020204" pitchFamily="34" charset="0"/>
                <a:cs typeface="Arial" panose="020B0604020202020204" pitchFamily="34" charset="0"/>
              </a:endParaRPr>
            </a:p>
          </p:txBody>
        </p:sp>
        <p:sp>
          <p:nvSpPr>
            <p:cNvPr id="548" name="Line 20"/>
            <p:cNvSpPr>
              <a:spLocks noChangeShapeType="1"/>
            </p:cNvSpPr>
            <p:nvPr/>
          </p:nvSpPr>
          <p:spPr bwMode="auto">
            <a:xfrm>
              <a:off x="2630868" y="4798426"/>
              <a:ext cx="0" cy="72000"/>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latin typeface="Arial" panose="020B0604020202020204" pitchFamily="34" charset="0"/>
                <a:cs typeface="Arial" panose="020B0604020202020204" pitchFamily="34" charset="0"/>
              </a:endParaRPr>
            </a:p>
          </p:txBody>
        </p:sp>
        <p:grpSp>
          <p:nvGrpSpPr>
            <p:cNvPr id="549" name="Group 548"/>
            <p:cNvGrpSpPr/>
            <p:nvPr/>
          </p:nvGrpSpPr>
          <p:grpSpPr>
            <a:xfrm>
              <a:off x="2091257" y="4851857"/>
              <a:ext cx="881641" cy="646331"/>
              <a:chOff x="2091257" y="4851857"/>
              <a:chExt cx="881641" cy="646331"/>
            </a:xfrm>
          </p:grpSpPr>
          <p:sp>
            <p:nvSpPr>
              <p:cNvPr id="550" name="TextBox 549"/>
              <p:cNvSpPr txBox="1"/>
              <p:nvPr/>
            </p:nvSpPr>
            <p:spPr>
              <a:xfrm>
                <a:off x="2091257" y="4851857"/>
                <a:ext cx="277917" cy="646331"/>
              </a:xfrm>
              <a:prstGeom prst="rect">
                <a:avLst/>
              </a:prstGeom>
              <a:noFill/>
            </p:spPr>
            <p:txBody>
              <a:bodyPr wrap="none" rtlCol="0" anchor="t" anchorCtr="0">
                <a:spAutoFit/>
              </a:bodyPr>
              <a:lstStyle/>
              <a:p>
                <a:pPr algn="ctr"/>
                <a:r>
                  <a:rPr lang="en-GB" sz="900" dirty="0" smtClean="0">
                    <a:solidFill>
                      <a:srgbClr val="000000"/>
                    </a:solidFill>
                    <a:latin typeface="Arial" panose="020B0604020202020204" pitchFamily="34" charset="0"/>
                    <a:cs typeface="Arial" panose="020B0604020202020204" pitchFamily="34" charset="0"/>
                  </a:rPr>
                  <a:t>36</a:t>
                </a:r>
              </a:p>
              <a:p>
                <a:pPr algn="ctr"/>
                <a:endParaRPr lang="en-GB" sz="900" dirty="0">
                  <a:solidFill>
                    <a:srgbClr val="000000"/>
                  </a:solidFill>
                  <a:latin typeface="Arial" panose="020B0604020202020204" pitchFamily="34" charset="0"/>
                  <a:cs typeface="Arial" panose="020B0604020202020204" pitchFamily="34" charset="0"/>
                </a:endParaRPr>
              </a:p>
              <a:p>
                <a:pPr algn="ctr"/>
                <a:r>
                  <a:rPr lang="en-GB" sz="900" dirty="0" smtClean="0">
                    <a:solidFill>
                      <a:srgbClr val="000000"/>
                    </a:solidFill>
                    <a:latin typeface="Arial" panose="020B0604020202020204" pitchFamily="34" charset="0"/>
                    <a:cs typeface="Arial" panose="020B0604020202020204" pitchFamily="34" charset="0"/>
                  </a:rPr>
                  <a:t>6</a:t>
                </a:r>
              </a:p>
              <a:p>
                <a:pPr algn="ctr"/>
                <a:r>
                  <a:rPr lang="en-GB" sz="900" dirty="0">
                    <a:solidFill>
                      <a:srgbClr val="000000"/>
                    </a:solidFill>
                    <a:latin typeface="Arial" panose="020B0604020202020204" pitchFamily="34" charset="0"/>
                    <a:cs typeface="Arial" panose="020B0604020202020204" pitchFamily="34" charset="0"/>
                  </a:rPr>
                  <a:t>7</a:t>
                </a:r>
              </a:p>
            </p:txBody>
          </p:sp>
          <p:sp>
            <p:nvSpPr>
              <p:cNvPr id="551" name="TextBox 550"/>
              <p:cNvSpPr txBox="1"/>
              <p:nvPr/>
            </p:nvSpPr>
            <p:spPr>
              <a:xfrm>
                <a:off x="2694981" y="4851857"/>
                <a:ext cx="277917" cy="230832"/>
              </a:xfrm>
              <a:prstGeom prst="rect">
                <a:avLst/>
              </a:prstGeom>
              <a:noFill/>
            </p:spPr>
            <p:txBody>
              <a:bodyPr wrap="none" rtlCol="0" anchor="t" anchorCtr="0">
                <a:spAutoFit/>
              </a:bodyPr>
              <a:lstStyle/>
              <a:p>
                <a:pPr algn="ctr"/>
                <a:r>
                  <a:rPr lang="en-GB" sz="900" dirty="0" smtClean="0">
                    <a:solidFill>
                      <a:srgbClr val="000000"/>
                    </a:solidFill>
                    <a:latin typeface="Arial" panose="020B0604020202020204" pitchFamily="34" charset="0"/>
                    <a:cs typeface="Arial" panose="020B0604020202020204" pitchFamily="34" charset="0"/>
                  </a:rPr>
                  <a:t>42</a:t>
                </a:r>
                <a:endParaRPr lang="en-GB" sz="900" dirty="0">
                  <a:solidFill>
                    <a:srgbClr val="000000"/>
                  </a:solidFill>
                  <a:latin typeface="Arial" panose="020B0604020202020204" pitchFamily="34" charset="0"/>
                  <a:cs typeface="Arial" panose="020B0604020202020204" pitchFamily="34" charset="0"/>
                </a:endParaRPr>
              </a:p>
            </p:txBody>
          </p:sp>
          <p:sp>
            <p:nvSpPr>
              <p:cNvPr id="552" name="TextBox 551"/>
              <p:cNvSpPr txBox="1"/>
              <p:nvPr/>
            </p:nvSpPr>
            <p:spPr>
              <a:xfrm>
                <a:off x="2278728" y="4851857"/>
                <a:ext cx="277917" cy="646331"/>
              </a:xfrm>
              <a:prstGeom prst="rect">
                <a:avLst/>
              </a:prstGeom>
              <a:noFill/>
            </p:spPr>
            <p:txBody>
              <a:bodyPr wrap="none" rtlCol="0" anchor="t" anchorCtr="0">
                <a:spAutoFit/>
              </a:bodyPr>
              <a:lstStyle/>
              <a:p>
                <a:pPr algn="ctr"/>
                <a:r>
                  <a:rPr lang="en-GB" sz="900" dirty="0" smtClean="0">
                    <a:solidFill>
                      <a:srgbClr val="000000"/>
                    </a:solidFill>
                    <a:latin typeface="Arial" panose="020B0604020202020204" pitchFamily="34" charset="0"/>
                    <a:cs typeface="Arial" panose="020B0604020202020204" pitchFamily="34" charset="0"/>
                  </a:rPr>
                  <a:t>38</a:t>
                </a:r>
              </a:p>
              <a:p>
                <a:pPr algn="ctr"/>
                <a:endParaRPr lang="en-GB" sz="900" dirty="0">
                  <a:solidFill>
                    <a:srgbClr val="000000"/>
                  </a:solidFill>
                  <a:latin typeface="Arial" panose="020B0604020202020204" pitchFamily="34" charset="0"/>
                  <a:cs typeface="Arial" panose="020B0604020202020204" pitchFamily="34" charset="0"/>
                </a:endParaRPr>
              </a:p>
              <a:p>
                <a:pPr algn="ctr"/>
                <a:r>
                  <a:rPr lang="en-GB" sz="900" dirty="0" smtClean="0">
                    <a:solidFill>
                      <a:srgbClr val="000000"/>
                    </a:solidFill>
                    <a:latin typeface="Arial" panose="020B0604020202020204" pitchFamily="34" charset="0"/>
                    <a:cs typeface="Arial" panose="020B0604020202020204" pitchFamily="34" charset="0"/>
                  </a:rPr>
                  <a:t>4</a:t>
                </a:r>
              </a:p>
              <a:p>
                <a:pPr algn="ctr"/>
                <a:r>
                  <a:rPr lang="en-GB" sz="900" dirty="0">
                    <a:solidFill>
                      <a:srgbClr val="000000"/>
                    </a:solidFill>
                    <a:latin typeface="Arial" panose="020B0604020202020204" pitchFamily="34" charset="0"/>
                    <a:cs typeface="Arial" panose="020B0604020202020204" pitchFamily="34" charset="0"/>
                  </a:rPr>
                  <a:t>4</a:t>
                </a:r>
              </a:p>
            </p:txBody>
          </p:sp>
          <p:sp>
            <p:nvSpPr>
              <p:cNvPr id="553" name="TextBox 552"/>
              <p:cNvSpPr txBox="1"/>
              <p:nvPr/>
            </p:nvSpPr>
            <p:spPr>
              <a:xfrm>
                <a:off x="2491523" y="4851857"/>
                <a:ext cx="277917" cy="646331"/>
              </a:xfrm>
              <a:prstGeom prst="rect">
                <a:avLst/>
              </a:prstGeom>
              <a:noFill/>
            </p:spPr>
            <p:txBody>
              <a:bodyPr wrap="none" rtlCol="0" anchor="t" anchorCtr="0">
                <a:spAutoFit/>
              </a:bodyPr>
              <a:lstStyle/>
              <a:p>
                <a:pPr algn="ctr"/>
                <a:r>
                  <a:rPr lang="en-GB" sz="900" dirty="0" smtClean="0">
                    <a:solidFill>
                      <a:srgbClr val="000000"/>
                    </a:solidFill>
                    <a:latin typeface="Arial" panose="020B0604020202020204" pitchFamily="34" charset="0"/>
                    <a:cs typeface="Arial" panose="020B0604020202020204" pitchFamily="34" charset="0"/>
                  </a:rPr>
                  <a:t>40</a:t>
                </a:r>
              </a:p>
              <a:p>
                <a:pPr algn="ctr"/>
                <a:endParaRPr lang="en-GB" sz="900" dirty="0">
                  <a:solidFill>
                    <a:srgbClr val="000000"/>
                  </a:solidFill>
                  <a:latin typeface="Arial" panose="020B0604020202020204" pitchFamily="34" charset="0"/>
                  <a:cs typeface="Arial" panose="020B0604020202020204" pitchFamily="34" charset="0"/>
                </a:endParaRPr>
              </a:p>
              <a:p>
                <a:pPr algn="ctr"/>
                <a:r>
                  <a:rPr lang="en-GB" sz="900" dirty="0" smtClean="0">
                    <a:solidFill>
                      <a:srgbClr val="000000"/>
                    </a:solidFill>
                    <a:latin typeface="Arial" panose="020B0604020202020204" pitchFamily="34" charset="0"/>
                    <a:cs typeface="Arial" panose="020B0604020202020204" pitchFamily="34" charset="0"/>
                  </a:rPr>
                  <a:t>3</a:t>
                </a:r>
              </a:p>
              <a:p>
                <a:pPr algn="ctr"/>
                <a:r>
                  <a:rPr lang="en-GB" sz="900" dirty="0">
                    <a:solidFill>
                      <a:srgbClr val="000000"/>
                    </a:solidFill>
                    <a:latin typeface="Arial" panose="020B0604020202020204" pitchFamily="34" charset="0"/>
                    <a:cs typeface="Arial" panose="020B0604020202020204" pitchFamily="34" charset="0"/>
                  </a:rPr>
                  <a:t>2</a:t>
                </a:r>
              </a:p>
            </p:txBody>
          </p:sp>
        </p:grpSp>
      </p:grpSp>
      <p:sp>
        <p:nvSpPr>
          <p:cNvPr id="554" name="TextBox 553"/>
          <p:cNvSpPr txBox="1"/>
          <p:nvPr/>
        </p:nvSpPr>
        <p:spPr>
          <a:xfrm>
            <a:off x="2690125" y="4083723"/>
            <a:ext cx="1103187" cy="600164"/>
          </a:xfrm>
          <a:prstGeom prst="rect">
            <a:avLst/>
          </a:prstGeom>
          <a:noFill/>
        </p:spPr>
        <p:txBody>
          <a:bodyPr wrap="none" rtlCol="0">
            <a:spAutoFit/>
          </a:bodyPr>
          <a:lstStyle/>
          <a:p>
            <a:r>
              <a:rPr lang="en-GB" sz="1100" dirty="0" smtClean="0">
                <a:solidFill>
                  <a:srgbClr val="000000"/>
                </a:solidFill>
                <a:latin typeface="Arial" panose="020B0604020202020204" pitchFamily="34" charset="0"/>
                <a:cs typeface="Arial" panose="020B0604020202020204" pitchFamily="34" charset="0"/>
              </a:rPr>
              <a:t>Arm A (n=388)</a:t>
            </a:r>
          </a:p>
          <a:p>
            <a:r>
              <a:rPr lang="en-GB" sz="1100" dirty="0" smtClean="0">
                <a:solidFill>
                  <a:srgbClr val="000000"/>
                </a:solidFill>
                <a:latin typeface="Arial" panose="020B0604020202020204" pitchFamily="34" charset="0"/>
                <a:cs typeface="Arial" panose="020B0604020202020204" pitchFamily="34" charset="0"/>
              </a:rPr>
              <a:t>Arm B (n=392)</a:t>
            </a:r>
          </a:p>
          <a:p>
            <a:r>
              <a:rPr lang="en-GB" sz="1100" dirty="0" smtClean="0">
                <a:solidFill>
                  <a:srgbClr val="000000"/>
                </a:solidFill>
                <a:latin typeface="Arial" panose="020B0604020202020204" pitchFamily="34" charset="0"/>
                <a:cs typeface="Arial" panose="020B0604020202020204" pitchFamily="34" charset="0"/>
              </a:rPr>
              <a:t>Censored</a:t>
            </a:r>
            <a:endParaRPr lang="en-GB" sz="1100" dirty="0">
              <a:solidFill>
                <a:srgbClr val="000000"/>
              </a:solidFill>
              <a:latin typeface="Arial" panose="020B0604020202020204" pitchFamily="34" charset="0"/>
              <a:cs typeface="Arial" panose="020B0604020202020204" pitchFamily="34" charset="0"/>
            </a:endParaRPr>
          </a:p>
        </p:txBody>
      </p:sp>
      <p:cxnSp>
        <p:nvCxnSpPr>
          <p:cNvPr id="555" name="Straight Connector 554"/>
          <p:cNvCxnSpPr/>
          <p:nvPr/>
        </p:nvCxnSpPr>
        <p:spPr>
          <a:xfrm>
            <a:off x="2428997" y="4491780"/>
            <a:ext cx="0" cy="141283"/>
          </a:xfrm>
          <a:prstGeom prst="line">
            <a:avLst/>
          </a:prstGeom>
          <a:noFill/>
          <a:ln w="25400" cap="flat" cmpd="sng" algn="ctr">
            <a:solidFill>
              <a:schemeClr val="accent3"/>
            </a:solidFill>
            <a:prstDash val="solid"/>
          </a:ln>
          <a:effectLst/>
        </p:spPr>
      </p:cxnSp>
      <p:cxnSp>
        <p:nvCxnSpPr>
          <p:cNvPr id="556" name="Straight Connector 555"/>
          <p:cNvCxnSpPr/>
          <p:nvPr/>
        </p:nvCxnSpPr>
        <p:spPr>
          <a:xfrm>
            <a:off x="2581397" y="4491780"/>
            <a:ext cx="0" cy="141283"/>
          </a:xfrm>
          <a:prstGeom prst="line">
            <a:avLst/>
          </a:prstGeom>
          <a:noFill/>
          <a:ln w="25400" cap="flat" cmpd="sng" algn="ctr">
            <a:solidFill>
              <a:schemeClr val="accent2"/>
            </a:solidFill>
            <a:prstDash val="solid"/>
          </a:ln>
          <a:effectLst/>
        </p:spPr>
      </p:cxnSp>
      <p:sp>
        <p:nvSpPr>
          <p:cNvPr id="557" name="Rectangle 556"/>
          <p:cNvSpPr/>
          <p:nvPr/>
        </p:nvSpPr>
        <p:spPr>
          <a:xfrm>
            <a:off x="635143" y="4910247"/>
            <a:ext cx="1531335" cy="507831"/>
          </a:xfrm>
          <a:prstGeom prst="rect">
            <a:avLst/>
          </a:prstGeom>
        </p:spPr>
        <p:txBody>
          <a:bodyPr wrap="square">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900"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No. at risk</a:t>
            </a:r>
          </a:p>
          <a:p>
            <a:pPr marL="0" marR="0" lvl="0" indent="0" algn="r" defTabSz="914400" eaLnBrk="1" fontAlgn="auto" latinLnBrk="0" hangingPunct="1">
              <a:lnSpc>
                <a:spcPct val="100000"/>
              </a:lnSpc>
              <a:spcBef>
                <a:spcPts val="0"/>
              </a:spcBef>
              <a:spcAft>
                <a:spcPts val="0"/>
              </a:spcAft>
              <a:buClrTx/>
              <a:buSzTx/>
              <a:buFontTx/>
              <a:buNone/>
              <a:tabLst/>
              <a:defRPr/>
            </a:pPr>
            <a:r>
              <a:rPr kumimoji="0" lang="en-GB" sz="900"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Arm A</a:t>
            </a:r>
            <a:endParaRPr kumimoji="0" lang="en-GB" sz="90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r" defTabSz="914400" eaLnBrk="1" fontAlgn="auto" latinLnBrk="0" hangingPunct="1">
              <a:lnSpc>
                <a:spcPct val="100000"/>
              </a:lnSpc>
              <a:spcBef>
                <a:spcPts val="0"/>
              </a:spcBef>
              <a:spcAft>
                <a:spcPts val="0"/>
              </a:spcAft>
              <a:buClrTx/>
              <a:buSzTx/>
              <a:buFontTx/>
              <a:buNone/>
              <a:tabLst/>
              <a:defRPr/>
            </a:pPr>
            <a:r>
              <a:rPr kumimoji="0" lang="en-GB" sz="900"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Arm B</a:t>
            </a:r>
            <a:endParaRPr kumimoji="0" lang="en-GB" sz="900" i="0" u="none" strike="noStrike" kern="0" cap="none" spc="0" normalizeH="0" baseline="0" noProof="0" dirty="0">
              <a:ln>
                <a:noFill/>
              </a:ln>
              <a:solidFill>
                <a:srgbClr val="000000"/>
              </a:solidFill>
              <a:effectLst/>
              <a:uLnTx/>
              <a:uFillTx/>
            </a:endParaRPr>
          </a:p>
        </p:txBody>
      </p:sp>
      <p:cxnSp>
        <p:nvCxnSpPr>
          <p:cNvPr id="558" name="Straight Connector 557"/>
          <p:cNvCxnSpPr/>
          <p:nvPr/>
        </p:nvCxnSpPr>
        <p:spPr>
          <a:xfrm>
            <a:off x="2341598" y="4221474"/>
            <a:ext cx="378029" cy="0"/>
          </a:xfrm>
          <a:prstGeom prst="line">
            <a:avLst/>
          </a:prstGeom>
          <a:noFill/>
          <a:ln w="25400" cap="flat" cmpd="sng" algn="ctr">
            <a:solidFill>
              <a:schemeClr val="accent3"/>
            </a:solidFill>
            <a:prstDash val="solid"/>
          </a:ln>
          <a:effectLst/>
        </p:spPr>
      </p:cxnSp>
      <p:cxnSp>
        <p:nvCxnSpPr>
          <p:cNvPr id="559" name="Straight Connector 558"/>
          <p:cNvCxnSpPr/>
          <p:nvPr/>
        </p:nvCxnSpPr>
        <p:spPr>
          <a:xfrm>
            <a:off x="2327541" y="4392314"/>
            <a:ext cx="378029" cy="0"/>
          </a:xfrm>
          <a:prstGeom prst="line">
            <a:avLst/>
          </a:prstGeom>
          <a:noFill/>
          <a:ln w="25400" cap="flat" cmpd="sng" algn="ctr">
            <a:solidFill>
              <a:schemeClr val="accent2"/>
            </a:solidFill>
            <a:prstDash val="solid"/>
          </a:ln>
          <a:effectLst/>
        </p:spPr>
      </p:cxnSp>
      <p:sp>
        <p:nvSpPr>
          <p:cNvPr id="560" name="Line 2"/>
          <p:cNvSpPr>
            <a:spLocks noChangeShapeType="1"/>
          </p:cNvSpPr>
          <p:nvPr/>
        </p:nvSpPr>
        <p:spPr bwMode="auto">
          <a:xfrm>
            <a:off x="5680186" y="4111254"/>
            <a:ext cx="0" cy="100559"/>
          </a:xfrm>
          <a:prstGeom prst="line">
            <a:avLst/>
          </a:prstGeom>
          <a:noFill/>
          <a:ln w="25400" cap="flat" cmpd="sng" algn="ctr">
            <a:solidFill>
              <a:schemeClr val="accent3"/>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561" name="Line 3"/>
          <p:cNvSpPr>
            <a:spLocks noChangeShapeType="1"/>
          </p:cNvSpPr>
          <p:nvPr/>
        </p:nvSpPr>
        <p:spPr bwMode="auto">
          <a:xfrm>
            <a:off x="6353169" y="4171590"/>
            <a:ext cx="0" cy="120671"/>
          </a:xfrm>
          <a:prstGeom prst="line">
            <a:avLst/>
          </a:prstGeom>
          <a:noFill/>
          <a:ln w="25400" cap="flat" cmpd="sng" algn="ctr">
            <a:solidFill>
              <a:schemeClr val="accent3"/>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562" name="Line 4"/>
          <p:cNvSpPr>
            <a:spLocks noChangeShapeType="1"/>
          </p:cNvSpPr>
          <p:nvPr/>
        </p:nvSpPr>
        <p:spPr bwMode="auto">
          <a:xfrm>
            <a:off x="6849052" y="4191702"/>
            <a:ext cx="0" cy="100559"/>
          </a:xfrm>
          <a:prstGeom prst="line">
            <a:avLst/>
          </a:prstGeom>
          <a:noFill/>
          <a:ln w="25400" cap="flat" cmpd="sng" algn="ctr">
            <a:solidFill>
              <a:schemeClr val="accent3"/>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563" name="Line 5"/>
          <p:cNvSpPr>
            <a:spLocks noChangeShapeType="1"/>
          </p:cNvSpPr>
          <p:nvPr/>
        </p:nvSpPr>
        <p:spPr bwMode="auto">
          <a:xfrm>
            <a:off x="6872665" y="4191702"/>
            <a:ext cx="0" cy="100559"/>
          </a:xfrm>
          <a:prstGeom prst="line">
            <a:avLst/>
          </a:prstGeom>
          <a:noFill/>
          <a:ln w="25400" cap="flat" cmpd="sng" algn="ctr">
            <a:solidFill>
              <a:schemeClr val="accent3"/>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564" name="Line 6"/>
          <p:cNvSpPr>
            <a:spLocks noChangeShapeType="1"/>
          </p:cNvSpPr>
          <p:nvPr/>
        </p:nvSpPr>
        <p:spPr bwMode="auto">
          <a:xfrm>
            <a:off x="6601111" y="4191702"/>
            <a:ext cx="0" cy="100559"/>
          </a:xfrm>
          <a:prstGeom prst="line">
            <a:avLst/>
          </a:prstGeom>
          <a:noFill/>
          <a:ln w="25400" cap="flat" cmpd="sng" algn="ctr">
            <a:solidFill>
              <a:schemeClr val="accent3"/>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565" name="Line 7"/>
          <p:cNvSpPr>
            <a:spLocks noChangeShapeType="1"/>
          </p:cNvSpPr>
          <p:nvPr/>
        </p:nvSpPr>
        <p:spPr bwMode="auto">
          <a:xfrm>
            <a:off x="4900942" y="3930248"/>
            <a:ext cx="0" cy="120671"/>
          </a:xfrm>
          <a:prstGeom prst="line">
            <a:avLst/>
          </a:prstGeom>
          <a:noFill/>
          <a:ln w="25400" cap="flat" cmpd="sng" algn="ctr">
            <a:solidFill>
              <a:schemeClr val="accent3"/>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566" name="Line 8"/>
          <p:cNvSpPr>
            <a:spLocks noChangeShapeType="1"/>
          </p:cNvSpPr>
          <p:nvPr/>
        </p:nvSpPr>
        <p:spPr bwMode="auto">
          <a:xfrm>
            <a:off x="5845480" y="4191702"/>
            <a:ext cx="0" cy="100559"/>
          </a:xfrm>
          <a:prstGeom prst="line">
            <a:avLst/>
          </a:prstGeom>
          <a:noFill/>
          <a:ln w="25400" cap="flat" cmpd="sng" algn="ctr">
            <a:solidFill>
              <a:schemeClr val="accent3"/>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567" name="Line 9"/>
          <p:cNvSpPr>
            <a:spLocks noChangeShapeType="1"/>
          </p:cNvSpPr>
          <p:nvPr/>
        </p:nvSpPr>
        <p:spPr bwMode="auto">
          <a:xfrm>
            <a:off x="5939934" y="4171590"/>
            <a:ext cx="0" cy="120671"/>
          </a:xfrm>
          <a:prstGeom prst="line">
            <a:avLst/>
          </a:prstGeom>
          <a:noFill/>
          <a:ln w="25400" cap="flat" cmpd="sng" algn="ctr">
            <a:solidFill>
              <a:schemeClr val="accent3"/>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568" name="Line 10"/>
          <p:cNvSpPr>
            <a:spLocks noChangeShapeType="1"/>
          </p:cNvSpPr>
          <p:nvPr/>
        </p:nvSpPr>
        <p:spPr bwMode="auto">
          <a:xfrm>
            <a:off x="5963547" y="4171590"/>
            <a:ext cx="0" cy="120671"/>
          </a:xfrm>
          <a:prstGeom prst="line">
            <a:avLst/>
          </a:prstGeom>
          <a:noFill/>
          <a:ln w="25400" cap="flat" cmpd="sng" algn="ctr">
            <a:solidFill>
              <a:srgbClr val="1D2F50"/>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569" name="Line 11"/>
          <p:cNvSpPr>
            <a:spLocks noChangeShapeType="1"/>
          </p:cNvSpPr>
          <p:nvPr/>
        </p:nvSpPr>
        <p:spPr bwMode="auto">
          <a:xfrm>
            <a:off x="5420438" y="4111254"/>
            <a:ext cx="0" cy="100559"/>
          </a:xfrm>
          <a:prstGeom prst="line">
            <a:avLst/>
          </a:prstGeom>
          <a:noFill/>
          <a:ln w="25400" cap="flat" cmpd="sng" algn="ctr">
            <a:solidFill>
              <a:schemeClr val="accent3"/>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570" name="Line 12"/>
          <p:cNvSpPr>
            <a:spLocks noChangeShapeType="1"/>
          </p:cNvSpPr>
          <p:nvPr/>
        </p:nvSpPr>
        <p:spPr bwMode="auto">
          <a:xfrm>
            <a:off x="4794681" y="3829688"/>
            <a:ext cx="0" cy="120671"/>
          </a:xfrm>
          <a:prstGeom prst="line">
            <a:avLst/>
          </a:prstGeom>
          <a:noFill/>
          <a:ln w="25400" cap="flat" cmpd="sng" algn="ctr">
            <a:solidFill>
              <a:schemeClr val="accent3"/>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571" name="Line 13"/>
          <p:cNvSpPr>
            <a:spLocks noChangeShapeType="1"/>
          </p:cNvSpPr>
          <p:nvPr/>
        </p:nvSpPr>
        <p:spPr bwMode="auto">
          <a:xfrm>
            <a:off x="4924555" y="3930248"/>
            <a:ext cx="0" cy="120671"/>
          </a:xfrm>
          <a:prstGeom prst="line">
            <a:avLst/>
          </a:prstGeom>
          <a:noFill/>
          <a:ln w="25400" cap="flat" cmpd="sng" algn="ctr">
            <a:solidFill>
              <a:schemeClr val="accent3"/>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572" name="Line 14"/>
          <p:cNvSpPr>
            <a:spLocks noChangeShapeType="1"/>
          </p:cNvSpPr>
          <p:nvPr/>
        </p:nvSpPr>
        <p:spPr bwMode="auto">
          <a:xfrm>
            <a:off x="5054429" y="3970471"/>
            <a:ext cx="0" cy="120671"/>
          </a:xfrm>
          <a:prstGeom prst="line">
            <a:avLst/>
          </a:prstGeom>
          <a:noFill/>
          <a:ln w="25400" cap="flat" cmpd="sng" algn="ctr">
            <a:solidFill>
              <a:schemeClr val="accent3"/>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573" name="Line 15"/>
          <p:cNvSpPr>
            <a:spLocks noChangeShapeType="1"/>
          </p:cNvSpPr>
          <p:nvPr/>
        </p:nvSpPr>
        <p:spPr bwMode="auto">
          <a:xfrm>
            <a:off x="5019009" y="3970471"/>
            <a:ext cx="0" cy="100559"/>
          </a:xfrm>
          <a:prstGeom prst="line">
            <a:avLst/>
          </a:prstGeom>
          <a:noFill/>
          <a:ln w="25400" cap="flat" cmpd="sng" algn="ctr">
            <a:solidFill>
              <a:schemeClr val="accent3"/>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574" name="Line 16"/>
          <p:cNvSpPr>
            <a:spLocks noChangeShapeType="1"/>
          </p:cNvSpPr>
          <p:nvPr/>
        </p:nvSpPr>
        <p:spPr bwMode="auto">
          <a:xfrm>
            <a:off x="4853715" y="3869912"/>
            <a:ext cx="0" cy="120671"/>
          </a:xfrm>
          <a:prstGeom prst="line">
            <a:avLst/>
          </a:prstGeom>
          <a:noFill/>
          <a:ln w="25400" cap="flat" cmpd="sng" algn="ctr">
            <a:solidFill>
              <a:schemeClr val="accent3"/>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575" name="Line 17"/>
          <p:cNvSpPr>
            <a:spLocks noChangeShapeType="1"/>
          </p:cNvSpPr>
          <p:nvPr/>
        </p:nvSpPr>
        <p:spPr bwMode="auto">
          <a:xfrm>
            <a:off x="6707371" y="4191702"/>
            <a:ext cx="0" cy="100559"/>
          </a:xfrm>
          <a:prstGeom prst="line">
            <a:avLst/>
          </a:prstGeom>
          <a:noFill/>
          <a:ln w="25400" cap="flat" cmpd="sng" algn="ctr">
            <a:solidFill>
              <a:schemeClr val="accent3"/>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576" name="Line 18"/>
          <p:cNvSpPr>
            <a:spLocks noChangeShapeType="1"/>
          </p:cNvSpPr>
          <p:nvPr/>
        </p:nvSpPr>
        <p:spPr bwMode="auto">
          <a:xfrm>
            <a:off x="4629387" y="3809576"/>
            <a:ext cx="0" cy="120671"/>
          </a:xfrm>
          <a:prstGeom prst="line">
            <a:avLst/>
          </a:prstGeom>
          <a:noFill/>
          <a:ln w="25400" cap="flat" cmpd="sng" algn="ctr">
            <a:solidFill>
              <a:schemeClr val="accent3"/>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577" name="Line 19"/>
          <p:cNvSpPr>
            <a:spLocks noChangeShapeType="1"/>
          </p:cNvSpPr>
          <p:nvPr/>
        </p:nvSpPr>
        <p:spPr bwMode="auto">
          <a:xfrm>
            <a:off x="4877328" y="3890024"/>
            <a:ext cx="0" cy="120671"/>
          </a:xfrm>
          <a:prstGeom prst="line">
            <a:avLst/>
          </a:prstGeom>
          <a:noFill/>
          <a:ln w="25400" cap="flat" cmpd="sng" algn="ctr">
            <a:solidFill>
              <a:schemeClr val="accent3"/>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578" name="Line 20"/>
          <p:cNvSpPr>
            <a:spLocks noChangeShapeType="1"/>
          </p:cNvSpPr>
          <p:nvPr/>
        </p:nvSpPr>
        <p:spPr bwMode="auto">
          <a:xfrm>
            <a:off x="4357832" y="3668793"/>
            <a:ext cx="0" cy="120671"/>
          </a:xfrm>
          <a:prstGeom prst="line">
            <a:avLst/>
          </a:prstGeom>
          <a:noFill/>
          <a:ln w="25400" cap="flat" cmpd="sng" algn="ctr">
            <a:solidFill>
              <a:schemeClr val="accent3"/>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579" name="Line 21"/>
          <p:cNvSpPr>
            <a:spLocks noChangeShapeType="1"/>
          </p:cNvSpPr>
          <p:nvPr/>
        </p:nvSpPr>
        <p:spPr bwMode="auto">
          <a:xfrm>
            <a:off x="4841908" y="3829688"/>
            <a:ext cx="0" cy="100559"/>
          </a:xfrm>
          <a:prstGeom prst="line">
            <a:avLst/>
          </a:prstGeom>
          <a:noFill/>
          <a:ln w="25400" cap="flat" cmpd="sng" algn="ctr">
            <a:solidFill>
              <a:schemeClr val="accent3"/>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580" name="Line 22"/>
          <p:cNvSpPr>
            <a:spLocks noChangeShapeType="1"/>
          </p:cNvSpPr>
          <p:nvPr/>
        </p:nvSpPr>
        <p:spPr bwMode="auto">
          <a:xfrm>
            <a:off x="6046194" y="4171590"/>
            <a:ext cx="0" cy="120671"/>
          </a:xfrm>
          <a:prstGeom prst="line">
            <a:avLst/>
          </a:prstGeom>
          <a:noFill/>
          <a:ln w="25400" cap="flat" cmpd="sng" algn="ctr">
            <a:solidFill>
              <a:schemeClr val="accent3"/>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581" name="Line 23"/>
          <p:cNvSpPr>
            <a:spLocks noChangeShapeType="1"/>
          </p:cNvSpPr>
          <p:nvPr/>
        </p:nvSpPr>
        <p:spPr bwMode="auto">
          <a:xfrm>
            <a:off x="5786446" y="4171590"/>
            <a:ext cx="0" cy="120671"/>
          </a:xfrm>
          <a:prstGeom prst="line">
            <a:avLst/>
          </a:prstGeom>
          <a:noFill/>
          <a:ln w="25400" cap="flat" cmpd="sng" algn="ctr">
            <a:solidFill>
              <a:schemeClr val="accent3"/>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582" name="Line 24"/>
          <p:cNvSpPr>
            <a:spLocks noChangeShapeType="1"/>
          </p:cNvSpPr>
          <p:nvPr/>
        </p:nvSpPr>
        <p:spPr bwMode="auto">
          <a:xfrm>
            <a:off x="5715606" y="4171590"/>
            <a:ext cx="0" cy="100559"/>
          </a:xfrm>
          <a:prstGeom prst="line">
            <a:avLst/>
          </a:prstGeom>
          <a:noFill/>
          <a:ln w="25400" cap="flat" cmpd="sng" algn="ctr">
            <a:solidFill>
              <a:schemeClr val="accent3"/>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583" name="Line 25"/>
          <p:cNvSpPr>
            <a:spLocks noChangeShapeType="1"/>
          </p:cNvSpPr>
          <p:nvPr/>
        </p:nvSpPr>
        <p:spPr bwMode="auto">
          <a:xfrm>
            <a:off x="6943506" y="4191702"/>
            <a:ext cx="0" cy="100559"/>
          </a:xfrm>
          <a:prstGeom prst="line">
            <a:avLst/>
          </a:prstGeom>
          <a:noFill/>
          <a:ln w="25400" cap="flat" cmpd="sng" algn="ctr">
            <a:solidFill>
              <a:schemeClr val="accent3"/>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584" name="Line 26"/>
          <p:cNvSpPr>
            <a:spLocks noChangeShapeType="1"/>
          </p:cNvSpPr>
          <p:nvPr/>
        </p:nvSpPr>
        <p:spPr bwMode="auto">
          <a:xfrm>
            <a:off x="6542077" y="4191702"/>
            <a:ext cx="0" cy="100559"/>
          </a:xfrm>
          <a:prstGeom prst="line">
            <a:avLst/>
          </a:prstGeom>
          <a:noFill/>
          <a:ln w="25400" cap="flat" cmpd="sng" algn="ctr">
            <a:solidFill>
              <a:schemeClr val="accent3"/>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585" name="Line 27"/>
          <p:cNvSpPr>
            <a:spLocks noChangeShapeType="1"/>
          </p:cNvSpPr>
          <p:nvPr/>
        </p:nvSpPr>
        <p:spPr bwMode="auto">
          <a:xfrm>
            <a:off x="6636531" y="4191702"/>
            <a:ext cx="0" cy="100559"/>
          </a:xfrm>
          <a:prstGeom prst="line">
            <a:avLst/>
          </a:prstGeom>
          <a:noFill/>
          <a:ln w="25400" cap="flat" cmpd="sng" algn="ctr">
            <a:solidFill>
              <a:srgbClr val="1D2F50"/>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586" name="Line 28"/>
          <p:cNvSpPr>
            <a:spLocks noChangeShapeType="1"/>
          </p:cNvSpPr>
          <p:nvPr/>
        </p:nvSpPr>
        <p:spPr bwMode="auto">
          <a:xfrm>
            <a:off x="6093421" y="4171590"/>
            <a:ext cx="0" cy="120671"/>
          </a:xfrm>
          <a:prstGeom prst="line">
            <a:avLst/>
          </a:prstGeom>
          <a:noFill/>
          <a:ln w="25400" cap="flat" cmpd="sng" algn="ctr">
            <a:solidFill>
              <a:schemeClr val="accent3"/>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587" name="Line 29"/>
          <p:cNvSpPr>
            <a:spLocks noChangeShapeType="1"/>
          </p:cNvSpPr>
          <p:nvPr/>
        </p:nvSpPr>
        <p:spPr bwMode="auto">
          <a:xfrm>
            <a:off x="6152455" y="4171590"/>
            <a:ext cx="0" cy="120671"/>
          </a:xfrm>
          <a:prstGeom prst="line">
            <a:avLst/>
          </a:prstGeom>
          <a:noFill/>
          <a:ln w="25400" cap="flat" cmpd="sng" algn="ctr">
            <a:solidFill>
              <a:schemeClr val="accent3"/>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588" name="Line 30"/>
          <p:cNvSpPr>
            <a:spLocks noChangeShapeType="1"/>
          </p:cNvSpPr>
          <p:nvPr/>
        </p:nvSpPr>
        <p:spPr bwMode="auto">
          <a:xfrm>
            <a:off x="6211489" y="4171590"/>
            <a:ext cx="0" cy="120671"/>
          </a:xfrm>
          <a:prstGeom prst="line">
            <a:avLst/>
          </a:prstGeom>
          <a:noFill/>
          <a:ln w="25400" cap="flat" cmpd="sng" algn="ctr">
            <a:solidFill>
              <a:schemeClr val="accent3"/>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589" name="Line 31"/>
          <p:cNvSpPr>
            <a:spLocks noChangeShapeType="1"/>
          </p:cNvSpPr>
          <p:nvPr/>
        </p:nvSpPr>
        <p:spPr bwMode="auto">
          <a:xfrm>
            <a:off x="6258716" y="4171590"/>
            <a:ext cx="0" cy="120671"/>
          </a:xfrm>
          <a:prstGeom prst="line">
            <a:avLst/>
          </a:prstGeom>
          <a:noFill/>
          <a:ln w="25400" cap="flat" cmpd="sng" algn="ctr">
            <a:solidFill>
              <a:schemeClr val="accent3"/>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590" name="Line 32"/>
          <p:cNvSpPr>
            <a:spLocks noChangeShapeType="1"/>
          </p:cNvSpPr>
          <p:nvPr/>
        </p:nvSpPr>
        <p:spPr bwMode="auto">
          <a:xfrm>
            <a:off x="5089849" y="3990583"/>
            <a:ext cx="0" cy="100559"/>
          </a:xfrm>
          <a:prstGeom prst="line">
            <a:avLst/>
          </a:prstGeom>
          <a:noFill/>
          <a:ln w="25400" cap="flat" cmpd="sng" algn="ctr">
            <a:solidFill>
              <a:schemeClr val="accent3"/>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591" name="Line 33"/>
          <p:cNvSpPr>
            <a:spLocks noChangeShapeType="1"/>
          </p:cNvSpPr>
          <p:nvPr/>
        </p:nvSpPr>
        <p:spPr bwMode="auto">
          <a:xfrm>
            <a:off x="5479471" y="4111254"/>
            <a:ext cx="0" cy="100559"/>
          </a:xfrm>
          <a:prstGeom prst="line">
            <a:avLst/>
          </a:prstGeom>
          <a:noFill/>
          <a:ln w="25400" cap="flat" cmpd="sng" algn="ctr">
            <a:solidFill>
              <a:schemeClr val="accent3"/>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592" name="Line 34"/>
          <p:cNvSpPr>
            <a:spLocks noChangeShapeType="1"/>
          </p:cNvSpPr>
          <p:nvPr/>
        </p:nvSpPr>
        <p:spPr bwMode="auto">
          <a:xfrm>
            <a:off x="5951741" y="4171590"/>
            <a:ext cx="0" cy="120671"/>
          </a:xfrm>
          <a:prstGeom prst="line">
            <a:avLst/>
          </a:prstGeom>
          <a:noFill/>
          <a:ln w="25400" cap="flat" cmpd="sng" algn="ctr">
            <a:solidFill>
              <a:schemeClr val="accent3"/>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593" name="Line 35"/>
          <p:cNvSpPr>
            <a:spLocks noChangeShapeType="1"/>
          </p:cNvSpPr>
          <p:nvPr/>
        </p:nvSpPr>
        <p:spPr bwMode="auto">
          <a:xfrm>
            <a:off x="4452286" y="3688905"/>
            <a:ext cx="0" cy="100559"/>
          </a:xfrm>
          <a:prstGeom prst="line">
            <a:avLst/>
          </a:prstGeom>
          <a:noFill/>
          <a:ln w="25400" cap="flat" cmpd="sng" algn="ctr">
            <a:solidFill>
              <a:schemeClr val="accent3"/>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594" name="Line 36"/>
          <p:cNvSpPr>
            <a:spLocks noChangeShapeType="1"/>
          </p:cNvSpPr>
          <p:nvPr/>
        </p:nvSpPr>
        <p:spPr bwMode="auto">
          <a:xfrm>
            <a:off x="4971782" y="3950359"/>
            <a:ext cx="0" cy="120671"/>
          </a:xfrm>
          <a:prstGeom prst="line">
            <a:avLst/>
          </a:prstGeom>
          <a:noFill/>
          <a:ln w="25400" cap="flat" cmpd="sng" algn="ctr">
            <a:solidFill>
              <a:schemeClr val="accent3"/>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595" name="Line 37"/>
          <p:cNvSpPr>
            <a:spLocks noChangeShapeType="1"/>
          </p:cNvSpPr>
          <p:nvPr/>
        </p:nvSpPr>
        <p:spPr bwMode="auto">
          <a:xfrm>
            <a:off x="4098084" y="3507899"/>
            <a:ext cx="0" cy="120671"/>
          </a:xfrm>
          <a:prstGeom prst="line">
            <a:avLst/>
          </a:prstGeom>
          <a:noFill/>
          <a:ln w="25400" cap="flat" cmpd="sng" algn="ctr">
            <a:solidFill>
              <a:schemeClr val="accent3"/>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596" name="Line 38"/>
          <p:cNvSpPr>
            <a:spLocks noChangeShapeType="1"/>
          </p:cNvSpPr>
          <p:nvPr/>
        </p:nvSpPr>
        <p:spPr bwMode="auto">
          <a:xfrm>
            <a:off x="4334219" y="3668793"/>
            <a:ext cx="0" cy="100559"/>
          </a:xfrm>
          <a:prstGeom prst="line">
            <a:avLst/>
          </a:prstGeom>
          <a:noFill/>
          <a:ln w="25400" cap="flat" cmpd="sng" algn="ctr">
            <a:solidFill>
              <a:schemeClr val="accent3"/>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597" name="Line 39"/>
          <p:cNvSpPr>
            <a:spLocks noChangeShapeType="1"/>
          </p:cNvSpPr>
          <p:nvPr/>
        </p:nvSpPr>
        <p:spPr bwMode="auto">
          <a:xfrm>
            <a:off x="3932790" y="3427451"/>
            <a:ext cx="0" cy="120671"/>
          </a:xfrm>
          <a:prstGeom prst="line">
            <a:avLst/>
          </a:prstGeom>
          <a:noFill/>
          <a:ln w="25400" cap="flat" cmpd="sng" algn="ctr">
            <a:solidFill>
              <a:schemeClr val="accent3"/>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598" name="Line 40"/>
          <p:cNvSpPr>
            <a:spLocks noChangeShapeType="1"/>
          </p:cNvSpPr>
          <p:nvPr/>
        </p:nvSpPr>
        <p:spPr bwMode="auto">
          <a:xfrm>
            <a:off x="3909177" y="3387227"/>
            <a:ext cx="0" cy="120671"/>
          </a:xfrm>
          <a:prstGeom prst="line">
            <a:avLst/>
          </a:prstGeom>
          <a:noFill/>
          <a:ln w="25400" cap="flat" cmpd="sng" algn="ctr">
            <a:solidFill>
              <a:schemeClr val="accent3"/>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599" name="Line 41"/>
          <p:cNvSpPr>
            <a:spLocks noChangeShapeType="1"/>
          </p:cNvSpPr>
          <p:nvPr/>
        </p:nvSpPr>
        <p:spPr bwMode="auto">
          <a:xfrm>
            <a:off x="4074471" y="3487787"/>
            <a:ext cx="0" cy="120671"/>
          </a:xfrm>
          <a:prstGeom prst="line">
            <a:avLst/>
          </a:prstGeom>
          <a:noFill/>
          <a:ln w="25400" cap="flat" cmpd="sng" algn="ctr">
            <a:solidFill>
              <a:schemeClr val="accent3"/>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600" name="Line 42"/>
          <p:cNvSpPr>
            <a:spLocks noChangeShapeType="1"/>
          </p:cNvSpPr>
          <p:nvPr/>
        </p:nvSpPr>
        <p:spPr bwMode="auto">
          <a:xfrm>
            <a:off x="4582160" y="3769353"/>
            <a:ext cx="0" cy="120671"/>
          </a:xfrm>
          <a:prstGeom prst="line">
            <a:avLst/>
          </a:prstGeom>
          <a:noFill/>
          <a:ln w="25400" cap="flat" cmpd="sng" algn="ctr">
            <a:solidFill>
              <a:schemeClr val="accent3"/>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601" name="Line 43"/>
          <p:cNvSpPr>
            <a:spLocks noChangeShapeType="1"/>
          </p:cNvSpPr>
          <p:nvPr/>
        </p:nvSpPr>
        <p:spPr bwMode="auto">
          <a:xfrm>
            <a:off x="5632959" y="4111254"/>
            <a:ext cx="0" cy="100559"/>
          </a:xfrm>
          <a:prstGeom prst="line">
            <a:avLst/>
          </a:prstGeom>
          <a:noFill/>
          <a:ln w="25400" cap="flat" cmpd="sng" algn="ctr">
            <a:solidFill>
              <a:schemeClr val="accent3"/>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602" name="Line 44"/>
          <p:cNvSpPr>
            <a:spLocks noChangeShapeType="1"/>
          </p:cNvSpPr>
          <p:nvPr/>
        </p:nvSpPr>
        <p:spPr bwMode="auto">
          <a:xfrm>
            <a:off x="4818295" y="3829688"/>
            <a:ext cx="0" cy="120671"/>
          </a:xfrm>
          <a:prstGeom prst="line">
            <a:avLst/>
          </a:prstGeom>
          <a:noFill/>
          <a:ln w="25400" cap="flat" cmpd="sng" algn="ctr">
            <a:solidFill>
              <a:schemeClr val="accent3"/>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603" name="Line 45"/>
          <p:cNvSpPr>
            <a:spLocks noChangeShapeType="1"/>
          </p:cNvSpPr>
          <p:nvPr/>
        </p:nvSpPr>
        <p:spPr bwMode="auto">
          <a:xfrm>
            <a:off x="5621152" y="4111254"/>
            <a:ext cx="0" cy="100559"/>
          </a:xfrm>
          <a:prstGeom prst="line">
            <a:avLst/>
          </a:prstGeom>
          <a:noFill/>
          <a:ln w="25400" cap="flat" cmpd="sng" algn="ctr">
            <a:solidFill>
              <a:schemeClr val="accent3"/>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604" name="Line 46"/>
          <p:cNvSpPr>
            <a:spLocks noChangeShapeType="1"/>
          </p:cNvSpPr>
          <p:nvPr/>
        </p:nvSpPr>
        <p:spPr bwMode="auto">
          <a:xfrm>
            <a:off x="4700227" y="3809576"/>
            <a:ext cx="0" cy="120671"/>
          </a:xfrm>
          <a:prstGeom prst="line">
            <a:avLst/>
          </a:prstGeom>
          <a:noFill/>
          <a:ln w="25400" cap="flat" cmpd="sng" algn="ctr">
            <a:solidFill>
              <a:schemeClr val="accent3"/>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605" name="Line 47"/>
          <p:cNvSpPr>
            <a:spLocks noChangeShapeType="1"/>
          </p:cNvSpPr>
          <p:nvPr/>
        </p:nvSpPr>
        <p:spPr bwMode="auto">
          <a:xfrm>
            <a:off x="5455858" y="4111254"/>
            <a:ext cx="0" cy="100559"/>
          </a:xfrm>
          <a:prstGeom prst="line">
            <a:avLst/>
          </a:prstGeom>
          <a:noFill/>
          <a:ln w="25400" cap="flat" cmpd="sng" algn="ctr">
            <a:solidFill>
              <a:srgbClr val="1D2F50"/>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606" name="Line 48"/>
          <p:cNvSpPr>
            <a:spLocks noChangeShapeType="1"/>
          </p:cNvSpPr>
          <p:nvPr/>
        </p:nvSpPr>
        <p:spPr bwMode="auto">
          <a:xfrm>
            <a:off x="6022581" y="4171590"/>
            <a:ext cx="0" cy="120671"/>
          </a:xfrm>
          <a:prstGeom prst="line">
            <a:avLst/>
          </a:prstGeom>
          <a:noFill/>
          <a:ln w="25400" cap="flat" cmpd="sng" algn="ctr">
            <a:solidFill>
              <a:schemeClr val="accent3"/>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607" name="Line 49"/>
          <p:cNvSpPr>
            <a:spLocks noChangeShapeType="1"/>
          </p:cNvSpPr>
          <p:nvPr/>
        </p:nvSpPr>
        <p:spPr bwMode="auto">
          <a:xfrm>
            <a:off x="5751026" y="4171590"/>
            <a:ext cx="0" cy="100559"/>
          </a:xfrm>
          <a:prstGeom prst="line">
            <a:avLst/>
          </a:prstGeom>
          <a:noFill/>
          <a:ln w="25400" cap="flat" cmpd="sng" algn="ctr">
            <a:solidFill>
              <a:schemeClr val="accent3"/>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608" name="Line 50"/>
          <p:cNvSpPr>
            <a:spLocks noChangeShapeType="1"/>
          </p:cNvSpPr>
          <p:nvPr/>
        </p:nvSpPr>
        <p:spPr bwMode="auto">
          <a:xfrm>
            <a:off x="6790018" y="4191702"/>
            <a:ext cx="0" cy="100559"/>
          </a:xfrm>
          <a:prstGeom prst="line">
            <a:avLst/>
          </a:prstGeom>
          <a:noFill/>
          <a:ln w="25400" cap="flat" cmpd="sng" algn="ctr">
            <a:solidFill>
              <a:schemeClr val="accent3"/>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609" name="Line 51"/>
          <p:cNvSpPr>
            <a:spLocks noChangeShapeType="1"/>
          </p:cNvSpPr>
          <p:nvPr/>
        </p:nvSpPr>
        <p:spPr bwMode="auto">
          <a:xfrm>
            <a:off x="4605774" y="3809576"/>
            <a:ext cx="0" cy="120671"/>
          </a:xfrm>
          <a:prstGeom prst="line">
            <a:avLst/>
          </a:prstGeom>
          <a:noFill/>
          <a:ln w="25400" cap="flat" cmpd="sng" algn="ctr">
            <a:solidFill>
              <a:schemeClr val="accent3"/>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610" name="Line 52"/>
          <p:cNvSpPr>
            <a:spLocks noChangeShapeType="1"/>
          </p:cNvSpPr>
          <p:nvPr/>
        </p:nvSpPr>
        <p:spPr bwMode="auto">
          <a:xfrm>
            <a:off x="4168925" y="3548122"/>
            <a:ext cx="0" cy="120671"/>
          </a:xfrm>
          <a:prstGeom prst="line">
            <a:avLst/>
          </a:prstGeom>
          <a:noFill/>
          <a:ln w="25400" cap="flat" cmpd="sng" algn="ctr">
            <a:solidFill>
              <a:schemeClr val="accent3"/>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611" name="Line 53"/>
          <p:cNvSpPr>
            <a:spLocks noChangeShapeType="1"/>
          </p:cNvSpPr>
          <p:nvPr/>
        </p:nvSpPr>
        <p:spPr bwMode="auto">
          <a:xfrm>
            <a:off x="4192538" y="3548122"/>
            <a:ext cx="0" cy="120671"/>
          </a:xfrm>
          <a:prstGeom prst="line">
            <a:avLst/>
          </a:prstGeom>
          <a:noFill/>
          <a:ln w="25400" cap="flat" cmpd="sng" algn="ctr">
            <a:solidFill>
              <a:schemeClr val="accent3"/>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612" name="Line 54"/>
          <p:cNvSpPr>
            <a:spLocks noChangeShapeType="1"/>
          </p:cNvSpPr>
          <p:nvPr/>
        </p:nvSpPr>
        <p:spPr bwMode="auto">
          <a:xfrm>
            <a:off x="3873756" y="3367116"/>
            <a:ext cx="0" cy="120671"/>
          </a:xfrm>
          <a:prstGeom prst="line">
            <a:avLst/>
          </a:prstGeom>
          <a:noFill/>
          <a:ln w="25400" cap="flat" cmpd="sng" algn="ctr">
            <a:solidFill>
              <a:schemeClr val="accent3"/>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613" name="Line 55"/>
          <p:cNvSpPr>
            <a:spLocks noChangeShapeType="1"/>
          </p:cNvSpPr>
          <p:nvPr/>
        </p:nvSpPr>
        <p:spPr bwMode="auto">
          <a:xfrm>
            <a:off x="2763924" y="2562641"/>
            <a:ext cx="0" cy="120671"/>
          </a:xfrm>
          <a:prstGeom prst="line">
            <a:avLst/>
          </a:prstGeom>
          <a:noFill/>
          <a:ln w="25400" cap="flat" cmpd="sng" algn="ctr">
            <a:solidFill>
              <a:schemeClr val="accent3"/>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614" name="Line 56"/>
          <p:cNvSpPr>
            <a:spLocks noChangeShapeType="1"/>
          </p:cNvSpPr>
          <p:nvPr/>
        </p:nvSpPr>
        <p:spPr bwMode="auto">
          <a:xfrm>
            <a:off x="3460521" y="3065438"/>
            <a:ext cx="0" cy="120671"/>
          </a:xfrm>
          <a:prstGeom prst="line">
            <a:avLst/>
          </a:prstGeom>
          <a:noFill/>
          <a:ln w="25400" cap="flat" cmpd="sng" algn="ctr">
            <a:solidFill>
              <a:schemeClr val="accent3"/>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615" name="Line 57"/>
          <p:cNvSpPr>
            <a:spLocks noChangeShapeType="1"/>
          </p:cNvSpPr>
          <p:nvPr/>
        </p:nvSpPr>
        <p:spPr bwMode="auto">
          <a:xfrm>
            <a:off x="3519555" y="3105662"/>
            <a:ext cx="0" cy="120671"/>
          </a:xfrm>
          <a:prstGeom prst="line">
            <a:avLst/>
          </a:prstGeom>
          <a:noFill/>
          <a:ln w="25400" cap="flat" cmpd="sng" algn="ctr">
            <a:solidFill>
              <a:schemeClr val="accent3"/>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616" name="Line 58"/>
          <p:cNvSpPr>
            <a:spLocks noChangeShapeType="1"/>
          </p:cNvSpPr>
          <p:nvPr/>
        </p:nvSpPr>
        <p:spPr bwMode="auto">
          <a:xfrm>
            <a:off x="3578588" y="3165997"/>
            <a:ext cx="0" cy="120671"/>
          </a:xfrm>
          <a:prstGeom prst="line">
            <a:avLst/>
          </a:prstGeom>
          <a:noFill/>
          <a:ln w="25400" cap="flat" cmpd="sng" algn="ctr">
            <a:solidFill>
              <a:schemeClr val="accent3"/>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617" name="Line 59"/>
          <p:cNvSpPr>
            <a:spLocks noChangeShapeType="1"/>
          </p:cNvSpPr>
          <p:nvPr/>
        </p:nvSpPr>
        <p:spPr bwMode="auto">
          <a:xfrm>
            <a:off x="4298799" y="3608458"/>
            <a:ext cx="0" cy="100559"/>
          </a:xfrm>
          <a:prstGeom prst="line">
            <a:avLst/>
          </a:prstGeom>
          <a:noFill/>
          <a:ln w="25400" cap="flat" cmpd="sng" algn="ctr">
            <a:solidFill>
              <a:schemeClr val="accent3"/>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618" name="Line 60"/>
          <p:cNvSpPr>
            <a:spLocks noChangeShapeType="1"/>
          </p:cNvSpPr>
          <p:nvPr/>
        </p:nvSpPr>
        <p:spPr bwMode="auto">
          <a:xfrm>
            <a:off x="4239765" y="3548122"/>
            <a:ext cx="0" cy="120671"/>
          </a:xfrm>
          <a:prstGeom prst="line">
            <a:avLst/>
          </a:prstGeom>
          <a:noFill/>
          <a:ln w="25400" cap="flat" cmpd="sng" algn="ctr">
            <a:solidFill>
              <a:schemeClr val="accent3"/>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619" name="Line 61"/>
          <p:cNvSpPr>
            <a:spLocks noChangeShapeType="1"/>
          </p:cNvSpPr>
          <p:nvPr/>
        </p:nvSpPr>
        <p:spPr bwMode="auto">
          <a:xfrm>
            <a:off x="3366067" y="3005102"/>
            <a:ext cx="0" cy="120671"/>
          </a:xfrm>
          <a:prstGeom prst="line">
            <a:avLst/>
          </a:prstGeom>
          <a:noFill/>
          <a:ln w="25400" cap="flat" cmpd="sng" algn="ctr">
            <a:solidFill>
              <a:schemeClr val="accent3"/>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620" name="Line 62"/>
          <p:cNvSpPr>
            <a:spLocks noChangeShapeType="1"/>
          </p:cNvSpPr>
          <p:nvPr/>
        </p:nvSpPr>
        <p:spPr bwMode="auto">
          <a:xfrm>
            <a:off x="3330647" y="3005102"/>
            <a:ext cx="0" cy="100559"/>
          </a:xfrm>
          <a:prstGeom prst="line">
            <a:avLst/>
          </a:prstGeom>
          <a:noFill/>
          <a:ln w="25400" cap="flat" cmpd="sng" algn="ctr">
            <a:solidFill>
              <a:schemeClr val="accent3"/>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621" name="Line 63"/>
          <p:cNvSpPr>
            <a:spLocks noChangeShapeType="1"/>
          </p:cNvSpPr>
          <p:nvPr/>
        </p:nvSpPr>
        <p:spPr bwMode="auto">
          <a:xfrm>
            <a:off x="3637622" y="3226333"/>
            <a:ext cx="0" cy="120671"/>
          </a:xfrm>
          <a:prstGeom prst="line">
            <a:avLst/>
          </a:prstGeom>
          <a:noFill/>
          <a:ln w="25400" cap="flat" cmpd="sng" algn="ctr">
            <a:solidFill>
              <a:schemeClr val="accent3"/>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622" name="Line 64"/>
          <p:cNvSpPr>
            <a:spLocks noChangeShapeType="1"/>
          </p:cNvSpPr>
          <p:nvPr/>
        </p:nvSpPr>
        <p:spPr bwMode="auto">
          <a:xfrm>
            <a:off x="3661235" y="3226333"/>
            <a:ext cx="0" cy="120671"/>
          </a:xfrm>
          <a:prstGeom prst="line">
            <a:avLst/>
          </a:prstGeom>
          <a:noFill/>
          <a:ln w="25400" cap="flat" cmpd="sng" algn="ctr">
            <a:solidFill>
              <a:schemeClr val="accent3"/>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623" name="Line 65"/>
          <p:cNvSpPr>
            <a:spLocks noChangeShapeType="1"/>
          </p:cNvSpPr>
          <p:nvPr/>
        </p:nvSpPr>
        <p:spPr bwMode="auto">
          <a:xfrm>
            <a:off x="3673042" y="3226333"/>
            <a:ext cx="0" cy="120671"/>
          </a:xfrm>
          <a:prstGeom prst="line">
            <a:avLst/>
          </a:prstGeom>
          <a:noFill/>
          <a:ln w="25400" cap="flat" cmpd="sng" algn="ctr">
            <a:solidFill>
              <a:schemeClr val="accent3"/>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624" name="Line 66"/>
          <p:cNvSpPr>
            <a:spLocks noChangeShapeType="1"/>
          </p:cNvSpPr>
          <p:nvPr/>
        </p:nvSpPr>
        <p:spPr bwMode="auto">
          <a:xfrm>
            <a:off x="3684849" y="3226333"/>
            <a:ext cx="0" cy="120671"/>
          </a:xfrm>
          <a:prstGeom prst="line">
            <a:avLst/>
          </a:prstGeom>
          <a:noFill/>
          <a:ln w="25400" cap="flat" cmpd="sng" algn="ctr">
            <a:solidFill>
              <a:schemeClr val="accent3"/>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625" name="Line 67"/>
          <p:cNvSpPr>
            <a:spLocks noChangeShapeType="1"/>
          </p:cNvSpPr>
          <p:nvPr/>
        </p:nvSpPr>
        <p:spPr bwMode="auto">
          <a:xfrm>
            <a:off x="3436907" y="3045326"/>
            <a:ext cx="0" cy="100559"/>
          </a:xfrm>
          <a:prstGeom prst="line">
            <a:avLst/>
          </a:prstGeom>
          <a:noFill/>
          <a:ln w="25400" cap="flat" cmpd="sng" algn="ctr">
            <a:solidFill>
              <a:schemeClr val="accent3"/>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626" name="Line 68"/>
          <p:cNvSpPr>
            <a:spLocks noChangeShapeType="1"/>
          </p:cNvSpPr>
          <p:nvPr/>
        </p:nvSpPr>
        <p:spPr bwMode="auto">
          <a:xfrm>
            <a:off x="2811151" y="2582753"/>
            <a:ext cx="0" cy="120671"/>
          </a:xfrm>
          <a:prstGeom prst="line">
            <a:avLst/>
          </a:prstGeom>
          <a:noFill/>
          <a:ln w="25400" cap="flat" cmpd="sng" algn="ctr">
            <a:solidFill>
              <a:schemeClr val="accent3"/>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627" name="Line 69"/>
          <p:cNvSpPr>
            <a:spLocks noChangeShapeType="1"/>
          </p:cNvSpPr>
          <p:nvPr/>
        </p:nvSpPr>
        <p:spPr bwMode="auto">
          <a:xfrm>
            <a:off x="3047285" y="2803984"/>
            <a:ext cx="0" cy="120671"/>
          </a:xfrm>
          <a:prstGeom prst="line">
            <a:avLst/>
          </a:prstGeom>
          <a:noFill/>
          <a:ln w="25400" cap="flat" cmpd="sng" algn="ctr">
            <a:solidFill>
              <a:schemeClr val="accent3"/>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628" name="Line 70"/>
          <p:cNvSpPr>
            <a:spLocks noChangeShapeType="1"/>
          </p:cNvSpPr>
          <p:nvPr/>
        </p:nvSpPr>
        <p:spPr bwMode="auto">
          <a:xfrm>
            <a:off x="3129933" y="2884431"/>
            <a:ext cx="0" cy="120671"/>
          </a:xfrm>
          <a:prstGeom prst="line">
            <a:avLst/>
          </a:prstGeom>
          <a:noFill/>
          <a:ln w="25400" cap="flat" cmpd="sng" algn="ctr">
            <a:solidFill>
              <a:schemeClr val="accent3"/>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629" name="Line 71"/>
          <p:cNvSpPr>
            <a:spLocks noChangeShapeType="1"/>
          </p:cNvSpPr>
          <p:nvPr/>
        </p:nvSpPr>
        <p:spPr bwMode="auto">
          <a:xfrm>
            <a:off x="3838336" y="3326892"/>
            <a:ext cx="0" cy="120671"/>
          </a:xfrm>
          <a:prstGeom prst="line">
            <a:avLst/>
          </a:prstGeom>
          <a:noFill/>
          <a:ln w="25400" cap="flat" cmpd="sng" algn="ctr">
            <a:solidFill>
              <a:schemeClr val="accent3"/>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630" name="Line 72"/>
          <p:cNvSpPr>
            <a:spLocks noChangeShapeType="1"/>
          </p:cNvSpPr>
          <p:nvPr/>
        </p:nvSpPr>
        <p:spPr bwMode="auto">
          <a:xfrm>
            <a:off x="5455858" y="4091142"/>
            <a:ext cx="0" cy="120671"/>
          </a:xfrm>
          <a:prstGeom prst="line">
            <a:avLst/>
          </a:prstGeom>
          <a:noFill/>
          <a:ln w="25400" cap="flat" cmpd="sng" algn="ctr">
            <a:solidFill>
              <a:schemeClr val="accent3"/>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631" name="Line 73"/>
          <p:cNvSpPr>
            <a:spLocks noChangeShapeType="1"/>
          </p:cNvSpPr>
          <p:nvPr/>
        </p:nvSpPr>
        <p:spPr bwMode="auto">
          <a:xfrm>
            <a:off x="5562119" y="4091142"/>
            <a:ext cx="0" cy="120671"/>
          </a:xfrm>
          <a:prstGeom prst="line">
            <a:avLst/>
          </a:prstGeom>
          <a:noFill/>
          <a:ln w="25400" cap="flat" cmpd="sng" algn="ctr">
            <a:solidFill>
              <a:schemeClr val="accent3"/>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632" name="Line 74"/>
          <p:cNvSpPr>
            <a:spLocks noChangeShapeType="1"/>
          </p:cNvSpPr>
          <p:nvPr/>
        </p:nvSpPr>
        <p:spPr bwMode="auto">
          <a:xfrm>
            <a:off x="5609346" y="4091142"/>
            <a:ext cx="0" cy="120671"/>
          </a:xfrm>
          <a:prstGeom prst="line">
            <a:avLst/>
          </a:prstGeom>
          <a:noFill/>
          <a:ln w="25400" cap="flat" cmpd="sng" algn="ctr">
            <a:solidFill>
              <a:schemeClr val="accent3"/>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633" name="Line 75"/>
          <p:cNvSpPr>
            <a:spLocks noChangeShapeType="1"/>
          </p:cNvSpPr>
          <p:nvPr/>
        </p:nvSpPr>
        <p:spPr bwMode="auto">
          <a:xfrm>
            <a:off x="5656572" y="4091142"/>
            <a:ext cx="0" cy="120671"/>
          </a:xfrm>
          <a:prstGeom prst="line">
            <a:avLst/>
          </a:prstGeom>
          <a:noFill/>
          <a:ln w="25400" cap="flat" cmpd="sng" algn="ctr">
            <a:solidFill>
              <a:schemeClr val="accent3"/>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634" name="Line 76"/>
          <p:cNvSpPr>
            <a:spLocks noChangeShapeType="1"/>
          </p:cNvSpPr>
          <p:nvPr/>
        </p:nvSpPr>
        <p:spPr bwMode="auto">
          <a:xfrm>
            <a:off x="3212580" y="2924655"/>
            <a:ext cx="0" cy="120671"/>
          </a:xfrm>
          <a:prstGeom prst="line">
            <a:avLst/>
          </a:prstGeom>
          <a:noFill/>
          <a:ln w="25400" cap="flat" cmpd="sng" algn="ctr">
            <a:solidFill>
              <a:schemeClr val="accent3"/>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635" name="Line 77"/>
          <p:cNvSpPr>
            <a:spLocks noChangeShapeType="1"/>
          </p:cNvSpPr>
          <p:nvPr/>
        </p:nvSpPr>
        <p:spPr bwMode="auto">
          <a:xfrm>
            <a:off x="3271613" y="2984990"/>
            <a:ext cx="0" cy="100559"/>
          </a:xfrm>
          <a:prstGeom prst="line">
            <a:avLst/>
          </a:prstGeom>
          <a:noFill/>
          <a:ln w="25400" cap="flat" cmpd="sng" algn="ctr">
            <a:solidFill>
              <a:schemeClr val="accent3"/>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636" name="Freeform 78"/>
          <p:cNvSpPr>
            <a:spLocks/>
          </p:cNvSpPr>
          <p:nvPr/>
        </p:nvSpPr>
        <p:spPr bwMode="auto">
          <a:xfrm>
            <a:off x="2197201" y="2341411"/>
            <a:ext cx="4781725" cy="1890514"/>
          </a:xfrm>
          <a:custGeom>
            <a:avLst/>
            <a:gdLst>
              <a:gd name="T0" fmla="*/ 295 w 405"/>
              <a:gd name="T1" fmla="*/ 94 h 94"/>
              <a:gd name="T2" fmla="*/ 271 w 405"/>
              <a:gd name="T3" fmla="*/ 91 h 94"/>
              <a:gd name="T4" fmla="*/ 261 w 405"/>
              <a:gd name="T5" fmla="*/ 88 h 94"/>
              <a:gd name="T6" fmla="*/ 246 w 405"/>
              <a:gd name="T7" fmla="*/ 86 h 94"/>
              <a:gd name="T8" fmla="*/ 236 w 405"/>
              <a:gd name="T9" fmla="*/ 84 h 94"/>
              <a:gd name="T10" fmla="*/ 228 w 405"/>
              <a:gd name="T11" fmla="*/ 82 h 94"/>
              <a:gd name="T12" fmla="*/ 225 w 405"/>
              <a:gd name="T13" fmla="*/ 80 h 94"/>
              <a:gd name="T14" fmla="*/ 217 w 405"/>
              <a:gd name="T15" fmla="*/ 77 h 94"/>
              <a:gd name="T16" fmla="*/ 203 w 405"/>
              <a:gd name="T17" fmla="*/ 75 h 94"/>
              <a:gd name="T18" fmla="*/ 200 w 405"/>
              <a:gd name="T19" fmla="*/ 74 h 94"/>
              <a:gd name="T20" fmla="*/ 199 w 405"/>
              <a:gd name="T21" fmla="*/ 72 h 94"/>
              <a:gd name="T22" fmla="*/ 186 w 405"/>
              <a:gd name="T23" fmla="*/ 70 h 94"/>
              <a:gd name="T24" fmla="*/ 182 w 405"/>
              <a:gd name="T25" fmla="*/ 68 h 94"/>
              <a:gd name="T26" fmla="*/ 179 w 405"/>
              <a:gd name="T27" fmla="*/ 67 h 94"/>
              <a:gd name="T28" fmla="*/ 174 w 405"/>
              <a:gd name="T29" fmla="*/ 65 h 94"/>
              <a:gd name="T30" fmla="*/ 166 w 405"/>
              <a:gd name="T31" fmla="*/ 63 h 94"/>
              <a:gd name="T32" fmla="*/ 162 w 405"/>
              <a:gd name="T33" fmla="*/ 62 h 94"/>
              <a:gd name="T34" fmla="*/ 157 w 405"/>
              <a:gd name="T35" fmla="*/ 60 h 94"/>
              <a:gd name="T36" fmla="*/ 149 w 405"/>
              <a:gd name="T37" fmla="*/ 60 h 94"/>
              <a:gd name="T38" fmla="*/ 146 w 405"/>
              <a:gd name="T39" fmla="*/ 57 h 94"/>
              <a:gd name="T40" fmla="*/ 143 w 405"/>
              <a:gd name="T41" fmla="*/ 55 h 94"/>
              <a:gd name="T42" fmla="*/ 138 w 405"/>
              <a:gd name="T43" fmla="*/ 54 h 94"/>
              <a:gd name="T44" fmla="*/ 134 w 405"/>
              <a:gd name="T45" fmla="*/ 52 h 94"/>
              <a:gd name="T46" fmla="*/ 130 w 405"/>
              <a:gd name="T47" fmla="*/ 51 h 94"/>
              <a:gd name="T48" fmla="*/ 120 w 405"/>
              <a:gd name="T49" fmla="*/ 47 h 94"/>
              <a:gd name="T50" fmla="*/ 116 w 405"/>
              <a:gd name="T51" fmla="*/ 45 h 94"/>
              <a:gd name="T52" fmla="*/ 113 w 405"/>
              <a:gd name="T53" fmla="*/ 44 h 94"/>
              <a:gd name="T54" fmla="*/ 110 w 405"/>
              <a:gd name="T55" fmla="*/ 41 h 94"/>
              <a:gd name="T56" fmla="*/ 105 w 405"/>
              <a:gd name="T57" fmla="*/ 39 h 94"/>
              <a:gd name="T58" fmla="*/ 102 w 405"/>
              <a:gd name="T59" fmla="*/ 37 h 94"/>
              <a:gd name="T60" fmla="*/ 94 w 405"/>
              <a:gd name="T61" fmla="*/ 36 h 94"/>
              <a:gd name="T62" fmla="*/ 87 w 405"/>
              <a:gd name="T63" fmla="*/ 34 h 94"/>
              <a:gd name="T64" fmla="*/ 81 w 405"/>
              <a:gd name="T65" fmla="*/ 32 h 94"/>
              <a:gd name="T66" fmla="*/ 76 w 405"/>
              <a:gd name="T67" fmla="*/ 30 h 94"/>
              <a:gd name="T68" fmla="*/ 74 w 405"/>
              <a:gd name="T69" fmla="*/ 28 h 94"/>
              <a:gd name="T70" fmla="*/ 70 w 405"/>
              <a:gd name="T71" fmla="*/ 26 h 94"/>
              <a:gd name="T72" fmla="*/ 66 w 405"/>
              <a:gd name="T73" fmla="*/ 25 h 94"/>
              <a:gd name="T74" fmla="*/ 64 w 405"/>
              <a:gd name="T75" fmla="*/ 23 h 94"/>
              <a:gd name="T76" fmla="*/ 61 w 405"/>
              <a:gd name="T77" fmla="*/ 22 h 94"/>
              <a:gd name="T78" fmla="*/ 60 w 405"/>
              <a:gd name="T79" fmla="*/ 21 h 94"/>
              <a:gd name="T80" fmla="*/ 57 w 405"/>
              <a:gd name="T81" fmla="*/ 18 h 94"/>
              <a:gd name="T82" fmla="*/ 52 w 405"/>
              <a:gd name="T83" fmla="*/ 17 h 94"/>
              <a:gd name="T84" fmla="*/ 48 w 405"/>
              <a:gd name="T85" fmla="*/ 15 h 94"/>
              <a:gd name="T86" fmla="*/ 44 w 405"/>
              <a:gd name="T87" fmla="*/ 14 h 94"/>
              <a:gd name="T88" fmla="*/ 38 w 405"/>
              <a:gd name="T89" fmla="*/ 12 h 94"/>
              <a:gd name="T90" fmla="*/ 37 w 405"/>
              <a:gd name="T91" fmla="*/ 10 h 94"/>
              <a:gd name="T92" fmla="*/ 34 w 405"/>
              <a:gd name="T93" fmla="*/ 9 h 94"/>
              <a:gd name="T94" fmla="*/ 27 w 405"/>
              <a:gd name="T95" fmla="*/ 8 h 94"/>
              <a:gd name="T96" fmla="*/ 22 w 405"/>
              <a:gd name="T97" fmla="*/ 6 h 94"/>
              <a:gd name="T98" fmla="*/ 19 w 405"/>
              <a:gd name="T99" fmla="*/ 5 h 94"/>
              <a:gd name="T100" fmla="*/ 16 w 405"/>
              <a:gd name="T101" fmla="*/ 3 h 94"/>
              <a:gd name="T102" fmla="*/ 6 w 405"/>
              <a:gd name="T103" fmla="*/ 2 h 94"/>
              <a:gd name="T104" fmla="*/ 0 w 405"/>
              <a:gd name="T10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05" h="94">
                <a:moveTo>
                  <a:pt x="405" y="94"/>
                </a:moveTo>
                <a:lnTo>
                  <a:pt x="295" y="94"/>
                </a:lnTo>
                <a:lnTo>
                  <a:pt x="295" y="91"/>
                </a:lnTo>
                <a:lnTo>
                  <a:pt x="271" y="91"/>
                </a:lnTo>
                <a:lnTo>
                  <a:pt x="271" y="88"/>
                </a:lnTo>
                <a:lnTo>
                  <a:pt x="261" y="88"/>
                </a:lnTo>
                <a:lnTo>
                  <a:pt x="261" y="86"/>
                </a:lnTo>
                <a:lnTo>
                  <a:pt x="246" y="86"/>
                </a:lnTo>
                <a:lnTo>
                  <a:pt x="246" y="84"/>
                </a:lnTo>
                <a:lnTo>
                  <a:pt x="236" y="84"/>
                </a:lnTo>
                <a:lnTo>
                  <a:pt x="236" y="82"/>
                </a:lnTo>
                <a:lnTo>
                  <a:pt x="228" y="82"/>
                </a:lnTo>
                <a:lnTo>
                  <a:pt x="228" y="80"/>
                </a:lnTo>
                <a:lnTo>
                  <a:pt x="225" y="80"/>
                </a:lnTo>
                <a:lnTo>
                  <a:pt x="225" y="77"/>
                </a:lnTo>
                <a:lnTo>
                  <a:pt x="217" y="77"/>
                </a:lnTo>
                <a:lnTo>
                  <a:pt x="217" y="75"/>
                </a:lnTo>
                <a:lnTo>
                  <a:pt x="203" y="75"/>
                </a:lnTo>
                <a:lnTo>
                  <a:pt x="203" y="74"/>
                </a:lnTo>
                <a:lnTo>
                  <a:pt x="200" y="74"/>
                </a:lnTo>
                <a:lnTo>
                  <a:pt x="200" y="72"/>
                </a:lnTo>
                <a:lnTo>
                  <a:pt x="199" y="72"/>
                </a:lnTo>
                <a:lnTo>
                  <a:pt x="199" y="70"/>
                </a:lnTo>
                <a:lnTo>
                  <a:pt x="186" y="70"/>
                </a:lnTo>
                <a:lnTo>
                  <a:pt x="186" y="68"/>
                </a:lnTo>
                <a:lnTo>
                  <a:pt x="182" y="68"/>
                </a:lnTo>
                <a:lnTo>
                  <a:pt x="182" y="67"/>
                </a:lnTo>
                <a:lnTo>
                  <a:pt x="179" y="67"/>
                </a:lnTo>
                <a:lnTo>
                  <a:pt x="179" y="65"/>
                </a:lnTo>
                <a:lnTo>
                  <a:pt x="174" y="65"/>
                </a:lnTo>
                <a:lnTo>
                  <a:pt x="174" y="63"/>
                </a:lnTo>
                <a:lnTo>
                  <a:pt x="166" y="63"/>
                </a:lnTo>
                <a:lnTo>
                  <a:pt x="166" y="62"/>
                </a:lnTo>
                <a:lnTo>
                  <a:pt x="162" y="62"/>
                </a:lnTo>
                <a:lnTo>
                  <a:pt x="162" y="60"/>
                </a:lnTo>
                <a:lnTo>
                  <a:pt x="157" y="60"/>
                </a:lnTo>
                <a:lnTo>
                  <a:pt x="157" y="60"/>
                </a:lnTo>
                <a:lnTo>
                  <a:pt x="149" y="60"/>
                </a:lnTo>
                <a:lnTo>
                  <a:pt x="149" y="57"/>
                </a:lnTo>
                <a:lnTo>
                  <a:pt x="146" y="57"/>
                </a:lnTo>
                <a:lnTo>
                  <a:pt x="146" y="55"/>
                </a:lnTo>
                <a:lnTo>
                  <a:pt x="143" y="55"/>
                </a:lnTo>
                <a:lnTo>
                  <a:pt x="143" y="54"/>
                </a:lnTo>
                <a:lnTo>
                  <a:pt x="138" y="54"/>
                </a:lnTo>
                <a:lnTo>
                  <a:pt x="138" y="52"/>
                </a:lnTo>
                <a:lnTo>
                  <a:pt x="134" y="52"/>
                </a:lnTo>
                <a:lnTo>
                  <a:pt x="134" y="51"/>
                </a:lnTo>
                <a:lnTo>
                  <a:pt x="130" y="51"/>
                </a:lnTo>
                <a:lnTo>
                  <a:pt x="130" y="47"/>
                </a:lnTo>
                <a:lnTo>
                  <a:pt x="120" y="47"/>
                </a:lnTo>
                <a:lnTo>
                  <a:pt x="120" y="45"/>
                </a:lnTo>
                <a:lnTo>
                  <a:pt x="116" y="45"/>
                </a:lnTo>
                <a:lnTo>
                  <a:pt x="116" y="44"/>
                </a:lnTo>
                <a:lnTo>
                  <a:pt x="113" y="44"/>
                </a:lnTo>
                <a:lnTo>
                  <a:pt x="113" y="41"/>
                </a:lnTo>
                <a:lnTo>
                  <a:pt x="110" y="41"/>
                </a:lnTo>
                <a:lnTo>
                  <a:pt x="110" y="39"/>
                </a:lnTo>
                <a:lnTo>
                  <a:pt x="105" y="39"/>
                </a:lnTo>
                <a:lnTo>
                  <a:pt x="105" y="37"/>
                </a:lnTo>
                <a:lnTo>
                  <a:pt x="102" y="37"/>
                </a:lnTo>
                <a:lnTo>
                  <a:pt x="102" y="36"/>
                </a:lnTo>
                <a:lnTo>
                  <a:pt x="94" y="36"/>
                </a:lnTo>
                <a:lnTo>
                  <a:pt x="94" y="34"/>
                </a:lnTo>
                <a:lnTo>
                  <a:pt x="87" y="34"/>
                </a:lnTo>
                <a:lnTo>
                  <a:pt x="87" y="32"/>
                </a:lnTo>
                <a:lnTo>
                  <a:pt x="81" y="32"/>
                </a:lnTo>
                <a:lnTo>
                  <a:pt x="81" y="30"/>
                </a:lnTo>
                <a:lnTo>
                  <a:pt x="76" y="30"/>
                </a:lnTo>
                <a:lnTo>
                  <a:pt x="76" y="28"/>
                </a:lnTo>
                <a:lnTo>
                  <a:pt x="74" y="28"/>
                </a:lnTo>
                <a:lnTo>
                  <a:pt x="74" y="26"/>
                </a:lnTo>
                <a:lnTo>
                  <a:pt x="70" y="26"/>
                </a:lnTo>
                <a:lnTo>
                  <a:pt x="70" y="25"/>
                </a:lnTo>
                <a:lnTo>
                  <a:pt x="66" y="25"/>
                </a:lnTo>
                <a:lnTo>
                  <a:pt x="66" y="23"/>
                </a:lnTo>
                <a:lnTo>
                  <a:pt x="64" y="23"/>
                </a:lnTo>
                <a:lnTo>
                  <a:pt x="64" y="22"/>
                </a:lnTo>
                <a:lnTo>
                  <a:pt x="61" y="22"/>
                </a:lnTo>
                <a:lnTo>
                  <a:pt x="61" y="21"/>
                </a:lnTo>
                <a:lnTo>
                  <a:pt x="60" y="21"/>
                </a:lnTo>
                <a:lnTo>
                  <a:pt x="60" y="18"/>
                </a:lnTo>
                <a:lnTo>
                  <a:pt x="57" y="18"/>
                </a:lnTo>
                <a:lnTo>
                  <a:pt x="57" y="17"/>
                </a:lnTo>
                <a:lnTo>
                  <a:pt x="52" y="17"/>
                </a:lnTo>
                <a:lnTo>
                  <a:pt x="52" y="15"/>
                </a:lnTo>
                <a:lnTo>
                  <a:pt x="48" y="15"/>
                </a:lnTo>
                <a:lnTo>
                  <a:pt x="48" y="14"/>
                </a:lnTo>
                <a:lnTo>
                  <a:pt x="44" y="14"/>
                </a:lnTo>
                <a:lnTo>
                  <a:pt x="44" y="12"/>
                </a:lnTo>
                <a:lnTo>
                  <a:pt x="38" y="12"/>
                </a:lnTo>
                <a:lnTo>
                  <a:pt x="38" y="10"/>
                </a:lnTo>
                <a:lnTo>
                  <a:pt x="37" y="10"/>
                </a:lnTo>
                <a:lnTo>
                  <a:pt x="37" y="9"/>
                </a:lnTo>
                <a:lnTo>
                  <a:pt x="34" y="9"/>
                </a:lnTo>
                <a:lnTo>
                  <a:pt x="34" y="8"/>
                </a:lnTo>
                <a:lnTo>
                  <a:pt x="27" y="8"/>
                </a:lnTo>
                <a:lnTo>
                  <a:pt x="27" y="6"/>
                </a:lnTo>
                <a:lnTo>
                  <a:pt x="22" y="6"/>
                </a:lnTo>
                <a:lnTo>
                  <a:pt x="22" y="5"/>
                </a:lnTo>
                <a:lnTo>
                  <a:pt x="19" y="5"/>
                </a:lnTo>
                <a:lnTo>
                  <a:pt x="19" y="3"/>
                </a:lnTo>
                <a:lnTo>
                  <a:pt x="16" y="3"/>
                </a:lnTo>
                <a:lnTo>
                  <a:pt x="16" y="2"/>
                </a:lnTo>
                <a:lnTo>
                  <a:pt x="6" y="2"/>
                </a:lnTo>
                <a:lnTo>
                  <a:pt x="6" y="0"/>
                </a:lnTo>
                <a:lnTo>
                  <a:pt x="0" y="0"/>
                </a:lnTo>
              </a:path>
            </a:pathLst>
          </a:custGeom>
          <a:noFill/>
          <a:ln w="25400" cap="flat" cmpd="sng" algn="ctr">
            <a:solidFill>
              <a:schemeClr val="accent3"/>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grpSp>
        <p:nvGrpSpPr>
          <p:cNvPr id="637" name="Group 636"/>
          <p:cNvGrpSpPr/>
          <p:nvPr/>
        </p:nvGrpSpPr>
        <p:grpSpPr>
          <a:xfrm>
            <a:off x="2197201" y="2341411"/>
            <a:ext cx="4781277" cy="1950850"/>
            <a:chOff x="2643188" y="2981325"/>
            <a:chExt cx="3857625" cy="895350"/>
          </a:xfrm>
        </p:grpSpPr>
        <p:sp>
          <p:nvSpPr>
            <p:cNvPr id="638" name="Line 79"/>
            <p:cNvSpPr>
              <a:spLocks noChangeShapeType="1"/>
            </p:cNvSpPr>
            <p:nvPr/>
          </p:nvSpPr>
          <p:spPr bwMode="auto">
            <a:xfrm>
              <a:off x="5453063" y="3810000"/>
              <a:ext cx="0" cy="47625"/>
            </a:xfrm>
            <a:prstGeom prst="line">
              <a:avLst/>
            </a:prstGeom>
            <a:noFill/>
            <a:ln w="25400" cap="flat" cmpd="sng" algn="ctr">
              <a:solidFill>
                <a:schemeClr val="accent2"/>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639" name="Line 80"/>
            <p:cNvSpPr>
              <a:spLocks noChangeShapeType="1"/>
            </p:cNvSpPr>
            <p:nvPr/>
          </p:nvSpPr>
          <p:spPr bwMode="auto">
            <a:xfrm>
              <a:off x="6024563" y="3819525"/>
              <a:ext cx="0" cy="57150"/>
            </a:xfrm>
            <a:prstGeom prst="line">
              <a:avLst/>
            </a:prstGeom>
            <a:noFill/>
            <a:ln w="25400" cap="flat" cmpd="sng" algn="ctr">
              <a:solidFill>
                <a:schemeClr val="accent2"/>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640" name="Line 81"/>
            <p:cNvSpPr>
              <a:spLocks noChangeShapeType="1"/>
            </p:cNvSpPr>
            <p:nvPr/>
          </p:nvSpPr>
          <p:spPr bwMode="auto">
            <a:xfrm>
              <a:off x="6424613" y="3819525"/>
              <a:ext cx="0" cy="57150"/>
            </a:xfrm>
            <a:prstGeom prst="line">
              <a:avLst/>
            </a:prstGeom>
            <a:noFill/>
            <a:ln w="25400" cap="flat" cmpd="sng" algn="ctr">
              <a:solidFill>
                <a:schemeClr val="accent2"/>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641" name="Line 82"/>
            <p:cNvSpPr>
              <a:spLocks noChangeShapeType="1"/>
            </p:cNvSpPr>
            <p:nvPr/>
          </p:nvSpPr>
          <p:spPr bwMode="auto">
            <a:xfrm>
              <a:off x="6443663" y="3819525"/>
              <a:ext cx="0" cy="57150"/>
            </a:xfrm>
            <a:prstGeom prst="line">
              <a:avLst/>
            </a:prstGeom>
            <a:noFill/>
            <a:ln w="25400" cap="flat" cmpd="sng" algn="ctr">
              <a:solidFill>
                <a:schemeClr val="accent2"/>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642" name="Line 83"/>
            <p:cNvSpPr>
              <a:spLocks noChangeShapeType="1"/>
            </p:cNvSpPr>
            <p:nvPr/>
          </p:nvSpPr>
          <p:spPr bwMode="auto">
            <a:xfrm>
              <a:off x="6224588" y="3819525"/>
              <a:ext cx="0" cy="57150"/>
            </a:xfrm>
            <a:prstGeom prst="line">
              <a:avLst/>
            </a:prstGeom>
            <a:noFill/>
            <a:ln w="25400" cap="flat" cmpd="sng" algn="ctr">
              <a:solidFill>
                <a:schemeClr val="accent2"/>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643" name="Line 84"/>
            <p:cNvSpPr>
              <a:spLocks noChangeShapeType="1"/>
            </p:cNvSpPr>
            <p:nvPr/>
          </p:nvSpPr>
          <p:spPr bwMode="auto">
            <a:xfrm>
              <a:off x="5062538" y="3810000"/>
              <a:ext cx="0" cy="47625"/>
            </a:xfrm>
            <a:prstGeom prst="line">
              <a:avLst/>
            </a:prstGeom>
            <a:noFill/>
            <a:ln w="25400" cap="flat" cmpd="sng" algn="ctr">
              <a:solidFill>
                <a:schemeClr val="accent2"/>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644" name="Line 85"/>
            <p:cNvSpPr>
              <a:spLocks noChangeShapeType="1"/>
            </p:cNvSpPr>
            <p:nvPr/>
          </p:nvSpPr>
          <p:spPr bwMode="auto">
            <a:xfrm>
              <a:off x="5605463" y="3819525"/>
              <a:ext cx="0" cy="57150"/>
            </a:xfrm>
            <a:prstGeom prst="line">
              <a:avLst/>
            </a:prstGeom>
            <a:noFill/>
            <a:ln w="25400" cap="flat" cmpd="sng" algn="ctr">
              <a:solidFill>
                <a:schemeClr val="accent2"/>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645" name="Line 86"/>
            <p:cNvSpPr>
              <a:spLocks noChangeShapeType="1"/>
            </p:cNvSpPr>
            <p:nvPr/>
          </p:nvSpPr>
          <p:spPr bwMode="auto">
            <a:xfrm>
              <a:off x="5681663" y="3819525"/>
              <a:ext cx="0" cy="57150"/>
            </a:xfrm>
            <a:prstGeom prst="line">
              <a:avLst/>
            </a:prstGeom>
            <a:noFill/>
            <a:ln w="25400" cap="flat" cmpd="sng" algn="ctr">
              <a:solidFill>
                <a:schemeClr val="accent2"/>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646" name="Line 87"/>
            <p:cNvSpPr>
              <a:spLocks noChangeShapeType="1"/>
            </p:cNvSpPr>
            <p:nvPr/>
          </p:nvSpPr>
          <p:spPr bwMode="auto">
            <a:xfrm>
              <a:off x="5710238" y="3819525"/>
              <a:ext cx="0" cy="57150"/>
            </a:xfrm>
            <a:prstGeom prst="line">
              <a:avLst/>
            </a:prstGeom>
            <a:noFill/>
            <a:ln w="25400" cap="flat" cmpd="sng" algn="ctr">
              <a:solidFill>
                <a:schemeClr val="accent2"/>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647" name="Line 88"/>
            <p:cNvSpPr>
              <a:spLocks noChangeShapeType="1"/>
            </p:cNvSpPr>
            <p:nvPr/>
          </p:nvSpPr>
          <p:spPr bwMode="auto">
            <a:xfrm>
              <a:off x="5167313" y="3810000"/>
              <a:ext cx="0" cy="47625"/>
            </a:xfrm>
            <a:prstGeom prst="line">
              <a:avLst/>
            </a:prstGeom>
            <a:noFill/>
            <a:ln w="25400" cap="flat" cmpd="sng" algn="ctr">
              <a:solidFill>
                <a:schemeClr val="accent2"/>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648" name="Line 89"/>
            <p:cNvSpPr>
              <a:spLocks noChangeShapeType="1"/>
            </p:cNvSpPr>
            <p:nvPr/>
          </p:nvSpPr>
          <p:spPr bwMode="auto">
            <a:xfrm>
              <a:off x="4995863" y="3810000"/>
              <a:ext cx="0" cy="57150"/>
            </a:xfrm>
            <a:prstGeom prst="line">
              <a:avLst/>
            </a:prstGeom>
            <a:noFill/>
            <a:ln w="25400" cap="flat" cmpd="sng" algn="ctr">
              <a:solidFill>
                <a:schemeClr val="accent2"/>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649" name="Line 90"/>
            <p:cNvSpPr>
              <a:spLocks noChangeShapeType="1"/>
            </p:cNvSpPr>
            <p:nvPr/>
          </p:nvSpPr>
          <p:spPr bwMode="auto">
            <a:xfrm>
              <a:off x="5033963" y="3810000"/>
              <a:ext cx="0" cy="57150"/>
            </a:xfrm>
            <a:prstGeom prst="line">
              <a:avLst/>
            </a:prstGeom>
            <a:noFill/>
            <a:ln w="25400" cap="flat" cmpd="sng" algn="ctr">
              <a:solidFill>
                <a:schemeClr val="accent2"/>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650" name="Line 91"/>
            <p:cNvSpPr>
              <a:spLocks noChangeShapeType="1"/>
            </p:cNvSpPr>
            <p:nvPr/>
          </p:nvSpPr>
          <p:spPr bwMode="auto">
            <a:xfrm>
              <a:off x="6300788" y="3819525"/>
              <a:ext cx="0" cy="57150"/>
            </a:xfrm>
            <a:prstGeom prst="line">
              <a:avLst/>
            </a:prstGeom>
            <a:noFill/>
            <a:ln w="25400" cap="flat" cmpd="sng" algn="ctr">
              <a:solidFill>
                <a:schemeClr val="accent2"/>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651" name="Line 92"/>
            <p:cNvSpPr>
              <a:spLocks noChangeShapeType="1"/>
            </p:cNvSpPr>
            <p:nvPr/>
          </p:nvSpPr>
          <p:spPr bwMode="auto">
            <a:xfrm>
              <a:off x="4433888" y="3686175"/>
              <a:ext cx="0" cy="57150"/>
            </a:xfrm>
            <a:prstGeom prst="line">
              <a:avLst/>
            </a:prstGeom>
            <a:noFill/>
            <a:ln w="25400" cap="flat" cmpd="sng" algn="ctr">
              <a:solidFill>
                <a:schemeClr val="accent2"/>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652" name="Line 93"/>
            <p:cNvSpPr>
              <a:spLocks noChangeShapeType="1"/>
            </p:cNvSpPr>
            <p:nvPr/>
          </p:nvSpPr>
          <p:spPr bwMode="auto">
            <a:xfrm>
              <a:off x="4929188" y="3790950"/>
              <a:ext cx="0" cy="57150"/>
            </a:xfrm>
            <a:prstGeom prst="line">
              <a:avLst/>
            </a:prstGeom>
            <a:noFill/>
            <a:ln w="25400" cap="flat" cmpd="sng" algn="ctr">
              <a:solidFill>
                <a:schemeClr val="accent2"/>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653" name="Line 94"/>
            <p:cNvSpPr>
              <a:spLocks noChangeShapeType="1"/>
            </p:cNvSpPr>
            <p:nvPr/>
          </p:nvSpPr>
          <p:spPr bwMode="auto">
            <a:xfrm>
              <a:off x="4262438" y="3648075"/>
              <a:ext cx="0" cy="47625"/>
            </a:xfrm>
            <a:prstGeom prst="line">
              <a:avLst/>
            </a:prstGeom>
            <a:noFill/>
            <a:ln w="25400" cap="flat" cmpd="sng" algn="ctr">
              <a:solidFill>
                <a:schemeClr val="accent2"/>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654" name="Line 95"/>
            <p:cNvSpPr>
              <a:spLocks noChangeShapeType="1"/>
            </p:cNvSpPr>
            <p:nvPr/>
          </p:nvSpPr>
          <p:spPr bwMode="auto">
            <a:xfrm>
              <a:off x="5767388" y="3819525"/>
              <a:ext cx="0" cy="57150"/>
            </a:xfrm>
            <a:prstGeom prst="line">
              <a:avLst/>
            </a:prstGeom>
            <a:noFill/>
            <a:ln w="25400" cap="flat" cmpd="sng" algn="ctr">
              <a:solidFill>
                <a:schemeClr val="accent2"/>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655" name="Line 96"/>
            <p:cNvSpPr>
              <a:spLocks noChangeShapeType="1"/>
            </p:cNvSpPr>
            <p:nvPr/>
          </p:nvSpPr>
          <p:spPr bwMode="auto">
            <a:xfrm>
              <a:off x="5548313" y="3810000"/>
              <a:ext cx="0" cy="47625"/>
            </a:xfrm>
            <a:prstGeom prst="line">
              <a:avLst/>
            </a:prstGeom>
            <a:noFill/>
            <a:ln w="25400" cap="flat" cmpd="sng" algn="ctr">
              <a:solidFill>
                <a:schemeClr val="accent2"/>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656" name="Line 97"/>
            <p:cNvSpPr>
              <a:spLocks noChangeShapeType="1"/>
            </p:cNvSpPr>
            <p:nvPr/>
          </p:nvSpPr>
          <p:spPr bwMode="auto">
            <a:xfrm>
              <a:off x="5481638" y="3810000"/>
              <a:ext cx="0" cy="47625"/>
            </a:xfrm>
            <a:prstGeom prst="line">
              <a:avLst/>
            </a:prstGeom>
            <a:noFill/>
            <a:ln w="25400" cap="flat" cmpd="sng" algn="ctr">
              <a:solidFill>
                <a:schemeClr val="accent2"/>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657" name="Line 98"/>
            <p:cNvSpPr>
              <a:spLocks noChangeShapeType="1"/>
            </p:cNvSpPr>
            <p:nvPr/>
          </p:nvSpPr>
          <p:spPr bwMode="auto">
            <a:xfrm>
              <a:off x="6500813" y="3819525"/>
              <a:ext cx="0" cy="57150"/>
            </a:xfrm>
            <a:prstGeom prst="line">
              <a:avLst/>
            </a:prstGeom>
            <a:noFill/>
            <a:ln w="25400" cap="flat" cmpd="sng" algn="ctr">
              <a:solidFill>
                <a:schemeClr val="accent2"/>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658" name="Line 99"/>
            <p:cNvSpPr>
              <a:spLocks noChangeShapeType="1"/>
            </p:cNvSpPr>
            <p:nvPr/>
          </p:nvSpPr>
          <p:spPr bwMode="auto">
            <a:xfrm>
              <a:off x="6176963" y="3819525"/>
              <a:ext cx="0" cy="57150"/>
            </a:xfrm>
            <a:prstGeom prst="line">
              <a:avLst/>
            </a:prstGeom>
            <a:noFill/>
            <a:ln w="25400" cap="flat" cmpd="sng" algn="ctr">
              <a:solidFill>
                <a:schemeClr val="accent2"/>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659" name="Line 100"/>
            <p:cNvSpPr>
              <a:spLocks noChangeShapeType="1"/>
            </p:cNvSpPr>
            <p:nvPr/>
          </p:nvSpPr>
          <p:spPr bwMode="auto">
            <a:xfrm>
              <a:off x="6243638" y="3819525"/>
              <a:ext cx="0" cy="57150"/>
            </a:xfrm>
            <a:prstGeom prst="line">
              <a:avLst/>
            </a:prstGeom>
            <a:noFill/>
            <a:ln w="25400" cap="flat" cmpd="sng" algn="ctr">
              <a:solidFill>
                <a:schemeClr val="accent2"/>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660" name="Line 101"/>
            <p:cNvSpPr>
              <a:spLocks noChangeShapeType="1"/>
            </p:cNvSpPr>
            <p:nvPr/>
          </p:nvSpPr>
          <p:spPr bwMode="auto">
            <a:xfrm>
              <a:off x="5815013" y="3819525"/>
              <a:ext cx="0" cy="57150"/>
            </a:xfrm>
            <a:prstGeom prst="line">
              <a:avLst/>
            </a:prstGeom>
            <a:noFill/>
            <a:ln w="25400" cap="flat" cmpd="sng" algn="ctr">
              <a:solidFill>
                <a:schemeClr val="accent2"/>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661" name="Line 102"/>
            <p:cNvSpPr>
              <a:spLocks noChangeShapeType="1"/>
            </p:cNvSpPr>
            <p:nvPr/>
          </p:nvSpPr>
          <p:spPr bwMode="auto">
            <a:xfrm>
              <a:off x="5862638" y="3819525"/>
              <a:ext cx="0" cy="57150"/>
            </a:xfrm>
            <a:prstGeom prst="line">
              <a:avLst/>
            </a:prstGeom>
            <a:noFill/>
            <a:ln w="25400" cap="flat" cmpd="sng" algn="ctr">
              <a:solidFill>
                <a:schemeClr val="accent2"/>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662" name="Line 103"/>
            <p:cNvSpPr>
              <a:spLocks noChangeShapeType="1"/>
            </p:cNvSpPr>
            <p:nvPr/>
          </p:nvSpPr>
          <p:spPr bwMode="auto">
            <a:xfrm>
              <a:off x="5900738" y="3819525"/>
              <a:ext cx="0" cy="57150"/>
            </a:xfrm>
            <a:prstGeom prst="line">
              <a:avLst/>
            </a:prstGeom>
            <a:noFill/>
            <a:ln w="25400" cap="flat" cmpd="sng" algn="ctr">
              <a:solidFill>
                <a:schemeClr val="accent2"/>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663" name="Line 104"/>
            <p:cNvSpPr>
              <a:spLocks noChangeShapeType="1"/>
            </p:cNvSpPr>
            <p:nvPr/>
          </p:nvSpPr>
          <p:spPr bwMode="auto">
            <a:xfrm>
              <a:off x="5948363" y="3819525"/>
              <a:ext cx="0" cy="57150"/>
            </a:xfrm>
            <a:prstGeom prst="line">
              <a:avLst/>
            </a:prstGeom>
            <a:noFill/>
            <a:ln w="25400" cap="flat" cmpd="sng" algn="ctr">
              <a:solidFill>
                <a:schemeClr val="accent2"/>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664" name="Line 105"/>
            <p:cNvSpPr>
              <a:spLocks noChangeShapeType="1"/>
            </p:cNvSpPr>
            <p:nvPr/>
          </p:nvSpPr>
          <p:spPr bwMode="auto">
            <a:xfrm>
              <a:off x="5100638" y="3810000"/>
              <a:ext cx="0" cy="47625"/>
            </a:xfrm>
            <a:prstGeom prst="line">
              <a:avLst/>
            </a:prstGeom>
            <a:noFill/>
            <a:ln w="25400" cap="flat" cmpd="sng" algn="ctr">
              <a:solidFill>
                <a:schemeClr val="accent2"/>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665" name="Line 106"/>
            <p:cNvSpPr>
              <a:spLocks noChangeShapeType="1"/>
            </p:cNvSpPr>
            <p:nvPr/>
          </p:nvSpPr>
          <p:spPr bwMode="auto">
            <a:xfrm>
              <a:off x="5300663" y="3810000"/>
              <a:ext cx="0" cy="47625"/>
            </a:xfrm>
            <a:prstGeom prst="line">
              <a:avLst/>
            </a:prstGeom>
            <a:noFill/>
            <a:ln w="25400" cap="flat" cmpd="sng" algn="ctr">
              <a:solidFill>
                <a:schemeClr val="accent2"/>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666" name="Line 107"/>
            <p:cNvSpPr>
              <a:spLocks noChangeShapeType="1"/>
            </p:cNvSpPr>
            <p:nvPr/>
          </p:nvSpPr>
          <p:spPr bwMode="auto">
            <a:xfrm>
              <a:off x="5691188" y="3819525"/>
              <a:ext cx="0" cy="57150"/>
            </a:xfrm>
            <a:prstGeom prst="line">
              <a:avLst/>
            </a:prstGeom>
            <a:noFill/>
            <a:ln w="25400" cap="flat" cmpd="sng" algn="ctr">
              <a:solidFill>
                <a:schemeClr val="accent2"/>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667" name="Line 108"/>
            <p:cNvSpPr>
              <a:spLocks noChangeShapeType="1"/>
            </p:cNvSpPr>
            <p:nvPr/>
          </p:nvSpPr>
          <p:spPr bwMode="auto">
            <a:xfrm>
              <a:off x="4291013" y="3648075"/>
              <a:ext cx="0" cy="47625"/>
            </a:xfrm>
            <a:prstGeom prst="line">
              <a:avLst/>
            </a:prstGeom>
            <a:noFill/>
            <a:ln w="25400" cap="flat" cmpd="sng" algn="ctr">
              <a:solidFill>
                <a:schemeClr val="accent2"/>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668" name="Line 109"/>
            <p:cNvSpPr>
              <a:spLocks noChangeShapeType="1"/>
            </p:cNvSpPr>
            <p:nvPr/>
          </p:nvSpPr>
          <p:spPr bwMode="auto">
            <a:xfrm>
              <a:off x="4271963" y="3648075"/>
              <a:ext cx="0" cy="47625"/>
            </a:xfrm>
            <a:prstGeom prst="line">
              <a:avLst/>
            </a:prstGeom>
            <a:noFill/>
            <a:ln w="25400" cap="flat" cmpd="sng" algn="ctr">
              <a:solidFill>
                <a:schemeClr val="accent2"/>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669" name="Line 110"/>
            <p:cNvSpPr>
              <a:spLocks noChangeShapeType="1"/>
            </p:cNvSpPr>
            <p:nvPr/>
          </p:nvSpPr>
          <p:spPr bwMode="auto">
            <a:xfrm>
              <a:off x="4214813" y="3629025"/>
              <a:ext cx="0" cy="57150"/>
            </a:xfrm>
            <a:prstGeom prst="line">
              <a:avLst/>
            </a:prstGeom>
            <a:noFill/>
            <a:ln w="25400" cap="flat" cmpd="sng" algn="ctr">
              <a:solidFill>
                <a:schemeClr val="accent2"/>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670" name="Line 111"/>
            <p:cNvSpPr>
              <a:spLocks noChangeShapeType="1"/>
            </p:cNvSpPr>
            <p:nvPr/>
          </p:nvSpPr>
          <p:spPr bwMode="auto">
            <a:xfrm>
              <a:off x="3938588" y="3571875"/>
              <a:ext cx="0" cy="57150"/>
            </a:xfrm>
            <a:prstGeom prst="line">
              <a:avLst/>
            </a:prstGeom>
            <a:noFill/>
            <a:ln w="25400" cap="flat" cmpd="sng" algn="ctr">
              <a:solidFill>
                <a:schemeClr val="accent2"/>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671" name="Line 112"/>
            <p:cNvSpPr>
              <a:spLocks noChangeShapeType="1"/>
            </p:cNvSpPr>
            <p:nvPr/>
          </p:nvSpPr>
          <p:spPr bwMode="auto">
            <a:xfrm>
              <a:off x="4005263" y="3581400"/>
              <a:ext cx="0" cy="57150"/>
            </a:xfrm>
            <a:prstGeom prst="line">
              <a:avLst/>
            </a:prstGeom>
            <a:noFill/>
            <a:ln w="25400" cap="flat" cmpd="sng" algn="ctr">
              <a:solidFill>
                <a:schemeClr val="accent2"/>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672" name="Line 113"/>
            <p:cNvSpPr>
              <a:spLocks noChangeShapeType="1"/>
            </p:cNvSpPr>
            <p:nvPr/>
          </p:nvSpPr>
          <p:spPr bwMode="auto">
            <a:xfrm>
              <a:off x="4043363" y="3600450"/>
              <a:ext cx="0" cy="47625"/>
            </a:xfrm>
            <a:prstGeom prst="line">
              <a:avLst/>
            </a:prstGeom>
            <a:noFill/>
            <a:ln w="25400" cap="flat" cmpd="sng" algn="ctr">
              <a:solidFill>
                <a:schemeClr val="accent2"/>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673" name="Line 114"/>
            <p:cNvSpPr>
              <a:spLocks noChangeShapeType="1"/>
            </p:cNvSpPr>
            <p:nvPr/>
          </p:nvSpPr>
          <p:spPr bwMode="auto">
            <a:xfrm>
              <a:off x="4500563" y="3695700"/>
              <a:ext cx="0" cy="47625"/>
            </a:xfrm>
            <a:prstGeom prst="line">
              <a:avLst/>
            </a:prstGeom>
            <a:noFill/>
            <a:ln w="25400" cap="flat" cmpd="sng" algn="ctr">
              <a:solidFill>
                <a:schemeClr val="accent2"/>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674" name="Line 115"/>
            <p:cNvSpPr>
              <a:spLocks noChangeShapeType="1"/>
            </p:cNvSpPr>
            <p:nvPr/>
          </p:nvSpPr>
          <p:spPr bwMode="auto">
            <a:xfrm>
              <a:off x="5414963" y="3810000"/>
              <a:ext cx="0" cy="47625"/>
            </a:xfrm>
            <a:prstGeom prst="line">
              <a:avLst/>
            </a:prstGeom>
            <a:noFill/>
            <a:ln w="25400" cap="flat" cmpd="sng" algn="ctr">
              <a:solidFill>
                <a:schemeClr val="accent2"/>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675" name="Line 116"/>
            <p:cNvSpPr>
              <a:spLocks noChangeShapeType="1"/>
            </p:cNvSpPr>
            <p:nvPr/>
          </p:nvSpPr>
          <p:spPr bwMode="auto">
            <a:xfrm>
              <a:off x="4757738" y="3762375"/>
              <a:ext cx="0" cy="47625"/>
            </a:xfrm>
            <a:prstGeom prst="line">
              <a:avLst/>
            </a:prstGeom>
            <a:noFill/>
            <a:ln w="25400" cap="flat" cmpd="sng" algn="ctr">
              <a:solidFill>
                <a:schemeClr val="accent2"/>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676" name="Line 117"/>
            <p:cNvSpPr>
              <a:spLocks noChangeShapeType="1"/>
            </p:cNvSpPr>
            <p:nvPr/>
          </p:nvSpPr>
          <p:spPr bwMode="auto">
            <a:xfrm>
              <a:off x="5414963" y="3810000"/>
              <a:ext cx="0" cy="47625"/>
            </a:xfrm>
            <a:prstGeom prst="line">
              <a:avLst/>
            </a:prstGeom>
            <a:noFill/>
            <a:ln w="25400" cap="flat" cmpd="sng" algn="ctr">
              <a:solidFill>
                <a:schemeClr val="accent2"/>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677" name="Line 118"/>
            <p:cNvSpPr>
              <a:spLocks noChangeShapeType="1"/>
            </p:cNvSpPr>
            <p:nvPr/>
          </p:nvSpPr>
          <p:spPr bwMode="auto">
            <a:xfrm>
              <a:off x="4557713" y="3714750"/>
              <a:ext cx="0" cy="57150"/>
            </a:xfrm>
            <a:prstGeom prst="line">
              <a:avLst/>
            </a:prstGeom>
            <a:noFill/>
            <a:ln w="25400" cap="flat" cmpd="sng" algn="ctr">
              <a:solidFill>
                <a:schemeClr val="accent2"/>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678" name="Line 119"/>
            <p:cNvSpPr>
              <a:spLocks noChangeShapeType="1"/>
            </p:cNvSpPr>
            <p:nvPr/>
          </p:nvSpPr>
          <p:spPr bwMode="auto">
            <a:xfrm>
              <a:off x="5272088" y="3810000"/>
              <a:ext cx="0" cy="47625"/>
            </a:xfrm>
            <a:prstGeom prst="line">
              <a:avLst/>
            </a:prstGeom>
            <a:noFill/>
            <a:ln w="25400" cap="flat" cmpd="sng" algn="ctr">
              <a:solidFill>
                <a:schemeClr val="accent2"/>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679" name="Line 120"/>
            <p:cNvSpPr>
              <a:spLocks noChangeShapeType="1"/>
            </p:cNvSpPr>
            <p:nvPr/>
          </p:nvSpPr>
          <p:spPr bwMode="auto">
            <a:xfrm>
              <a:off x="5748338" y="3819525"/>
              <a:ext cx="0" cy="57150"/>
            </a:xfrm>
            <a:prstGeom prst="line">
              <a:avLst/>
            </a:prstGeom>
            <a:noFill/>
            <a:ln w="25400" cap="flat" cmpd="sng" algn="ctr">
              <a:solidFill>
                <a:schemeClr val="accent2"/>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680" name="Line 121"/>
            <p:cNvSpPr>
              <a:spLocks noChangeShapeType="1"/>
            </p:cNvSpPr>
            <p:nvPr/>
          </p:nvSpPr>
          <p:spPr bwMode="auto">
            <a:xfrm>
              <a:off x="5519738" y="3810000"/>
              <a:ext cx="0" cy="47625"/>
            </a:xfrm>
            <a:prstGeom prst="line">
              <a:avLst/>
            </a:prstGeom>
            <a:noFill/>
            <a:ln w="25400" cap="flat" cmpd="sng" algn="ctr">
              <a:solidFill>
                <a:schemeClr val="accent2"/>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681" name="Line 122"/>
            <p:cNvSpPr>
              <a:spLocks noChangeShapeType="1"/>
            </p:cNvSpPr>
            <p:nvPr/>
          </p:nvSpPr>
          <p:spPr bwMode="auto">
            <a:xfrm>
              <a:off x="6376988" y="3819525"/>
              <a:ext cx="0" cy="57150"/>
            </a:xfrm>
            <a:prstGeom prst="line">
              <a:avLst/>
            </a:prstGeom>
            <a:noFill/>
            <a:ln w="25400" cap="flat" cmpd="sng" algn="ctr">
              <a:solidFill>
                <a:schemeClr val="accent2"/>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682" name="Line 123"/>
            <p:cNvSpPr>
              <a:spLocks noChangeShapeType="1"/>
            </p:cNvSpPr>
            <p:nvPr/>
          </p:nvSpPr>
          <p:spPr bwMode="auto">
            <a:xfrm>
              <a:off x="4462463" y="3695700"/>
              <a:ext cx="0" cy="47625"/>
            </a:xfrm>
            <a:prstGeom prst="line">
              <a:avLst/>
            </a:prstGeom>
            <a:noFill/>
            <a:ln w="25400" cap="flat" cmpd="sng" algn="ctr">
              <a:solidFill>
                <a:schemeClr val="accent2"/>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683" name="Line 124"/>
            <p:cNvSpPr>
              <a:spLocks noChangeShapeType="1"/>
            </p:cNvSpPr>
            <p:nvPr/>
          </p:nvSpPr>
          <p:spPr bwMode="auto">
            <a:xfrm>
              <a:off x="4071938" y="3600450"/>
              <a:ext cx="0" cy="57150"/>
            </a:xfrm>
            <a:prstGeom prst="line">
              <a:avLst/>
            </a:prstGeom>
            <a:noFill/>
            <a:ln w="25400" cap="flat" cmpd="sng" algn="ctr">
              <a:solidFill>
                <a:schemeClr val="accent2"/>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684" name="Line 125"/>
            <p:cNvSpPr>
              <a:spLocks noChangeShapeType="1"/>
            </p:cNvSpPr>
            <p:nvPr/>
          </p:nvSpPr>
          <p:spPr bwMode="auto">
            <a:xfrm>
              <a:off x="4090988" y="3600450"/>
              <a:ext cx="0" cy="57150"/>
            </a:xfrm>
            <a:prstGeom prst="line">
              <a:avLst/>
            </a:prstGeom>
            <a:noFill/>
            <a:ln w="25400" cap="flat" cmpd="sng" algn="ctr">
              <a:solidFill>
                <a:schemeClr val="accent2"/>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685" name="Line 126"/>
            <p:cNvSpPr>
              <a:spLocks noChangeShapeType="1"/>
            </p:cNvSpPr>
            <p:nvPr/>
          </p:nvSpPr>
          <p:spPr bwMode="auto">
            <a:xfrm>
              <a:off x="3919538" y="3571875"/>
              <a:ext cx="0" cy="47625"/>
            </a:xfrm>
            <a:prstGeom prst="line">
              <a:avLst/>
            </a:prstGeom>
            <a:noFill/>
            <a:ln w="25400" cap="flat" cmpd="sng" algn="ctr">
              <a:solidFill>
                <a:schemeClr val="accent2"/>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686" name="Line 127"/>
            <p:cNvSpPr>
              <a:spLocks noChangeShapeType="1"/>
            </p:cNvSpPr>
            <p:nvPr/>
          </p:nvSpPr>
          <p:spPr bwMode="auto">
            <a:xfrm>
              <a:off x="3452813" y="3333750"/>
              <a:ext cx="0" cy="57150"/>
            </a:xfrm>
            <a:prstGeom prst="line">
              <a:avLst/>
            </a:prstGeom>
            <a:noFill/>
            <a:ln w="25400" cap="flat" cmpd="sng" algn="ctr">
              <a:solidFill>
                <a:schemeClr val="accent2"/>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687" name="Line 128"/>
            <p:cNvSpPr>
              <a:spLocks noChangeShapeType="1"/>
            </p:cNvSpPr>
            <p:nvPr/>
          </p:nvSpPr>
          <p:spPr bwMode="auto">
            <a:xfrm>
              <a:off x="3767138" y="3514725"/>
              <a:ext cx="0" cy="57150"/>
            </a:xfrm>
            <a:prstGeom prst="line">
              <a:avLst/>
            </a:prstGeom>
            <a:noFill/>
            <a:ln w="25400" cap="flat" cmpd="sng" algn="ctr">
              <a:solidFill>
                <a:schemeClr val="accent2"/>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688" name="Line 129"/>
            <p:cNvSpPr>
              <a:spLocks noChangeShapeType="1"/>
            </p:cNvSpPr>
            <p:nvPr/>
          </p:nvSpPr>
          <p:spPr bwMode="auto">
            <a:xfrm>
              <a:off x="3786188" y="3543300"/>
              <a:ext cx="0" cy="47625"/>
            </a:xfrm>
            <a:prstGeom prst="line">
              <a:avLst/>
            </a:prstGeom>
            <a:noFill/>
            <a:ln w="25400" cap="flat" cmpd="sng" algn="ctr">
              <a:solidFill>
                <a:schemeClr val="accent2"/>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689" name="Line 130"/>
            <p:cNvSpPr>
              <a:spLocks noChangeShapeType="1"/>
            </p:cNvSpPr>
            <p:nvPr/>
          </p:nvSpPr>
          <p:spPr bwMode="auto">
            <a:xfrm>
              <a:off x="3814763" y="3543300"/>
              <a:ext cx="0" cy="47625"/>
            </a:xfrm>
            <a:prstGeom prst="line">
              <a:avLst/>
            </a:prstGeom>
            <a:noFill/>
            <a:ln w="25400" cap="flat" cmpd="sng" algn="ctr">
              <a:solidFill>
                <a:schemeClr val="accent2"/>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690" name="Line 131"/>
            <p:cNvSpPr>
              <a:spLocks noChangeShapeType="1"/>
            </p:cNvSpPr>
            <p:nvPr/>
          </p:nvSpPr>
          <p:spPr bwMode="auto">
            <a:xfrm>
              <a:off x="4710113" y="3752850"/>
              <a:ext cx="0" cy="57150"/>
            </a:xfrm>
            <a:prstGeom prst="line">
              <a:avLst/>
            </a:prstGeom>
            <a:noFill/>
            <a:ln w="25400" cap="flat" cmpd="sng" algn="ctr">
              <a:solidFill>
                <a:schemeClr val="accent2"/>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691" name="Line 132"/>
            <p:cNvSpPr>
              <a:spLocks noChangeShapeType="1"/>
            </p:cNvSpPr>
            <p:nvPr/>
          </p:nvSpPr>
          <p:spPr bwMode="auto">
            <a:xfrm>
              <a:off x="4652963" y="3724275"/>
              <a:ext cx="0" cy="57150"/>
            </a:xfrm>
            <a:prstGeom prst="line">
              <a:avLst/>
            </a:prstGeom>
            <a:noFill/>
            <a:ln w="25400" cap="flat" cmpd="sng" algn="ctr">
              <a:solidFill>
                <a:schemeClr val="accent2"/>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692" name="Line 133"/>
            <p:cNvSpPr>
              <a:spLocks noChangeShapeType="1"/>
            </p:cNvSpPr>
            <p:nvPr/>
          </p:nvSpPr>
          <p:spPr bwMode="auto">
            <a:xfrm>
              <a:off x="4624388" y="3724275"/>
              <a:ext cx="0" cy="57150"/>
            </a:xfrm>
            <a:prstGeom prst="line">
              <a:avLst/>
            </a:prstGeom>
            <a:noFill/>
            <a:ln w="25400" cap="flat" cmpd="sng" algn="ctr">
              <a:solidFill>
                <a:schemeClr val="accent2"/>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693" name="Line 134"/>
            <p:cNvSpPr>
              <a:spLocks noChangeShapeType="1"/>
            </p:cNvSpPr>
            <p:nvPr/>
          </p:nvSpPr>
          <p:spPr bwMode="auto">
            <a:xfrm>
              <a:off x="4186238" y="3629025"/>
              <a:ext cx="0" cy="57150"/>
            </a:xfrm>
            <a:prstGeom prst="line">
              <a:avLst/>
            </a:prstGeom>
            <a:noFill/>
            <a:ln w="25400" cap="flat" cmpd="sng" algn="ctr">
              <a:solidFill>
                <a:schemeClr val="accent2"/>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694" name="Line 135"/>
            <p:cNvSpPr>
              <a:spLocks noChangeShapeType="1"/>
            </p:cNvSpPr>
            <p:nvPr/>
          </p:nvSpPr>
          <p:spPr bwMode="auto">
            <a:xfrm>
              <a:off x="4157663" y="3629025"/>
              <a:ext cx="0" cy="57150"/>
            </a:xfrm>
            <a:prstGeom prst="line">
              <a:avLst/>
            </a:prstGeom>
            <a:noFill/>
            <a:ln w="25400" cap="flat" cmpd="sng" algn="ctr">
              <a:solidFill>
                <a:schemeClr val="accent2"/>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695" name="Line 136"/>
            <p:cNvSpPr>
              <a:spLocks noChangeShapeType="1"/>
            </p:cNvSpPr>
            <p:nvPr/>
          </p:nvSpPr>
          <p:spPr bwMode="auto">
            <a:xfrm>
              <a:off x="3719513" y="3476625"/>
              <a:ext cx="0" cy="57150"/>
            </a:xfrm>
            <a:prstGeom prst="line">
              <a:avLst/>
            </a:prstGeom>
            <a:noFill/>
            <a:ln w="25400" cap="flat" cmpd="sng" algn="ctr">
              <a:solidFill>
                <a:schemeClr val="accent2"/>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696" name="Line 137"/>
            <p:cNvSpPr>
              <a:spLocks noChangeShapeType="1"/>
            </p:cNvSpPr>
            <p:nvPr/>
          </p:nvSpPr>
          <p:spPr bwMode="auto">
            <a:xfrm>
              <a:off x="3709988" y="3476625"/>
              <a:ext cx="0" cy="57150"/>
            </a:xfrm>
            <a:prstGeom prst="line">
              <a:avLst/>
            </a:prstGeom>
            <a:noFill/>
            <a:ln w="25400" cap="flat" cmpd="sng" algn="ctr">
              <a:solidFill>
                <a:schemeClr val="accent2"/>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697" name="Line 138"/>
            <p:cNvSpPr>
              <a:spLocks noChangeShapeType="1"/>
            </p:cNvSpPr>
            <p:nvPr/>
          </p:nvSpPr>
          <p:spPr bwMode="auto">
            <a:xfrm>
              <a:off x="3843338" y="3552825"/>
              <a:ext cx="0" cy="57150"/>
            </a:xfrm>
            <a:prstGeom prst="line">
              <a:avLst/>
            </a:prstGeom>
            <a:noFill/>
            <a:ln w="25400" cap="flat" cmpd="sng" algn="ctr">
              <a:solidFill>
                <a:schemeClr val="accent2"/>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698" name="Line 139"/>
            <p:cNvSpPr>
              <a:spLocks noChangeShapeType="1"/>
            </p:cNvSpPr>
            <p:nvPr/>
          </p:nvSpPr>
          <p:spPr bwMode="auto">
            <a:xfrm>
              <a:off x="3862388" y="3552825"/>
              <a:ext cx="0" cy="57150"/>
            </a:xfrm>
            <a:prstGeom prst="line">
              <a:avLst/>
            </a:prstGeom>
            <a:noFill/>
            <a:ln w="25400" cap="flat" cmpd="sng" algn="ctr">
              <a:solidFill>
                <a:schemeClr val="accent2"/>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699" name="Line 140"/>
            <p:cNvSpPr>
              <a:spLocks noChangeShapeType="1"/>
            </p:cNvSpPr>
            <p:nvPr/>
          </p:nvSpPr>
          <p:spPr bwMode="auto">
            <a:xfrm>
              <a:off x="3871913" y="3552825"/>
              <a:ext cx="0" cy="57150"/>
            </a:xfrm>
            <a:prstGeom prst="line">
              <a:avLst/>
            </a:prstGeom>
            <a:noFill/>
            <a:ln w="25400" cap="flat" cmpd="sng" algn="ctr">
              <a:solidFill>
                <a:schemeClr val="accent2"/>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700" name="Line 141"/>
            <p:cNvSpPr>
              <a:spLocks noChangeShapeType="1"/>
            </p:cNvSpPr>
            <p:nvPr/>
          </p:nvSpPr>
          <p:spPr bwMode="auto">
            <a:xfrm>
              <a:off x="3881438" y="3552825"/>
              <a:ext cx="0" cy="57150"/>
            </a:xfrm>
            <a:prstGeom prst="line">
              <a:avLst/>
            </a:prstGeom>
            <a:noFill/>
            <a:ln w="25400" cap="flat" cmpd="sng" algn="ctr">
              <a:solidFill>
                <a:schemeClr val="accent2"/>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701" name="Line 142"/>
            <p:cNvSpPr>
              <a:spLocks noChangeShapeType="1"/>
            </p:cNvSpPr>
            <p:nvPr/>
          </p:nvSpPr>
          <p:spPr bwMode="auto">
            <a:xfrm>
              <a:off x="3748088" y="3505200"/>
              <a:ext cx="0" cy="47625"/>
            </a:xfrm>
            <a:prstGeom prst="line">
              <a:avLst/>
            </a:prstGeom>
            <a:noFill/>
            <a:ln w="25400" cap="flat" cmpd="sng" algn="ctr">
              <a:solidFill>
                <a:schemeClr val="accent2"/>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702" name="Line 143"/>
            <p:cNvSpPr>
              <a:spLocks noChangeShapeType="1"/>
            </p:cNvSpPr>
            <p:nvPr/>
          </p:nvSpPr>
          <p:spPr bwMode="auto">
            <a:xfrm>
              <a:off x="3071813" y="3143250"/>
              <a:ext cx="0" cy="57150"/>
            </a:xfrm>
            <a:prstGeom prst="line">
              <a:avLst/>
            </a:prstGeom>
            <a:noFill/>
            <a:ln w="25400" cap="flat" cmpd="sng" algn="ctr">
              <a:solidFill>
                <a:schemeClr val="accent2"/>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703" name="Line 144"/>
            <p:cNvSpPr>
              <a:spLocks noChangeShapeType="1"/>
            </p:cNvSpPr>
            <p:nvPr/>
          </p:nvSpPr>
          <p:spPr bwMode="auto">
            <a:xfrm>
              <a:off x="3148013" y="3181350"/>
              <a:ext cx="0" cy="47625"/>
            </a:xfrm>
            <a:prstGeom prst="line">
              <a:avLst/>
            </a:prstGeom>
            <a:noFill/>
            <a:ln w="25400" cap="flat" cmpd="sng" algn="ctr">
              <a:solidFill>
                <a:schemeClr val="accent2"/>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704" name="Line 145"/>
            <p:cNvSpPr>
              <a:spLocks noChangeShapeType="1"/>
            </p:cNvSpPr>
            <p:nvPr/>
          </p:nvSpPr>
          <p:spPr bwMode="auto">
            <a:xfrm>
              <a:off x="3576638" y="3409950"/>
              <a:ext cx="0" cy="47625"/>
            </a:xfrm>
            <a:prstGeom prst="line">
              <a:avLst/>
            </a:prstGeom>
            <a:noFill/>
            <a:ln w="25400" cap="flat" cmpd="sng" algn="ctr">
              <a:solidFill>
                <a:schemeClr val="accent2"/>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705" name="Line 146"/>
            <p:cNvSpPr>
              <a:spLocks noChangeShapeType="1"/>
            </p:cNvSpPr>
            <p:nvPr/>
          </p:nvSpPr>
          <p:spPr bwMode="auto">
            <a:xfrm>
              <a:off x="4852988" y="3781425"/>
              <a:ext cx="0" cy="57150"/>
            </a:xfrm>
            <a:prstGeom prst="line">
              <a:avLst/>
            </a:prstGeom>
            <a:noFill/>
            <a:ln w="25400" cap="flat" cmpd="sng" algn="ctr">
              <a:solidFill>
                <a:schemeClr val="accent2"/>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706" name="Line 147"/>
            <p:cNvSpPr>
              <a:spLocks noChangeShapeType="1"/>
            </p:cNvSpPr>
            <p:nvPr/>
          </p:nvSpPr>
          <p:spPr bwMode="auto">
            <a:xfrm>
              <a:off x="3986213" y="3571875"/>
              <a:ext cx="0" cy="47625"/>
            </a:xfrm>
            <a:prstGeom prst="line">
              <a:avLst/>
            </a:prstGeom>
            <a:noFill/>
            <a:ln w="25400" cap="flat" cmpd="sng" algn="ctr">
              <a:solidFill>
                <a:schemeClr val="accent2"/>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707" name="Line 148"/>
            <p:cNvSpPr>
              <a:spLocks noChangeShapeType="1"/>
            </p:cNvSpPr>
            <p:nvPr/>
          </p:nvSpPr>
          <p:spPr bwMode="auto">
            <a:xfrm>
              <a:off x="5281613" y="3810000"/>
              <a:ext cx="0" cy="47625"/>
            </a:xfrm>
            <a:prstGeom prst="line">
              <a:avLst/>
            </a:prstGeom>
            <a:noFill/>
            <a:ln w="25400" cap="flat" cmpd="sng" algn="ctr">
              <a:solidFill>
                <a:schemeClr val="accent2"/>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708" name="Line 149"/>
            <p:cNvSpPr>
              <a:spLocks noChangeShapeType="1"/>
            </p:cNvSpPr>
            <p:nvPr/>
          </p:nvSpPr>
          <p:spPr bwMode="auto">
            <a:xfrm>
              <a:off x="5367338" y="3810000"/>
              <a:ext cx="0" cy="47625"/>
            </a:xfrm>
            <a:prstGeom prst="line">
              <a:avLst/>
            </a:prstGeom>
            <a:noFill/>
            <a:ln w="25400" cap="flat" cmpd="sng" algn="ctr">
              <a:solidFill>
                <a:schemeClr val="accent2"/>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709" name="Line 150"/>
            <p:cNvSpPr>
              <a:spLocks noChangeShapeType="1"/>
            </p:cNvSpPr>
            <p:nvPr/>
          </p:nvSpPr>
          <p:spPr bwMode="auto">
            <a:xfrm>
              <a:off x="5405438" y="3810000"/>
              <a:ext cx="0" cy="47625"/>
            </a:xfrm>
            <a:prstGeom prst="line">
              <a:avLst/>
            </a:prstGeom>
            <a:noFill/>
            <a:ln w="25400" cap="flat" cmpd="sng" algn="ctr">
              <a:solidFill>
                <a:schemeClr val="accent2"/>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710" name="Line 151"/>
            <p:cNvSpPr>
              <a:spLocks noChangeShapeType="1"/>
            </p:cNvSpPr>
            <p:nvPr/>
          </p:nvSpPr>
          <p:spPr bwMode="auto">
            <a:xfrm>
              <a:off x="5443538" y="3810000"/>
              <a:ext cx="0" cy="47625"/>
            </a:xfrm>
            <a:prstGeom prst="line">
              <a:avLst/>
            </a:prstGeom>
            <a:noFill/>
            <a:ln w="25400" cap="flat" cmpd="sng" algn="ctr">
              <a:solidFill>
                <a:schemeClr val="accent2"/>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711" name="Line 152"/>
            <p:cNvSpPr>
              <a:spLocks noChangeShapeType="1"/>
            </p:cNvSpPr>
            <p:nvPr/>
          </p:nvSpPr>
          <p:spPr bwMode="auto">
            <a:xfrm>
              <a:off x="3681413" y="3467100"/>
              <a:ext cx="0" cy="57150"/>
            </a:xfrm>
            <a:prstGeom prst="line">
              <a:avLst/>
            </a:prstGeom>
            <a:noFill/>
            <a:ln w="25400" cap="flat" cmpd="sng" algn="ctr">
              <a:solidFill>
                <a:schemeClr val="accent2"/>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712" name="Line 153"/>
            <p:cNvSpPr>
              <a:spLocks noChangeShapeType="1"/>
            </p:cNvSpPr>
            <p:nvPr/>
          </p:nvSpPr>
          <p:spPr bwMode="auto">
            <a:xfrm>
              <a:off x="3662363" y="3467100"/>
              <a:ext cx="0" cy="47625"/>
            </a:xfrm>
            <a:prstGeom prst="line">
              <a:avLst/>
            </a:prstGeom>
            <a:noFill/>
            <a:ln w="25400" cap="flat" cmpd="sng" algn="ctr">
              <a:solidFill>
                <a:schemeClr val="accent2"/>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713" name="Freeform 154"/>
            <p:cNvSpPr>
              <a:spLocks/>
            </p:cNvSpPr>
            <p:nvPr/>
          </p:nvSpPr>
          <p:spPr bwMode="auto">
            <a:xfrm>
              <a:off x="2643188" y="2981325"/>
              <a:ext cx="3771900" cy="866775"/>
            </a:xfrm>
            <a:custGeom>
              <a:avLst/>
              <a:gdLst>
                <a:gd name="T0" fmla="*/ 310 w 396"/>
                <a:gd name="T1" fmla="*/ 91 h 91"/>
                <a:gd name="T2" fmla="*/ 265 w 396"/>
                <a:gd name="T3" fmla="*/ 89 h 91"/>
                <a:gd name="T4" fmla="*/ 244 w 396"/>
                <a:gd name="T5" fmla="*/ 89 h 91"/>
                <a:gd name="T6" fmla="*/ 224 w 396"/>
                <a:gd name="T7" fmla="*/ 88 h 91"/>
                <a:gd name="T8" fmla="*/ 217 w 396"/>
                <a:gd name="T9" fmla="*/ 85 h 91"/>
                <a:gd name="T10" fmla="*/ 212 w 396"/>
                <a:gd name="T11" fmla="*/ 83 h 91"/>
                <a:gd name="T12" fmla="*/ 198 w 396"/>
                <a:gd name="T13" fmla="*/ 81 h 91"/>
                <a:gd name="T14" fmla="*/ 186 w 396"/>
                <a:gd name="T15" fmla="*/ 78 h 91"/>
                <a:gd name="T16" fmla="*/ 180 w 396"/>
                <a:gd name="T17" fmla="*/ 76 h 91"/>
                <a:gd name="T18" fmla="*/ 175 w 396"/>
                <a:gd name="T19" fmla="*/ 74 h 91"/>
                <a:gd name="T20" fmla="*/ 167 w 396"/>
                <a:gd name="T21" fmla="*/ 72 h 91"/>
                <a:gd name="T22" fmla="*/ 162 w 396"/>
                <a:gd name="T23" fmla="*/ 71 h 91"/>
                <a:gd name="T24" fmla="*/ 157 w 396"/>
                <a:gd name="T25" fmla="*/ 69 h 91"/>
                <a:gd name="T26" fmla="*/ 154 w 396"/>
                <a:gd name="T27" fmla="*/ 67 h 91"/>
                <a:gd name="T28" fmla="*/ 144 w 396"/>
                <a:gd name="T29" fmla="*/ 65 h 91"/>
                <a:gd name="T30" fmla="*/ 138 w 396"/>
                <a:gd name="T31" fmla="*/ 64 h 91"/>
                <a:gd name="T32" fmla="*/ 131 w 396"/>
                <a:gd name="T33" fmla="*/ 63 h 91"/>
                <a:gd name="T34" fmla="*/ 123 w 396"/>
                <a:gd name="T35" fmla="*/ 61 h 91"/>
                <a:gd name="T36" fmla="*/ 119 w 396"/>
                <a:gd name="T37" fmla="*/ 59 h 91"/>
                <a:gd name="T38" fmla="*/ 117 w 396"/>
                <a:gd name="T39" fmla="*/ 57 h 91"/>
                <a:gd name="T40" fmla="*/ 115 w 396"/>
                <a:gd name="T41" fmla="*/ 55 h 91"/>
                <a:gd name="T42" fmla="*/ 111 w 396"/>
                <a:gd name="T43" fmla="*/ 53 h 91"/>
                <a:gd name="T44" fmla="*/ 105 w 396"/>
                <a:gd name="T45" fmla="*/ 52 h 91"/>
                <a:gd name="T46" fmla="*/ 102 w 396"/>
                <a:gd name="T47" fmla="*/ 49 h 91"/>
                <a:gd name="T48" fmla="*/ 99 w 396"/>
                <a:gd name="T49" fmla="*/ 47 h 91"/>
                <a:gd name="T50" fmla="*/ 96 w 396"/>
                <a:gd name="T51" fmla="*/ 45 h 91"/>
                <a:gd name="T52" fmla="*/ 92 w 396"/>
                <a:gd name="T53" fmla="*/ 43 h 91"/>
                <a:gd name="T54" fmla="*/ 90 w 396"/>
                <a:gd name="T55" fmla="*/ 42 h 91"/>
                <a:gd name="T56" fmla="*/ 88 w 396"/>
                <a:gd name="T57" fmla="*/ 40 h 91"/>
                <a:gd name="T58" fmla="*/ 83 w 396"/>
                <a:gd name="T59" fmla="*/ 39 h 91"/>
                <a:gd name="T60" fmla="*/ 80 w 396"/>
                <a:gd name="T61" fmla="*/ 36 h 91"/>
                <a:gd name="T62" fmla="*/ 77 w 396"/>
                <a:gd name="T63" fmla="*/ 34 h 91"/>
                <a:gd name="T64" fmla="*/ 73 w 396"/>
                <a:gd name="T65" fmla="*/ 33 h 91"/>
                <a:gd name="T66" fmla="*/ 68 w 396"/>
                <a:gd name="T67" fmla="*/ 31 h 91"/>
                <a:gd name="T68" fmla="*/ 67 w 396"/>
                <a:gd name="T69" fmla="*/ 30 h 91"/>
                <a:gd name="T70" fmla="*/ 65 w 396"/>
                <a:gd name="T71" fmla="*/ 28 h 91"/>
                <a:gd name="T72" fmla="*/ 60 w 396"/>
                <a:gd name="T73" fmla="*/ 26 h 91"/>
                <a:gd name="T74" fmla="*/ 56 w 396"/>
                <a:gd name="T75" fmla="*/ 24 h 91"/>
                <a:gd name="T76" fmla="*/ 50 w 396"/>
                <a:gd name="T77" fmla="*/ 21 h 91"/>
                <a:gd name="T78" fmla="*/ 47 w 396"/>
                <a:gd name="T79" fmla="*/ 20 h 91"/>
                <a:gd name="T80" fmla="*/ 44 w 396"/>
                <a:gd name="T81" fmla="*/ 18 h 91"/>
                <a:gd name="T82" fmla="*/ 39 w 396"/>
                <a:gd name="T83" fmla="*/ 16 h 91"/>
                <a:gd name="T84" fmla="*/ 38 w 396"/>
                <a:gd name="T85" fmla="*/ 15 h 91"/>
                <a:gd name="T86" fmla="*/ 35 w 396"/>
                <a:gd name="T87" fmla="*/ 13 h 91"/>
                <a:gd name="T88" fmla="*/ 33 w 396"/>
                <a:gd name="T89" fmla="*/ 12 h 91"/>
                <a:gd name="T90" fmla="*/ 30 w 396"/>
                <a:gd name="T91" fmla="*/ 10 h 91"/>
                <a:gd name="T92" fmla="*/ 23 w 396"/>
                <a:gd name="T93" fmla="*/ 9 h 91"/>
                <a:gd name="T94" fmla="*/ 17 w 396"/>
                <a:gd name="T95" fmla="*/ 7 h 91"/>
                <a:gd name="T96" fmla="*/ 13 w 396"/>
                <a:gd name="T97" fmla="*/ 6 h 91"/>
                <a:gd name="T98" fmla="*/ 11 w 396"/>
                <a:gd name="T99" fmla="*/ 4 h 91"/>
                <a:gd name="T100" fmla="*/ 7 w 396"/>
                <a:gd name="T101" fmla="*/ 2 h 91"/>
                <a:gd name="T102" fmla="*/ 5 w 396"/>
                <a:gd name="T103"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96" h="91">
                  <a:moveTo>
                    <a:pt x="396" y="91"/>
                  </a:moveTo>
                  <a:lnTo>
                    <a:pt x="310" y="91"/>
                  </a:lnTo>
                  <a:lnTo>
                    <a:pt x="310" y="89"/>
                  </a:lnTo>
                  <a:lnTo>
                    <a:pt x="265" y="89"/>
                  </a:lnTo>
                  <a:lnTo>
                    <a:pt x="250" y="89"/>
                  </a:lnTo>
                  <a:lnTo>
                    <a:pt x="244" y="89"/>
                  </a:lnTo>
                  <a:lnTo>
                    <a:pt x="244" y="88"/>
                  </a:lnTo>
                  <a:lnTo>
                    <a:pt x="224" y="88"/>
                  </a:lnTo>
                  <a:lnTo>
                    <a:pt x="224" y="85"/>
                  </a:lnTo>
                  <a:lnTo>
                    <a:pt x="217" y="85"/>
                  </a:lnTo>
                  <a:lnTo>
                    <a:pt x="217" y="83"/>
                  </a:lnTo>
                  <a:lnTo>
                    <a:pt x="212" y="83"/>
                  </a:lnTo>
                  <a:lnTo>
                    <a:pt x="212" y="81"/>
                  </a:lnTo>
                  <a:lnTo>
                    <a:pt x="198" y="81"/>
                  </a:lnTo>
                  <a:lnTo>
                    <a:pt x="198" y="78"/>
                  </a:lnTo>
                  <a:lnTo>
                    <a:pt x="186" y="78"/>
                  </a:lnTo>
                  <a:lnTo>
                    <a:pt x="186" y="76"/>
                  </a:lnTo>
                  <a:lnTo>
                    <a:pt x="180" y="76"/>
                  </a:lnTo>
                  <a:lnTo>
                    <a:pt x="180" y="74"/>
                  </a:lnTo>
                  <a:lnTo>
                    <a:pt x="175" y="74"/>
                  </a:lnTo>
                  <a:lnTo>
                    <a:pt x="175" y="72"/>
                  </a:lnTo>
                  <a:lnTo>
                    <a:pt x="167" y="72"/>
                  </a:lnTo>
                  <a:cubicBezTo>
                    <a:pt x="167" y="72"/>
                    <a:pt x="168" y="71"/>
                    <a:pt x="167" y="71"/>
                  </a:cubicBezTo>
                  <a:cubicBezTo>
                    <a:pt x="166" y="71"/>
                    <a:pt x="162" y="71"/>
                    <a:pt x="162" y="71"/>
                  </a:cubicBezTo>
                  <a:lnTo>
                    <a:pt x="157" y="71"/>
                  </a:lnTo>
                  <a:lnTo>
                    <a:pt x="157" y="69"/>
                  </a:lnTo>
                  <a:lnTo>
                    <a:pt x="154" y="69"/>
                  </a:lnTo>
                  <a:lnTo>
                    <a:pt x="154" y="67"/>
                  </a:lnTo>
                  <a:lnTo>
                    <a:pt x="144" y="67"/>
                  </a:lnTo>
                  <a:lnTo>
                    <a:pt x="144" y="65"/>
                  </a:lnTo>
                  <a:lnTo>
                    <a:pt x="138" y="65"/>
                  </a:lnTo>
                  <a:lnTo>
                    <a:pt x="138" y="64"/>
                  </a:lnTo>
                  <a:lnTo>
                    <a:pt x="131" y="64"/>
                  </a:lnTo>
                  <a:lnTo>
                    <a:pt x="131" y="63"/>
                  </a:lnTo>
                  <a:lnTo>
                    <a:pt x="123" y="63"/>
                  </a:lnTo>
                  <a:lnTo>
                    <a:pt x="123" y="61"/>
                  </a:lnTo>
                  <a:lnTo>
                    <a:pt x="119" y="61"/>
                  </a:lnTo>
                  <a:lnTo>
                    <a:pt x="119" y="59"/>
                  </a:lnTo>
                  <a:lnTo>
                    <a:pt x="117" y="59"/>
                  </a:lnTo>
                  <a:lnTo>
                    <a:pt x="117" y="57"/>
                  </a:lnTo>
                  <a:lnTo>
                    <a:pt x="115" y="57"/>
                  </a:lnTo>
                  <a:lnTo>
                    <a:pt x="115" y="55"/>
                  </a:lnTo>
                  <a:lnTo>
                    <a:pt x="111" y="55"/>
                  </a:lnTo>
                  <a:lnTo>
                    <a:pt x="111" y="53"/>
                  </a:lnTo>
                  <a:lnTo>
                    <a:pt x="105" y="53"/>
                  </a:lnTo>
                  <a:lnTo>
                    <a:pt x="105" y="52"/>
                  </a:lnTo>
                  <a:lnTo>
                    <a:pt x="102" y="52"/>
                  </a:lnTo>
                  <a:lnTo>
                    <a:pt x="102" y="49"/>
                  </a:lnTo>
                  <a:lnTo>
                    <a:pt x="99" y="49"/>
                  </a:lnTo>
                  <a:lnTo>
                    <a:pt x="99" y="47"/>
                  </a:lnTo>
                  <a:lnTo>
                    <a:pt x="96" y="47"/>
                  </a:lnTo>
                  <a:lnTo>
                    <a:pt x="96" y="45"/>
                  </a:lnTo>
                  <a:lnTo>
                    <a:pt x="92" y="45"/>
                  </a:lnTo>
                  <a:lnTo>
                    <a:pt x="92" y="43"/>
                  </a:lnTo>
                  <a:lnTo>
                    <a:pt x="90" y="43"/>
                  </a:lnTo>
                  <a:lnTo>
                    <a:pt x="90" y="42"/>
                  </a:lnTo>
                  <a:lnTo>
                    <a:pt x="88" y="42"/>
                  </a:lnTo>
                  <a:lnTo>
                    <a:pt x="88" y="40"/>
                  </a:lnTo>
                  <a:lnTo>
                    <a:pt x="83" y="40"/>
                  </a:lnTo>
                  <a:lnTo>
                    <a:pt x="83" y="39"/>
                  </a:lnTo>
                  <a:lnTo>
                    <a:pt x="80" y="39"/>
                  </a:lnTo>
                  <a:lnTo>
                    <a:pt x="80" y="36"/>
                  </a:lnTo>
                  <a:lnTo>
                    <a:pt x="77" y="36"/>
                  </a:lnTo>
                  <a:lnTo>
                    <a:pt x="77" y="34"/>
                  </a:lnTo>
                  <a:lnTo>
                    <a:pt x="73" y="34"/>
                  </a:lnTo>
                  <a:lnTo>
                    <a:pt x="73" y="33"/>
                  </a:lnTo>
                  <a:lnTo>
                    <a:pt x="68" y="33"/>
                  </a:lnTo>
                  <a:lnTo>
                    <a:pt x="68" y="31"/>
                  </a:lnTo>
                  <a:lnTo>
                    <a:pt x="67" y="31"/>
                  </a:lnTo>
                  <a:lnTo>
                    <a:pt x="67" y="30"/>
                  </a:lnTo>
                  <a:lnTo>
                    <a:pt x="65" y="30"/>
                  </a:lnTo>
                  <a:lnTo>
                    <a:pt x="65" y="28"/>
                  </a:lnTo>
                  <a:lnTo>
                    <a:pt x="60" y="28"/>
                  </a:lnTo>
                  <a:lnTo>
                    <a:pt x="60" y="26"/>
                  </a:lnTo>
                  <a:lnTo>
                    <a:pt x="56" y="26"/>
                  </a:lnTo>
                  <a:lnTo>
                    <a:pt x="56" y="24"/>
                  </a:lnTo>
                  <a:lnTo>
                    <a:pt x="50" y="24"/>
                  </a:lnTo>
                  <a:lnTo>
                    <a:pt x="50" y="21"/>
                  </a:lnTo>
                  <a:lnTo>
                    <a:pt x="47" y="21"/>
                  </a:lnTo>
                  <a:lnTo>
                    <a:pt x="47" y="20"/>
                  </a:lnTo>
                  <a:lnTo>
                    <a:pt x="44" y="20"/>
                  </a:lnTo>
                  <a:lnTo>
                    <a:pt x="44" y="18"/>
                  </a:lnTo>
                  <a:lnTo>
                    <a:pt x="39" y="18"/>
                  </a:lnTo>
                  <a:lnTo>
                    <a:pt x="39" y="16"/>
                  </a:lnTo>
                  <a:lnTo>
                    <a:pt x="38" y="16"/>
                  </a:lnTo>
                  <a:lnTo>
                    <a:pt x="38" y="15"/>
                  </a:lnTo>
                  <a:lnTo>
                    <a:pt x="35" y="15"/>
                  </a:lnTo>
                  <a:lnTo>
                    <a:pt x="35" y="13"/>
                  </a:lnTo>
                  <a:lnTo>
                    <a:pt x="33" y="13"/>
                  </a:lnTo>
                  <a:lnTo>
                    <a:pt x="33" y="12"/>
                  </a:lnTo>
                  <a:cubicBezTo>
                    <a:pt x="33" y="12"/>
                    <a:pt x="30" y="11"/>
                    <a:pt x="30" y="12"/>
                  </a:cubicBezTo>
                  <a:cubicBezTo>
                    <a:pt x="30" y="13"/>
                    <a:pt x="30" y="10"/>
                    <a:pt x="30" y="10"/>
                  </a:cubicBezTo>
                  <a:lnTo>
                    <a:pt x="23" y="10"/>
                  </a:lnTo>
                  <a:lnTo>
                    <a:pt x="23" y="9"/>
                  </a:lnTo>
                  <a:lnTo>
                    <a:pt x="17" y="9"/>
                  </a:lnTo>
                  <a:lnTo>
                    <a:pt x="17" y="7"/>
                  </a:lnTo>
                  <a:lnTo>
                    <a:pt x="13" y="7"/>
                  </a:lnTo>
                  <a:lnTo>
                    <a:pt x="13" y="6"/>
                  </a:lnTo>
                  <a:lnTo>
                    <a:pt x="11" y="6"/>
                  </a:lnTo>
                  <a:lnTo>
                    <a:pt x="11" y="4"/>
                  </a:lnTo>
                  <a:lnTo>
                    <a:pt x="7" y="4"/>
                  </a:lnTo>
                  <a:lnTo>
                    <a:pt x="7" y="2"/>
                  </a:lnTo>
                  <a:lnTo>
                    <a:pt x="5" y="2"/>
                  </a:lnTo>
                  <a:lnTo>
                    <a:pt x="5" y="0"/>
                  </a:lnTo>
                  <a:lnTo>
                    <a:pt x="0" y="0"/>
                  </a:lnTo>
                </a:path>
              </a:pathLst>
            </a:custGeom>
            <a:noFill/>
            <a:ln w="25400" cap="flat" cmpd="sng" algn="ctr">
              <a:solidFill>
                <a:schemeClr val="accent2"/>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grpSp>
      <p:graphicFrame>
        <p:nvGraphicFramePr>
          <p:cNvPr id="714" name="Table 713"/>
          <p:cNvGraphicFramePr>
            <a:graphicFrameLocks noGrp="1"/>
          </p:cNvGraphicFramePr>
          <p:nvPr>
            <p:extLst>
              <p:ext uri="{D42A27DB-BD31-4B8C-83A1-F6EECF244321}">
                <p14:modId xmlns="" xmlns:p14="http://schemas.microsoft.com/office/powerpoint/2010/main" val="2650555039"/>
              </p:ext>
            </p:extLst>
          </p:nvPr>
        </p:nvGraphicFramePr>
        <p:xfrm>
          <a:off x="4570131" y="2013754"/>
          <a:ext cx="3649944" cy="1554480"/>
        </p:xfrm>
        <a:graphic>
          <a:graphicData uri="http://schemas.openxmlformats.org/drawingml/2006/table">
            <a:tbl>
              <a:tblPr firstRow="1" bandRow="1"/>
              <a:tblGrid>
                <a:gridCol w="1402080"/>
                <a:gridCol w="1038189"/>
                <a:gridCol w="1209675"/>
              </a:tblGrid>
              <a:tr h="37084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GB" sz="1200" dirty="0" smtClean="0">
                          <a:solidFill>
                            <a:srgbClr val="000000"/>
                          </a:solidFill>
                          <a:latin typeface="Arial" panose="020B0604020202020204" pitchFamily="34" charset="0"/>
                          <a:cs typeface="Arial" panose="020B0604020202020204" pitchFamily="34" charset="0"/>
                        </a:rPr>
                        <a:t>ITT population</a:t>
                      </a:r>
                      <a:endParaRPr lang="en-GB" sz="1200" dirty="0">
                        <a:solidFill>
                          <a:srgbClr val="000000"/>
                        </a:solidFill>
                        <a:latin typeface="Arial" panose="020B0604020202020204" pitchFamily="34" charset="0"/>
                        <a:cs typeface="Arial" panose="020B0604020202020204" pitchFamily="34" charset="0"/>
                      </a:endParaRPr>
                    </a:p>
                  </a:txBody>
                  <a:tcPr anchor="b">
                    <a:lnL w="12700" cmpd="sng">
                      <a:solidFill>
                        <a:srgbClr val="FFFFFF"/>
                      </a:solidFill>
                    </a:lnL>
                    <a:lnR w="12700" cmpd="sng">
                      <a:solidFill>
                        <a:srgbClr val="FFFFFF"/>
                      </a:solidFill>
                    </a:lnR>
                    <a:lnT w="12700" cmpd="sng">
                      <a:solidFill>
                        <a:srgbClr val="FFFFFF"/>
                      </a:solid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200" dirty="0" smtClean="0">
                          <a:solidFill>
                            <a:srgbClr val="000000"/>
                          </a:solidFill>
                          <a:latin typeface="Arial" panose="020B0604020202020204" pitchFamily="34" charset="0"/>
                          <a:cs typeface="Arial" panose="020B0604020202020204" pitchFamily="34" charset="0"/>
                        </a:rPr>
                        <a:t>Arm A</a:t>
                      </a:r>
                      <a:br>
                        <a:rPr lang="en-GB" sz="1200" dirty="0" smtClean="0">
                          <a:solidFill>
                            <a:srgbClr val="000000"/>
                          </a:solidFill>
                          <a:latin typeface="Arial" panose="020B0604020202020204" pitchFamily="34" charset="0"/>
                          <a:cs typeface="Arial" panose="020B0604020202020204" pitchFamily="34" charset="0"/>
                        </a:rPr>
                      </a:br>
                      <a:r>
                        <a:rPr lang="en-GB" sz="1200" dirty="0" smtClean="0">
                          <a:solidFill>
                            <a:srgbClr val="000000"/>
                          </a:solidFill>
                          <a:latin typeface="Arial" panose="020B0604020202020204" pitchFamily="34" charset="0"/>
                          <a:cs typeface="Arial" panose="020B0604020202020204" pitchFamily="34" charset="0"/>
                        </a:rPr>
                        <a:t>(n</a:t>
                      </a:r>
                      <a:r>
                        <a:rPr lang="en-GB" sz="1200" baseline="0" dirty="0" smtClean="0">
                          <a:solidFill>
                            <a:srgbClr val="000000"/>
                          </a:solidFill>
                          <a:latin typeface="Arial" panose="020B0604020202020204" pitchFamily="34" charset="0"/>
                          <a:cs typeface="Arial" panose="020B0604020202020204" pitchFamily="34" charset="0"/>
                        </a:rPr>
                        <a:t>=338)</a:t>
                      </a:r>
                      <a:endParaRPr lang="en-GB" sz="1200" dirty="0">
                        <a:solidFill>
                          <a:srgbClr val="000000"/>
                        </a:solidFill>
                        <a:latin typeface="Arial" panose="020B0604020202020204" pitchFamily="34" charset="0"/>
                        <a:cs typeface="Arial" panose="020B0604020202020204" pitchFamily="34" charset="0"/>
                      </a:endParaRPr>
                    </a:p>
                  </a:txBody>
                  <a:tcPr anchor="b">
                    <a:lnL w="12700" cmpd="sng">
                      <a:solidFill>
                        <a:srgbClr val="FFFFFF"/>
                      </a:solidFill>
                    </a:lnL>
                    <a:lnR w="12700" cmpd="sng">
                      <a:solidFill>
                        <a:srgbClr val="FFFFFF"/>
                      </a:solidFill>
                    </a:lnR>
                    <a:lnT w="12700" cmpd="sng">
                      <a:solidFill>
                        <a:srgbClr val="FFFFFF"/>
                      </a:solid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200" dirty="0" smtClean="0">
                          <a:solidFill>
                            <a:srgbClr val="000000"/>
                          </a:solidFill>
                          <a:latin typeface="Arial" panose="020B0604020202020204" pitchFamily="34" charset="0"/>
                          <a:cs typeface="Arial" panose="020B0604020202020204" pitchFamily="34" charset="0"/>
                        </a:rPr>
                        <a:t>Arm B</a:t>
                      </a:r>
                    </a:p>
                    <a:p>
                      <a:pPr algn="ctr"/>
                      <a:r>
                        <a:rPr lang="en-GB" sz="1200" dirty="0" smtClean="0">
                          <a:solidFill>
                            <a:srgbClr val="000000"/>
                          </a:solidFill>
                          <a:latin typeface="Arial" panose="020B0604020202020204" pitchFamily="34" charset="0"/>
                          <a:cs typeface="Arial" panose="020B0604020202020204" pitchFamily="34" charset="0"/>
                        </a:rPr>
                        <a:t>(n=392)</a:t>
                      </a:r>
                      <a:endParaRPr lang="en-GB" sz="1200" dirty="0">
                        <a:solidFill>
                          <a:srgbClr val="000000"/>
                        </a:solidFill>
                        <a:latin typeface="Arial" panose="020B0604020202020204" pitchFamily="34" charset="0"/>
                        <a:cs typeface="Arial" panose="020B0604020202020204" pitchFamily="34" charset="0"/>
                      </a:endParaRPr>
                    </a:p>
                  </a:txBody>
                  <a:tcPr anchor="b">
                    <a:lnL w="12700" cmpd="sng">
                      <a:solidFill>
                        <a:srgbClr val="FFFFFF"/>
                      </a:solidFill>
                    </a:lnL>
                    <a:lnR w="12700" cmpd="sng">
                      <a:solidFill>
                        <a:srgbClr val="FFFFFF"/>
                      </a:solidFill>
                    </a:lnR>
                    <a:lnT w="12700" cmpd="sng">
                      <a:solidFill>
                        <a:srgbClr val="FFFFFF"/>
                      </a:solid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2107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GB" sz="1200" dirty="0" smtClean="0">
                          <a:solidFill>
                            <a:srgbClr val="000000"/>
                          </a:solidFill>
                          <a:latin typeface="Arial" panose="020B0604020202020204" pitchFamily="34" charset="0"/>
                          <a:cs typeface="Arial" panose="020B0604020202020204" pitchFamily="34" charset="0"/>
                        </a:rPr>
                        <a:t>Events, n</a:t>
                      </a:r>
                      <a:endParaRPr lang="en-GB" sz="1200" dirty="0">
                        <a:solidFill>
                          <a:srgbClr val="000000"/>
                        </a:solidFill>
                        <a:latin typeface="Arial" panose="020B0604020202020204" pitchFamily="34" charset="0"/>
                        <a:cs typeface="Arial" panose="020B0604020202020204" pitchFamily="34" charset="0"/>
                      </a:endParaRPr>
                    </a:p>
                  </a:txBody>
                  <a:tcPr anchor="ctr">
                    <a:lnL w="12700" cmpd="sng">
                      <a:solidFill>
                        <a:srgbClr val="FFFFFF"/>
                      </a:solidFill>
                    </a:lnL>
                    <a:lnR w="12700" cmpd="sng">
                      <a:solidFill>
                        <a:srgbClr val="FFFFFF"/>
                      </a:solidFill>
                    </a:lnR>
                    <a:lnT w="12700" cap="flat" cmpd="sng" algn="ctr">
                      <a:solidFill>
                        <a:schemeClr val="tx1"/>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200" dirty="0" smtClean="0">
                          <a:solidFill>
                            <a:srgbClr val="000000"/>
                          </a:solidFill>
                          <a:latin typeface="Arial" panose="020B0604020202020204" pitchFamily="34" charset="0"/>
                          <a:cs typeface="Arial" panose="020B0604020202020204" pitchFamily="34" charset="0"/>
                        </a:rPr>
                        <a:t>242</a:t>
                      </a:r>
                      <a:endParaRPr lang="en-GB" sz="1200" dirty="0">
                        <a:solidFill>
                          <a:srgbClr val="000000"/>
                        </a:solidFill>
                        <a:latin typeface="Arial" panose="020B0604020202020204" pitchFamily="34" charset="0"/>
                        <a:cs typeface="Arial" panose="020B0604020202020204" pitchFamily="34" charset="0"/>
                      </a:endParaRPr>
                    </a:p>
                  </a:txBody>
                  <a:tcPr anchor="ctr">
                    <a:lnL w="12700" cmpd="sng">
                      <a:solidFill>
                        <a:srgbClr val="FFFFFF"/>
                      </a:solidFill>
                    </a:lnL>
                    <a:lnR w="12700" cmpd="sng">
                      <a:solidFill>
                        <a:srgbClr val="FFFFFF"/>
                      </a:solidFill>
                    </a:lnR>
                    <a:lnT w="12700" cap="flat" cmpd="sng" algn="ctr">
                      <a:solidFill>
                        <a:schemeClr val="tx1"/>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200" dirty="0" smtClean="0">
                          <a:solidFill>
                            <a:srgbClr val="000000"/>
                          </a:solidFill>
                          <a:latin typeface="Arial" panose="020B0604020202020204" pitchFamily="34" charset="0"/>
                          <a:cs typeface="Arial" panose="020B0604020202020204" pitchFamily="34" charset="0"/>
                        </a:rPr>
                        <a:t>262</a:t>
                      </a:r>
                      <a:endParaRPr lang="en-GB" sz="1200" dirty="0">
                        <a:solidFill>
                          <a:srgbClr val="000000"/>
                        </a:solidFill>
                        <a:latin typeface="Arial" panose="020B0604020202020204" pitchFamily="34" charset="0"/>
                        <a:cs typeface="Arial" panose="020B0604020202020204" pitchFamily="34" charset="0"/>
                      </a:endParaRPr>
                    </a:p>
                  </a:txBody>
                  <a:tcPr anchor="ctr">
                    <a:lnL w="12700" cmpd="sng">
                      <a:solidFill>
                        <a:srgbClr val="FFFFFF"/>
                      </a:solidFill>
                    </a:lnL>
                    <a:lnR w="12700" cmpd="sng">
                      <a:solidFill>
                        <a:srgbClr val="FFFFFF"/>
                      </a:solidFill>
                    </a:lnR>
                    <a:lnT w="12700" cap="flat" cmpd="sng" algn="ctr">
                      <a:solidFill>
                        <a:schemeClr val="tx1"/>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noFill/>
                  </a:tcPr>
                </a:tc>
              </a:tr>
              <a:tr h="12963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GB" sz="1200" dirty="0" smtClean="0">
                          <a:solidFill>
                            <a:srgbClr val="000000"/>
                          </a:solidFill>
                          <a:latin typeface="Arial" panose="020B0604020202020204" pitchFamily="34" charset="0"/>
                          <a:cs typeface="Arial" panose="020B0604020202020204" pitchFamily="34" charset="0"/>
                        </a:rPr>
                        <a:t>Median, months</a:t>
                      </a:r>
                      <a:endParaRPr lang="en-GB" sz="1200" dirty="0">
                        <a:solidFill>
                          <a:srgbClr val="000000"/>
                        </a:solidFill>
                        <a:latin typeface="Arial" panose="020B0604020202020204" pitchFamily="34" charset="0"/>
                        <a:cs typeface="Arial" panose="020B0604020202020204" pitchFamily="34" charset="0"/>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200" dirty="0" smtClean="0">
                          <a:solidFill>
                            <a:srgbClr val="000000"/>
                          </a:solidFill>
                          <a:latin typeface="Arial" panose="020B0604020202020204" pitchFamily="34" charset="0"/>
                          <a:cs typeface="Arial" panose="020B0604020202020204" pitchFamily="34" charset="0"/>
                        </a:rPr>
                        <a:t>17.5</a:t>
                      </a:r>
                      <a:endParaRPr lang="en-GB" sz="1200" dirty="0">
                        <a:solidFill>
                          <a:srgbClr val="000000"/>
                        </a:solidFill>
                        <a:latin typeface="Arial" panose="020B0604020202020204" pitchFamily="34" charset="0"/>
                        <a:cs typeface="Arial" panose="020B0604020202020204" pitchFamily="34" charset="0"/>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200" dirty="0" smtClean="0">
                          <a:solidFill>
                            <a:srgbClr val="000000"/>
                          </a:solidFill>
                          <a:latin typeface="Arial" panose="020B0604020202020204" pitchFamily="34" charset="0"/>
                          <a:cs typeface="Arial" panose="020B0604020202020204" pitchFamily="34" charset="0"/>
                        </a:rPr>
                        <a:t>14.2</a:t>
                      </a:r>
                      <a:endParaRPr lang="en-GB" sz="1200" dirty="0">
                        <a:solidFill>
                          <a:srgbClr val="000000"/>
                        </a:solidFill>
                        <a:latin typeface="Arial" panose="020B0604020202020204" pitchFamily="34" charset="0"/>
                        <a:cs typeface="Arial" panose="020B0604020202020204" pitchFamily="34" charset="0"/>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tr>
              <a:tr h="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GB" sz="1200" dirty="0" smtClean="0">
                          <a:solidFill>
                            <a:srgbClr val="000000"/>
                          </a:solidFill>
                          <a:latin typeface="Arial" panose="020B0604020202020204" pitchFamily="34" charset="0"/>
                          <a:cs typeface="Arial" panose="020B0604020202020204" pitchFamily="34" charset="0"/>
                        </a:rPr>
                        <a:t>HR (95%CI)</a:t>
                      </a:r>
                      <a:endParaRPr lang="en-GB" sz="1200" dirty="0">
                        <a:solidFill>
                          <a:srgbClr val="000000"/>
                        </a:solidFill>
                        <a:latin typeface="Arial" panose="020B0604020202020204" pitchFamily="34" charset="0"/>
                        <a:cs typeface="Arial" panose="020B0604020202020204" pitchFamily="34" charset="0"/>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200" dirty="0" smtClean="0">
                          <a:solidFill>
                            <a:srgbClr val="000000"/>
                          </a:solidFill>
                          <a:latin typeface="Arial" panose="020B0604020202020204" pitchFamily="34" charset="0"/>
                          <a:cs typeface="Arial" panose="020B0604020202020204" pitchFamily="34" charset="0"/>
                        </a:rPr>
                        <a:t>0.84 (0.71,</a:t>
                      </a:r>
                      <a:r>
                        <a:rPr lang="en-GB" sz="1200" baseline="0" dirty="0" smtClean="0">
                          <a:solidFill>
                            <a:srgbClr val="000000"/>
                          </a:solidFill>
                          <a:latin typeface="Arial" panose="020B0604020202020204" pitchFamily="34" charset="0"/>
                          <a:cs typeface="Arial" panose="020B0604020202020204" pitchFamily="34" charset="0"/>
                        </a:rPr>
                        <a:t> </a:t>
                      </a:r>
                      <a:r>
                        <a:rPr lang="en-GB" sz="1200" dirty="0" smtClean="0">
                          <a:solidFill>
                            <a:srgbClr val="000000"/>
                          </a:solidFill>
                          <a:latin typeface="Arial" panose="020B0604020202020204" pitchFamily="34" charset="0"/>
                          <a:cs typeface="Arial" panose="020B0604020202020204" pitchFamily="34" charset="0"/>
                        </a:rPr>
                        <a:t>1.00)</a:t>
                      </a:r>
                      <a:endParaRPr lang="en-GB" sz="1200" dirty="0">
                        <a:solidFill>
                          <a:srgbClr val="000000"/>
                        </a:solidFill>
                        <a:latin typeface="Arial" panose="020B0604020202020204" pitchFamily="34" charset="0"/>
                        <a:cs typeface="Arial" panose="020B0604020202020204" pitchFamily="34" charset="0"/>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tc hMerge="1">
                  <a:txBody>
                    <a:bodyPr/>
                    <a:lstStyle/>
                    <a:p>
                      <a:endParaRPr lang="en-GB" dirty="0"/>
                    </a:p>
                  </a:txBody>
                  <a:tcPr/>
                </a:tc>
              </a:tr>
              <a:tr h="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GB" sz="1200" dirty="0" smtClean="0">
                          <a:solidFill>
                            <a:srgbClr val="000000"/>
                          </a:solidFill>
                          <a:latin typeface="Arial" panose="020B0604020202020204" pitchFamily="34" charset="0"/>
                          <a:cs typeface="Arial" panose="020B0604020202020204" pitchFamily="34" charset="0"/>
                        </a:rPr>
                        <a:t>p-value</a:t>
                      </a:r>
                      <a:r>
                        <a:rPr lang="en-GB" sz="1200" baseline="0" dirty="0" smtClean="0">
                          <a:solidFill>
                            <a:srgbClr val="000000"/>
                          </a:solidFill>
                          <a:latin typeface="Arial" panose="020B0604020202020204" pitchFamily="34" charset="0"/>
                          <a:cs typeface="Arial" panose="020B0604020202020204" pitchFamily="34" charset="0"/>
                        </a:rPr>
                        <a:t> (log-rank)</a:t>
                      </a:r>
                      <a:endParaRPr lang="en-GB" sz="1200" dirty="0">
                        <a:solidFill>
                          <a:srgbClr val="000000"/>
                        </a:solidFill>
                        <a:latin typeface="Arial" panose="020B0604020202020204" pitchFamily="34" charset="0"/>
                        <a:cs typeface="Arial" panose="020B0604020202020204" pitchFamily="34" charset="0"/>
                      </a:endParaRPr>
                    </a:p>
                  </a:txBody>
                  <a:tcPr anchor="ctr">
                    <a:lnL w="12700" cmpd="sng">
                      <a:solidFill>
                        <a:srgbClr val="FFFFFF"/>
                      </a:solidFill>
                    </a:lnL>
                    <a:lnR w="12700" cmpd="sng">
                      <a:solidFill>
                        <a:srgbClr val="FFFFFF"/>
                      </a:solidFill>
                    </a:lnR>
                    <a:lnT w="12700" cmpd="sng">
                      <a:solidFill>
                        <a:srgbClr val="FFFFFF"/>
                      </a:solid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200" dirty="0" smtClean="0">
                          <a:solidFill>
                            <a:srgbClr val="000000"/>
                          </a:solidFill>
                          <a:latin typeface="Arial" panose="020B0604020202020204" pitchFamily="34" charset="0"/>
                          <a:cs typeface="Arial" panose="020B0604020202020204" pitchFamily="34" charset="0"/>
                        </a:rPr>
                        <a:t>0.0565</a:t>
                      </a:r>
                      <a:endParaRPr lang="en-GB" sz="1200" dirty="0">
                        <a:solidFill>
                          <a:srgbClr val="000000"/>
                        </a:solidFill>
                        <a:latin typeface="Arial" panose="020B0604020202020204" pitchFamily="34" charset="0"/>
                        <a:cs typeface="Arial" panose="020B0604020202020204" pitchFamily="34" charset="0"/>
                      </a:endParaRPr>
                    </a:p>
                  </a:txBody>
                  <a:tcPr anchor="ctr">
                    <a:lnL w="12700" cmpd="sng">
                      <a:solidFill>
                        <a:srgbClr val="FFFFFF"/>
                      </a:solidFill>
                    </a:lnL>
                    <a:lnR w="12700" cmpd="sng">
                      <a:solidFill>
                        <a:srgbClr val="FFFFFF"/>
                      </a:solidFill>
                    </a:lnR>
                    <a:lnT w="12700" cmpd="sng">
                      <a:solidFill>
                        <a:srgbClr val="FFFFFF"/>
                      </a:solid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dirty="0"/>
                    </a:p>
                  </a:txBody>
                  <a:tcPr/>
                </a:tc>
              </a:tr>
            </a:tbl>
          </a:graphicData>
        </a:graphic>
      </p:graphicFrame>
      <p:sp>
        <p:nvSpPr>
          <p:cNvPr id="715" name="TextBox 714"/>
          <p:cNvSpPr txBox="1"/>
          <p:nvPr/>
        </p:nvSpPr>
        <p:spPr>
          <a:xfrm>
            <a:off x="6406209" y="3589532"/>
            <a:ext cx="2725426" cy="553998"/>
          </a:xfrm>
          <a:prstGeom prst="rect">
            <a:avLst/>
          </a:prstGeom>
          <a:noFill/>
        </p:spPr>
        <p:txBody>
          <a:bodyPr wrap="none" rtlCol="0">
            <a:spAutoFit/>
          </a:bodyPr>
          <a:lstStyle/>
          <a:p>
            <a:r>
              <a:rPr lang="en-GB" sz="1000" dirty="0" smtClean="0">
                <a:solidFill>
                  <a:srgbClr val="000000"/>
                </a:solidFill>
                <a:latin typeface="Arial" panose="020B0604020202020204" pitchFamily="34" charset="0"/>
                <a:cs typeface="Arial" panose="020B0604020202020204" pitchFamily="34" charset="0"/>
              </a:rPr>
              <a:t>Median duration of survival follow-up</a:t>
            </a:r>
          </a:p>
          <a:p>
            <a:pPr marL="171450" indent="-171450">
              <a:buFont typeface="Arial" pitchFamily="34" charset="0"/>
              <a:buChar char="•"/>
            </a:pPr>
            <a:r>
              <a:rPr lang="en-GB" sz="1000" dirty="0" smtClean="0">
                <a:solidFill>
                  <a:srgbClr val="000000"/>
                </a:solidFill>
                <a:latin typeface="Arial" panose="020B0604020202020204" pitchFamily="34" charset="0"/>
                <a:cs typeface="Arial" panose="020B0604020202020204" pitchFamily="34" charset="0"/>
              </a:rPr>
              <a:t>Arm A: 24.4 months (min–max 22.3–26.1)</a:t>
            </a:r>
          </a:p>
          <a:p>
            <a:pPr marL="171450" indent="-171450">
              <a:buFont typeface="Arial" pitchFamily="34" charset="0"/>
              <a:buChar char="•"/>
            </a:pPr>
            <a:r>
              <a:rPr lang="en-GB" sz="1000" dirty="0" smtClean="0">
                <a:solidFill>
                  <a:srgbClr val="000000"/>
                </a:solidFill>
                <a:latin typeface="Arial" panose="020B0604020202020204" pitchFamily="34" charset="0"/>
                <a:cs typeface="Arial" panose="020B0604020202020204" pitchFamily="34" charset="0"/>
              </a:rPr>
              <a:t>Arm B: 25.0 months (</a:t>
            </a:r>
            <a:r>
              <a:rPr lang="en-GB" sz="1000" dirty="0">
                <a:solidFill>
                  <a:srgbClr val="000000"/>
                </a:solidFill>
                <a:latin typeface="Arial" panose="020B0604020202020204" pitchFamily="34" charset="0"/>
                <a:cs typeface="Arial" panose="020B0604020202020204" pitchFamily="34" charset="0"/>
              </a:rPr>
              <a:t>min–max </a:t>
            </a:r>
            <a:r>
              <a:rPr lang="en-GB" sz="1000" dirty="0" smtClean="0">
                <a:solidFill>
                  <a:srgbClr val="000000"/>
                </a:solidFill>
                <a:latin typeface="Arial" panose="020B0604020202020204" pitchFamily="34" charset="0"/>
                <a:cs typeface="Arial" panose="020B0604020202020204" pitchFamily="34" charset="0"/>
              </a:rPr>
              <a:t>22.3–28.9)</a:t>
            </a:r>
          </a:p>
        </p:txBody>
      </p:sp>
      <p:sp>
        <p:nvSpPr>
          <p:cNvPr id="716" name="TextBox 715"/>
          <p:cNvSpPr txBox="1"/>
          <p:nvPr/>
        </p:nvSpPr>
        <p:spPr>
          <a:xfrm>
            <a:off x="2742367" y="1935566"/>
            <a:ext cx="1152144" cy="369332"/>
          </a:xfrm>
          <a:prstGeom prst="rect">
            <a:avLst/>
          </a:prstGeom>
          <a:noFill/>
        </p:spPr>
        <p:txBody>
          <a:bodyPr wrap="square" rtlCol="0">
            <a:spAutoFit/>
          </a:bodyPr>
          <a:lstStyle/>
          <a:p>
            <a:pPr algn="ctr"/>
            <a:r>
              <a:rPr lang="en-GB" b="1" dirty="0" smtClean="0">
                <a:solidFill>
                  <a:srgbClr val="000000"/>
                </a:solidFill>
                <a:latin typeface="Arial" panose="020B0604020202020204" pitchFamily="34" charset="0"/>
                <a:cs typeface="Arial" panose="020B0604020202020204" pitchFamily="34" charset="0"/>
              </a:rPr>
              <a:t>OS</a:t>
            </a:r>
            <a:endParaRPr lang="en-GB" b="1" dirty="0">
              <a:solidFill>
                <a:srgbClr val="000000"/>
              </a:solidFill>
              <a:latin typeface="Arial" panose="020B0604020202020204" pitchFamily="34" charset="0"/>
              <a:cs typeface="Arial" panose="020B0604020202020204" pitchFamily="34" charset="0"/>
            </a:endParaRPr>
          </a:p>
        </p:txBody>
      </p:sp>
      <p:graphicFrame>
        <p:nvGraphicFramePr>
          <p:cNvPr id="717" name="Group 88"/>
          <p:cNvGraphicFramePr>
            <a:graphicFrameLocks noGrp="1"/>
          </p:cNvGraphicFramePr>
          <p:nvPr>
            <p:extLst>
              <p:ext uri="{D42A27DB-BD31-4B8C-83A1-F6EECF244321}">
                <p14:modId xmlns="" xmlns:p14="http://schemas.microsoft.com/office/powerpoint/2010/main" val="4087137188"/>
              </p:ext>
            </p:extLst>
          </p:nvPr>
        </p:nvGraphicFramePr>
        <p:xfrm>
          <a:off x="369888" y="5575641"/>
          <a:ext cx="8332153" cy="609600"/>
        </p:xfrm>
        <a:graphic>
          <a:graphicData uri="http://schemas.openxmlformats.org/drawingml/2006/table">
            <a:tbl>
              <a:tblPr firstRow="1" bandRow="1">
                <a:tableStyleId>{69012ECD-51FC-41F1-AA8D-1B2483CD663E}</a:tableStyleId>
              </a:tblPr>
              <a:tblGrid>
                <a:gridCol w="1607959">
                  <a:extLst>
                    <a:ext uri="{9D8B030D-6E8A-4147-A177-3AD203B41FA5}">
                      <a16:colId xmlns="" xmlns:a16="http://schemas.microsoft.com/office/drawing/2014/main" val="20000"/>
                    </a:ext>
                  </a:extLst>
                </a:gridCol>
                <a:gridCol w="2241398">
                  <a:extLst>
                    <a:ext uri="{9D8B030D-6E8A-4147-A177-3AD203B41FA5}">
                      <a16:colId xmlns="" xmlns:a16="http://schemas.microsoft.com/office/drawing/2014/main" val="20001"/>
                    </a:ext>
                  </a:extLst>
                </a:gridCol>
                <a:gridCol w="2241398">
                  <a:extLst>
                    <a:ext uri="{9D8B030D-6E8A-4147-A177-3AD203B41FA5}">
                      <a16:colId xmlns="" xmlns:a16="http://schemas.microsoft.com/office/drawing/2014/main" val="20002"/>
                    </a:ext>
                  </a:extLst>
                </a:gridCol>
                <a:gridCol w="2241398"/>
              </a:tblGrid>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rPr>
                        <a:t>Arm A (n=388)</a:t>
                      </a: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rPr>
                        <a:t>Arm B (n=392)</a:t>
                      </a: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HR (95%CI)</a:t>
                      </a: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val="10000"/>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err="1" smtClean="0">
                          <a:ln>
                            <a:noFill/>
                          </a:ln>
                          <a:solidFill>
                            <a:srgbClr val="000000"/>
                          </a:solidFill>
                          <a:effectLst/>
                          <a:latin typeface="Arial" charset="0"/>
                          <a:cs typeface="Arial" charset="0"/>
                        </a:rPr>
                        <a:t>mPFS</a:t>
                      </a:r>
                      <a:r>
                        <a:rPr kumimoji="0" lang="en-GB" sz="1400" b="0" i="0" u="none" strike="noStrike" cap="none" normalizeH="0" baseline="0" dirty="0" smtClean="0">
                          <a:ln>
                            <a:noFill/>
                          </a:ln>
                          <a:solidFill>
                            <a:srgbClr val="000000"/>
                          </a:solidFill>
                          <a:effectLst/>
                          <a:latin typeface="Arial" charset="0"/>
                          <a:cs typeface="Arial" charset="0"/>
                        </a:rPr>
                        <a:t>, months</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400" dirty="0" smtClean="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400" dirty="0" smtClean="0">
                          <a:solidFill>
                            <a:srgbClr val="000000"/>
                          </a:solidFill>
                          <a:latin typeface="Arial" panose="020B0604020202020204" pitchFamily="34" charset="0"/>
                          <a:cs typeface="Arial" panose="020B0604020202020204" pitchFamily="34" charset="0"/>
                        </a:rPr>
                        <a:t>7.0</a:t>
                      </a:r>
                      <a:endParaRPr lang="en-GB" sz="1400" dirty="0">
                        <a:solidFill>
                          <a:srgbClr val="000000"/>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400" dirty="0" smtClean="0">
                          <a:solidFill>
                            <a:srgbClr val="000000"/>
                          </a:solidFill>
                          <a:latin typeface="Arial" panose="020B0604020202020204" pitchFamily="34" charset="0"/>
                          <a:cs typeface="Arial" panose="020B0604020202020204" pitchFamily="34" charset="0"/>
                        </a:rPr>
                        <a:t>0.73 (0.62,</a:t>
                      </a:r>
                      <a:r>
                        <a:rPr lang="en-GB" sz="1400" baseline="0" dirty="0" smtClean="0">
                          <a:solidFill>
                            <a:srgbClr val="000000"/>
                          </a:solidFill>
                          <a:latin typeface="Arial" panose="020B0604020202020204" pitchFamily="34" charset="0"/>
                          <a:cs typeface="Arial" panose="020B0604020202020204" pitchFamily="34" charset="0"/>
                        </a:rPr>
                        <a:t> </a:t>
                      </a:r>
                      <a:r>
                        <a:rPr lang="en-GB" sz="1400" dirty="0" smtClean="0">
                          <a:solidFill>
                            <a:srgbClr val="000000"/>
                          </a:solidFill>
                          <a:latin typeface="Arial" panose="020B0604020202020204" pitchFamily="34" charset="0"/>
                          <a:cs typeface="Arial" panose="020B0604020202020204" pitchFamily="34" charset="0"/>
                        </a:rPr>
                        <a:t>0.86)</a:t>
                      </a:r>
                      <a:endParaRPr lang="en-GB" sz="1400" dirty="0">
                        <a:solidFill>
                          <a:srgbClr val="000000"/>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1"/>
                  </a:ext>
                </a:extLst>
              </a:tr>
            </a:tbl>
          </a:graphicData>
        </a:graphic>
      </p:graphicFrame>
    </p:spTree>
    <p:extLst>
      <p:ext uri="{BB962C8B-B14F-4D97-AF65-F5344CB8AC3E}">
        <p14:creationId xmlns="" xmlns:p14="http://schemas.microsoft.com/office/powerpoint/2010/main" val="31886161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a:spLocks noGrp="1"/>
          </p:cNvSpPr>
          <p:nvPr>
            <p:ph type="title"/>
          </p:nvPr>
        </p:nvSpPr>
        <p:spPr>
          <a:xfrm>
            <a:off x="365124" y="179614"/>
            <a:ext cx="8321676" cy="807720"/>
          </a:xfrm>
        </p:spPr>
        <p:txBody>
          <a:bodyPr/>
          <a:lstStyle/>
          <a:p>
            <a:r>
              <a:rPr lang="en-US" dirty="0" smtClean="0"/>
              <a:t>616O: Pertuzumab (P) + trastuzumab (H) + chemotherapy (CT) for HER2-positive metastatic gastric or gastro-</a:t>
            </a:r>
            <a:r>
              <a:rPr lang="en-US" dirty="0" err="1" smtClean="0"/>
              <a:t>oesophageal</a:t>
            </a:r>
            <a:r>
              <a:rPr lang="en-US" dirty="0" smtClean="0"/>
              <a:t> junction cancer (</a:t>
            </a:r>
            <a:r>
              <a:rPr lang="en-US" dirty="0" err="1" smtClean="0"/>
              <a:t>mGC</a:t>
            </a:r>
            <a:r>
              <a:rPr lang="en-US" dirty="0" smtClean="0"/>
              <a:t>/GEJC): Final analysis of a phase III study (JACOB) – </a:t>
            </a:r>
            <a:r>
              <a:rPr lang="en-US" dirty="0" err="1" smtClean="0"/>
              <a:t>Tabernero</a:t>
            </a:r>
            <a:r>
              <a:rPr lang="en-US" dirty="0" smtClean="0"/>
              <a:t> J, et al</a:t>
            </a:r>
            <a:endParaRPr lang="en-US" dirty="0"/>
          </a:p>
        </p:txBody>
      </p:sp>
      <p:sp>
        <p:nvSpPr>
          <p:cNvPr id="25" name="Content Placeholder 1"/>
          <p:cNvSpPr>
            <a:spLocks noGrp="1"/>
          </p:cNvSpPr>
          <p:nvPr>
            <p:ph idx="1"/>
          </p:nvPr>
        </p:nvSpPr>
        <p:spPr>
          <a:xfrm>
            <a:off x="365124" y="1254035"/>
            <a:ext cx="8413751" cy="4746172"/>
          </a:xfrm>
        </p:spPr>
        <p:txBody>
          <a:bodyPr/>
          <a:lstStyle/>
          <a:p>
            <a:pPr marL="0" indent="0">
              <a:buNone/>
            </a:pPr>
            <a:r>
              <a:rPr lang="en-US" b="1" dirty="0"/>
              <a:t>Key results (cont</a:t>
            </a:r>
            <a:r>
              <a:rPr lang="en-US" b="1" dirty="0" smtClean="0"/>
              <a:t>.)</a:t>
            </a:r>
          </a:p>
          <a:p>
            <a:pPr marL="0" indent="0">
              <a:spcBef>
                <a:spcPts val="15000"/>
              </a:spcBef>
              <a:buFontTx/>
              <a:buNone/>
            </a:pPr>
            <a:r>
              <a:rPr lang="en-US" b="1" dirty="0"/>
              <a:t>Conclusions</a:t>
            </a:r>
          </a:p>
          <a:p>
            <a:r>
              <a:rPr lang="en-GB" sz="1800" b="1" dirty="0"/>
              <a:t>The JACOB study did not meet the primary endpoint of OS</a:t>
            </a:r>
          </a:p>
          <a:p>
            <a:pPr lvl="1"/>
            <a:r>
              <a:rPr lang="en-GB" b="1" dirty="0"/>
              <a:t>A treatment effect trend with pertuzumab + trastuzumab + CT was observed</a:t>
            </a:r>
          </a:p>
          <a:p>
            <a:r>
              <a:rPr lang="en-GB" sz="1800" b="1" dirty="0"/>
              <a:t>OS was generally consistent in the subgroups*</a:t>
            </a:r>
          </a:p>
          <a:p>
            <a:r>
              <a:rPr lang="en-GB" sz="1800" b="1" dirty="0"/>
              <a:t>Key secondary endpoints of PFS and ORR showed similar trends, but statistical significance could not be concluded due to hierarchical testing</a:t>
            </a:r>
          </a:p>
          <a:p>
            <a:r>
              <a:rPr lang="en-GB" sz="1800" b="1" dirty="0"/>
              <a:t>Safety was comparable between treatment arms, apart from diarrhoea*</a:t>
            </a:r>
          </a:p>
          <a:p>
            <a:pPr lvl="1"/>
            <a:r>
              <a:rPr lang="en-GB" b="1" dirty="0"/>
              <a:t>Diarrhoea incidence increased with pertuzumab; however, there were no pertuzumab discontinuations due to diarrhoea</a:t>
            </a:r>
          </a:p>
          <a:p>
            <a:pPr marL="0" indent="0">
              <a:buNone/>
            </a:pPr>
            <a:endParaRPr lang="en-US" b="1" dirty="0"/>
          </a:p>
          <a:p>
            <a:endParaRPr lang="en-GB" dirty="0"/>
          </a:p>
        </p:txBody>
      </p:sp>
      <p:sp>
        <p:nvSpPr>
          <p:cNvPr id="26" name="Text Placeholder 3"/>
          <p:cNvSpPr>
            <a:spLocks noGrp="1"/>
          </p:cNvSpPr>
          <p:nvPr>
            <p:ph type="body" sz="quarter" idx="10"/>
          </p:nvPr>
        </p:nvSpPr>
        <p:spPr>
          <a:xfrm>
            <a:off x="365125" y="6096000"/>
            <a:ext cx="4130675" cy="487363"/>
          </a:xfrm>
        </p:spPr>
        <p:txBody>
          <a:bodyPr/>
          <a:lstStyle/>
          <a:p>
            <a:r>
              <a:rPr lang="en-US" dirty="0" smtClean="0"/>
              <a:t>*Data not shown</a:t>
            </a:r>
            <a:endParaRPr lang="en-US" dirty="0"/>
          </a:p>
        </p:txBody>
      </p:sp>
      <p:sp>
        <p:nvSpPr>
          <p:cNvPr id="27" name="Text Placeholder 4"/>
          <p:cNvSpPr>
            <a:spLocks noGrp="1"/>
          </p:cNvSpPr>
          <p:nvPr>
            <p:ph type="body" sz="quarter" idx="11"/>
          </p:nvPr>
        </p:nvSpPr>
        <p:spPr>
          <a:xfrm>
            <a:off x="4648200" y="6096000"/>
            <a:ext cx="4130675" cy="487363"/>
          </a:xfrm>
        </p:spPr>
        <p:txBody>
          <a:bodyPr/>
          <a:lstStyle/>
          <a:p>
            <a:r>
              <a:rPr lang="en-US" dirty="0" err="1">
                <a:solidFill>
                  <a:schemeClr val="tx1"/>
                </a:solidFill>
                <a:latin typeface="Arial" panose="020B0604020202020204" pitchFamily="34" charset="0"/>
                <a:cs typeface="Arial" panose="020B0604020202020204" pitchFamily="34" charset="0"/>
              </a:rPr>
              <a:t>Tabernero</a:t>
            </a:r>
            <a:r>
              <a:rPr lang="en-US" dirty="0">
                <a:solidFill>
                  <a:schemeClr val="tx1"/>
                </a:solidFill>
                <a:latin typeface="Arial" panose="020B0604020202020204" pitchFamily="34" charset="0"/>
                <a:cs typeface="Arial" panose="020B0604020202020204" pitchFamily="34" charset="0"/>
              </a:rPr>
              <a:t> J, et al. Ann </a:t>
            </a:r>
            <a:r>
              <a:rPr lang="en-US" dirty="0" err="1">
                <a:solidFill>
                  <a:schemeClr val="tx1"/>
                </a:solidFill>
                <a:latin typeface="Arial" panose="020B0604020202020204" pitchFamily="34" charset="0"/>
                <a:cs typeface="Arial" panose="020B0604020202020204" pitchFamily="34" charset="0"/>
              </a:rPr>
              <a:t>Oncol</a:t>
            </a:r>
            <a:r>
              <a:rPr lang="en-US" dirty="0">
                <a:solidFill>
                  <a:schemeClr val="tx1"/>
                </a:solidFill>
                <a:latin typeface="Arial" panose="020B0604020202020204" pitchFamily="34" charset="0"/>
                <a:cs typeface="Arial" panose="020B0604020202020204" pitchFamily="34" charset="0"/>
              </a:rPr>
              <a:t> 2017;28(</a:t>
            </a:r>
            <a:r>
              <a:rPr lang="en-US" dirty="0" err="1">
                <a:solidFill>
                  <a:schemeClr val="tx1"/>
                </a:solidFill>
                <a:latin typeface="Arial" panose="020B0604020202020204" pitchFamily="34" charset="0"/>
                <a:cs typeface="Arial" panose="020B0604020202020204" pitchFamily="34" charset="0"/>
              </a:rPr>
              <a:t>Suppl</a:t>
            </a:r>
            <a:r>
              <a:rPr lang="en-US" dirty="0">
                <a:solidFill>
                  <a:schemeClr val="tx1"/>
                </a:solidFill>
                <a:latin typeface="Arial" panose="020B0604020202020204" pitchFamily="34" charset="0"/>
                <a:cs typeface="Arial" panose="020B0604020202020204" pitchFamily="34" charset="0"/>
              </a:rPr>
              <a:t> 5):</a:t>
            </a:r>
            <a:r>
              <a:rPr lang="en-US" dirty="0" err="1">
                <a:solidFill>
                  <a:schemeClr val="tx1"/>
                </a:solidFill>
                <a:latin typeface="Arial" panose="020B0604020202020204" pitchFamily="34" charset="0"/>
                <a:cs typeface="Arial" panose="020B0604020202020204" pitchFamily="34" charset="0"/>
              </a:rPr>
              <a:t>Abstr</a:t>
            </a:r>
            <a:r>
              <a:rPr lang="en-US" dirty="0">
                <a:solidFill>
                  <a:schemeClr val="tx1"/>
                </a:solidFill>
                <a:latin typeface="Arial" panose="020B0604020202020204" pitchFamily="34" charset="0"/>
                <a:cs typeface="Arial" panose="020B0604020202020204" pitchFamily="34" charset="0"/>
              </a:rPr>
              <a:t> </a:t>
            </a:r>
            <a:r>
              <a:rPr lang="en-US" dirty="0" smtClean="0">
                <a:solidFill>
                  <a:schemeClr val="tx1"/>
                </a:solidFill>
                <a:latin typeface="Arial" panose="020B0604020202020204" pitchFamily="34" charset="0"/>
                <a:cs typeface="Arial" panose="020B0604020202020204" pitchFamily="34" charset="0"/>
              </a:rPr>
              <a:t>616O</a:t>
            </a:r>
            <a:endParaRPr lang="en-US" dirty="0">
              <a:solidFill>
                <a:schemeClr val="tx1"/>
              </a:solidFill>
              <a:latin typeface="Arial" panose="020B0604020202020204" pitchFamily="34" charset="0"/>
              <a:cs typeface="Arial" panose="020B0604020202020204" pitchFamily="34" charset="0"/>
            </a:endParaRPr>
          </a:p>
        </p:txBody>
      </p:sp>
      <p:graphicFrame>
        <p:nvGraphicFramePr>
          <p:cNvPr id="28" name="Group 88"/>
          <p:cNvGraphicFramePr>
            <a:graphicFrameLocks noGrp="1"/>
          </p:cNvGraphicFramePr>
          <p:nvPr>
            <p:extLst>
              <p:ext uri="{D42A27DB-BD31-4B8C-83A1-F6EECF244321}">
                <p14:modId xmlns="" xmlns:p14="http://schemas.microsoft.com/office/powerpoint/2010/main" val="4113040258"/>
              </p:ext>
            </p:extLst>
          </p:nvPr>
        </p:nvGraphicFramePr>
        <p:xfrm>
          <a:off x="369888" y="1618928"/>
          <a:ext cx="8377872" cy="1738848"/>
        </p:xfrm>
        <a:graphic>
          <a:graphicData uri="http://schemas.openxmlformats.org/drawingml/2006/table">
            <a:tbl>
              <a:tblPr firstRow="1" bandRow="1">
                <a:tableStyleId>{69012ECD-51FC-41F1-AA8D-1B2483CD663E}</a:tableStyleId>
              </a:tblPr>
              <a:tblGrid>
                <a:gridCol w="2967672">
                  <a:extLst>
                    <a:ext uri="{9D8B030D-6E8A-4147-A177-3AD203B41FA5}">
                      <a16:colId xmlns="" xmlns:a16="http://schemas.microsoft.com/office/drawing/2014/main" val="20000"/>
                    </a:ext>
                  </a:extLst>
                </a:gridCol>
                <a:gridCol w="2617576">
                  <a:extLst>
                    <a:ext uri="{9D8B030D-6E8A-4147-A177-3AD203B41FA5}">
                      <a16:colId xmlns="" xmlns:a16="http://schemas.microsoft.com/office/drawing/2014/main" val="20001"/>
                    </a:ext>
                  </a:extLst>
                </a:gridCol>
                <a:gridCol w="2792624">
                  <a:extLst>
                    <a:ext uri="{9D8B030D-6E8A-4147-A177-3AD203B41FA5}">
                      <a16:colId xmlns="" xmlns:a16="http://schemas.microsoft.com/office/drawing/2014/main" val="20002"/>
                    </a:ext>
                  </a:extLst>
                </a:gridCol>
              </a:tblGrid>
              <a:tr h="278877">
                <a:tc>
                  <a:txBody>
                    <a:bodyPr/>
                    <a:lstStyle/>
                    <a:p>
                      <a:pPr>
                        <a:lnSpc>
                          <a:spcPct val="90000"/>
                        </a:lnSpc>
                      </a:pPr>
                      <a:r>
                        <a:rPr lang="en-GB" sz="1400" b="1" i="0" u="none" strike="noStrike" kern="1200" baseline="0" dirty="0" smtClean="0">
                          <a:solidFill>
                            <a:schemeClr val="tx2"/>
                          </a:solidFill>
                          <a:latin typeface="Arial" panose="020B0604020202020204" pitchFamily="34" charset="0"/>
                          <a:ea typeface="+mn-ea"/>
                          <a:cs typeface="Arial" panose="020B0604020202020204" pitchFamily="34" charset="0"/>
                        </a:rPr>
                        <a:t>ORR in patients with measurable disease at baseline</a:t>
                      </a:r>
                    </a:p>
                  </a:txBody>
                  <a:tcPr marT="360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90000"/>
                        </a:lnSpc>
                      </a:pPr>
                      <a:r>
                        <a:rPr lang="en-GB" sz="1400" b="1" i="0" u="none" strike="noStrike" kern="1200" baseline="0" dirty="0" smtClean="0">
                          <a:solidFill>
                            <a:schemeClr val="tx2"/>
                          </a:solidFill>
                          <a:latin typeface="Arial" panose="020B0604020202020204" pitchFamily="34" charset="0"/>
                          <a:ea typeface="+mn-ea"/>
                          <a:cs typeface="Arial" panose="020B0604020202020204" pitchFamily="34" charset="0"/>
                        </a:rPr>
                        <a:t>Arm A</a:t>
                      </a:r>
                    </a:p>
                    <a:p>
                      <a:pPr algn="ctr">
                        <a:lnSpc>
                          <a:spcPct val="90000"/>
                        </a:lnSpc>
                      </a:pPr>
                      <a:r>
                        <a:rPr lang="en-GB" sz="1400" b="1" i="0" u="none" strike="noStrike" kern="1200" baseline="0" dirty="0" smtClean="0">
                          <a:solidFill>
                            <a:schemeClr val="tx2"/>
                          </a:solidFill>
                          <a:latin typeface="Arial" panose="020B0604020202020204" pitchFamily="34" charset="0"/>
                          <a:ea typeface="+mn-ea"/>
                          <a:cs typeface="Arial" panose="020B0604020202020204" pitchFamily="34" charset="0"/>
                        </a:rPr>
                        <a:t>(n=351)</a:t>
                      </a:r>
                    </a:p>
                  </a:txBody>
                  <a:tcPr marT="360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lang="en-GB" sz="1400" b="1" i="0" u="none" strike="noStrike" kern="1200" baseline="0" dirty="0" smtClean="0">
                          <a:solidFill>
                            <a:schemeClr val="tx2"/>
                          </a:solidFill>
                          <a:latin typeface="Arial" panose="020B0604020202020204" pitchFamily="34" charset="0"/>
                          <a:ea typeface="+mn-ea"/>
                          <a:cs typeface="Arial" panose="020B0604020202020204" pitchFamily="34" charset="0"/>
                        </a:rPr>
                        <a:t>Arm B</a:t>
                      </a:r>
                    </a:p>
                    <a:p>
                      <a:pPr marL="0" marR="0" lvl="0" indent="0" algn="ctr" defTabSz="457200" rtl="0" eaLnBrk="1" fontAlgn="auto" latinLnBrk="0" hangingPunct="1">
                        <a:lnSpc>
                          <a:spcPct val="90000"/>
                        </a:lnSpc>
                        <a:spcBef>
                          <a:spcPts val="0"/>
                        </a:spcBef>
                        <a:spcAft>
                          <a:spcPts val="0"/>
                        </a:spcAft>
                        <a:buClrTx/>
                        <a:buSzTx/>
                        <a:buFontTx/>
                        <a:buNone/>
                        <a:tabLst/>
                        <a:defRPr/>
                      </a:pPr>
                      <a:r>
                        <a:rPr lang="en-GB" sz="1400" b="1" i="0" u="none" strike="noStrike" kern="1200" baseline="0" dirty="0" smtClean="0">
                          <a:solidFill>
                            <a:schemeClr val="tx2"/>
                          </a:solidFill>
                          <a:latin typeface="Arial" panose="020B0604020202020204" pitchFamily="34" charset="0"/>
                          <a:ea typeface="+mn-ea"/>
                          <a:cs typeface="Arial" panose="020B0604020202020204" pitchFamily="34" charset="0"/>
                        </a:rPr>
                        <a:t>(n=352)</a:t>
                      </a:r>
                    </a:p>
                  </a:txBody>
                  <a:tcPr marT="360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val="10000"/>
                  </a:ext>
                </a:extLst>
              </a:tr>
              <a:tr h="174500">
                <a:tc>
                  <a:txBody>
                    <a:bodyPr/>
                    <a:lstStyle/>
                    <a:p>
                      <a:r>
                        <a:rPr lang="en-GB" sz="1400" dirty="0" smtClean="0">
                          <a:solidFill>
                            <a:srgbClr val="000000"/>
                          </a:solidFill>
                          <a:latin typeface="Arial" panose="020B0604020202020204" pitchFamily="34" charset="0"/>
                          <a:cs typeface="Arial" panose="020B0604020202020204" pitchFamily="34" charset="0"/>
                        </a:rPr>
                        <a:t>Objective</a:t>
                      </a:r>
                      <a:r>
                        <a:rPr lang="en-GB" sz="1400" baseline="0" dirty="0" smtClean="0">
                          <a:solidFill>
                            <a:srgbClr val="000000"/>
                          </a:solidFill>
                          <a:latin typeface="Arial" panose="020B0604020202020204" pitchFamily="34" charset="0"/>
                          <a:cs typeface="Arial" panose="020B0604020202020204" pitchFamily="34" charset="0"/>
                        </a:rPr>
                        <a:t> response, %</a:t>
                      </a:r>
                      <a:endParaRPr lang="en-GB" sz="1400" dirty="0">
                        <a:solidFill>
                          <a:srgbClr val="000000"/>
                        </a:solidFill>
                        <a:latin typeface="Arial" panose="020B0604020202020204" pitchFamily="34" charset="0"/>
                        <a:cs typeface="Arial" panose="020B0604020202020204" pitchFamily="34" charset="0"/>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400" dirty="0" smtClean="0">
                          <a:solidFill>
                            <a:srgbClr val="000000"/>
                          </a:solidFill>
                          <a:latin typeface="Arial" panose="020B0604020202020204" pitchFamily="34" charset="0"/>
                          <a:cs typeface="Arial" panose="020B0604020202020204" pitchFamily="34" charset="0"/>
                        </a:rPr>
                        <a:t>56.7</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400" dirty="0" smtClean="0">
                          <a:solidFill>
                            <a:srgbClr val="000000"/>
                          </a:solidFill>
                          <a:latin typeface="Arial" panose="020B0604020202020204" pitchFamily="34" charset="0"/>
                          <a:cs typeface="Arial" panose="020B0604020202020204" pitchFamily="34" charset="0"/>
                        </a:rPr>
                        <a:t>48.3</a:t>
                      </a:r>
                      <a:endParaRPr lang="en-GB" sz="1400" dirty="0">
                        <a:solidFill>
                          <a:srgbClr val="000000"/>
                        </a:solidFill>
                        <a:latin typeface="Arial" panose="020B0604020202020204" pitchFamily="34" charset="0"/>
                        <a:cs typeface="Arial" panose="020B0604020202020204" pitchFamily="34" charset="0"/>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1"/>
                  </a:ext>
                </a:extLst>
              </a:tr>
              <a:tr h="304972">
                <a:tc>
                  <a:txBody>
                    <a:bodyPr/>
                    <a:lstStyle/>
                    <a:p>
                      <a:r>
                        <a:rPr lang="en-GB" sz="1400" dirty="0" smtClean="0">
                          <a:solidFill>
                            <a:srgbClr val="000000"/>
                          </a:solidFill>
                          <a:latin typeface="Arial" panose="020B0604020202020204" pitchFamily="34" charset="0"/>
                          <a:cs typeface="Arial" panose="020B0604020202020204" pitchFamily="34" charset="0"/>
                        </a:rPr>
                        <a:t>Difference, % (95%CI)</a:t>
                      </a:r>
                      <a:endParaRPr lang="en-GB" sz="1400" dirty="0">
                        <a:solidFill>
                          <a:srgbClr val="000000"/>
                        </a:solidFill>
                        <a:latin typeface="Arial" panose="020B0604020202020204" pitchFamily="34" charset="0"/>
                        <a:cs typeface="Arial" panose="020B0604020202020204" pitchFamily="34" charset="0"/>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gridSpan="2">
                  <a:txBody>
                    <a:bodyPr/>
                    <a:lstStyle/>
                    <a:p>
                      <a:pPr algn="ctr"/>
                      <a:r>
                        <a:rPr lang="en-GB" sz="1400" dirty="0" smtClean="0">
                          <a:solidFill>
                            <a:srgbClr val="000000"/>
                          </a:solidFill>
                          <a:latin typeface="Arial" panose="020B0604020202020204" pitchFamily="34" charset="0"/>
                          <a:cs typeface="Arial" panose="020B0604020202020204" pitchFamily="34" charset="0"/>
                        </a:rPr>
                        <a:t>8.4 </a:t>
                      </a:r>
                    </a:p>
                    <a:p>
                      <a:pPr algn="ctr"/>
                      <a:r>
                        <a:rPr lang="en-GB" sz="1400" dirty="0" smtClean="0">
                          <a:solidFill>
                            <a:srgbClr val="000000"/>
                          </a:solidFill>
                          <a:latin typeface="Arial" panose="020B0604020202020204" pitchFamily="34" charset="0"/>
                          <a:cs typeface="Arial" panose="020B0604020202020204" pitchFamily="34" charset="0"/>
                        </a:rPr>
                        <a:t>(0.9, </a:t>
                      </a:r>
                      <a:r>
                        <a:rPr lang="en-GB" sz="1400" dirty="0" smtClean="0">
                          <a:solidFill>
                            <a:srgbClr val="000000"/>
                          </a:solidFill>
                          <a:latin typeface="Arial" panose="020B0604020202020204" pitchFamily="34" charset="0"/>
                          <a:cs typeface="Arial" panose="020B0604020202020204" pitchFamily="34" charset="0"/>
                          <a:sym typeface="Symbol" panose="05050102010706020507" pitchFamily="18" charset="2"/>
                        </a:rPr>
                        <a:t>15.9</a:t>
                      </a:r>
                      <a:r>
                        <a:rPr lang="en-GB" sz="1400" dirty="0" smtClean="0">
                          <a:solidFill>
                            <a:srgbClr val="000000"/>
                          </a:solidFill>
                          <a:latin typeface="Arial" panose="020B0604020202020204" pitchFamily="34" charset="0"/>
                          <a:cs typeface="Arial" panose="020B0604020202020204" pitchFamily="34" charset="0"/>
                        </a:rPr>
                        <a:t>)</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hMerge="1">
                  <a:txBody>
                    <a:bodyPr/>
                    <a:lstStyle/>
                    <a:p>
                      <a:pPr algn="ctr"/>
                      <a:endParaRPr lang="en-GB" sz="1200" dirty="0">
                        <a:solidFill>
                          <a:srgbClr val="000000"/>
                        </a:solidFill>
                        <a:latin typeface="Arial" panose="020B0604020202020204" pitchFamily="34" charset="0"/>
                        <a:cs typeface="Arial" panose="020B0604020202020204" pitchFamily="34" charset="0"/>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 xmlns:a16="http://schemas.microsoft.com/office/drawing/2014/main" val="10002"/>
                  </a:ext>
                </a:extLst>
              </a:tr>
              <a:tr h="304972">
                <a:tc>
                  <a:txBody>
                    <a:bodyPr/>
                    <a:lstStyle/>
                    <a:p>
                      <a:r>
                        <a:rPr lang="en-GB" sz="1400" dirty="0" smtClean="0">
                          <a:solidFill>
                            <a:srgbClr val="000000"/>
                          </a:solidFill>
                          <a:latin typeface="Arial" panose="020B0604020202020204" pitchFamily="34" charset="0"/>
                          <a:cs typeface="Arial" panose="020B0604020202020204" pitchFamily="34" charset="0"/>
                        </a:rPr>
                        <a:t>Median duration of objective response, months (95%CI)</a:t>
                      </a:r>
                      <a:endParaRPr lang="en-GB" sz="1400" dirty="0">
                        <a:solidFill>
                          <a:srgbClr val="000000"/>
                        </a:solidFill>
                        <a:latin typeface="Arial" panose="020B0604020202020204" pitchFamily="34" charset="0"/>
                        <a:cs typeface="Arial" panose="020B0604020202020204" pitchFamily="34" charset="0"/>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400" dirty="0" smtClean="0">
                          <a:solidFill>
                            <a:srgbClr val="000000"/>
                          </a:solidFill>
                          <a:latin typeface="Arial" panose="020B0604020202020204" pitchFamily="34" charset="0"/>
                          <a:cs typeface="Arial" panose="020B0604020202020204" pitchFamily="34" charset="0"/>
                        </a:rPr>
                        <a:t>10.2 </a:t>
                      </a:r>
                    </a:p>
                    <a:p>
                      <a:pPr algn="ctr"/>
                      <a:r>
                        <a:rPr lang="en-GB" sz="1400" dirty="0" smtClean="0">
                          <a:solidFill>
                            <a:srgbClr val="000000"/>
                          </a:solidFill>
                          <a:latin typeface="Arial" panose="020B0604020202020204" pitchFamily="34" charset="0"/>
                          <a:cs typeface="Arial" panose="020B0604020202020204" pitchFamily="34" charset="0"/>
                        </a:rPr>
                        <a:t>(8.4, 10.7)</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400" dirty="0" smtClean="0">
                          <a:solidFill>
                            <a:srgbClr val="000000"/>
                          </a:solidFill>
                          <a:latin typeface="Arial" panose="020B0604020202020204" pitchFamily="34" charset="0"/>
                          <a:cs typeface="Arial" panose="020B0604020202020204" pitchFamily="34" charset="0"/>
                        </a:rPr>
                        <a:t>8.4 </a:t>
                      </a:r>
                    </a:p>
                    <a:p>
                      <a:pPr marL="0" marR="0" lvl="0" indent="0" algn="ctr" defTabSz="457200" rtl="0" eaLnBrk="1" fontAlgn="auto" latinLnBrk="0" hangingPunct="1">
                        <a:lnSpc>
                          <a:spcPct val="100000"/>
                        </a:lnSpc>
                        <a:spcBef>
                          <a:spcPts val="0"/>
                        </a:spcBef>
                        <a:spcAft>
                          <a:spcPts val="0"/>
                        </a:spcAft>
                        <a:buClrTx/>
                        <a:buSzTx/>
                        <a:buFontTx/>
                        <a:buNone/>
                        <a:tabLst/>
                        <a:defRPr/>
                      </a:pPr>
                      <a:r>
                        <a:rPr lang="en-GB" sz="1400" dirty="0" smtClean="0">
                          <a:solidFill>
                            <a:srgbClr val="000000"/>
                          </a:solidFill>
                          <a:latin typeface="Arial" panose="020B0604020202020204" pitchFamily="34" charset="0"/>
                          <a:cs typeface="Arial" panose="020B0604020202020204" pitchFamily="34" charset="0"/>
                        </a:rPr>
                        <a:t>(6.8, 10.7)</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3"/>
                  </a:ext>
                </a:extLst>
              </a:tr>
            </a:tbl>
          </a:graphicData>
        </a:graphic>
      </p:graphicFrame>
    </p:spTree>
    <p:extLst>
      <p:ext uri="{BB962C8B-B14F-4D97-AF65-F5344CB8AC3E}">
        <p14:creationId xmlns="" xmlns:p14="http://schemas.microsoft.com/office/powerpoint/2010/main" val="26255061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617O: </a:t>
            </a:r>
            <a:r>
              <a:rPr lang="en-GB" dirty="0"/>
              <a:t>A </a:t>
            </a:r>
            <a:r>
              <a:rPr lang="en-GB" dirty="0" smtClean="0"/>
              <a:t>phase </a:t>
            </a:r>
            <a:r>
              <a:rPr lang="en-GB" dirty="0"/>
              <a:t>3 </a:t>
            </a:r>
            <a:r>
              <a:rPr lang="en-GB" dirty="0" smtClean="0"/>
              <a:t>study </a:t>
            </a:r>
            <a:r>
              <a:rPr lang="en-GB" dirty="0"/>
              <a:t>of nivolumab (</a:t>
            </a:r>
            <a:r>
              <a:rPr lang="en-GB" dirty="0" err="1"/>
              <a:t>Nivo</a:t>
            </a:r>
            <a:r>
              <a:rPr lang="en-GB" dirty="0"/>
              <a:t>) in previously treated advanced gastric or </a:t>
            </a:r>
            <a:r>
              <a:rPr lang="en-GB" dirty="0" err="1"/>
              <a:t>gastroesophageal</a:t>
            </a:r>
            <a:r>
              <a:rPr lang="en-GB" dirty="0"/>
              <a:t> junction (G/GEJ) cancer: Updated results and subset analysis by PD-L1 expression (ATTRACTION-02</a:t>
            </a:r>
            <a:r>
              <a:rPr lang="en-GB" dirty="0" smtClean="0"/>
              <a:t>) – </a:t>
            </a:r>
            <a:r>
              <a:rPr lang="en-GB" dirty="0" err="1" smtClean="0"/>
              <a:t>Boku</a:t>
            </a:r>
            <a:r>
              <a:rPr lang="en-GB" dirty="0" smtClean="0"/>
              <a:t> N, et al</a:t>
            </a:r>
            <a:endParaRPr lang="en-US" dirty="0"/>
          </a:p>
        </p:txBody>
      </p:sp>
      <p:sp>
        <p:nvSpPr>
          <p:cNvPr id="3" name="Content Placeholder 2"/>
          <p:cNvSpPr>
            <a:spLocks noGrp="1"/>
          </p:cNvSpPr>
          <p:nvPr>
            <p:ph idx="1"/>
          </p:nvPr>
        </p:nvSpPr>
        <p:spPr/>
        <p:txBody>
          <a:bodyPr/>
          <a:lstStyle/>
          <a:p>
            <a:pPr marL="0" indent="0">
              <a:buFontTx/>
              <a:buNone/>
            </a:pPr>
            <a:r>
              <a:rPr lang="en-GB" b="1" dirty="0"/>
              <a:t>Study objective</a:t>
            </a:r>
          </a:p>
          <a:p>
            <a:r>
              <a:rPr lang="en-GB" dirty="0"/>
              <a:t>To investigate the efficacy </a:t>
            </a:r>
            <a:r>
              <a:rPr lang="en-GB" dirty="0" smtClean="0"/>
              <a:t>and safety of nivolumab vs. placebo </a:t>
            </a:r>
            <a:r>
              <a:rPr lang="en-GB" dirty="0"/>
              <a:t>in patients with </a:t>
            </a:r>
            <a:r>
              <a:rPr lang="en-GB" dirty="0" smtClean="0"/>
              <a:t>previously treated advanced gastric </a:t>
            </a:r>
            <a:r>
              <a:rPr lang="en-GB" dirty="0"/>
              <a:t>cancer</a:t>
            </a:r>
            <a:endParaRPr lang="en-US" dirty="0" smtClean="0"/>
          </a:p>
          <a:p>
            <a:endParaRPr lang="en-US" dirty="0"/>
          </a:p>
        </p:txBody>
      </p:sp>
      <p:sp>
        <p:nvSpPr>
          <p:cNvPr id="5" name="Text Placeholder 4"/>
          <p:cNvSpPr>
            <a:spLocks noGrp="1"/>
          </p:cNvSpPr>
          <p:nvPr>
            <p:ph type="body" sz="quarter" idx="11"/>
          </p:nvPr>
        </p:nvSpPr>
        <p:spPr/>
        <p:txBody>
          <a:bodyPr/>
          <a:lstStyle/>
          <a:p>
            <a:r>
              <a:rPr lang="en-US" dirty="0" err="1" smtClean="0">
                <a:solidFill>
                  <a:schemeClr val="tx1"/>
                </a:solidFill>
              </a:rPr>
              <a:t>Boku</a:t>
            </a:r>
            <a:r>
              <a:rPr lang="en-US" dirty="0" smtClean="0">
                <a:solidFill>
                  <a:schemeClr val="tx1"/>
                </a:solidFill>
              </a:rPr>
              <a:t> N, </a:t>
            </a:r>
            <a:r>
              <a:rPr lang="en-US" dirty="0">
                <a:solidFill>
                  <a:schemeClr val="tx1"/>
                </a:solidFill>
                <a:latin typeface="Arial" panose="020B0604020202020204" pitchFamily="34" charset="0"/>
                <a:cs typeface="Arial" panose="020B0604020202020204" pitchFamily="34" charset="0"/>
              </a:rPr>
              <a:t>et al. Ann </a:t>
            </a:r>
            <a:r>
              <a:rPr lang="en-US" dirty="0" err="1">
                <a:solidFill>
                  <a:schemeClr val="tx1"/>
                </a:solidFill>
                <a:latin typeface="Arial" panose="020B0604020202020204" pitchFamily="34" charset="0"/>
                <a:cs typeface="Arial" panose="020B0604020202020204" pitchFamily="34" charset="0"/>
              </a:rPr>
              <a:t>Oncol</a:t>
            </a:r>
            <a:r>
              <a:rPr lang="en-US" dirty="0">
                <a:solidFill>
                  <a:schemeClr val="tx1"/>
                </a:solidFill>
                <a:latin typeface="Arial" panose="020B0604020202020204" pitchFamily="34" charset="0"/>
                <a:cs typeface="Arial" panose="020B0604020202020204" pitchFamily="34" charset="0"/>
              </a:rPr>
              <a:t> 2017;28(</a:t>
            </a:r>
            <a:r>
              <a:rPr lang="en-US" dirty="0" err="1">
                <a:solidFill>
                  <a:schemeClr val="tx1"/>
                </a:solidFill>
                <a:latin typeface="Arial" panose="020B0604020202020204" pitchFamily="34" charset="0"/>
                <a:cs typeface="Arial" panose="020B0604020202020204" pitchFamily="34" charset="0"/>
              </a:rPr>
              <a:t>Suppl</a:t>
            </a:r>
            <a:r>
              <a:rPr lang="en-US" dirty="0">
                <a:solidFill>
                  <a:schemeClr val="tx1"/>
                </a:solidFill>
                <a:latin typeface="Arial" panose="020B0604020202020204" pitchFamily="34" charset="0"/>
                <a:cs typeface="Arial" panose="020B0604020202020204" pitchFamily="34" charset="0"/>
              </a:rPr>
              <a:t> 5):</a:t>
            </a:r>
            <a:r>
              <a:rPr lang="en-US" dirty="0" err="1">
                <a:solidFill>
                  <a:schemeClr val="tx1"/>
                </a:solidFill>
                <a:latin typeface="Arial" panose="020B0604020202020204" pitchFamily="34" charset="0"/>
                <a:cs typeface="Arial" panose="020B0604020202020204" pitchFamily="34" charset="0"/>
              </a:rPr>
              <a:t>Abstr</a:t>
            </a:r>
            <a:r>
              <a:rPr lang="en-US" dirty="0">
                <a:solidFill>
                  <a:schemeClr val="tx1"/>
                </a:solidFill>
                <a:latin typeface="Arial" panose="020B0604020202020204" pitchFamily="34" charset="0"/>
                <a:cs typeface="Arial" panose="020B0604020202020204" pitchFamily="34" charset="0"/>
              </a:rPr>
              <a:t> </a:t>
            </a:r>
            <a:r>
              <a:rPr lang="en-US" dirty="0" smtClean="0">
                <a:solidFill>
                  <a:schemeClr val="tx1"/>
                </a:solidFill>
                <a:latin typeface="Arial" panose="020B0604020202020204" pitchFamily="34" charset="0"/>
                <a:cs typeface="Arial" panose="020B0604020202020204" pitchFamily="34" charset="0"/>
              </a:rPr>
              <a:t>617O</a:t>
            </a:r>
            <a:endParaRPr lang="en-US" dirty="0">
              <a:solidFill>
                <a:schemeClr val="tx1"/>
              </a:solidFill>
            </a:endParaRPr>
          </a:p>
        </p:txBody>
      </p:sp>
      <p:sp>
        <p:nvSpPr>
          <p:cNvPr id="6" name="Oval 14"/>
          <p:cNvSpPr>
            <a:spLocks noChangeArrowheads="1"/>
          </p:cNvSpPr>
          <p:nvPr/>
        </p:nvSpPr>
        <p:spPr bwMode="auto">
          <a:xfrm>
            <a:off x="3941537" y="3368768"/>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en-GB" altLang="zh-CN" b="1" dirty="0" smtClean="0">
                <a:solidFill>
                  <a:srgbClr val="043882"/>
                </a:solidFill>
                <a:ea typeface="SimSun" pitchFamily="2" charset="-122"/>
              </a:rPr>
              <a:t>R</a:t>
            </a:r>
          </a:p>
          <a:p>
            <a:pPr algn="ctr"/>
            <a:r>
              <a:rPr lang="en-GB" altLang="zh-CN" b="1" dirty="0" smtClean="0">
                <a:solidFill>
                  <a:srgbClr val="043882"/>
                </a:solidFill>
                <a:ea typeface="SimSun" pitchFamily="2" charset="-122"/>
              </a:rPr>
              <a:t>2:1</a:t>
            </a:r>
            <a:endParaRPr lang="en-GB" altLang="zh-CN" b="1" dirty="0">
              <a:solidFill>
                <a:srgbClr val="043882"/>
              </a:solidFill>
              <a:ea typeface="SimSun" pitchFamily="2" charset="-122"/>
            </a:endParaRPr>
          </a:p>
        </p:txBody>
      </p:sp>
      <p:cxnSp>
        <p:nvCxnSpPr>
          <p:cNvPr id="7" name="AutoShape 15"/>
          <p:cNvCxnSpPr>
            <a:cxnSpLocks noChangeShapeType="1"/>
            <a:stCxn id="6" idx="0"/>
            <a:endCxn id="12" idx="1"/>
          </p:cNvCxnSpPr>
          <p:nvPr/>
        </p:nvCxnSpPr>
        <p:spPr bwMode="auto">
          <a:xfrm rot="5400000" flipH="1" flipV="1">
            <a:off x="4217370" y="2720829"/>
            <a:ext cx="663905" cy="631975"/>
          </a:xfrm>
          <a:prstGeom prst="bentConnector2">
            <a:avLst/>
          </a:prstGeom>
          <a:noFill/>
          <a:ln w="57150">
            <a:solidFill>
              <a:schemeClr val="bg2">
                <a:lumMod val="60000"/>
                <a:lumOff val="40000"/>
              </a:schemeClr>
            </a:solidFill>
            <a:round/>
            <a:headEnd/>
            <a:tailEnd type="triangle" w="med" len="med"/>
          </a:ln>
        </p:spPr>
      </p:cxnSp>
      <p:sp>
        <p:nvSpPr>
          <p:cNvPr id="8" name="AutoShape 12"/>
          <p:cNvSpPr>
            <a:spLocks noChangeArrowheads="1"/>
          </p:cNvSpPr>
          <p:nvPr/>
        </p:nvSpPr>
        <p:spPr bwMode="auto">
          <a:xfrm>
            <a:off x="8116435" y="2440544"/>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rgbClr val="FFFFFF"/>
                </a:solidFill>
                <a:ea typeface="SimSun" pitchFamily="2" charset="-122"/>
              </a:rPr>
              <a:t>PD</a:t>
            </a:r>
          </a:p>
        </p:txBody>
      </p:sp>
      <p:sp>
        <p:nvSpPr>
          <p:cNvPr id="9" name="Content Placeholder 26"/>
          <p:cNvSpPr txBox="1">
            <a:spLocks/>
          </p:cNvSpPr>
          <p:nvPr/>
        </p:nvSpPr>
        <p:spPr bwMode="auto">
          <a:xfrm>
            <a:off x="4855936" y="3139625"/>
            <a:ext cx="4086183" cy="892175"/>
          </a:xfrm>
          <a:prstGeom prst="rect">
            <a:avLst/>
          </a:prstGeom>
          <a:noFill/>
          <a:ln w="9525">
            <a:noFill/>
            <a:miter lim="800000"/>
            <a:headEnd/>
            <a:tailEnd/>
          </a:ln>
        </p:spPr>
        <p:txBody>
          <a:bodyPr/>
          <a:lstStyle/>
          <a:p>
            <a:pPr marL="190500" indent="-190500">
              <a:spcBef>
                <a:spcPts val="0"/>
              </a:spcBef>
              <a:spcAft>
                <a:spcPts val="0"/>
              </a:spcAft>
              <a:defRPr/>
            </a:pPr>
            <a:r>
              <a:rPr lang="en-GB" sz="1600" b="1" dirty="0">
                <a:solidFill>
                  <a:srgbClr val="043882"/>
                </a:solidFill>
                <a:latin typeface="Arial"/>
              </a:rPr>
              <a:t>Stratification</a:t>
            </a:r>
          </a:p>
          <a:p>
            <a:pPr marL="203200" indent="-203200">
              <a:spcBef>
                <a:spcPts val="0"/>
              </a:spcBef>
              <a:spcAft>
                <a:spcPts val="0"/>
              </a:spcAft>
              <a:buFont typeface="Arial" pitchFamily="34" charset="0"/>
              <a:buChar char="•"/>
              <a:defRPr/>
            </a:pPr>
            <a:r>
              <a:rPr lang="en-GB" sz="1600" dirty="0">
                <a:solidFill>
                  <a:srgbClr val="4D4D4D"/>
                </a:solidFill>
                <a:latin typeface="Arial"/>
                <a:cs typeface="Arial"/>
              </a:rPr>
              <a:t>Country (Japan vs. </a:t>
            </a:r>
            <a:r>
              <a:rPr lang="en-GB" sz="1600" dirty="0" smtClean="0">
                <a:solidFill>
                  <a:srgbClr val="4D4D4D"/>
                </a:solidFill>
                <a:latin typeface="Arial"/>
                <a:cs typeface="Arial"/>
              </a:rPr>
              <a:t>S. </a:t>
            </a:r>
            <a:r>
              <a:rPr lang="en-GB" sz="1600" dirty="0">
                <a:solidFill>
                  <a:srgbClr val="4D4D4D"/>
                </a:solidFill>
                <a:latin typeface="Arial"/>
                <a:cs typeface="Arial"/>
              </a:rPr>
              <a:t>Korea </a:t>
            </a:r>
            <a:r>
              <a:rPr lang="en-GB" sz="1600" dirty="0" smtClean="0">
                <a:solidFill>
                  <a:srgbClr val="4D4D4D"/>
                </a:solidFill>
                <a:latin typeface="Arial"/>
                <a:cs typeface="Arial"/>
              </a:rPr>
              <a:t>vs. Taiwan</a:t>
            </a:r>
            <a:r>
              <a:rPr lang="en-GB" sz="1600" dirty="0">
                <a:solidFill>
                  <a:srgbClr val="4D4D4D"/>
                </a:solidFill>
                <a:latin typeface="Arial"/>
                <a:cs typeface="Arial"/>
              </a:rPr>
              <a:t>)</a:t>
            </a:r>
          </a:p>
          <a:p>
            <a:pPr marL="203200" indent="-203200">
              <a:spcBef>
                <a:spcPts val="0"/>
              </a:spcBef>
              <a:spcAft>
                <a:spcPts val="0"/>
              </a:spcAft>
              <a:buFont typeface="Arial" pitchFamily="34" charset="0"/>
              <a:buChar char="•"/>
              <a:defRPr/>
            </a:pPr>
            <a:r>
              <a:rPr lang="en-GB" sz="1600" dirty="0">
                <a:solidFill>
                  <a:srgbClr val="4D4D4D"/>
                </a:solidFill>
                <a:latin typeface="Arial"/>
                <a:cs typeface="Arial"/>
              </a:rPr>
              <a:t>ECOG PS (0 vs. 1)</a:t>
            </a:r>
          </a:p>
          <a:p>
            <a:pPr marL="203200" indent="-203200">
              <a:spcBef>
                <a:spcPts val="0"/>
              </a:spcBef>
              <a:spcAft>
                <a:spcPts val="0"/>
              </a:spcAft>
              <a:buFont typeface="Arial" pitchFamily="34" charset="0"/>
              <a:buChar char="•"/>
              <a:defRPr/>
            </a:pPr>
            <a:r>
              <a:rPr lang="en-GB" sz="1600" spc="-20" dirty="0" smtClean="0">
                <a:solidFill>
                  <a:srgbClr val="4D4D4D"/>
                </a:solidFill>
                <a:latin typeface="Arial"/>
                <a:cs typeface="Arial"/>
              </a:rPr>
              <a:t>No. of organs </a:t>
            </a:r>
            <a:r>
              <a:rPr lang="en-GB" sz="1600" spc="-20" dirty="0">
                <a:solidFill>
                  <a:srgbClr val="4D4D4D"/>
                </a:solidFill>
                <a:latin typeface="Arial"/>
                <a:cs typeface="Arial"/>
              </a:rPr>
              <a:t>with metastases </a:t>
            </a:r>
            <a:r>
              <a:rPr lang="en-GB" sz="1600" spc="-20" dirty="0" smtClean="0">
                <a:solidFill>
                  <a:srgbClr val="4D4D4D"/>
                </a:solidFill>
                <a:latin typeface="Arial"/>
                <a:cs typeface="Arial"/>
              </a:rPr>
              <a:t>(&lt;</a:t>
            </a:r>
            <a:r>
              <a:rPr lang="en-GB" sz="1600" spc="-20" dirty="0">
                <a:solidFill>
                  <a:srgbClr val="4D4D4D"/>
                </a:solidFill>
                <a:latin typeface="Arial"/>
                <a:cs typeface="Arial"/>
              </a:rPr>
              <a:t>2 vs. ≥2)</a:t>
            </a:r>
          </a:p>
        </p:txBody>
      </p:sp>
      <p:cxnSp>
        <p:nvCxnSpPr>
          <p:cNvPr id="10" name="AutoShape 19"/>
          <p:cNvCxnSpPr>
            <a:cxnSpLocks noChangeShapeType="1"/>
            <a:stCxn id="13" idx="3"/>
            <a:endCxn id="6" idx="2"/>
          </p:cNvCxnSpPr>
          <p:nvPr/>
        </p:nvCxnSpPr>
        <p:spPr bwMode="auto">
          <a:xfrm flipV="1">
            <a:off x="3684814" y="3660868"/>
            <a:ext cx="256723" cy="422"/>
          </a:xfrm>
          <a:prstGeom prst="straightConnector1">
            <a:avLst/>
          </a:prstGeom>
          <a:noFill/>
          <a:ln w="57150">
            <a:solidFill>
              <a:schemeClr val="bg2">
                <a:lumMod val="60000"/>
                <a:lumOff val="40000"/>
              </a:schemeClr>
            </a:solidFill>
            <a:round/>
            <a:headEnd type="none" w="med" len="med"/>
            <a:tailEnd type="none" w="med" len="med"/>
          </a:ln>
        </p:spPr>
      </p:cxnSp>
      <p:cxnSp>
        <p:nvCxnSpPr>
          <p:cNvPr id="11" name="AutoShape 21"/>
          <p:cNvCxnSpPr>
            <a:cxnSpLocks noChangeShapeType="1"/>
            <a:stCxn id="12" idx="3"/>
            <a:endCxn id="8" idx="1"/>
          </p:cNvCxnSpPr>
          <p:nvPr/>
        </p:nvCxnSpPr>
        <p:spPr bwMode="auto">
          <a:xfrm>
            <a:off x="7543800" y="2704863"/>
            <a:ext cx="572635" cy="0"/>
          </a:xfrm>
          <a:prstGeom prst="straightConnector1">
            <a:avLst/>
          </a:prstGeom>
          <a:noFill/>
          <a:ln w="57150">
            <a:solidFill>
              <a:schemeClr val="bg2">
                <a:lumMod val="60000"/>
                <a:lumOff val="40000"/>
              </a:schemeClr>
            </a:solidFill>
            <a:round/>
            <a:headEnd/>
            <a:tailEnd type="triangle" w="med" len="med"/>
          </a:ln>
        </p:spPr>
      </p:cxnSp>
      <p:sp>
        <p:nvSpPr>
          <p:cNvPr id="12" name="AutoShape 8"/>
          <p:cNvSpPr>
            <a:spLocks noChangeArrowheads="1"/>
          </p:cNvSpPr>
          <p:nvPr/>
        </p:nvSpPr>
        <p:spPr bwMode="auto">
          <a:xfrm>
            <a:off x="4865310" y="2294494"/>
            <a:ext cx="2678490"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en-GB" altLang="zh-CN" dirty="0" smtClean="0">
                <a:solidFill>
                  <a:srgbClr val="FFFFFF"/>
                </a:solidFill>
                <a:ea typeface="SimSun" pitchFamily="2" charset="-122"/>
              </a:rPr>
              <a:t>Nivolumab</a:t>
            </a:r>
            <a:r>
              <a:rPr lang="en-GB" altLang="zh-CN" dirty="0">
                <a:solidFill>
                  <a:srgbClr val="FFFFFF"/>
                </a:solidFill>
                <a:ea typeface="SimSun" pitchFamily="2" charset="-122"/>
              </a:rPr>
              <a:t> 3 </a:t>
            </a:r>
            <a:r>
              <a:rPr lang="en-GB" altLang="zh-CN" dirty="0" smtClean="0">
                <a:solidFill>
                  <a:srgbClr val="FFFFFF"/>
                </a:solidFill>
                <a:ea typeface="SimSun" pitchFamily="2" charset="-122"/>
              </a:rPr>
              <a:t>mg/kg IV q2w</a:t>
            </a:r>
            <a:endParaRPr lang="en-GB" altLang="zh-CN" dirty="0">
              <a:solidFill>
                <a:srgbClr val="FFFFFF"/>
              </a:solidFill>
              <a:ea typeface="SimSun" pitchFamily="2" charset="-122"/>
            </a:endParaRPr>
          </a:p>
          <a:p>
            <a:pPr algn="ctr" defTabSz="892175" eaLnBrk="0" hangingPunct="0"/>
            <a:r>
              <a:rPr lang="en-GB" altLang="zh-CN" dirty="0" smtClean="0">
                <a:solidFill>
                  <a:srgbClr val="FFFFFF"/>
                </a:solidFill>
                <a:ea typeface="SimSun" pitchFamily="2" charset="-122"/>
              </a:rPr>
              <a:t>(n=330)</a:t>
            </a:r>
            <a:endParaRPr lang="en-GB" altLang="zh-CN" dirty="0">
              <a:solidFill>
                <a:srgbClr val="FFFFFF"/>
              </a:solidFill>
              <a:ea typeface="SimSun" pitchFamily="2" charset="-122"/>
            </a:endParaRPr>
          </a:p>
        </p:txBody>
      </p:sp>
      <p:sp>
        <p:nvSpPr>
          <p:cNvPr id="13" name="AutoShape 9"/>
          <p:cNvSpPr>
            <a:spLocks noChangeArrowheads="1"/>
          </p:cNvSpPr>
          <p:nvPr/>
        </p:nvSpPr>
        <p:spPr bwMode="auto">
          <a:xfrm>
            <a:off x="365124" y="2203711"/>
            <a:ext cx="3319690" cy="2915157"/>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en-US" altLang="zh-CN" dirty="0">
                <a:solidFill>
                  <a:srgbClr val="FFFFFF"/>
                </a:solidFill>
                <a:ea typeface="SimSun" pitchFamily="2" charset="-122"/>
              </a:rPr>
              <a:t>Key patient inclusion criteria</a:t>
            </a:r>
            <a:endParaRPr lang="en-GB" altLang="zh-CN" dirty="0">
              <a:solidFill>
                <a:srgbClr val="FFFFFF"/>
              </a:solidFill>
              <a:ea typeface="SimSun" pitchFamily="2" charset="-122"/>
            </a:endParaRPr>
          </a:p>
          <a:p>
            <a:pPr marL="228600" indent="-228600" defTabSz="892175" eaLnBrk="0" hangingPunct="0">
              <a:spcAft>
                <a:spcPct val="30000"/>
              </a:spcAft>
              <a:buFont typeface="Arial" pitchFamily="34" charset="0"/>
              <a:buChar char="•"/>
            </a:pPr>
            <a:r>
              <a:rPr lang="en-GB" altLang="zh-CN" dirty="0">
                <a:solidFill>
                  <a:srgbClr val="FFFFFF"/>
                </a:solidFill>
                <a:latin typeface="Arial"/>
                <a:ea typeface="SimSun" pitchFamily="2" charset="-122"/>
                <a:cs typeface="Arial"/>
              </a:rPr>
              <a:t>Unresectable advanced or recurrent gastric or GEJ cancer</a:t>
            </a:r>
          </a:p>
          <a:p>
            <a:pPr marL="228600" indent="-228600" defTabSz="892175" eaLnBrk="0" hangingPunct="0">
              <a:spcAft>
                <a:spcPct val="30000"/>
              </a:spcAft>
              <a:buFont typeface="Arial" pitchFamily="34" charset="0"/>
              <a:buChar char="•"/>
            </a:pPr>
            <a:r>
              <a:rPr lang="en-GB" altLang="zh-CN" dirty="0">
                <a:solidFill>
                  <a:srgbClr val="FFFFFF"/>
                </a:solidFill>
                <a:latin typeface="Arial"/>
                <a:ea typeface="SimSun" pitchFamily="2" charset="-122"/>
                <a:cs typeface="Arial"/>
              </a:rPr>
              <a:t>Refractory to or intolerant of </a:t>
            </a:r>
            <a:br>
              <a:rPr lang="en-GB" altLang="zh-CN" dirty="0">
                <a:solidFill>
                  <a:srgbClr val="FFFFFF"/>
                </a:solidFill>
                <a:latin typeface="Arial"/>
                <a:ea typeface="SimSun" pitchFamily="2" charset="-122"/>
                <a:cs typeface="Arial"/>
              </a:rPr>
            </a:br>
            <a:r>
              <a:rPr lang="en-GB" altLang="zh-CN" dirty="0">
                <a:solidFill>
                  <a:srgbClr val="FFFFFF"/>
                </a:solidFill>
                <a:latin typeface="Arial"/>
                <a:ea typeface="SimSun" pitchFamily="2" charset="-122"/>
                <a:cs typeface="Arial"/>
              </a:rPr>
              <a:t>≥2 standard therapy regimens</a:t>
            </a:r>
          </a:p>
          <a:p>
            <a:pPr marL="228600" indent="-228600" defTabSz="892175" eaLnBrk="0" hangingPunct="0">
              <a:spcAft>
                <a:spcPct val="30000"/>
              </a:spcAft>
              <a:buFont typeface="Arial" pitchFamily="34" charset="0"/>
              <a:buChar char="•"/>
            </a:pPr>
            <a:r>
              <a:rPr lang="en-GB" altLang="zh-CN" dirty="0">
                <a:solidFill>
                  <a:srgbClr val="FFFFFF"/>
                </a:solidFill>
                <a:latin typeface="Arial"/>
                <a:ea typeface="SimSun" pitchFamily="2" charset="-122"/>
                <a:cs typeface="Arial"/>
              </a:rPr>
              <a:t>ECOG PS 0–1</a:t>
            </a:r>
          </a:p>
          <a:p>
            <a:pPr defTabSz="892175" eaLnBrk="0" hangingPunct="0">
              <a:spcAft>
                <a:spcPct val="30000"/>
              </a:spcAft>
            </a:pPr>
            <a:r>
              <a:rPr lang="en-GB" altLang="zh-CN" dirty="0" smtClean="0">
                <a:solidFill>
                  <a:srgbClr val="FFFFFF"/>
                </a:solidFill>
                <a:ea typeface="SimSun" pitchFamily="2" charset="-122"/>
              </a:rPr>
              <a:t>(</a:t>
            </a:r>
            <a:r>
              <a:rPr lang="en-GB" altLang="zh-CN" dirty="0">
                <a:solidFill>
                  <a:srgbClr val="FFFFFF"/>
                </a:solidFill>
                <a:ea typeface="SimSun" pitchFamily="2" charset="-122"/>
              </a:rPr>
              <a:t>n=493)</a:t>
            </a:r>
          </a:p>
        </p:txBody>
      </p:sp>
      <p:sp>
        <p:nvSpPr>
          <p:cNvPr id="14" name="Rectangle 9"/>
          <p:cNvSpPr txBox="1">
            <a:spLocks noChangeArrowheads="1"/>
          </p:cNvSpPr>
          <p:nvPr/>
        </p:nvSpPr>
        <p:spPr bwMode="auto">
          <a:xfrm>
            <a:off x="365124" y="5186918"/>
            <a:ext cx="4130676" cy="79904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b="1" dirty="0" smtClean="0">
                <a:solidFill>
                  <a:schemeClr val="bg2"/>
                </a:solidFill>
              </a:rPr>
              <a:t>PRIMARY ENDPOINT</a:t>
            </a:r>
          </a:p>
          <a:p>
            <a:r>
              <a:rPr lang="en-GB" dirty="0" smtClean="0"/>
              <a:t>OS</a:t>
            </a:r>
          </a:p>
          <a:p>
            <a:endParaRPr lang="en-GB" dirty="0"/>
          </a:p>
        </p:txBody>
      </p:sp>
      <p:sp>
        <p:nvSpPr>
          <p:cNvPr id="15" name="Content Placeholder 26"/>
          <p:cNvSpPr txBox="1">
            <a:spLocks/>
          </p:cNvSpPr>
          <p:nvPr/>
        </p:nvSpPr>
        <p:spPr>
          <a:xfrm>
            <a:off x="4648200" y="5186918"/>
            <a:ext cx="4242582" cy="799043"/>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b="1" dirty="0" smtClean="0">
                <a:solidFill>
                  <a:schemeClr val="bg2"/>
                </a:solidFill>
              </a:rPr>
              <a:t>SECONDARY ENDPOINTS</a:t>
            </a:r>
          </a:p>
          <a:p>
            <a:r>
              <a:rPr lang="en-GB" dirty="0"/>
              <a:t>PFS, BOR, ORR, TTR, </a:t>
            </a:r>
            <a:r>
              <a:rPr lang="en-GB" dirty="0" err="1"/>
              <a:t>DoR</a:t>
            </a:r>
            <a:r>
              <a:rPr lang="en-GB" dirty="0"/>
              <a:t>, </a:t>
            </a:r>
            <a:r>
              <a:rPr lang="en-GB" dirty="0" smtClean="0"/>
              <a:t>DCR, safety</a:t>
            </a:r>
            <a:endParaRPr lang="en-GB" dirty="0"/>
          </a:p>
        </p:txBody>
      </p:sp>
      <p:cxnSp>
        <p:nvCxnSpPr>
          <p:cNvPr id="16" name="AutoShape 16"/>
          <p:cNvCxnSpPr>
            <a:cxnSpLocks noChangeShapeType="1"/>
            <a:stCxn id="6" idx="4"/>
            <a:endCxn id="19" idx="1"/>
          </p:cNvCxnSpPr>
          <p:nvPr/>
        </p:nvCxnSpPr>
        <p:spPr bwMode="auto">
          <a:xfrm rot="16200000" flipH="1">
            <a:off x="4215319" y="3970983"/>
            <a:ext cx="668006" cy="631975"/>
          </a:xfrm>
          <a:prstGeom prst="bentConnector2">
            <a:avLst/>
          </a:prstGeom>
          <a:noFill/>
          <a:ln w="57150">
            <a:solidFill>
              <a:schemeClr val="bg2">
                <a:lumMod val="60000"/>
                <a:lumOff val="40000"/>
              </a:schemeClr>
            </a:solidFill>
            <a:round/>
            <a:headEnd/>
            <a:tailEnd type="triangle" w="med" len="med"/>
          </a:ln>
        </p:spPr>
      </p:cxnSp>
      <p:sp>
        <p:nvSpPr>
          <p:cNvPr id="17" name="AutoShape 12"/>
          <p:cNvSpPr>
            <a:spLocks noChangeArrowheads="1"/>
          </p:cNvSpPr>
          <p:nvPr/>
        </p:nvSpPr>
        <p:spPr bwMode="auto">
          <a:xfrm>
            <a:off x="8116435" y="4356655"/>
            <a:ext cx="657678"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rgbClr val="FFFFFF"/>
                </a:solidFill>
                <a:ea typeface="SimSun" pitchFamily="2" charset="-122"/>
              </a:rPr>
              <a:t>PD</a:t>
            </a:r>
          </a:p>
        </p:txBody>
      </p:sp>
      <p:cxnSp>
        <p:nvCxnSpPr>
          <p:cNvPr id="18" name="AutoShape 20"/>
          <p:cNvCxnSpPr>
            <a:cxnSpLocks noChangeShapeType="1"/>
            <a:stCxn id="19" idx="3"/>
            <a:endCxn id="17" idx="1"/>
          </p:cNvCxnSpPr>
          <p:nvPr/>
        </p:nvCxnSpPr>
        <p:spPr bwMode="auto">
          <a:xfrm>
            <a:off x="7542220" y="4620974"/>
            <a:ext cx="574215" cy="0"/>
          </a:xfrm>
          <a:prstGeom prst="straightConnector1">
            <a:avLst/>
          </a:prstGeom>
          <a:noFill/>
          <a:ln w="57150">
            <a:solidFill>
              <a:schemeClr val="bg2">
                <a:lumMod val="60000"/>
                <a:lumOff val="40000"/>
              </a:schemeClr>
            </a:solidFill>
            <a:prstDash val="sysDot"/>
            <a:round/>
            <a:headEnd/>
            <a:tailEnd type="triangle" w="med" len="med"/>
          </a:ln>
        </p:spPr>
      </p:cxnSp>
      <p:sp>
        <p:nvSpPr>
          <p:cNvPr id="19" name="AutoShape 12"/>
          <p:cNvSpPr>
            <a:spLocks noChangeArrowheads="1"/>
          </p:cNvSpPr>
          <p:nvPr/>
        </p:nvSpPr>
        <p:spPr bwMode="auto">
          <a:xfrm>
            <a:off x="4865310" y="4210606"/>
            <a:ext cx="2676910"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en-GB" altLang="zh-CN" dirty="0">
                <a:solidFill>
                  <a:srgbClr val="4D4D4D"/>
                </a:solidFill>
                <a:ea typeface="SimSun" pitchFamily="2" charset="-122"/>
              </a:rPr>
              <a:t>Placebo q2w</a:t>
            </a:r>
          </a:p>
          <a:p>
            <a:pPr algn="ctr" defTabSz="892175" eaLnBrk="0" hangingPunct="0"/>
            <a:r>
              <a:rPr lang="en-GB" altLang="zh-CN" dirty="0" smtClean="0">
                <a:solidFill>
                  <a:srgbClr val="4D4D4D"/>
                </a:solidFill>
                <a:ea typeface="SimSun" pitchFamily="2" charset="-122"/>
              </a:rPr>
              <a:t>(n=163)</a:t>
            </a:r>
            <a:endParaRPr lang="en-GB" altLang="zh-CN" dirty="0">
              <a:solidFill>
                <a:srgbClr val="4D4D4D"/>
              </a:solidFill>
              <a:ea typeface="SimSun" pitchFamily="2" charset="-122"/>
            </a:endParaRPr>
          </a:p>
        </p:txBody>
      </p:sp>
    </p:spTree>
    <p:extLst>
      <p:ext uri="{BB962C8B-B14F-4D97-AF65-F5344CB8AC3E}">
        <p14:creationId xmlns="" xmlns:p14="http://schemas.microsoft.com/office/powerpoint/2010/main" val="30247863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pPr marL="0" indent="0">
              <a:buNone/>
            </a:pPr>
            <a:r>
              <a:rPr lang="en-GB" b="1" dirty="0" smtClean="0"/>
              <a:t>Key results</a:t>
            </a:r>
            <a:endParaRPr lang="en-GB" b="1" dirty="0"/>
          </a:p>
        </p:txBody>
      </p:sp>
      <p:sp>
        <p:nvSpPr>
          <p:cNvPr id="165" name="Title 1"/>
          <p:cNvSpPr>
            <a:spLocks noGrp="1"/>
          </p:cNvSpPr>
          <p:nvPr>
            <p:ph type="title"/>
          </p:nvPr>
        </p:nvSpPr>
        <p:spPr>
          <a:xfrm>
            <a:off x="365124" y="179614"/>
            <a:ext cx="8238945" cy="807720"/>
          </a:xfrm>
        </p:spPr>
        <p:txBody>
          <a:bodyPr/>
          <a:lstStyle/>
          <a:p>
            <a:r>
              <a:rPr lang="en-GB" altLang="zh-CN" sz="1800" dirty="0">
                <a:solidFill>
                  <a:srgbClr val="043882"/>
                </a:solidFill>
              </a:rPr>
              <a:t>617O: </a:t>
            </a:r>
            <a:r>
              <a:rPr lang="en-GB" sz="1800" dirty="0">
                <a:solidFill>
                  <a:srgbClr val="043882"/>
                </a:solidFill>
              </a:rPr>
              <a:t>A </a:t>
            </a:r>
            <a:r>
              <a:rPr lang="en-GB" sz="1800" dirty="0" smtClean="0">
                <a:solidFill>
                  <a:srgbClr val="043882"/>
                </a:solidFill>
              </a:rPr>
              <a:t>phase </a:t>
            </a:r>
            <a:r>
              <a:rPr lang="en-GB" sz="1800" dirty="0">
                <a:solidFill>
                  <a:srgbClr val="043882"/>
                </a:solidFill>
              </a:rPr>
              <a:t>3 </a:t>
            </a:r>
            <a:r>
              <a:rPr lang="en-GB" sz="1800" dirty="0" smtClean="0">
                <a:solidFill>
                  <a:srgbClr val="043882"/>
                </a:solidFill>
              </a:rPr>
              <a:t>study </a:t>
            </a:r>
            <a:r>
              <a:rPr lang="en-GB" sz="1800" dirty="0">
                <a:solidFill>
                  <a:srgbClr val="043882"/>
                </a:solidFill>
              </a:rPr>
              <a:t>of nivolumab (</a:t>
            </a:r>
            <a:r>
              <a:rPr lang="en-GB" sz="1800" dirty="0" err="1">
                <a:solidFill>
                  <a:srgbClr val="043882"/>
                </a:solidFill>
              </a:rPr>
              <a:t>Nivo</a:t>
            </a:r>
            <a:r>
              <a:rPr lang="en-GB" sz="1800" dirty="0">
                <a:solidFill>
                  <a:srgbClr val="043882"/>
                </a:solidFill>
              </a:rPr>
              <a:t>) in previously treated advanced gastric or </a:t>
            </a:r>
            <a:r>
              <a:rPr lang="en-GB" sz="1800" dirty="0" err="1">
                <a:solidFill>
                  <a:srgbClr val="043882"/>
                </a:solidFill>
              </a:rPr>
              <a:t>gastroesophageal</a:t>
            </a:r>
            <a:r>
              <a:rPr lang="en-GB" sz="1800" dirty="0">
                <a:solidFill>
                  <a:srgbClr val="043882"/>
                </a:solidFill>
              </a:rPr>
              <a:t> junction (G/GEJ) cancer: Updated results and subset analysis by PD-L1 expression (ATTRACTION-02) – </a:t>
            </a:r>
            <a:r>
              <a:rPr lang="en-GB" sz="1800" dirty="0" err="1">
                <a:solidFill>
                  <a:srgbClr val="043882"/>
                </a:solidFill>
              </a:rPr>
              <a:t>Boku</a:t>
            </a:r>
            <a:r>
              <a:rPr lang="en-GB" sz="1800" dirty="0">
                <a:solidFill>
                  <a:srgbClr val="043882"/>
                </a:solidFill>
              </a:rPr>
              <a:t> N, et </a:t>
            </a:r>
            <a:r>
              <a:rPr lang="en-GB" sz="1800" dirty="0" smtClean="0">
                <a:solidFill>
                  <a:srgbClr val="043882"/>
                </a:solidFill>
              </a:rPr>
              <a:t>al</a:t>
            </a:r>
            <a:endParaRPr lang="en-GB" dirty="0"/>
          </a:p>
        </p:txBody>
      </p:sp>
      <p:grpSp>
        <p:nvGrpSpPr>
          <p:cNvPr id="167" name="Group 166"/>
          <p:cNvGrpSpPr/>
          <p:nvPr/>
        </p:nvGrpSpPr>
        <p:grpSpPr>
          <a:xfrm>
            <a:off x="263833" y="1630799"/>
            <a:ext cx="8132400" cy="4951577"/>
            <a:chOff x="163952" y="1693803"/>
            <a:chExt cx="8132400" cy="5251102"/>
          </a:xfrm>
        </p:grpSpPr>
        <p:sp>
          <p:nvSpPr>
            <p:cNvPr id="168" name="Text Box 62"/>
            <p:cNvSpPr txBox="1">
              <a:spLocks noChangeArrowheads="1"/>
            </p:cNvSpPr>
            <p:nvPr/>
          </p:nvSpPr>
          <p:spPr bwMode="auto">
            <a:xfrm rot="16200000">
              <a:off x="-16549" y="3391098"/>
              <a:ext cx="1543913"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fontAlgn="auto">
                <a:spcBef>
                  <a:spcPts val="0"/>
                </a:spcBef>
                <a:spcAft>
                  <a:spcPts val="0"/>
                </a:spcAft>
              </a:pPr>
              <a:r>
                <a:rPr lang="en-GB" altLang="en-US" sz="1200" dirty="0" smtClean="0">
                  <a:solidFill>
                    <a:srgbClr val="000000"/>
                  </a:solidFill>
                  <a:latin typeface="Arial" panose="020B0604020202020204" pitchFamily="34" charset="0"/>
                  <a:cs typeface="Arial" panose="020B0604020202020204" pitchFamily="34" charset="0"/>
                </a:rPr>
                <a:t>Overall survival, %</a:t>
              </a:r>
              <a:endParaRPr lang="en-GB" altLang="en-US" sz="1200" dirty="0">
                <a:solidFill>
                  <a:srgbClr val="000000"/>
                </a:solidFill>
                <a:latin typeface="Arial" panose="020B0604020202020204" pitchFamily="34" charset="0"/>
                <a:cs typeface="Arial" panose="020B0604020202020204" pitchFamily="34" charset="0"/>
              </a:endParaRPr>
            </a:p>
          </p:txBody>
        </p:sp>
        <p:sp>
          <p:nvSpPr>
            <p:cNvPr id="169" name="Text Box 103"/>
            <p:cNvSpPr txBox="1">
              <a:spLocks noChangeArrowheads="1"/>
            </p:cNvSpPr>
            <p:nvPr/>
          </p:nvSpPr>
          <p:spPr bwMode="auto">
            <a:xfrm>
              <a:off x="4040569" y="5618159"/>
              <a:ext cx="1150828" cy="2937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fontAlgn="auto">
                <a:spcBef>
                  <a:spcPts val="0"/>
                </a:spcBef>
                <a:spcAft>
                  <a:spcPts val="0"/>
                </a:spcAft>
              </a:pPr>
              <a:r>
                <a:rPr lang="en-GB" altLang="en-US" sz="1200" dirty="0" smtClean="0">
                  <a:solidFill>
                    <a:srgbClr val="000000"/>
                  </a:solidFill>
                  <a:latin typeface="Arial" panose="020B0604020202020204" pitchFamily="34" charset="0"/>
                  <a:cs typeface="Arial" panose="020B0604020202020204" pitchFamily="34" charset="0"/>
                </a:rPr>
                <a:t> Time, months</a:t>
              </a:r>
              <a:endParaRPr lang="en-GB" altLang="en-US" sz="1200" dirty="0">
                <a:solidFill>
                  <a:srgbClr val="000000"/>
                </a:solidFill>
                <a:latin typeface="Arial" panose="020B0604020202020204" pitchFamily="34" charset="0"/>
                <a:cs typeface="Arial" panose="020B0604020202020204" pitchFamily="34" charset="0"/>
              </a:endParaRPr>
            </a:p>
          </p:txBody>
        </p:sp>
        <p:sp>
          <p:nvSpPr>
            <p:cNvPr id="170" name="Text Box 105"/>
            <p:cNvSpPr txBox="1">
              <a:spLocks noChangeArrowheads="1"/>
            </p:cNvSpPr>
            <p:nvPr/>
          </p:nvSpPr>
          <p:spPr bwMode="auto">
            <a:xfrm>
              <a:off x="939465" y="4066425"/>
              <a:ext cx="354584" cy="2937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r" fontAlgn="auto">
                <a:spcBef>
                  <a:spcPts val="0"/>
                </a:spcBef>
                <a:spcAft>
                  <a:spcPts val="0"/>
                </a:spcAft>
              </a:pPr>
              <a:r>
                <a:rPr lang="en-GB" altLang="en-US" sz="1200" dirty="0">
                  <a:solidFill>
                    <a:srgbClr val="000000"/>
                  </a:solidFill>
                  <a:latin typeface="Arial" panose="020B0604020202020204" pitchFamily="34" charset="0"/>
                  <a:cs typeface="Arial" panose="020B0604020202020204" pitchFamily="34" charset="0"/>
                </a:rPr>
                <a:t>30</a:t>
              </a:r>
            </a:p>
          </p:txBody>
        </p:sp>
        <p:sp>
          <p:nvSpPr>
            <p:cNvPr id="171" name="Text Box 106"/>
            <p:cNvSpPr txBox="1">
              <a:spLocks noChangeArrowheads="1"/>
            </p:cNvSpPr>
            <p:nvPr/>
          </p:nvSpPr>
          <p:spPr bwMode="auto">
            <a:xfrm>
              <a:off x="939465" y="3747111"/>
              <a:ext cx="354584" cy="2937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r" fontAlgn="auto">
                <a:spcBef>
                  <a:spcPts val="0"/>
                </a:spcBef>
                <a:spcAft>
                  <a:spcPts val="0"/>
                </a:spcAft>
              </a:pPr>
              <a:r>
                <a:rPr lang="en-GB" altLang="en-US" sz="1200">
                  <a:solidFill>
                    <a:srgbClr val="000000"/>
                  </a:solidFill>
                  <a:latin typeface="Arial" panose="020B0604020202020204" pitchFamily="34" charset="0"/>
                  <a:cs typeface="Arial" panose="020B0604020202020204" pitchFamily="34" charset="0"/>
                </a:rPr>
                <a:t>40</a:t>
              </a:r>
            </a:p>
          </p:txBody>
        </p:sp>
        <p:sp>
          <p:nvSpPr>
            <p:cNvPr id="172" name="Text Box 107"/>
            <p:cNvSpPr txBox="1">
              <a:spLocks noChangeArrowheads="1"/>
            </p:cNvSpPr>
            <p:nvPr/>
          </p:nvSpPr>
          <p:spPr bwMode="auto">
            <a:xfrm>
              <a:off x="939465" y="3392645"/>
              <a:ext cx="354584" cy="2937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r" fontAlgn="auto">
                <a:spcBef>
                  <a:spcPts val="0"/>
                </a:spcBef>
                <a:spcAft>
                  <a:spcPts val="0"/>
                </a:spcAft>
              </a:pPr>
              <a:r>
                <a:rPr lang="en-GB" altLang="en-US" sz="1200">
                  <a:solidFill>
                    <a:srgbClr val="000000"/>
                  </a:solidFill>
                  <a:latin typeface="Arial" panose="020B0604020202020204" pitchFamily="34" charset="0"/>
                  <a:cs typeface="Arial" panose="020B0604020202020204" pitchFamily="34" charset="0"/>
                </a:rPr>
                <a:t>50</a:t>
              </a:r>
            </a:p>
          </p:txBody>
        </p:sp>
        <p:sp>
          <p:nvSpPr>
            <p:cNvPr id="174" name="Text Box 108"/>
            <p:cNvSpPr txBox="1">
              <a:spLocks noChangeArrowheads="1"/>
            </p:cNvSpPr>
            <p:nvPr/>
          </p:nvSpPr>
          <p:spPr bwMode="auto">
            <a:xfrm>
              <a:off x="939465" y="3033523"/>
              <a:ext cx="354584" cy="2937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r" fontAlgn="auto">
                <a:spcBef>
                  <a:spcPts val="0"/>
                </a:spcBef>
                <a:spcAft>
                  <a:spcPts val="0"/>
                </a:spcAft>
              </a:pPr>
              <a:r>
                <a:rPr lang="en-GB" altLang="en-US" sz="1200" dirty="0">
                  <a:solidFill>
                    <a:srgbClr val="000000"/>
                  </a:solidFill>
                  <a:latin typeface="Arial" panose="020B0604020202020204" pitchFamily="34" charset="0"/>
                  <a:cs typeface="Arial" panose="020B0604020202020204" pitchFamily="34" charset="0"/>
                </a:rPr>
                <a:t>60</a:t>
              </a:r>
            </a:p>
          </p:txBody>
        </p:sp>
        <p:sp>
          <p:nvSpPr>
            <p:cNvPr id="175" name="Text Box 109"/>
            <p:cNvSpPr txBox="1">
              <a:spLocks noChangeArrowheads="1"/>
            </p:cNvSpPr>
            <p:nvPr/>
          </p:nvSpPr>
          <p:spPr bwMode="auto">
            <a:xfrm>
              <a:off x="939465" y="2680539"/>
              <a:ext cx="354584" cy="2937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r" fontAlgn="auto">
                <a:spcBef>
                  <a:spcPts val="0"/>
                </a:spcBef>
                <a:spcAft>
                  <a:spcPts val="0"/>
                </a:spcAft>
              </a:pPr>
              <a:r>
                <a:rPr lang="en-GB" altLang="en-US" sz="1200">
                  <a:solidFill>
                    <a:srgbClr val="000000"/>
                  </a:solidFill>
                  <a:latin typeface="Arial" panose="020B0604020202020204" pitchFamily="34" charset="0"/>
                  <a:cs typeface="Arial" panose="020B0604020202020204" pitchFamily="34" charset="0"/>
                </a:rPr>
                <a:t>70</a:t>
              </a:r>
            </a:p>
          </p:txBody>
        </p:sp>
        <p:sp>
          <p:nvSpPr>
            <p:cNvPr id="176" name="Text Box 110"/>
            <p:cNvSpPr txBox="1">
              <a:spLocks noChangeArrowheads="1"/>
            </p:cNvSpPr>
            <p:nvPr/>
          </p:nvSpPr>
          <p:spPr bwMode="auto">
            <a:xfrm>
              <a:off x="939465" y="2340588"/>
              <a:ext cx="354584" cy="2937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r" fontAlgn="auto">
                <a:spcBef>
                  <a:spcPts val="0"/>
                </a:spcBef>
                <a:spcAft>
                  <a:spcPts val="0"/>
                </a:spcAft>
              </a:pPr>
              <a:r>
                <a:rPr lang="en-GB" altLang="en-US" sz="1200">
                  <a:solidFill>
                    <a:srgbClr val="000000"/>
                  </a:solidFill>
                  <a:latin typeface="Arial" panose="020B0604020202020204" pitchFamily="34" charset="0"/>
                  <a:cs typeface="Arial" panose="020B0604020202020204" pitchFamily="34" charset="0"/>
                </a:rPr>
                <a:t>80</a:t>
              </a:r>
            </a:p>
          </p:txBody>
        </p:sp>
        <p:sp>
          <p:nvSpPr>
            <p:cNvPr id="177" name="Text Box 111"/>
            <p:cNvSpPr txBox="1">
              <a:spLocks noChangeArrowheads="1"/>
            </p:cNvSpPr>
            <p:nvPr/>
          </p:nvSpPr>
          <p:spPr bwMode="auto">
            <a:xfrm>
              <a:off x="939465" y="2011975"/>
              <a:ext cx="354584" cy="2937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r" fontAlgn="auto">
                <a:spcBef>
                  <a:spcPts val="0"/>
                </a:spcBef>
                <a:spcAft>
                  <a:spcPts val="0"/>
                </a:spcAft>
              </a:pPr>
              <a:r>
                <a:rPr lang="en-GB" altLang="en-US" sz="1200" dirty="0">
                  <a:solidFill>
                    <a:srgbClr val="000000"/>
                  </a:solidFill>
                  <a:latin typeface="Arial" panose="020B0604020202020204" pitchFamily="34" charset="0"/>
                  <a:cs typeface="Arial" panose="020B0604020202020204" pitchFamily="34" charset="0"/>
                </a:rPr>
                <a:t>90</a:t>
              </a:r>
            </a:p>
          </p:txBody>
        </p:sp>
        <p:sp>
          <p:nvSpPr>
            <p:cNvPr id="179" name="Text Box 112"/>
            <p:cNvSpPr txBox="1">
              <a:spLocks noChangeArrowheads="1"/>
            </p:cNvSpPr>
            <p:nvPr/>
          </p:nvSpPr>
          <p:spPr bwMode="auto">
            <a:xfrm>
              <a:off x="854506" y="1693803"/>
              <a:ext cx="439543" cy="2937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r" fontAlgn="auto">
                <a:spcBef>
                  <a:spcPts val="0"/>
                </a:spcBef>
                <a:spcAft>
                  <a:spcPts val="0"/>
                </a:spcAft>
              </a:pPr>
              <a:r>
                <a:rPr lang="en-GB" altLang="en-US" sz="1200" dirty="0">
                  <a:solidFill>
                    <a:srgbClr val="000000"/>
                  </a:solidFill>
                  <a:latin typeface="Arial" panose="020B0604020202020204" pitchFamily="34" charset="0"/>
                  <a:cs typeface="Arial" panose="020B0604020202020204" pitchFamily="34" charset="0"/>
                </a:rPr>
                <a:t>100</a:t>
              </a:r>
            </a:p>
          </p:txBody>
        </p:sp>
        <p:sp>
          <p:nvSpPr>
            <p:cNvPr id="180" name="Text Box 113"/>
            <p:cNvSpPr txBox="1">
              <a:spLocks noChangeArrowheads="1"/>
            </p:cNvSpPr>
            <p:nvPr/>
          </p:nvSpPr>
          <p:spPr bwMode="auto">
            <a:xfrm>
              <a:off x="939465" y="4425653"/>
              <a:ext cx="354584" cy="2937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r" fontAlgn="auto">
                <a:spcBef>
                  <a:spcPts val="0"/>
                </a:spcBef>
                <a:spcAft>
                  <a:spcPts val="0"/>
                </a:spcAft>
              </a:pPr>
              <a:r>
                <a:rPr lang="en-GB" altLang="en-US" sz="1200">
                  <a:solidFill>
                    <a:srgbClr val="000000"/>
                  </a:solidFill>
                  <a:latin typeface="Arial" panose="020B0604020202020204" pitchFamily="34" charset="0"/>
                  <a:cs typeface="Arial" panose="020B0604020202020204" pitchFamily="34" charset="0"/>
                </a:rPr>
                <a:t>20</a:t>
              </a:r>
            </a:p>
          </p:txBody>
        </p:sp>
        <p:sp>
          <p:nvSpPr>
            <p:cNvPr id="183" name="Text Box 114"/>
            <p:cNvSpPr txBox="1">
              <a:spLocks noChangeArrowheads="1"/>
            </p:cNvSpPr>
            <p:nvPr/>
          </p:nvSpPr>
          <p:spPr bwMode="auto">
            <a:xfrm>
              <a:off x="939465" y="4796446"/>
              <a:ext cx="354584" cy="2937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r" fontAlgn="auto">
                <a:spcBef>
                  <a:spcPts val="0"/>
                </a:spcBef>
                <a:spcAft>
                  <a:spcPts val="0"/>
                </a:spcAft>
              </a:pPr>
              <a:r>
                <a:rPr lang="en-GB" altLang="en-US" sz="1200" dirty="0">
                  <a:solidFill>
                    <a:srgbClr val="000000"/>
                  </a:solidFill>
                  <a:latin typeface="Arial" panose="020B0604020202020204" pitchFamily="34" charset="0"/>
                  <a:cs typeface="Arial" panose="020B0604020202020204" pitchFamily="34" charset="0"/>
                </a:rPr>
                <a:t>10</a:t>
              </a:r>
            </a:p>
          </p:txBody>
        </p:sp>
        <p:sp>
          <p:nvSpPr>
            <p:cNvPr id="184" name="Text Box 115"/>
            <p:cNvSpPr txBox="1">
              <a:spLocks noChangeArrowheads="1"/>
            </p:cNvSpPr>
            <p:nvPr/>
          </p:nvSpPr>
          <p:spPr bwMode="auto">
            <a:xfrm>
              <a:off x="1024424" y="5140230"/>
              <a:ext cx="269625" cy="2937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r" fontAlgn="auto">
                <a:spcBef>
                  <a:spcPts val="0"/>
                </a:spcBef>
                <a:spcAft>
                  <a:spcPts val="0"/>
                </a:spcAft>
              </a:pPr>
              <a:r>
                <a:rPr lang="en-GB" altLang="en-US" sz="1200" dirty="0">
                  <a:solidFill>
                    <a:srgbClr val="000000"/>
                  </a:solidFill>
                  <a:latin typeface="Arial" panose="020B0604020202020204" pitchFamily="34" charset="0"/>
                  <a:cs typeface="Arial" panose="020B0604020202020204" pitchFamily="34" charset="0"/>
                </a:rPr>
                <a:t>0</a:t>
              </a:r>
            </a:p>
          </p:txBody>
        </p:sp>
        <p:sp>
          <p:nvSpPr>
            <p:cNvPr id="185" name="Text Box 116"/>
            <p:cNvSpPr txBox="1">
              <a:spLocks noChangeArrowheads="1"/>
            </p:cNvSpPr>
            <p:nvPr/>
          </p:nvSpPr>
          <p:spPr bwMode="auto">
            <a:xfrm>
              <a:off x="266544" y="5670535"/>
              <a:ext cx="877163" cy="2937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r" fontAlgn="auto">
                <a:spcBef>
                  <a:spcPts val="0"/>
                </a:spcBef>
                <a:spcAft>
                  <a:spcPts val="0"/>
                </a:spcAft>
              </a:pPr>
              <a:r>
                <a:rPr lang="en-GB" altLang="en-US" sz="1200" dirty="0">
                  <a:solidFill>
                    <a:srgbClr val="000000"/>
                  </a:solidFill>
                  <a:latin typeface="Arial" panose="020B0604020202020204" pitchFamily="34" charset="0"/>
                  <a:cs typeface="Arial" panose="020B0604020202020204" pitchFamily="34" charset="0"/>
                </a:rPr>
                <a:t>No. at </a:t>
              </a:r>
              <a:r>
                <a:rPr lang="en-GB" altLang="en-US" sz="1200" dirty="0" smtClean="0">
                  <a:solidFill>
                    <a:srgbClr val="000000"/>
                  </a:solidFill>
                  <a:latin typeface="Arial" panose="020B0604020202020204" pitchFamily="34" charset="0"/>
                  <a:cs typeface="Arial" panose="020B0604020202020204" pitchFamily="34" charset="0"/>
                </a:rPr>
                <a:t>risk</a:t>
              </a:r>
              <a:endParaRPr lang="en-GB" altLang="en-US" sz="1200" dirty="0">
                <a:solidFill>
                  <a:srgbClr val="000000"/>
                </a:solidFill>
                <a:latin typeface="Arial" panose="020B0604020202020204" pitchFamily="34" charset="0"/>
                <a:cs typeface="Arial" panose="020B0604020202020204" pitchFamily="34" charset="0"/>
              </a:endParaRPr>
            </a:p>
          </p:txBody>
        </p:sp>
        <p:sp>
          <p:nvSpPr>
            <p:cNvPr id="186" name="Text Box 117"/>
            <p:cNvSpPr txBox="1">
              <a:spLocks noChangeArrowheads="1"/>
            </p:cNvSpPr>
            <p:nvPr/>
          </p:nvSpPr>
          <p:spPr bwMode="auto">
            <a:xfrm>
              <a:off x="240142" y="5888557"/>
              <a:ext cx="907684" cy="48959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r" fontAlgn="auto">
                <a:spcBef>
                  <a:spcPts val="0"/>
                </a:spcBef>
                <a:spcAft>
                  <a:spcPts val="0"/>
                </a:spcAft>
              </a:pPr>
              <a:r>
                <a:rPr lang="en-GB" altLang="en-US" sz="1200" dirty="0" smtClean="0">
                  <a:solidFill>
                    <a:srgbClr val="000000"/>
                  </a:solidFill>
                  <a:latin typeface="Arial" panose="020B0604020202020204" pitchFamily="34" charset="0"/>
                  <a:cs typeface="Arial" panose="020B0604020202020204" pitchFamily="34" charset="0"/>
                </a:rPr>
                <a:t>Nivolumab</a:t>
              </a:r>
            </a:p>
            <a:p>
              <a:pPr algn="r" fontAlgn="auto">
                <a:spcBef>
                  <a:spcPts val="0"/>
                </a:spcBef>
                <a:spcAft>
                  <a:spcPts val="0"/>
                </a:spcAft>
              </a:pPr>
              <a:r>
                <a:rPr lang="en-GB" altLang="en-US" sz="1200" dirty="0" smtClean="0">
                  <a:solidFill>
                    <a:srgbClr val="000000"/>
                  </a:solidFill>
                  <a:latin typeface="Arial" panose="020B0604020202020204" pitchFamily="34" charset="0"/>
                  <a:cs typeface="Arial" panose="020B0604020202020204" pitchFamily="34" charset="0"/>
                </a:rPr>
                <a:t>Placebo</a:t>
              </a:r>
            </a:p>
          </p:txBody>
        </p:sp>
        <p:sp>
          <p:nvSpPr>
            <p:cNvPr id="187" name="Freeform 144"/>
            <p:cNvSpPr>
              <a:spLocks/>
            </p:cNvSpPr>
            <p:nvPr/>
          </p:nvSpPr>
          <p:spPr bwMode="auto">
            <a:xfrm>
              <a:off x="1434368" y="1819343"/>
              <a:ext cx="6694918" cy="3466386"/>
            </a:xfrm>
            <a:custGeom>
              <a:avLst/>
              <a:gdLst>
                <a:gd name="T0" fmla="*/ 0 w 423"/>
                <a:gd name="T1" fmla="*/ 0 h 261"/>
                <a:gd name="T2" fmla="*/ 0 w 423"/>
                <a:gd name="T3" fmla="*/ 261 h 261"/>
                <a:gd name="T4" fmla="*/ 423 w 423"/>
                <a:gd name="T5" fmla="*/ 261 h 261"/>
              </a:gdLst>
              <a:ahLst/>
              <a:cxnLst>
                <a:cxn ang="0">
                  <a:pos x="T0" y="T1"/>
                </a:cxn>
                <a:cxn ang="0">
                  <a:pos x="T2" y="T3"/>
                </a:cxn>
                <a:cxn ang="0">
                  <a:pos x="T4" y="T5"/>
                </a:cxn>
              </a:cxnLst>
              <a:rect l="0" t="0" r="r" b="b"/>
              <a:pathLst>
                <a:path w="423" h="261">
                  <a:moveTo>
                    <a:pt x="0" y="0"/>
                  </a:moveTo>
                  <a:lnTo>
                    <a:pt x="0" y="261"/>
                  </a:lnTo>
                  <a:lnTo>
                    <a:pt x="423" y="261"/>
                  </a:lnTo>
                </a:path>
              </a:pathLst>
            </a:custGeom>
            <a:noFill/>
            <a:ln w="25400">
              <a:solidFill>
                <a:srgbClr val="000000"/>
              </a:solidFill>
              <a:round/>
              <a:headEnd/>
              <a:tailEn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GB" sz="1200">
                <a:solidFill>
                  <a:srgbClr val="000000"/>
                </a:solidFill>
                <a:latin typeface="Arial" panose="020B0604020202020204" pitchFamily="34" charset="0"/>
                <a:cs typeface="Arial" panose="020B0604020202020204" pitchFamily="34" charset="0"/>
              </a:endParaRPr>
            </a:p>
          </p:txBody>
        </p:sp>
        <p:sp>
          <p:nvSpPr>
            <p:cNvPr id="188" name="Line 145"/>
            <p:cNvSpPr>
              <a:spLocks noChangeShapeType="1"/>
            </p:cNvSpPr>
            <p:nvPr/>
          </p:nvSpPr>
          <p:spPr bwMode="auto">
            <a:xfrm>
              <a:off x="1282550" y="1841250"/>
              <a:ext cx="144000" cy="0"/>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GB" sz="1200">
                <a:solidFill>
                  <a:srgbClr val="000000"/>
                </a:solidFill>
                <a:latin typeface="Arial" panose="020B0604020202020204" pitchFamily="34" charset="0"/>
                <a:cs typeface="Arial" panose="020B0604020202020204" pitchFamily="34" charset="0"/>
              </a:endParaRPr>
            </a:p>
          </p:txBody>
        </p:sp>
        <p:sp>
          <p:nvSpPr>
            <p:cNvPr id="189" name="Line 146"/>
            <p:cNvSpPr>
              <a:spLocks noChangeShapeType="1"/>
            </p:cNvSpPr>
            <p:nvPr/>
          </p:nvSpPr>
          <p:spPr bwMode="auto">
            <a:xfrm>
              <a:off x="1282550" y="2156028"/>
              <a:ext cx="144000" cy="0"/>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GB" sz="1200">
                <a:solidFill>
                  <a:srgbClr val="000000"/>
                </a:solidFill>
                <a:latin typeface="Arial" panose="020B0604020202020204" pitchFamily="34" charset="0"/>
                <a:cs typeface="Arial" panose="020B0604020202020204" pitchFamily="34" charset="0"/>
              </a:endParaRPr>
            </a:p>
          </p:txBody>
        </p:sp>
        <p:sp>
          <p:nvSpPr>
            <p:cNvPr id="190" name="Line 147"/>
            <p:cNvSpPr>
              <a:spLocks noChangeShapeType="1"/>
            </p:cNvSpPr>
            <p:nvPr/>
          </p:nvSpPr>
          <p:spPr bwMode="auto">
            <a:xfrm>
              <a:off x="1282550" y="2488057"/>
              <a:ext cx="144000" cy="0"/>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GB" sz="1200">
                <a:solidFill>
                  <a:srgbClr val="000000"/>
                </a:solidFill>
                <a:latin typeface="Arial" panose="020B0604020202020204" pitchFamily="34" charset="0"/>
                <a:cs typeface="Arial" panose="020B0604020202020204" pitchFamily="34" charset="0"/>
              </a:endParaRPr>
            </a:p>
          </p:txBody>
        </p:sp>
        <p:sp>
          <p:nvSpPr>
            <p:cNvPr id="191" name="Line 148"/>
            <p:cNvSpPr>
              <a:spLocks noChangeShapeType="1"/>
            </p:cNvSpPr>
            <p:nvPr/>
          </p:nvSpPr>
          <p:spPr bwMode="auto">
            <a:xfrm>
              <a:off x="1282550" y="2833368"/>
              <a:ext cx="144000" cy="0"/>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GB" sz="1200">
                <a:solidFill>
                  <a:srgbClr val="000000"/>
                </a:solidFill>
                <a:latin typeface="Arial" panose="020B0604020202020204" pitchFamily="34" charset="0"/>
                <a:cs typeface="Arial" panose="020B0604020202020204" pitchFamily="34" charset="0"/>
              </a:endParaRPr>
            </a:p>
          </p:txBody>
        </p:sp>
        <p:sp>
          <p:nvSpPr>
            <p:cNvPr id="192" name="Line 149"/>
            <p:cNvSpPr>
              <a:spLocks noChangeShapeType="1"/>
            </p:cNvSpPr>
            <p:nvPr/>
          </p:nvSpPr>
          <p:spPr bwMode="auto">
            <a:xfrm>
              <a:off x="1282550" y="5276737"/>
              <a:ext cx="144000" cy="0"/>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GB" sz="1200">
                <a:solidFill>
                  <a:srgbClr val="000000"/>
                </a:solidFill>
                <a:latin typeface="Arial" panose="020B0604020202020204" pitchFamily="34" charset="0"/>
                <a:cs typeface="Arial" panose="020B0604020202020204" pitchFamily="34" charset="0"/>
              </a:endParaRPr>
            </a:p>
          </p:txBody>
        </p:sp>
        <p:sp>
          <p:nvSpPr>
            <p:cNvPr id="193" name="Line 150"/>
            <p:cNvSpPr>
              <a:spLocks noChangeShapeType="1"/>
            </p:cNvSpPr>
            <p:nvPr/>
          </p:nvSpPr>
          <p:spPr bwMode="auto">
            <a:xfrm>
              <a:off x="1282550" y="4945074"/>
              <a:ext cx="144000" cy="0"/>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GB" sz="1200">
                <a:solidFill>
                  <a:srgbClr val="000000"/>
                </a:solidFill>
                <a:latin typeface="Arial" panose="020B0604020202020204" pitchFamily="34" charset="0"/>
                <a:cs typeface="Arial" panose="020B0604020202020204" pitchFamily="34" charset="0"/>
              </a:endParaRPr>
            </a:p>
          </p:txBody>
        </p:sp>
        <p:sp>
          <p:nvSpPr>
            <p:cNvPr id="194" name="Line 151"/>
            <p:cNvSpPr>
              <a:spLocks noChangeShapeType="1"/>
            </p:cNvSpPr>
            <p:nvPr/>
          </p:nvSpPr>
          <p:spPr bwMode="auto">
            <a:xfrm>
              <a:off x="1282550" y="4573201"/>
              <a:ext cx="144000" cy="0"/>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GB" sz="1200">
                <a:solidFill>
                  <a:srgbClr val="000000"/>
                </a:solidFill>
                <a:latin typeface="Arial" panose="020B0604020202020204" pitchFamily="34" charset="0"/>
                <a:cs typeface="Arial" panose="020B0604020202020204" pitchFamily="34" charset="0"/>
              </a:endParaRPr>
            </a:p>
          </p:txBody>
        </p:sp>
        <p:sp>
          <p:nvSpPr>
            <p:cNvPr id="195" name="Line 152"/>
            <p:cNvSpPr>
              <a:spLocks noChangeShapeType="1"/>
            </p:cNvSpPr>
            <p:nvPr/>
          </p:nvSpPr>
          <p:spPr bwMode="auto">
            <a:xfrm>
              <a:off x="1282550" y="4227891"/>
              <a:ext cx="144000" cy="0"/>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GB" sz="1200">
                <a:solidFill>
                  <a:srgbClr val="000000"/>
                </a:solidFill>
                <a:latin typeface="Arial" panose="020B0604020202020204" pitchFamily="34" charset="0"/>
                <a:cs typeface="Arial" panose="020B0604020202020204" pitchFamily="34" charset="0"/>
              </a:endParaRPr>
            </a:p>
          </p:txBody>
        </p:sp>
        <p:sp>
          <p:nvSpPr>
            <p:cNvPr id="196" name="Line 153"/>
            <p:cNvSpPr>
              <a:spLocks noChangeShapeType="1"/>
            </p:cNvSpPr>
            <p:nvPr/>
          </p:nvSpPr>
          <p:spPr bwMode="auto">
            <a:xfrm>
              <a:off x="1282550" y="3895861"/>
              <a:ext cx="144000" cy="0"/>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GB" sz="1200">
                <a:solidFill>
                  <a:srgbClr val="000000"/>
                </a:solidFill>
                <a:latin typeface="Arial" panose="020B0604020202020204" pitchFamily="34" charset="0"/>
                <a:cs typeface="Arial" panose="020B0604020202020204" pitchFamily="34" charset="0"/>
              </a:endParaRPr>
            </a:p>
          </p:txBody>
        </p:sp>
        <p:sp>
          <p:nvSpPr>
            <p:cNvPr id="197" name="Line 154"/>
            <p:cNvSpPr>
              <a:spLocks noChangeShapeType="1"/>
            </p:cNvSpPr>
            <p:nvPr/>
          </p:nvSpPr>
          <p:spPr bwMode="auto">
            <a:xfrm>
              <a:off x="1282550" y="3537270"/>
              <a:ext cx="144000" cy="0"/>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GB" sz="1200">
                <a:solidFill>
                  <a:srgbClr val="000000"/>
                </a:solidFill>
                <a:latin typeface="Arial" panose="020B0604020202020204" pitchFamily="34" charset="0"/>
                <a:cs typeface="Arial" panose="020B0604020202020204" pitchFamily="34" charset="0"/>
              </a:endParaRPr>
            </a:p>
          </p:txBody>
        </p:sp>
        <p:sp>
          <p:nvSpPr>
            <p:cNvPr id="198" name="Line 155"/>
            <p:cNvSpPr>
              <a:spLocks noChangeShapeType="1"/>
            </p:cNvSpPr>
            <p:nvPr/>
          </p:nvSpPr>
          <p:spPr bwMode="auto">
            <a:xfrm>
              <a:off x="1282550" y="3186198"/>
              <a:ext cx="144000" cy="0"/>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GB" sz="1200">
                <a:solidFill>
                  <a:srgbClr val="000000"/>
                </a:solidFill>
                <a:latin typeface="Arial" panose="020B0604020202020204" pitchFamily="34" charset="0"/>
                <a:cs typeface="Arial" panose="020B0604020202020204" pitchFamily="34" charset="0"/>
              </a:endParaRPr>
            </a:p>
          </p:txBody>
        </p:sp>
        <p:grpSp>
          <p:nvGrpSpPr>
            <p:cNvPr id="199" name="Group 198"/>
            <p:cNvGrpSpPr/>
            <p:nvPr/>
          </p:nvGrpSpPr>
          <p:grpSpPr>
            <a:xfrm>
              <a:off x="1218789" y="5290384"/>
              <a:ext cx="439543" cy="1087760"/>
              <a:chOff x="1218789" y="4703520"/>
              <a:chExt cx="439543" cy="1087760"/>
            </a:xfrm>
          </p:grpSpPr>
          <p:sp>
            <p:nvSpPr>
              <p:cNvPr id="250" name="Text Box 118"/>
              <p:cNvSpPr txBox="1">
                <a:spLocks noChangeArrowheads="1"/>
              </p:cNvSpPr>
              <p:nvPr/>
            </p:nvSpPr>
            <p:spPr bwMode="auto">
              <a:xfrm>
                <a:off x="1218789" y="5301688"/>
                <a:ext cx="439543" cy="4895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fontAlgn="auto">
                  <a:spcBef>
                    <a:spcPts val="0"/>
                  </a:spcBef>
                  <a:spcAft>
                    <a:spcPts val="0"/>
                  </a:spcAft>
                </a:pPr>
                <a:r>
                  <a:rPr lang="en-GB" altLang="en-US" sz="1200" dirty="0" smtClean="0">
                    <a:solidFill>
                      <a:srgbClr val="000000"/>
                    </a:solidFill>
                    <a:latin typeface="Arial" panose="020B0604020202020204" pitchFamily="34" charset="0"/>
                    <a:cs typeface="Arial" panose="020B0604020202020204" pitchFamily="34" charset="0"/>
                  </a:rPr>
                  <a:t>330</a:t>
                </a:r>
              </a:p>
              <a:p>
                <a:pPr algn="ctr" fontAlgn="auto">
                  <a:spcBef>
                    <a:spcPts val="0"/>
                  </a:spcBef>
                  <a:spcAft>
                    <a:spcPts val="0"/>
                  </a:spcAft>
                </a:pPr>
                <a:r>
                  <a:rPr lang="en-GB" altLang="en-US" sz="1200" dirty="0" smtClean="0">
                    <a:solidFill>
                      <a:srgbClr val="000000"/>
                    </a:solidFill>
                    <a:latin typeface="Arial" panose="020B0604020202020204" pitchFamily="34" charset="0"/>
                    <a:cs typeface="Arial" panose="020B0604020202020204" pitchFamily="34" charset="0"/>
                  </a:rPr>
                  <a:t>163</a:t>
                </a:r>
              </a:p>
            </p:txBody>
          </p:sp>
          <p:sp>
            <p:nvSpPr>
              <p:cNvPr id="251" name="Line 163"/>
              <p:cNvSpPr>
                <a:spLocks noChangeShapeType="1"/>
              </p:cNvSpPr>
              <p:nvPr/>
            </p:nvSpPr>
            <p:spPr bwMode="auto">
              <a:xfrm flipV="1">
                <a:off x="1438560" y="4703520"/>
                <a:ext cx="0" cy="144000"/>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200">
                  <a:solidFill>
                    <a:srgbClr val="000000"/>
                  </a:solidFill>
                  <a:latin typeface="Arial" panose="020B0604020202020204" pitchFamily="34" charset="0"/>
                  <a:cs typeface="Arial" panose="020B0604020202020204" pitchFamily="34" charset="0"/>
                </a:endParaRPr>
              </a:p>
            </p:txBody>
          </p:sp>
          <p:sp>
            <p:nvSpPr>
              <p:cNvPr id="252" name="Text Box 88"/>
              <p:cNvSpPr txBox="1">
                <a:spLocks noChangeArrowheads="1"/>
              </p:cNvSpPr>
              <p:nvPr/>
            </p:nvSpPr>
            <p:spPr bwMode="auto">
              <a:xfrm>
                <a:off x="1303748" y="4790352"/>
                <a:ext cx="269626" cy="2937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fontAlgn="auto">
                  <a:spcBef>
                    <a:spcPts val="0"/>
                  </a:spcBef>
                  <a:spcAft>
                    <a:spcPts val="0"/>
                  </a:spcAft>
                </a:pPr>
                <a:r>
                  <a:rPr lang="en-GB" altLang="en-US" sz="1200" dirty="0">
                    <a:solidFill>
                      <a:srgbClr val="000000"/>
                    </a:solidFill>
                    <a:latin typeface="Arial" panose="020B0604020202020204" pitchFamily="34" charset="0"/>
                    <a:cs typeface="Arial" panose="020B0604020202020204" pitchFamily="34" charset="0"/>
                  </a:rPr>
                  <a:t>0</a:t>
                </a:r>
              </a:p>
            </p:txBody>
          </p:sp>
        </p:grpSp>
        <p:grpSp>
          <p:nvGrpSpPr>
            <p:cNvPr id="200" name="Group 199"/>
            <p:cNvGrpSpPr/>
            <p:nvPr/>
          </p:nvGrpSpPr>
          <p:grpSpPr>
            <a:xfrm>
              <a:off x="1683689" y="5271060"/>
              <a:ext cx="6054143" cy="1107088"/>
              <a:chOff x="1683689" y="4684196"/>
              <a:chExt cx="6054143" cy="1107088"/>
            </a:xfrm>
          </p:grpSpPr>
          <p:sp>
            <p:nvSpPr>
              <p:cNvPr id="226" name="Text Box 119"/>
              <p:cNvSpPr txBox="1">
                <a:spLocks noChangeArrowheads="1"/>
              </p:cNvSpPr>
              <p:nvPr/>
            </p:nvSpPr>
            <p:spPr bwMode="auto">
              <a:xfrm>
                <a:off x="2117726" y="5301688"/>
                <a:ext cx="439543" cy="48959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r" fontAlgn="auto">
                  <a:spcBef>
                    <a:spcPts val="0"/>
                  </a:spcBef>
                  <a:spcAft>
                    <a:spcPts val="0"/>
                  </a:spcAft>
                </a:pPr>
                <a:r>
                  <a:rPr lang="en-GB" altLang="en-US" sz="1200" dirty="0" smtClean="0">
                    <a:solidFill>
                      <a:srgbClr val="000000"/>
                    </a:solidFill>
                    <a:latin typeface="Arial" panose="020B0604020202020204" pitchFamily="34" charset="0"/>
                    <a:cs typeface="Arial" panose="020B0604020202020204" pitchFamily="34" charset="0"/>
                  </a:rPr>
                  <a:t>192</a:t>
                </a:r>
              </a:p>
              <a:p>
                <a:pPr algn="r" fontAlgn="auto">
                  <a:spcBef>
                    <a:spcPts val="0"/>
                  </a:spcBef>
                  <a:spcAft>
                    <a:spcPts val="0"/>
                  </a:spcAft>
                </a:pPr>
                <a:r>
                  <a:rPr lang="en-GB" altLang="en-US" sz="1200" dirty="0" smtClean="0">
                    <a:solidFill>
                      <a:srgbClr val="000000"/>
                    </a:solidFill>
                    <a:latin typeface="Arial" panose="020B0604020202020204" pitchFamily="34" charset="0"/>
                    <a:cs typeface="Arial" panose="020B0604020202020204" pitchFamily="34" charset="0"/>
                  </a:rPr>
                  <a:t>82</a:t>
                </a:r>
              </a:p>
            </p:txBody>
          </p:sp>
          <p:sp>
            <p:nvSpPr>
              <p:cNvPr id="227" name="Line 164"/>
              <p:cNvSpPr>
                <a:spLocks noChangeShapeType="1"/>
              </p:cNvSpPr>
              <p:nvPr/>
            </p:nvSpPr>
            <p:spPr bwMode="auto">
              <a:xfrm flipV="1">
                <a:off x="2331589" y="4703520"/>
                <a:ext cx="0" cy="144000"/>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200">
                  <a:solidFill>
                    <a:srgbClr val="000000"/>
                  </a:solidFill>
                  <a:latin typeface="Arial" panose="020B0604020202020204" pitchFamily="34" charset="0"/>
                  <a:cs typeface="Arial" panose="020B0604020202020204" pitchFamily="34" charset="0"/>
                </a:endParaRPr>
              </a:p>
            </p:txBody>
          </p:sp>
          <p:sp>
            <p:nvSpPr>
              <p:cNvPr id="228" name="Text Box 88"/>
              <p:cNvSpPr txBox="1">
                <a:spLocks noChangeArrowheads="1"/>
              </p:cNvSpPr>
              <p:nvPr/>
            </p:nvSpPr>
            <p:spPr bwMode="auto">
              <a:xfrm>
                <a:off x="2202684" y="4790353"/>
                <a:ext cx="269625" cy="2937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fontAlgn="auto">
                  <a:spcBef>
                    <a:spcPts val="0"/>
                  </a:spcBef>
                  <a:spcAft>
                    <a:spcPts val="0"/>
                  </a:spcAft>
                </a:pPr>
                <a:r>
                  <a:rPr lang="en-GB" altLang="en-US" sz="1200" dirty="0" smtClean="0">
                    <a:solidFill>
                      <a:srgbClr val="000000"/>
                    </a:solidFill>
                    <a:latin typeface="Arial" panose="020B0604020202020204" pitchFamily="34" charset="0"/>
                    <a:cs typeface="Arial" panose="020B0604020202020204" pitchFamily="34" charset="0"/>
                  </a:rPr>
                  <a:t>4</a:t>
                </a:r>
                <a:endParaRPr lang="en-GB" altLang="en-US" sz="1200" dirty="0">
                  <a:solidFill>
                    <a:srgbClr val="000000"/>
                  </a:solidFill>
                  <a:latin typeface="Arial" panose="020B0604020202020204" pitchFamily="34" charset="0"/>
                  <a:cs typeface="Arial" panose="020B0604020202020204" pitchFamily="34" charset="0"/>
                </a:endParaRPr>
              </a:p>
            </p:txBody>
          </p:sp>
          <p:sp>
            <p:nvSpPr>
              <p:cNvPr id="229" name="Text Box 119"/>
              <p:cNvSpPr txBox="1">
                <a:spLocks noChangeArrowheads="1"/>
              </p:cNvSpPr>
              <p:nvPr/>
            </p:nvSpPr>
            <p:spPr bwMode="auto">
              <a:xfrm>
                <a:off x="1683689" y="5301693"/>
                <a:ext cx="439543" cy="48959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fontAlgn="auto">
                  <a:spcBef>
                    <a:spcPts val="0"/>
                  </a:spcBef>
                  <a:spcAft>
                    <a:spcPts val="0"/>
                  </a:spcAft>
                </a:pPr>
                <a:r>
                  <a:rPr lang="en-GB" altLang="en-US" sz="1200" dirty="0" smtClean="0">
                    <a:solidFill>
                      <a:srgbClr val="000000"/>
                    </a:solidFill>
                    <a:latin typeface="Arial" panose="020B0604020202020204" pitchFamily="34" charset="0"/>
                    <a:cs typeface="Arial" panose="020B0604020202020204" pitchFamily="34" charset="0"/>
                  </a:rPr>
                  <a:t>275</a:t>
                </a:r>
              </a:p>
              <a:p>
                <a:pPr algn="ctr" fontAlgn="auto">
                  <a:spcBef>
                    <a:spcPts val="0"/>
                  </a:spcBef>
                  <a:spcAft>
                    <a:spcPts val="0"/>
                  </a:spcAft>
                </a:pPr>
                <a:r>
                  <a:rPr lang="en-GB" altLang="en-US" sz="1200" dirty="0" smtClean="0">
                    <a:solidFill>
                      <a:srgbClr val="000000"/>
                    </a:solidFill>
                    <a:latin typeface="Arial" panose="020B0604020202020204" pitchFamily="34" charset="0"/>
                    <a:cs typeface="Arial" panose="020B0604020202020204" pitchFamily="34" charset="0"/>
                  </a:rPr>
                  <a:t>121</a:t>
                </a:r>
              </a:p>
            </p:txBody>
          </p:sp>
          <p:sp>
            <p:nvSpPr>
              <p:cNvPr id="230" name="Line 164"/>
              <p:cNvSpPr>
                <a:spLocks noChangeShapeType="1"/>
              </p:cNvSpPr>
              <p:nvPr/>
            </p:nvSpPr>
            <p:spPr bwMode="auto">
              <a:xfrm flipV="1">
                <a:off x="1897552" y="4684196"/>
                <a:ext cx="0" cy="144000"/>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200">
                  <a:solidFill>
                    <a:srgbClr val="000000"/>
                  </a:solidFill>
                  <a:latin typeface="Arial" panose="020B0604020202020204" pitchFamily="34" charset="0"/>
                  <a:cs typeface="Arial" panose="020B0604020202020204" pitchFamily="34" charset="0"/>
                </a:endParaRPr>
              </a:p>
            </p:txBody>
          </p:sp>
          <p:sp>
            <p:nvSpPr>
              <p:cNvPr id="231" name="Text Box 88"/>
              <p:cNvSpPr txBox="1">
                <a:spLocks noChangeArrowheads="1"/>
              </p:cNvSpPr>
              <p:nvPr/>
            </p:nvSpPr>
            <p:spPr bwMode="auto">
              <a:xfrm>
                <a:off x="1768647" y="4790353"/>
                <a:ext cx="269625" cy="2937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fontAlgn="auto">
                  <a:spcBef>
                    <a:spcPts val="0"/>
                  </a:spcBef>
                  <a:spcAft>
                    <a:spcPts val="0"/>
                  </a:spcAft>
                </a:pPr>
                <a:r>
                  <a:rPr lang="en-GB" altLang="en-US" sz="1200" dirty="0" smtClean="0">
                    <a:solidFill>
                      <a:srgbClr val="000000"/>
                    </a:solidFill>
                    <a:latin typeface="Arial" panose="020B0604020202020204" pitchFamily="34" charset="0"/>
                    <a:cs typeface="Arial" panose="020B0604020202020204" pitchFamily="34" charset="0"/>
                  </a:rPr>
                  <a:t>2</a:t>
                </a:r>
                <a:endParaRPr lang="en-GB" altLang="en-US" sz="1200" dirty="0">
                  <a:solidFill>
                    <a:srgbClr val="000000"/>
                  </a:solidFill>
                  <a:latin typeface="Arial" panose="020B0604020202020204" pitchFamily="34" charset="0"/>
                  <a:cs typeface="Arial" panose="020B0604020202020204" pitchFamily="34" charset="0"/>
                </a:endParaRPr>
              </a:p>
            </p:txBody>
          </p:sp>
          <p:sp>
            <p:nvSpPr>
              <p:cNvPr id="232" name="Text Box 119"/>
              <p:cNvSpPr txBox="1">
                <a:spLocks noChangeArrowheads="1"/>
              </p:cNvSpPr>
              <p:nvPr/>
            </p:nvSpPr>
            <p:spPr bwMode="auto">
              <a:xfrm>
                <a:off x="2566257" y="5301685"/>
                <a:ext cx="439543" cy="48959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r" fontAlgn="auto">
                  <a:spcBef>
                    <a:spcPts val="0"/>
                  </a:spcBef>
                  <a:spcAft>
                    <a:spcPts val="0"/>
                  </a:spcAft>
                </a:pPr>
                <a:r>
                  <a:rPr lang="en-GB" altLang="en-US" sz="1200" dirty="0" smtClean="0">
                    <a:solidFill>
                      <a:srgbClr val="000000"/>
                    </a:solidFill>
                    <a:latin typeface="Arial" panose="020B0604020202020204" pitchFamily="34" charset="0"/>
                    <a:cs typeface="Arial" panose="020B0604020202020204" pitchFamily="34" charset="0"/>
                  </a:rPr>
                  <a:t>143</a:t>
                </a:r>
              </a:p>
              <a:p>
                <a:pPr algn="r" fontAlgn="auto">
                  <a:spcBef>
                    <a:spcPts val="0"/>
                  </a:spcBef>
                  <a:spcAft>
                    <a:spcPts val="0"/>
                  </a:spcAft>
                </a:pPr>
                <a:r>
                  <a:rPr lang="en-GB" altLang="en-US" sz="1200" dirty="0" smtClean="0">
                    <a:solidFill>
                      <a:srgbClr val="000000"/>
                    </a:solidFill>
                    <a:latin typeface="Arial" panose="020B0604020202020204" pitchFamily="34" charset="0"/>
                    <a:cs typeface="Arial" panose="020B0604020202020204" pitchFamily="34" charset="0"/>
                  </a:rPr>
                  <a:t>54</a:t>
                </a:r>
              </a:p>
            </p:txBody>
          </p:sp>
          <p:sp>
            <p:nvSpPr>
              <p:cNvPr id="233" name="Line 164"/>
              <p:cNvSpPr>
                <a:spLocks noChangeShapeType="1"/>
              </p:cNvSpPr>
              <p:nvPr/>
            </p:nvSpPr>
            <p:spPr bwMode="auto">
              <a:xfrm flipV="1">
                <a:off x="2780120" y="4715553"/>
                <a:ext cx="0" cy="144000"/>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200">
                  <a:solidFill>
                    <a:srgbClr val="000000"/>
                  </a:solidFill>
                  <a:latin typeface="Arial" panose="020B0604020202020204" pitchFamily="34" charset="0"/>
                  <a:cs typeface="Arial" panose="020B0604020202020204" pitchFamily="34" charset="0"/>
                </a:endParaRPr>
              </a:p>
            </p:txBody>
          </p:sp>
          <p:sp>
            <p:nvSpPr>
              <p:cNvPr id="234" name="Text Box 88"/>
              <p:cNvSpPr txBox="1">
                <a:spLocks noChangeArrowheads="1"/>
              </p:cNvSpPr>
              <p:nvPr/>
            </p:nvSpPr>
            <p:spPr bwMode="auto">
              <a:xfrm>
                <a:off x="2651215" y="4790353"/>
                <a:ext cx="269625" cy="2937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fontAlgn="auto">
                  <a:spcBef>
                    <a:spcPts val="0"/>
                  </a:spcBef>
                  <a:spcAft>
                    <a:spcPts val="0"/>
                  </a:spcAft>
                </a:pPr>
                <a:r>
                  <a:rPr lang="en-GB" altLang="en-US" sz="1200" dirty="0" smtClean="0">
                    <a:solidFill>
                      <a:srgbClr val="000000"/>
                    </a:solidFill>
                    <a:latin typeface="Arial" panose="020B0604020202020204" pitchFamily="34" charset="0"/>
                    <a:cs typeface="Arial" panose="020B0604020202020204" pitchFamily="34" charset="0"/>
                  </a:rPr>
                  <a:t>6</a:t>
                </a:r>
                <a:endParaRPr lang="en-GB" altLang="en-US" sz="1200" dirty="0">
                  <a:solidFill>
                    <a:srgbClr val="000000"/>
                  </a:solidFill>
                  <a:latin typeface="Arial" panose="020B0604020202020204" pitchFamily="34" charset="0"/>
                  <a:cs typeface="Arial" panose="020B0604020202020204" pitchFamily="34" charset="0"/>
                </a:endParaRPr>
              </a:p>
            </p:txBody>
          </p:sp>
          <p:sp>
            <p:nvSpPr>
              <p:cNvPr id="235" name="Text Box 119"/>
              <p:cNvSpPr txBox="1">
                <a:spLocks noChangeArrowheads="1"/>
              </p:cNvSpPr>
              <p:nvPr/>
            </p:nvSpPr>
            <p:spPr bwMode="auto">
              <a:xfrm>
                <a:off x="3498129" y="5301685"/>
                <a:ext cx="354584" cy="48959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fontAlgn="auto">
                  <a:spcBef>
                    <a:spcPts val="0"/>
                  </a:spcBef>
                  <a:spcAft>
                    <a:spcPts val="0"/>
                  </a:spcAft>
                </a:pPr>
                <a:r>
                  <a:rPr lang="en-GB" altLang="en-US" sz="1200" dirty="0" smtClean="0">
                    <a:solidFill>
                      <a:srgbClr val="000000"/>
                    </a:solidFill>
                    <a:latin typeface="Arial" panose="020B0604020202020204" pitchFamily="34" charset="0"/>
                    <a:cs typeface="Arial" panose="020B0604020202020204" pitchFamily="34" charset="0"/>
                  </a:rPr>
                  <a:t>97</a:t>
                </a:r>
              </a:p>
              <a:p>
                <a:pPr algn="ctr" fontAlgn="auto">
                  <a:spcBef>
                    <a:spcPts val="0"/>
                  </a:spcBef>
                  <a:spcAft>
                    <a:spcPts val="0"/>
                  </a:spcAft>
                </a:pPr>
                <a:r>
                  <a:rPr lang="en-GB" altLang="en-US" sz="1200" dirty="0" smtClean="0">
                    <a:solidFill>
                      <a:srgbClr val="000000"/>
                    </a:solidFill>
                    <a:latin typeface="Arial" panose="020B0604020202020204" pitchFamily="34" charset="0"/>
                    <a:cs typeface="Arial" panose="020B0604020202020204" pitchFamily="34" charset="0"/>
                  </a:rPr>
                  <a:t>24</a:t>
                </a:r>
              </a:p>
            </p:txBody>
          </p:sp>
          <p:sp>
            <p:nvSpPr>
              <p:cNvPr id="236" name="Line 164"/>
              <p:cNvSpPr>
                <a:spLocks noChangeShapeType="1"/>
              </p:cNvSpPr>
              <p:nvPr/>
            </p:nvSpPr>
            <p:spPr bwMode="auto">
              <a:xfrm flipV="1">
                <a:off x="3669512" y="4703495"/>
                <a:ext cx="0" cy="144000"/>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200">
                  <a:solidFill>
                    <a:srgbClr val="000000"/>
                  </a:solidFill>
                  <a:latin typeface="Arial" panose="020B0604020202020204" pitchFamily="34" charset="0"/>
                  <a:cs typeface="Arial" panose="020B0604020202020204" pitchFamily="34" charset="0"/>
                </a:endParaRPr>
              </a:p>
            </p:txBody>
          </p:sp>
          <p:sp>
            <p:nvSpPr>
              <p:cNvPr id="237" name="Text Box 88"/>
              <p:cNvSpPr txBox="1">
                <a:spLocks noChangeArrowheads="1"/>
              </p:cNvSpPr>
              <p:nvPr/>
            </p:nvSpPr>
            <p:spPr bwMode="auto">
              <a:xfrm>
                <a:off x="3498128" y="4790353"/>
                <a:ext cx="354584" cy="2937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fontAlgn="auto">
                  <a:spcBef>
                    <a:spcPts val="0"/>
                  </a:spcBef>
                  <a:spcAft>
                    <a:spcPts val="0"/>
                  </a:spcAft>
                </a:pPr>
                <a:r>
                  <a:rPr lang="en-GB" altLang="en-US" sz="1200" dirty="0" smtClean="0">
                    <a:solidFill>
                      <a:srgbClr val="000000"/>
                    </a:solidFill>
                    <a:latin typeface="Arial" panose="020B0604020202020204" pitchFamily="34" charset="0"/>
                    <a:cs typeface="Arial" panose="020B0604020202020204" pitchFamily="34" charset="0"/>
                  </a:rPr>
                  <a:t>10</a:t>
                </a:r>
                <a:endParaRPr lang="en-GB" altLang="en-US" sz="1200" dirty="0">
                  <a:solidFill>
                    <a:srgbClr val="000000"/>
                  </a:solidFill>
                  <a:latin typeface="Arial" panose="020B0604020202020204" pitchFamily="34" charset="0"/>
                  <a:cs typeface="Arial" panose="020B0604020202020204" pitchFamily="34" charset="0"/>
                </a:endParaRPr>
              </a:p>
            </p:txBody>
          </p:sp>
          <p:sp>
            <p:nvSpPr>
              <p:cNvPr id="238" name="Text Box 119"/>
              <p:cNvSpPr txBox="1">
                <a:spLocks noChangeArrowheads="1"/>
              </p:cNvSpPr>
              <p:nvPr/>
            </p:nvSpPr>
            <p:spPr bwMode="auto">
              <a:xfrm>
                <a:off x="4442113" y="5301685"/>
                <a:ext cx="354584" cy="48959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r" fontAlgn="auto">
                  <a:spcBef>
                    <a:spcPts val="0"/>
                  </a:spcBef>
                  <a:spcAft>
                    <a:spcPts val="0"/>
                  </a:spcAft>
                </a:pPr>
                <a:r>
                  <a:rPr lang="en-GB" altLang="en-US" sz="1200" dirty="0" smtClean="0">
                    <a:solidFill>
                      <a:srgbClr val="000000"/>
                    </a:solidFill>
                    <a:latin typeface="Arial" panose="020B0604020202020204" pitchFamily="34" charset="0"/>
                    <a:cs typeface="Arial" panose="020B0604020202020204" pitchFamily="34" charset="0"/>
                  </a:rPr>
                  <a:t>54</a:t>
                </a:r>
              </a:p>
              <a:p>
                <a:pPr algn="r" fontAlgn="auto">
                  <a:spcBef>
                    <a:spcPts val="0"/>
                  </a:spcBef>
                  <a:spcAft>
                    <a:spcPts val="0"/>
                  </a:spcAft>
                </a:pPr>
                <a:r>
                  <a:rPr lang="en-GB" altLang="en-US" sz="1200" dirty="0">
                    <a:solidFill>
                      <a:srgbClr val="000000"/>
                    </a:solidFill>
                    <a:latin typeface="Arial" panose="020B0604020202020204" pitchFamily="34" charset="0"/>
                    <a:cs typeface="Arial" panose="020B0604020202020204" pitchFamily="34" charset="0"/>
                  </a:rPr>
                  <a:t>8</a:t>
                </a:r>
                <a:endParaRPr lang="en-GB" altLang="en-US" sz="1200" dirty="0" smtClean="0">
                  <a:solidFill>
                    <a:srgbClr val="000000"/>
                  </a:solidFill>
                  <a:latin typeface="Arial" panose="020B0604020202020204" pitchFamily="34" charset="0"/>
                  <a:cs typeface="Arial" panose="020B0604020202020204" pitchFamily="34" charset="0"/>
                </a:endParaRPr>
              </a:p>
            </p:txBody>
          </p:sp>
          <p:sp>
            <p:nvSpPr>
              <p:cNvPr id="239" name="Line 164"/>
              <p:cNvSpPr>
                <a:spLocks noChangeShapeType="1"/>
              </p:cNvSpPr>
              <p:nvPr/>
            </p:nvSpPr>
            <p:spPr bwMode="auto">
              <a:xfrm flipV="1">
                <a:off x="4613496" y="4713148"/>
                <a:ext cx="0" cy="144000"/>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200">
                  <a:solidFill>
                    <a:srgbClr val="000000"/>
                  </a:solidFill>
                  <a:latin typeface="Arial" panose="020B0604020202020204" pitchFamily="34" charset="0"/>
                  <a:cs typeface="Arial" panose="020B0604020202020204" pitchFamily="34" charset="0"/>
                </a:endParaRPr>
              </a:p>
            </p:txBody>
          </p:sp>
          <p:sp>
            <p:nvSpPr>
              <p:cNvPr id="240" name="Text Box 88"/>
              <p:cNvSpPr txBox="1">
                <a:spLocks noChangeArrowheads="1"/>
              </p:cNvSpPr>
              <p:nvPr/>
            </p:nvSpPr>
            <p:spPr bwMode="auto">
              <a:xfrm>
                <a:off x="4442112" y="4790353"/>
                <a:ext cx="354584" cy="2937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fontAlgn="auto">
                  <a:spcBef>
                    <a:spcPts val="0"/>
                  </a:spcBef>
                  <a:spcAft>
                    <a:spcPts val="0"/>
                  </a:spcAft>
                </a:pPr>
                <a:r>
                  <a:rPr lang="en-GB" altLang="en-US" sz="1200" dirty="0" smtClean="0">
                    <a:solidFill>
                      <a:srgbClr val="000000"/>
                    </a:solidFill>
                    <a:latin typeface="Arial" panose="020B0604020202020204" pitchFamily="34" charset="0"/>
                    <a:cs typeface="Arial" panose="020B0604020202020204" pitchFamily="34" charset="0"/>
                  </a:rPr>
                  <a:t>14</a:t>
                </a:r>
                <a:endParaRPr lang="en-GB" altLang="en-US" sz="1200" dirty="0">
                  <a:solidFill>
                    <a:srgbClr val="000000"/>
                  </a:solidFill>
                  <a:latin typeface="Arial" panose="020B0604020202020204" pitchFamily="34" charset="0"/>
                  <a:cs typeface="Arial" panose="020B0604020202020204" pitchFamily="34" charset="0"/>
                </a:endParaRPr>
              </a:p>
            </p:txBody>
          </p:sp>
          <p:sp>
            <p:nvSpPr>
              <p:cNvPr id="241" name="Text Box 119"/>
              <p:cNvSpPr txBox="1">
                <a:spLocks noChangeArrowheads="1"/>
              </p:cNvSpPr>
              <p:nvPr/>
            </p:nvSpPr>
            <p:spPr bwMode="auto">
              <a:xfrm>
                <a:off x="5399745" y="5301685"/>
                <a:ext cx="354584" cy="48959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r" fontAlgn="auto">
                  <a:spcBef>
                    <a:spcPts val="0"/>
                  </a:spcBef>
                  <a:spcAft>
                    <a:spcPts val="0"/>
                  </a:spcAft>
                </a:pPr>
                <a:r>
                  <a:rPr lang="en-GB" altLang="en-US" sz="1200" dirty="0" smtClean="0">
                    <a:solidFill>
                      <a:srgbClr val="000000"/>
                    </a:solidFill>
                    <a:latin typeface="Arial" panose="020B0604020202020204" pitchFamily="34" charset="0"/>
                    <a:cs typeface="Arial" panose="020B0604020202020204" pitchFamily="34" charset="0"/>
                  </a:rPr>
                  <a:t>22</a:t>
                </a:r>
              </a:p>
              <a:p>
                <a:pPr algn="r" fontAlgn="auto">
                  <a:spcBef>
                    <a:spcPts val="0"/>
                  </a:spcBef>
                  <a:spcAft>
                    <a:spcPts val="0"/>
                  </a:spcAft>
                </a:pPr>
                <a:r>
                  <a:rPr lang="en-GB" altLang="en-US" sz="1200" dirty="0">
                    <a:solidFill>
                      <a:srgbClr val="000000"/>
                    </a:solidFill>
                    <a:latin typeface="Arial" panose="020B0604020202020204" pitchFamily="34" charset="0"/>
                    <a:cs typeface="Arial" panose="020B0604020202020204" pitchFamily="34" charset="0"/>
                  </a:rPr>
                  <a:t>5</a:t>
                </a:r>
                <a:endParaRPr lang="en-GB" altLang="en-US" sz="1200" dirty="0" smtClean="0">
                  <a:solidFill>
                    <a:srgbClr val="000000"/>
                  </a:solidFill>
                  <a:latin typeface="Arial" panose="020B0604020202020204" pitchFamily="34" charset="0"/>
                  <a:cs typeface="Arial" panose="020B0604020202020204" pitchFamily="34" charset="0"/>
                </a:endParaRPr>
              </a:p>
            </p:txBody>
          </p:sp>
          <p:sp>
            <p:nvSpPr>
              <p:cNvPr id="242" name="Line 164"/>
              <p:cNvSpPr>
                <a:spLocks noChangeShapeType="1"/>
              </p:cNvSpPr>
              <p:nvPr/>
            </p:nvSpPr>
            <p:spPr bwMode="auto">
              <a:xfrm flipV="1">
                <a:off x="5571128" y="4701092"/>
                <a:ext cx="0" cy="144000"/>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200">
                  <a:solidFill>
                    <a:srgbClr val="000000"/>
                  </a:solidFill>
                  <a:latin typeface="Arial" panose="020B0604020202020204" pitchFamily="34" charset="0"/>
                  <a:cs typeface="Arial" panose="020B0604020202020204" pitchFamily="34" charset="0"/>
                </a:endParaRPr>
              </a:p>
            </p:txBody>
          </p:sp>
          <p:sp>
            <p:nvSpPr>
              <p:cNvPr id="243" name="Text Box 88"/>
              <p:cNvSpPr txBox="1">
                <a:spLocks noChangeArrowheads="1"/>
              </p:cNvSpPr>
              <p:nvPr/>
            </p:nvSpPr>
            <p:spPr bwMode="auto">
              <a:xfrm>
                <a:off x="5399744" y="4790353"/>
                <a:ext cx="354584" cy="2937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fontAlgn="auto">
                  <a:spcBef>
                    <a:spcPts val="0"/>
                  </a:spcBef>
                  <a:spcAft>
                    <a:spcPts val="0"/>
                  </a:spcAft>
                </a:pPr>
                <a:r>
                  <a:rPr lang="en-GB" altLang="en-US" sz="1200" dirty="0" smtClean="0">
                    <a:solidFill>
                      <a:srgbClr val="000000"/>
                    </a:solidFill>
                    <a:latin typeface="Arial" panose="020B0604020202020204" pitchFamily="34" charset="0"/>
                    <a:cs typeface="Arial" panose="020B0604020202020204" pitchFamily="34" charset="0"/>
                  </a:rPr>
                  <a:t>18</a:t>
                </a:r>
                <a:endParaRPr lang="en-GB" altLang="en-US" sz="1200" dirty="0">
                  <a:solidFill>
                    <a:srgbClr val="000000"/>
                  </a:solidFill>
                  <a:latin typeface="Arial" panose="020B0604020202020204" pitchFamily="34" charset="0"/>
                  <a:cs typeface="Arial" panose="020B0604020202020204" pitchFamily="34" charset="0"/>
                </a:endParaRPr>
              </a:p>
            </p:txBody>
          </p:sp>
          <p:sp>
            <p:nvSpPr>
              <p:cNvPr id="244" name="Text Box 119"/>
              <p:cNvSpPr txBox="1">
                <a:spLocks noChangeArrowheads="1"/>
              </p:cNvSpPr>
              <p:nvPr/>
            </p:nvSpPr>
            <p:spPr bwMode="auto">
              <a:xfrm>
                <a:off x="6427152" y="5301685"/>
                <a:ext cx="269626" cy="48959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fontAlgn="auto">
                  <a:spcBef>
                    <a:spcPts val="0"/>
                  </a:spcBef>
                  <a:spcAft>
                    <a:spcPts val="0"/>
                  </a:spcAft>
                </a:pPr>
                <a:r>
                  <a:rPr lang="en-GB" altLang="en-US" sz="1200" dirty="0" smtClean="0">
                    <a:solidFill>
                      <a:srgbClr val="000000"/>
                    </a:solidFill>
                    <a:latin typeface="Arial" panose="020B0604020202020204" pitchFamily="34" charset="0"/>
                    <a:cs typeface="Arial" panose="020B0604020202020204" pitchFamily="34" charset="0"/>
                  </a:rPr>
                  <a:t>7</a:t>
                </a:r>
              </a:p>
              <a:p>
                <a:pPr algn="ctr" fontAlgn="auto">
                  <a:spcBef>
                    <a:spcPts val="0"/>
                  </a:spcBef>
                  <a:spcAft>
                    <a:spcPts val="0"/>
                  </a:spcAft>
                </a:pPr>
                <a:r>
                  <a:rPr lang="en-GB" altLang="en-US" sz="1200" dirty="0">
                    <a:solidFill>
                      <a:srgbClr val="000000"/>
                    </a:solidFill>
                    <a:latin typeface="Arial" panose="020B0604020202020204" pitchFamily="34" charset="0"/>
                    <a:cs typeface="Arial" panose="020B0604020202020204" pitchFamily="34" charset="0"/>
                  </a:rPr>
                  <a:t>3</a:t>
                </a:r>
                <a:endParaRPr lang="en-GB" altLang="en-US" sz="1200" dirty="0" smtClean="0">
                  <a:solidFill>
                    <a:srgbClr val="000000"/>
                  </a:solidFill>
                  <a:latin typeface="Arial" panose="020B0604020202020204" pitchFamily="34" charset="0"/>
                  <a:cs typeface="Arial" panose="020B0604020202020204" pitchFamily="34" charset="0"/>
                </a:endParaRPr>
              </a:p>
            </p:txBody>
          </p:sp>
          <p:sp>
            <p:nvSpPr>
              <p:cNvPr id="245" name="Line 164"/>
              <p:cNvSpPr>
                <a:spLocks noChangeShapeType="1"/>
              </p:cNvSpPr>
              <p:nvPr/>
            </p:nvSpPr>
            <p:spPr bwMode="auto">
              <a:xfrm flipV="1">
                <a:off x="6556056" y="4689036"/>
                <a:ext cx="0" cy="144000"/>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200">
                  <a:solidFill>
                    <a:srgbClr val="000000"/>
                  </a:solidFill>
                  <a:latin typeface="Arial" panose="020B0604020202020204" pitchFamily="34" charset="0"/>
                  <a:cs typeface="Arial" panose="020B0604020202020204" pitchFamily="34" charset="0"/>
                </a:endParaRPr>
              </a:p>
            </p:txBody>
          </p:sp>
          <p:sp>
            <p:nvSpPr>
              <p:cNvPr id="246" name="Text Box 88"/>
              <p:cNvSpPr txBox="1">
                <a:spLocks noChangeArrowheads="1"/>
              </p:cNvSpPr>
              <p:nvPr/>
            </p:nvSpPr>
            <p:spPr bwMode="auto">
              <a:xfrm>
                <a:off x="6384672" y="4790353"/>
                <a:ext cx="354584" cy="2937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fontAlgn="auto">
                  <a:spcBef>
                    <a:spcPts val="0"/>
                  </a:spcBef>
                  <a:spcAft>
                    <a:spcPts val="0"/>
                  </a:spcAft>
                </a:pPr>
                <a:r>
                  <a:rPr lang="en-GB" altLang="en-US" sz="1200" dirty="0" smtClean="0">
                    <a:solidFill>
                      <a:srgbClr val="000000"/>
                    </a:solidFill>
                    <a:latin typeface="Arial" panose="020B0604020202020204" pitchFamily="34" charset="0"/>
                    <a:cs typeface="Arial" panose="020B0604020202020204" pitchFamily="34" charset="0"/>
                  </a:rPr>
                  <a:t>22</a:t>
                </a:r>
                <a:endParaRPr lang="en-GB" altLang="en-US" sz="1200" dirty="0">
                  <a:solidFill>
                    <a:srgbClr val="000000"/>
                  </a:solidFill>
                  <a:latin typeface="Arial" panose="020B0604020202020204" pitchFamily="34" charset="0"/>
                  <a:cs typeface="Arial" panose="020B0604020202020204" pitchFamily="34" charset="0"/>
                </a:endParaRPr>
              </a:p>
            </p:txBody>
          </p:sp>
          <p:sp>
            <p:nvSpPr>
              <p:cNvPr id="247" name="Text Box 119"/>
              <p:cNvSpPr txBox="1">
                <a:spLocks noChangeArrowheads="1"/>
              </p:cNvSpPr>
              <p:nvPr/>
            </p:nvSpPr>
            <p:spPr bwMode="auto">
              <a:xfrm>
                <a:off x="7425728" y="5301685"/>
                <a:ext cx="269626" cy="48959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fontAlgn="auto">
                  <a:spcBef>
                    <a:spcPts val="0"/>
                  </a:spcBef>
                  <a:spcAft>
                    <a:spcPts val="0"/>
                  </a:spcAft>
                </a:pPr>
                <a:r>
                  <a:rPr lang="en-GB" altLang="en-US" sz="1200" dirty="0" smtClean="0">
                    <a:solidFill>
                      <a:srgbClr val="000000"/>
                    </a:solidFill>
                    <a:latin typeface="Arial" panose="020B0604020202020204" pitchFamily="34" charset="0"/>
                    <a:cs typeface="Arial" panose="020B0604020202020204" pitchFamily="34" charset="0"/>
                  </a:rPr>
                  <a:t>1</a:t>
                </a:r>
              </a:p>
              <a:p>
                <a:pPr algn="ctr" fontAlgn="auto">
                  <a:spcBef>
                    <a:spcPts val="0"/>
                  </a:spcBef>
                  <a:spcAft>
                    <a:spcPts val="0"/>
                  </a:spcAft>
                </a:pPr>
                <a:r>
                  <a:rPr lang="en-GB" altLang="en-US" sz="1200" dirty="0">
                    <a:solidFill>
                      <a:srgbClr val="000000"/>
                    </a:solidFill>
                    <a:latin typeface="Arial" panose="020B0604020202020204" pitchFamily="34" charset="0"/>
                    <a:cs typeface="Arial" panose="020B0604020202020204" pitchFamily="34" charset="0"/>
                  </a:rPr>
                  <a:t>2</a:t>
                </a:r>
                <a:endParaRPr lang="en-GB" altLang="en-US" sz="1200" dirty="0" smtClean="0">
                  <a:solidFill>
                    <a:srgbClr val="000000"/>
                  </a:solidFill>
                  <a:latin typeface="Arial" panose="020B0604020202020204" pitchFamily="34" charset="0"/>
                  <a:cs typeface="Arial" panose="020B0604020202020204" pitchFamily="34" charset="0"/>
                </a:endParaRPr>
              </a:p>
            </p:txBody>
          </p:sp>
          <p:sp>
            <p:nvSpPr>
              <p:cNvPr id="248" name="Line 164"/>
              <p:cNvSpPr>
                <a:spLocks noChangeShapeType="1"/>
              </p:cNvSpPr>
              <p:nvPr/>
            </p:nvSpPr>
            <p:spPr bwMode="auto">
              <a:xfrm flipV="1">
                <a:off x="7554632" y="4684439"/>
                <a:ext cx="0" cy="144000"/>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200">
                  <a:solidFill>
                    <a:srgbClr val="000000"/>
                  </a:solidFill>
                  <a:latin typeface="Arial" panose="020B0604020202020204" pitchFamily="34" charset="0"/>
                  <a:cs typeface="Arial" panose="020B0604020202020204" pitchFamily="34" charset="0"/>
                </a:endParaRPr>
              </a:p>
            </p:txBody>
          </p:sp>
          <p:sp>
            <p:nvSpPr>
              <p:cNvPr id="249" name="Text Box 88"/>
              <p:cNvSpPr txBox="1">
                <a:spLocks noChangeArrowheads="1"/>
              </p:cNvSpPr>
              <p:nvPr/>
            </p:nvSpPr>
            <p:spPr bwMode="auto">
              <a:xfrm>
                <a:off x="7383248" y="4790353"/>
                <a:ext cx="354584" cy="2937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fontAlgn="auto">
                  <a:spcBef>
                    <a:spcPts val="0"/>
                  </a:spcBef>
                  <a:spcAft>
                    <a:spcPts val="0"/>
                  </a:spcAft>
                </a:pPr>
                <a:r>
                  <a:rPr lang="en-GB" altLang="en-US" sz="1200" dirty="0" smtClean="0">
                    <a:solidFill>
                      <a:srgbClr val="000000"/>
                    </a:solidFill>
                    <a:latin typeface="Arial" panose="020B0604020202020204" pitchFamily="34" charset="0"/>
                    <a:cs typeface="Arial" panose="020B0604020202020204" pitchFamily="34" charset="0"/>
                  </a:rPr>
                  <a:t>26</a:t>
                </a:r>
                <a:endParaRPr lang="en-GB" altLang="en-US" sz="1200" dirty="0">
                  <a:solidFill>
                    <a:srgbClr val="000000"/>
                  </a:solidFill>
                  <a:latin typeface="Arial" panose="020B0604020202020204" pitchFamily="34" charset="0"/>
                  <a:cs typeface="Arial" panose="020B0604020202020204" pitchFamily="34" charset="0"/>
                </a:endParaRPr>
              </a:p>
            </p:txBody>
          </p:sp>
        </p:grpSp>
        <p:grpSp>
          <p:nvGrpSpPr>
            <p:cNvPr id="201" name="Group 200"/>
            <p:cNvGrpSpPr/>
            <p:nvPr/>
          </p:nvGrpSpPr>
          <p:grpSpPr>
            <a:xfrm>
              <a:off x="3008278" y="5290384"/>
              <a:ext cx="439543" cy="1087760"/>
              <a:chOff x="3008278" y="4703520"/>
              <a:chExt cx="439543" cy="1087760"/>
            </a:xfrm>
          </p:grpSpPr>
          <p:sp>
            <p:nvSpPr>
              <p:cNvPr id="223" name="Text Box 120"/>
              <p:cNvSpPr txBox="1">
                <a:spLocks noChangeArrowheads="1"/>
              </p:cNvSpPr>
              <p:nvPr/>
            </p:nvSpPr>
            <p:spPr bwMode="auto">
              <a:xfrm>
                <a:off x="3008278" y="5301688"/>
                <a:ext cx="439543" cy="4895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r" fontAlgn="auto">
                  <a:spcBef>
                    <a:spcPts val="0"/>
                  </a:spcBef>
                  <a:spcAft>
                    <a:spcPts val="0"/>
                  </a:spcAft>
                </a:pPr>
                <a:r>
                  <a:rPr lang="en-GB" altLang="en-US" sz="1200" dirty="0" smtClean="0">
                    <a:solidFill>
                      <a:srgbClr val="000000"/>
                    </a:solidFill>
                    <a:latin typeface="Arial" panose="020B0604020202020204" pitchFamily="34" charset="0"/>
                    <a:cs typeface="Arial" panose="020B0604020202020204" pitchFamily="34" charset="0"/>
                  </a:rPr>
                  <a:t>123</a:t>
                </a:r>
              </a:p>
              <a:p>
                <a:pPr algn="r" fontAlgn="auto">
                  <a:spcBef>
                    <a:spcPts val="0"/>
                  </a:spcBef>
                  <a:spcAft>
                    <a:spcPts val="0"/>
                  </a:spcAft>
                </a:pPr>
                <a:r>
                  <a:rPr lang="en-GB" altLang="en-US" sz="1200" dirty="0" smtClean="0">
                    <a:solidFill>
                      <a:srgbClr val="000000"/>
                    </a:solidFill>
                    <a:latin typeface="Arial" panose="020B0604020202020204" pitchFamily="34" charset="0"/>
                    <a:cs typeface="Arial" panose="020B0604020202020204" pitchFamily="34" charset="0"/>
                  </a:rPr>
                  <a:t>37</a:t>
                </a:r>
              </a:p>
            </p:txBody>
          </p:sp>
          <p:sp>
            <p:nvSpPr>
              <p:cNvPr id="224" name="Line 165"/>
              <p:cNvSpPr>
                <a:spLocks noChangeShapeType="1"/>
              </p:cNvSpPr>
              <p:nvPr/>
            </p:nvSpPr>
            <p:spPr bwMode="auto">
              <a:xfrm>
                <a:off x="3226631" y="4703520"/>
                <a:ext cx="0" cy="144000"/>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200">
                  <a:solidFill>
                    <a:srgbClr val="000000"/>
                  </a:solidFill>
                  <a:latin typeface="Arial" panose="020B0604020202020204" pitchFamily="34" charset="0"/>
                  <a:cs typeface="Arial" panose="020B0604020202020204" pitchFamily="34" charset="0"/>
                </a:endParaRPr>
              </a:p>
            </p:txBody>
          </p:sp>
          <p:sp>
            <p:nvSpPr>
              <p:cNvPr id="225" name="Text Box 88"/>
              <p:cNvSpPr txBox="1">
                <a:spLocks noChangeArrowheads="1"/>
              </p:cNvSpPr>
              <p:nvPr/>
            </p:nvSpPr>
            <p:spPr bwMode="auto">
              <a:xfrm>
                <a:off x="3093236" y="4790352"/>
                <a:ext cx="269625" cy="2937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fontAlgn="auto">
                  <a:spcBef>
                    <a:spcPts val="0"/>
                  </a:spcBef>
                  <a:spcAft>
                    <a:spcPts val="0"/>
                  </a:spcAft>
                </a:pPr>
                <a:r>
                  <a:rPr lang="en-GB" altLang="en-US" sz="1200" dirty="0" smtClean="0">
                    <a:solidFill>
                      <a:srgbClr val="000000"/>
                    </a:solidFill>
                    <a:latin typeface="Arial" panose="020B0604020202020204" pitchFamily="34" charset="0"/>
                    <a:cs typeface="Arial" panose="020B0604020202020204" pitchFamily="34" charset="0"/>
                  </a:rPr>
                  <a:t>8</a:t>
                </a:r>
                <a:endParaRPr lang="en-GB" altLang="en-US" sz="1200" dirty="0">
                  <a:solidFill>
                    <a:srgbClr val="000000"/>
                  </a:solidFill>
                  <a:latin typeface="Arial" panose="020B0604020202020204" pitchFamily="34" charset="0"/>
                  <a:cs typeface="Arial" panose="020B0604020202020204" pitchFamily="34" charset="0"/>
                </a:endParaRPr>
              </a:p>
            </p:txBody>
          </p:sp>
        </p:grpSp>
        <p:grpSp>
          <p:nvGrpSpPr>
            <p:cNvPr id="202" name="Group 201"/>
            <p:cNvGrpSpPr/>
            <p:nvPr/>
          </p:nvGrpSpPr>
          <p:grpSpPr>
            <a:xfrm>
              <a:off x="3994190" y="5290384"/>
              <a:ext cx="354585" cy="1087760"/>
              <a:chOff x="3994190" y="4703520"/>
              <a:chExt cx="354585" cy="1087760"/>
            </a:xfrm>
          </p:grpSpPr>
          <p:sp>
            <p:nvSpPr>
              <p:cNvPr id="220" name="Text Box 121"/>
              <p:cNvSpPr txBox="1">
                <a:spLocks noChangeArrowheads="1"/>
              </p:cNvSpPr>
              <p:nvPr/>
            </p:nvSpPr>
            <p:spPr bwMode="auto">
              <a:xfrm>
                <a:off x="3994191" y="5301688"/>
                <a:ext cx="354584" cy="4895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fontAlgn="auto">
                  <a:spcBef>
                    <a:spcPts val="0"/>
                  </a:spcBef>
                  <a:spcAft>
                    <a:spcPts val="0"/>
                  </a:spcAft>
                </a:pPr>
                <a:r>
                  <a:rPr lang="en-GB" altLang="en-US" sz="1200" dirty="0" smtClean="0">
                    <a:solidFill>
                      <a:srgbClr val="000000"/>
                    </a:solidFill>
                    <a:latin typeface="Arial" panose="020B0604020202020204" pitchFamily="34" charset="0"/>
                    <a:cs typeface="Arial" panose="020B0604020202020204" pitchFamily="34" charset="0"/>
                  </a:rPr>
                  <a:t>84</a:t>
                </a:r>
              </a:p>
              <a:p>
                <a:pPr algn="ctr" fontAlgn="auto">
                  <a:spcBef>
                    <a:spcPts val="0"/>
                  </a:spcBef>
                  <a:spcAft>
                    <a:spcPts val="0"/>
                  </a:spcAft>
                </a:pPr>
                <a:r>
                  <a:rPr lang="en-GB" altLang="en-US" sz="1200" dirty="0" smtClean="0">
                    <a:solidFill>
                      <a:srgbClr val="000000"/>
                    </a:solidFill>
                    <a:latin typeface="Arial" panose="020B0604020202020204" pitchFamily="34" charset="0"/>
                    <a:cs typeface="Arial" panose="020B0604020202020204" pitchFamily="34" charset="0"/>
                  </a:rPr>
                  <a:t>18</a:t>
                </a:r>
              </a:p>
            </p:txBody>
          </p:sp>
          <p:sp>
            <p:nvSpPr>
              <p:cNvPr id="221" name="Line 166"/>
              <p:cNvSpPr>
                <a:spLocks noChangeShapeType="1"/>
              </p:cNvSpPr>
              <p:nvPr/>
            </p:nvSpPr>
            <p:spPr bwMode="auto">
              <a:xfrm>
                <a:off x="4169441" y="4703520"/>
                <a:ext cx="0" cy="144000"/>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200">
                  <a:solidFill>
                    <a:srgbClr val="000000"/>
                  </a:solidFill>
                  <a:latin typeface="Arial" panose="020B0604020202020204" pitchFamily="34" charset="0"/>
                  <a:cs typeface="Arial" panose="020B0604020202020204" pitchFamily="34" charset="0"/>
                </a:endParaRPr>
              </a:p>
            </p:txBody>
          </p:sp>
          <p:sp>
            <p:nvSpPr>
              <p:cNvPr id="222" name="Text Box 88"/>
              <p:cNvSpPr txBox="1">
                <a:spLocks noChangeArrowheads="1"/>
              </p:cNvSpPr>
              <p:nvPr/>
            </p:nvSpPr>
            <p:spPr bwMode="auto">
              <a:xfrm>
                <a:off x="3994190" y="4790352"/>
                <a:ext cx="354584" cy="2937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fontAlgn="auto">
                  <a:spcBef>
                    <a:spcPts val="0"/>
                  </a:spcBef>
                  <a:spcAft>
                    <a:spcPts val="0"/>
                  </a:spcAft>
                </a:pPr>
                <a:r>
                  <a:rPr lang="en-GB" altLang="en-US" sz="1200" dirty="0" smtClean="0">
                    <a:solidFill>
                      <a:srgbClr val="000000"/>
                    </a:solidFill>
                    <a:latin typeface="Arial" panose="020B0604020202020204" pitchFamily="34" charset="0"/>
                    <a:cs typeface="Arial" panose="020B0604020202020204" pitchFamily="34" charset="0"/>
                  </a:rPr>
                  <a:t>12</a:t>
                </a:r>
                <a:endParaRPr lang="en-GB" altLang="en-US" sz="1200" dirty="0">
                  <a:solidFill>
                    <a:srgbClr val="000000"/>
                  </a:solidFill>
                  <a:latin typeface="Arial" panose="020B0604020202020204" pitchFamily="34" charset="0"/>
                  <a:cs typeface="Arial" panose="020B0604020202020204" pitchFamily="34" charset="0"/>
                </a:endParaRPr>
              </a:p>
            </p:txBody>
          </p:sp>
        </p:grpSp>
        <p:grpSp>
          <p:nvGrpSpPr>
            <p:cNvPr id="203" name="Group 202"/>
            <p:cNvGrpSpPr/>
            <p:nvPr/>
          </p:nvGrpSpPr>
          <p:grpSpPr>
            <a:xfrm>
              <a:off x="4925017" y="5290384"/>
              <a:ext cx="354585" cy="1087760"/>
              <a:chOff x="4925017" y="4703520"/>
              <a:chExt cx="354585" cy="1087760"/>
            </a:xfrm>
          </p:grpSpPr>
          <p:sp>
            <p:nvSpPr>
              <p:cNvPr id="217" name="Text Box 122"/>
              <p:cNvSpPr txBox="1">
                <a:spLocks noChangeArrowheads="1"/>
              </p:cNvSpPr>
              <p:nvPr/>
            </p:nvSpPr>
            <p:spPr bwMode="auto">
              <a:xfrm>
                <a:off x="4925018" y="5301688"/>
                <a:ext cx="354584" cy="4895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r" fontAlgn="auto">
                  <a:spcBef>
                    <a:spcPts val="0"/>
                  </a:spcBef>
                  <a:spcAft>
                    <a:spcPts val="0"/>
                  </a:spcAft>
                </a:pPr>
                <a:r>
                  <a:rPr lang="en-GB" altLang="en-US" sz="1200" dirty="0" smtClean="0">
                    <a:solidFill>
                      <a:srgbClr val="000000"/>
                    </a:solidFill>
                    <a:latin typeface="Arial" panose="020B0604020202020204" pitchFamily="34" charset="0"/>
                    <a:cs typeface="Arial" panose="020B0604020202020204" pitchFamily="34" charset="0"/>
                  </a:rPr>
                  <a:t>34</a:t>
                </a:r>
              </a:p>
              <a:p>
                <a:pPr algn="r" fontAlgn="auto">
                  <a:spcBef>
                    <a:spcPts val="0"/>
                  </a:spcBef>
                  <a:spcAft>
                    <a:spcPts val="0"/>
                  </a:spcAft>
                </a:pPr>
                <a:r>
                  <a:rPr lang="en-GB" altLang="en-US" sz="1200" dirty="0">
                    <a:solidFill>
                      <a:srgbClr val="000000"/>
                    </a:solidFill>
                    <a:latin typeface="Arial" panose="020B0604020202020204" pitchFamily="34" charset="0"/>
                    <a:cs typeface="Arial" panose="020B0604020202020204" pitchFamily="34" charset="0"/>
                  </a:rPr>
                  <a:t>6</a:t>
                </a:r>
                <a:endParaRPr lang="en-GB" altLang="en-US" sz="1200" dirty="0" smtClean="0">
                  <a:solidFill>
                    <a:srgbClr val="000000"/>
                  </a:solidFill>
                  <a:latin typeface="Arial" panose="020B0604020202020204" pitchFamily="34" charset="0"/>
                  <a:cs typeface="Arial" panose="020B0604020202020204" pitchFamily="34" charset="0"/>
                </a:endParaRPr>
              </a:p>
            </p:txBody>
          </p:sp>
          <p:sp>
            <p:nvSpPr>
              <p:cNvPr id="218" name="Line 167"/>
              <p:cNvSpPr>
                <a:spLocks noChangeShapeType="1"/>
              </p:cNvSpPr>
              <p:nvPr/>
            </p:nvSpPr>
            <p:spPr bwMode="auto">
              <a:xfrm>
                <a:off x="5103247" y="4703520"/>
                <a:ext cx="0" cy="144000"/>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200">
                  <a:solidFill>
                    <a:srgbClr val="000000"/>
                  </a:solidFill>
                  <a:latin typeface="Arial" panose="020B0604020202020204" pitchFamily="34" charset="0"/>
                  <a:cs typeface="Arial" panose="020B0604020202020204" pitchFamily="34" charset="0"/>
                </a:endParaRPr>
              </a:p>
            </p:txBody>
          </p:sp>
          <p:sp>
            <p:nvSpPr>
              <p:cNvPr id="219" name="Text Box 88"/>
              <p:cNvSpPr txBox="1">
                <a:spLocks noChangeArrowheads="1"/>
              </p:cNvSpPr>
              <p:nvPr/>
            </p:nvSpPr>
            <p:spPr bwMode="auto">
              <a:xfrm>
                <a:off x="4925017" y="4790352"/>
                <a:ext cx="354584" cy="2937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fontAlgn="auto">
                  <a:spcBef>
                    <a:spcPts val="0"/>
                  </a:spcBef>
                  <a:spcAft>
                    <a:spcPts val="0"/>
                  </a:spcAft>
                </a:pPr>
                <a:r>
                  <a:rPr lang="en-GB" altLang="en-US" sz="1200" dirty="0" smtClean="0">
                    <a:solidFill>
                      <a:srgbClr val="000000"/>
                    </a:solidFill>
                    <a:latin typeface="Arial" panose="020B0604020202020204" pitchFamily="34" charset="0"/>
                    <a:cs typeface="Arial" panose="020B0604020202020204" pitchFamily="34" charset="0"/>
                  </a:rPr>
                  <a:t>16</a:t>
                </a:r>
                <a:endParaRPr lang="en-GB" altLang="en-US" sz="1200" dirty="0">
                  <a:solidFill>
                    <a:srgbClr val="000000"/>
                  </a:solidFill>
                  <a:latin typeface="Arial" panose="020B0604020202020204" pitchFamily="34" charset="0"/>
                  <a:cs typeface="Arial" panose="020B0604020202020204" pitchFamily="34" charset="0"/>
                </a:endParaRPr>
              </a:p>
            </p:txBody>
          </p:sp>
        </p:grpSp>
        <p:grpSp>
          <p:nvGrpSpPr>
            <p:cNvPr id="204" name="Group 203"/>
            <p:cNvGrpSpPr/>
            <p:nvPr/>
          </p:nvGrpSpPr>
          <p:grpSpPr>
            <a:xfrm>
              <a:off x="5914695" y="5290384"/>
              <a:ext cx="354584" cy="1087760"/>
              <a:chOff x="5914695" y="4703520"/>
              <a:chExt cx="354584" cy="1087760"/>
            </a:xfrm>
          </p:grpSpPr>
          <p:sp>
            <p:nvSpPr>
              <p:cNvPr id="214" name="Text Box 123"/>
              <p:cNvSpPr txBox="1">
                <a:spLocks noChangeArrowheads="1"/>
              </p:cNvSpPr>
              <p:nvPr/>
            </p:nvSpPr>
            <p:spPr bwMode="auto">
              <a:xfrm>
                <a:off x="5914695" y="5301688"/>
                <a:ext cx="354584" cy="4895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r" fontAlgn="auto">
                  <a:spcBef>
                    <a:spcPts val="0"/>
                  </a:spcBef>
                  <a:spcAft>
                    <a:spcPts val="0"/>
                  </a:spcAft>
                </a:pPr>
                <a:r>
                  <a:rPr lang="en-GB" altLang="en-US" sz="1200" dirty="0" smtClean="0">
                    <a:solidFill>
                      <a:srgbClr val="000000"/>
                    </a:solidFill>
                    <a:latin typeface="Arial" panose="020B0604020202020204" pitchFamily="34" charset="0"/>
                    <a:cs typeface="Arial" panose="020B0604020202020204" pitchFamily="34" charset="0"/>
                  </a:rPr>
                  <a:t>12</a:t>
                </a:r>
              </a:p>
              <a:p>
                <a:pPr algn="r" fontAlgn="auto">
                  <a:spcBef>
                    <a:spcPts val="0"/>
                  </a:spcBef>
                  <a:spcAft>
                    <a:spcPts val="0"/>
                  </a:spcAft>
                </a:pPr>
                <a:r>
                  <a:rPr lang="en-GB" altLang="en-US" sz="1200" dirty="0">
                    <a:solidFill>
                      <a:srgbClr val="000000"/>
                    </a:solidFill>
                    <a:latin typeface="Arial" panose="020B0604020202020204" pitchFamily="34" charset="0"/>
                    <a:cs typeface="Arial" panose="020B0604020202020204" pitchFamily="34" charset="0"/>
                  </a:rPr>
                  <a:t>4</a:t>
                </a:r>
                <a:endParaRPr lang="en-GB" altLang="en-US" sz="1200" dirty="0" smtClean="0">
                  <a:solidFill>
                    <a:srgbClr val="000000"/>
                  </a:solidFill>
                  <a:latin typeface="Arial" panose="020B0604020202020204" pitchFamily="34" charset="0"/>
                  <a:cs typeface="Arial" panose="020B0604020202020204" pitchFamily="34" charset="0"/>
                </a:endParaRPr>
              </a:p>
            </p:txBody>
          </p:sp>
          <p:sp>
            <p:nvSpPr>
              <p:cNvPr id="215" name="Line 168"/>
              <p:cNvSpPr>
                <a:spLocks noChangeShapeType="1"/>
              </p:cNvSpPr>
              <p:nvPr/>
            </p:nvSpPr>
            <p:spPr bwMode="auto">
              <a:xfrm>
                <a:off x="6089180" y="4703520"/>
                <a:ext cx="0" cy="144000"/>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200">
                  <a:solidFill>
                    <a:srgbClr val="000000"/>
                  </a:solidFill>
                  <a:latin typeface="Arial" panose="020B0604020202020204" pitchFamily="34" charset="0"/>
                  <a:cs typeface="Arial" panose="020B0604020202020204" pitchFamily="34" charset="0"/>
                </a:endParaRPr>
              </a:p>
            </p:txBody>
          </p:sp>
          <p:sp>
            <p:nvSpPr>
              <p:cNvPr id="216" name="Text Box 88"/>
              <p:cNvSpPr txBox="1">
                <a:spLocks noChangeArrowheads="1"/>
              </p:cNvSpPr>
              <p:nvPr/>
            </p:nvSpPr>
            <p:spPr bwMode="auto">
              <a:xfrm>
                <a:off x="5914695" y="4790352"/>
                <a:ext cx="354584" cy="2937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fontAlgn="auto">
                  <a:spcBef>
                    <a:spcPts val="0"/>
                  </a:spcBef>
                  <a:spcAft>
                    <a:spcPts val="0"/>
                  </a:spcAft>
                </a:pPr>
                <a:r>
                  <a:rPr lang="en-GB" altLang="en-US" sz="1200" dirty="0" smtClean="0">
                    <a:solidFill>
                      <a:srgbClr val="000000"/>
                    </a:solidFill>
                    <a:latin typeface="Arial" panose="020B0604020202020204" pitchFamily="34" charset="0"/>
                    <a:cs typeface="Arial" panose="020B0604020202020204" pitchFamily="34" charset="0"/>
                  </a:rPr>
                  <a:t>20</a:t>
                </a:r>
                <a:endParaRPr lang="en-GB" altLang="en-US" sz="1200" dirty="0">
                  <a:solidFill>
                    <a:srgbClr val="000000"/>
                  </a:solidFill>
                  <a:latin typeface="Arial" panose="020B0604020202020204" pitchFamily="34" charset="0"/>
                  <a:cs typeface="Arial" panose="020B0604020202020204" pitchFamily="34" charset="0"/>
                </a:endParaRPr>
              </a:p>
            </p:txBody>
          </p:sp>
        </p:grpSp>
        <p:grpSp>
          <p:nvGrpSpPr>
            <p:cNvPr id="205" name="Group 204"/>
            <p:cNvGrpSpPr/>
            <p:nvPr/>
          </p:nvGrpSpPr>
          <p:grpSpPr>
            <a:xfrm>
              <a:off x="6921415" y="5290384"/>
              <a:ext cx="354584" cy="1087760"/>
              <a:chOff x="6921415" y="4703520"/>
              <a:chExt cx="354584" cy="1087760"/>
            </a:xfrm>
          </p:grpSpPr>
          <p:sp>
            <p:nvSpPr>
              <p:cNvPr id="211" name="Text Box 124"/>
              <p:cNvSpPr txBox="1">
                <a:spLocks noChangeArrowheads="1"/>
              </p:cNvSpPr>
              <p:nvPr/>
            </p:nvSpPr>
            <p:spPr bwMode="auto">
              <a:xfrm>
                <a:off x="6963894" y="5301688"/>
                <a:ext cx="269626" cy="4895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fontAlgn="auto">
                  <a:spcBef>
                    <a:spcPts val="0"/>
                  </a:spcBef>
                  <a:spcAft>
                    <a:spcPts val="0"/>
                  </a:spcAft>
                </a:pPr>
                <a:r>
                  <a:rPr lang="en-GB" altLang="en-US" sz="1200" dirty="0" smtClean="0">
                    <a:solidFill>
                      <a:srgbClr val="000000"/>
                    </a:solidFill>
                    <a:latin typeface="Arial" panose="020B0604020202020204" pitchFamily="34" charset="0"/>
                    <a:cs typeface="Arial" panose="020B0604020202020204" pitchFamily="34" charset="0"/>
                  </a:rPr>
                  <a:t>6</a:t>
                </a:r>
              </a:p>
              <a:p>
                <a:pPr algn="ctr" fontAlgn="auto">
                  <a:spcBef>
                    <a:spcPts val="0"/>
                  </a:spcBef>
                  <a:spcAft>
                    <a:spcPts val="0"/>
                  </a:spcAft>
                </a:pPr>
                <a:r>
                  <a:rPr lang="en-GB" altLang="en-US" sz="1200" dirty="0">
                    <a:solidFill>
                      <a:srgbClr val="000000"/>
                    </a:solidFill>
                    <a:latin typeface="Arial" panose="020B0604020202020204" pitchFamily="34" charset="0"/>
                    <a:cs typeface="Arial" panose="020B0604020202020204" pitchFamily="34" charset="0"/>
                  </a:rPr>
                  <a:t>3</a:t>
                </a:r>
              </a:p>
            </p:txBody>
          </p:sp>
          <p:sp>
            <p:nvSpPr>
              <p:cNvPr id="212" name="Line 169"/>
              <p:cNvSpPr>
                <a:spLocks noChangeShapeType="1"/>
              </p:cNvSpPr>
              <p:nvPr/>
            </p:nvSpPr>
            <p:spPr bwMode="auto">
              <a:xfrm>
                <a:off x="7090941" y="4703520"/>
                <a:ext cx="0" cy="144000"/>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200">
                  <a:solidFill>
                    <a:srgbClr val="000000"/>
                  </a:solidFill>
                  <a:latin typeface="Arial" panose="020B0604020202020204" pitchFamily="34" charset="0"/>
                  <a:cs typeface="Arial" panose="020B0604020202020204" pitchFamily="34" charset="0"/>
                </a:endParaRPr>
              </a:p>
            </p:txBody>
          </p:sp>
          <p:sp>
            <p:nvSpPr>
              <p:cNvPr id="213" name="Text Box 88"/>
              <p:cNvSpPr txBox="1">
                <a:spLocks noChangeArrowheads="1"/>
              </p:cNvSpPr>
              <p:nvPr/>
            </p:nvSpPr>
            <p:spPr bwMode="auto">
              <a:xfrm>
                <a:off x="6921415" y="4790352"/>
                <a:ext cx="354584" cy="2937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fontAlgn="auto">
                  <a:spcBef>
                    <a:spcPts val="0"/>
                  </a:spcBef>
                  <a:spcAft>
                    <a:spcPts val="0"/>
                  </a:spcAft>
                </a:pPr>
                <a:r>
                  <a:rPr lang="en-GB" altLang="en-US" sz="1200" dirty="0" smtClean="0">
                    <a:solidFill>
                      <a:srgbClr val="000000"/>
                    </a:solidFill>
                    <a:latin typeface="Arial" panose="020B0604020202020204" pitchFamily="34" charset="0"/>
                    <a:cs typeface="Arial" panose="020B0604020202020204" pitchFamily="34" charset="0"/>
                  </a:rPr>
                  <a:t>24</a:t>
                </a:r>
                <a:endParaRPr lang="en-GB" altLang="en-US" sz="1200" dirty="0">
                  <a:solidFill>
                    <a:srgbClr val="000000"/>
                  </a:solidFill>
                  <a:latin typeface="Arial" panose="020B0604020202020204" pitchFamily="34" charset="0"/>
                  <a:cs typeface="Arial" panose="020B0604020202020204" pitchFamily="34" charset="0"/>
                </a:endParaRPr>
              </a:p>
            </p:txBody>
          </p:sp>
        </p:grpSp>
        <p:grpSp>
          <p:nvGrpSpPr>
            <p:cNvPr id="206" name="Group 205"/>
            <p:cNvGrpSpPr/>
            <p:nvPr/>
          </p:nvGrpSpPr>
          <p:grpSpPr>
            <a:xfrm>
              <a:off x="7941768" y="5290384"/>
              <a:ext cx="354584" cy="1087761"/>
              <a:chOff x="7941768" y="4703520"/>
              <a:chExt cx="354584" cy="1087761"/>
            </a:xfrm>
          </p:grpSpPr>
          <p:sp>
            <p:nvSpPr>
              <p:cNvPr id="208" name="Text Box 125"/>
              <p:cNvSpPr txBox="1">
                <a:spLocks noChangeArrowheads="1"/>
              </p:cNvSpPr>
              <p:nvPr/>
            </p:nvSpPr>
            <p:spPr bwMode="auto">
              <a:xfrm>
                <a:off x="7992870" y="5301689"/>
                <a:ext cx="269626" cy="4895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fontAlgn="auto">
                  <a:spcBef>
                    <a:spcPts val="0"/>
                  </a:spcBef>
                  <a:spcAft>
                    <a:spcPts val="0"/>
                  </a:spcAft>
                </a:pPr>
                <a:r>
                  <a:rPr lang="en-GB" altLang="en-US" sz="1200" dirty="0" smtClean="0">
                    <a:solidFill>
                      <a:srgbClr val="000000"/>
                    </a:solidFill>
                    <a:latin typeface="Arial" panose="020B0604020202020204" pitchFamily="34" charset="0"/>
                    <a:cs typeface="Arial" panose="020B0604020202020204" pitchFamily="34" charset="0"/>
                  </a:rPr>
                  <a:t>0</a:t>
                </a:r>
              </a:p>
              <a:p>
                <a:pPr algn="ctr" fontAlgn="auto">
                  <a:spcBef>
                    <a:spcPts val="0"/>
                  </a:spcBef>
                  <a:spcAft>
                    <a:spcPts val="0"/>
                  </a:spcAft>
                </a:pPr>
                <a:r>
                  <a:rPr lang="en-GB" altLang="en-US" sz="1200" dirty="0">
                    <a:solidFill>
                      <a:srgbClr val="000000"/>
                    </a:solidFill>
                    <a:latin typeface="Arial" panose="020B0604020202020204" pitchFamily="34" charset="0"/>
                    <a:cs typeface="Arial" panose="020B0604020202020204" pitchFamily="34" charset="0"/>
                  </a:rPr>
                  <a:t>0</a:t>
                </a:r>
              </a:p>
            </p:txBody>
          </p:sp>
          <p:sp>
            <p:nvSpPr>
              <p:cNvPr id="209" name="Line 170"/>
              <p:cNvSpPr>
                <a:spLocks noChangeShapeType="1"/>
              </p:cNvSpPr>
              <p:nvPr/>
            </p:nvSpPr>
            <p:spPr bwMode="auto">
              <a:xfrm>
                <a:off x="8119060" y="4703520"/>
                <a:ext cx="0" cy="144000"/>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200">
                  <a:solidFill>
                    <a:srgbClr val="000000"/>
                  </a:solidFill>
                  <a:latin typeface="Arial" panose="020B0604020202020204" pitchFamily="34" charset="0"/>
                  <a:cs typeface="Arial" panose="020B0604020202020204" pitchFamily="34" charset="0"/>
                </a:endParaRPr>
              </a:p>
            </p:txBody>
          </p:sp>
          <p:sp>
            <p:nvSpPr>
              <p:cNvPr id="210" name="Text Box 88"/>
              <p:cNvSpPr txBox="1">
                <a:spLocks noChangeArrowheads="1"/>
              </p:cNvSpPr>
              <p:nvPr/>
            </p:nvSpPr>
            <p:spPr bwMode="auto">
              <a:xfrm>
                <a:off x="7941768" y="4790352"/>
                <a:ext cx="354584" cy="2937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fontAlgn="auto">
                  <a:spcBef>
                    <a:spcPts val="0"/>
                  </a:spcBef>
                  <a:spcAft>
                    <a:spcPts val="0"/>
                  </a:spcAft>
                </a:pPr>
                <a:r>
                  <a:rPr lang="en-GB" altLang="en-US" sz="1200" dirty="0" smtClean="0">
                    <a:solidFill>
                      <a:srgbClr val="000000"/>
                    </a:solidFill>
                    <a:latin typeface="Arial" panose="020B0604020202020204" pitchFamily="34" charset="0"/>
                    <a:cs typeface="Arial" panose="020B0604020202020204" pitchFamily="34" charset="0"/>
                  </a:rPr>
                  <a:t>28</a:t>
                </a:r>
                <a:endParaRPr lang="en-GB" altLang="en-US" sz="1200" dirty="0">
                  <a:solidFill>
                    <a:srgbClr val="000000"/>
                  </a:solidFill>
                  <a:latin typeface="Arial" panose="020B0604020202020204" pitchFamily="34" charset="0"/>
                  <a:cs typeface="Arial" panose="020B0604020202020204" pitchFamily="34" charset="0"/>
                </a:endParaRPr>
              </a:p>
            </p:txBody>
          </p:sp>
        </p:grpSp>
        <p:sp>
          <p:nvSpPr>
            <p:cNvPr id="207" name="TextBox 206"/>
            <p:cNvSpPr txBox="1"/>
            <p:nvPr/>
          </p:nvSpPr>
          <p:spPr>
            <a:xfrm>
              <a:off x="163952" y="6651150"/>
              <a:ext cx="4029821" cy="293755"/>
            </a:xfrm>
            <a:prstGeom prst="rect">
              <a:avLst/>
            </a:prstGeom>
            <a:noFill/>
          </p:spPr>
          <p:txBody>
            <a:bodyPr wrap="none" rtlCol="0">
              <a:spAutoFit/>
            </a:bodyPr>
            <a:lstStyle/>
            <a:p>
              <a:pPr fontAlgn="auto">
                <a:spcBef>
                  <a:spcPts val="0"/>
                </a:spcBef>
                <a:spcAft>
                  <a:spcPts val="0"/>
                </a:spcAft>
              </a:pPr>
              <a:r>
                <a:rPr lang="en-GB" sz="1200" dirty="0" smtClean="0">
                  <a:latin typeface="Arial" panose="020B0604020202020204" pitchFamily="34" charset="0"/>
                  <a:cs typeface="Arial" panose="020B0604020202020204" pitchFamily="34" charset="0"/>
                </a:rPr>
                <a:t>*Time from first dose to data cut-off for surviving patients</a:t>
              </a:r>
              <a:endParaRPr lang="en-GB" sz="1200" dirty="0">
                <a:latin typeface="Arial" panose="020B0604020202020204" pitchFamily="34" charset="0"/>
                <a:cs typeface="Arial" panose="020B0604020202020204" pitchFamily="34" charset="0"/>
              </a:endParaRPr>
            </a:p>
          </p:txBody>
        </p:sp>
      </p:grpSp>
      <p:graphicFrame>
        <p:nvGraphicFramePr>
          <p:cNvPr id="253" name="Table 252"/>
          <p:cNvGraphicFramePr>
            <a:graphicFrameLocks noGrp="1"/>
          </p:cNvGraphicFramePr>
          <p:nvPr>
            <p:extLst>
              <p:ext uri="{D42A27DB-BD31-4B8C-83A1-F6EECF244321}">
                <p14:modId xmlns="" xmlns:p14="http://schemas.microsoft.com/office/powerpoint/2010/main" val="2309339154"/>
              </p:ext>
            </p:extLst>
          </p:nvPr>
        </p:nvGraphicFramePr>
        <p:xfrm>
          <a:off x="2763657" y="1881186"/>
          <a:ext cx="2872518" cy="1280160"/>
        </p:xfrm>
        <a:graphic>
          <a:graphicData uri="http://schemas.openxmlformats.org/drawingml/2006/table">
            <a:tbl>
              <a:tblPr firstRow="1" bandRow="1"/>
              <a:tblGrid>
                <a:gridCol w="1497262"/>
                <a:gridCol w="1375256"/>
              </a:tblGrid>
              <a:tr h="236533">
                <a:tc grid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a:r>
                        <a:rPr lang="en-GB" sz="1200" dirty="0" err="1" smtClean="0">
                          <a:solidFill>
                            <a:srgbClr val="000000"/>
                          </a:solidFill>
                          <a:latin typeface="Arial" panose="020B0604020202020204" pitchFamily="34" charset="0"/>
                          <a:cs typeface="Arial" panose="020B0604020202020204" pitchFamily="34" charset="0"/>
                        </a:rPr>
                        <a:t>mOS</a:t>
                      </a:r>
                      <a:r>
                        <a:rPr lang="en-GB" sz="1200" dirty="0" smtClean="0">
                          <a:solidFill>
                            <a:srgbClr val="000000"/>
                          </a:solidFill>
                          <a:latin typeface="Arial" panose="020B0604020202020204" pitchFamily="34" charset="0"/>
                          <a:cs typeface="Arial" panose="020B0604020202020204" pitchFamily="34" charset="0"/>
                        </a:rPr>
                        <a:t>, months (95%CI)</a:t>
                      </a:r>
                      <a:endParaRPr lang="en-GB" sz="1200" dirty="0">
                        <a:solidFill>
                          <a:srgbClr val="000000"/>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dirty="0"/>
                    </a:p>
                  </a:txBody>
                  <a:tcPr/>
                </a:tc>
              </a:tr>
              <a:tr h="17176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kumimoji="0" lang="en-GB" altLang="en-US"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Nivolumab (n=330)</a:t>
                      </a:r>
                      <a:endParaRPr lang="en-GB" b="0" dirty="0">
                        <a:solidFill>
                          <a:srgbClr val="000000"/>
                        </a:solidFill>
                        <a:latin typeface="Arial" panose="020B0604020202020204" pitchFamily="34" charset="0"/>
                        <a:cs typeface="Arial" panose="020B0604020202020204" pitchFamily="34" charset="0"/>
                      </a:endParaRPr>
                    </a:p>
                  </a:txBody>
                  <a:tcPr>
                    <a:lnL w="12700" cmpd="sng">
                      <a:noFill/>
                    </a:lnL>
                    <a:lnR w="12700" cmpd="sng">
                      <a:noFill/>
                    </a:lnR>
                    <a:lnT w="12700" cap="flat" cmpd="sng" algn="ctr">
                      <a:solidFill>
                        <a:srgbClr val="0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200" b="0" dirty="0" smtClean="0">
                          <a:solidFill>
                            <a:srgbClr val="000000"/>
                          </a:solidFill>
                          <a:latin typeface="Arial" panose="020B0604020202020204" pitchFamily="34" charset="0"/>
                          <a:cs typeface="Arial" panose="020B0604020202020204" pitchFamily="34" charset="0"/>
                        </a:rPr>
                        <a:t>5.3 (4.6,</a:t>
                      </a:r>
                      <a:r>
                        <a:rPr lang="en-GB" sz="1200" b="0" baseline="0" dirty="0" smtClean="0">
                          <a:solidFill>
                            <a:srgbClr val="000000"/>
                          </a:solidFill>
                          <a:latin typeface="Arial" panose="020B0604020202020204" pitchFamily="34" charset="0"/>
                          <a:cs typeface="Arial" panose="020B0604020202020204" pitchFamily="34" charset="0"/>
                        </a:rPr>
                        <a:t> </a:t>
                      </a:r>
                      <a:r>
                        <a:rPr lang="en-GB" sz="1200" b="0" dirty="0" smtClean="0">
                          <a:solidFill>
                            <a:srgbClr val="000000"/>
                          </a:solidFill>
                          <a:latin typeface="Arial" panose="020B0604020202020204" pitchFamily="34" charset="0"/>
                          <a:cs typeface="Arial" panose="020B0604020202020204" pitchFamily="34" charset="0"/>
                        </a:rPr>
                        <a:t>6.4)</a:t>
                      </a:r>
                      <a:endParaRPr lang="en-GB" sz="1200" b="0" dirty="0">
                        <a:solidFill>
                          <a:srgbClr val="000000"/>
                        </a:solidFill>
                        <a:latin typeface="Arial" panose="020B0604020202020204" pitchFamily="34" charset="0"/>
                        <a:cs typeface="Arial" panose="020B0604020202020204" pitchFamily="34" charset="0"/>
                      </a:endParaRPr>
                    </a:p>
                  </a:txBody>
                  <a:tcPr>
                    <a:lnL w="12700" cmpd="sng">
                      <a:noFill/>
                    </a:lnL>
                    <a:lnR w="12700" cmpd="sng">
                      <a:noFill/>
                    </a:lnR>
                    <a:lnT w="12700" cap="flat" cmpd="sng" algn="ctr">
                      <a:solidFill>
                        <a:srgbClr val="0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Placebo (n=163)</a:t>
                      </a:r>
                    </a:p>
                  </a:txBody>
                  <a:tcPr>
                    <a:lnL w="12700" cmpd="sng">
                      <a:noFill/>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200" b="0" dirty="0" smtClean="0">
                          <a:solidFill>
                            <a:srgbClr val="000000"/>
                          </a:solidFill>
                          <a:latin typeface="Arial" panose="020B0604020202020204" pitchFamily="34" charset="0"/>
                          <a:cs typeface="Arial" panose="020B0604020202020204" pitchFamily="34" charset="0"/>
                        </a:rPr>
                        <a:t>4.1 (3.4,</a:t>
                      </a:r>
                      <a:r>
                        <a:rPr lang="en-GB" sz="1200" b="0" baseline="0" dirty="0" smtClean="0">
                          <a:solidFill>
                            <a:srgbClr val="000000"/>
                          </a:solidFill>
                          <a:latin typeface="Arial" panose="020B0604020202020204" pitchFamily="34" charset="0"/>
                          <a:cs typeface="Arial" panose="020B0604020202020204" pitchFamily="34" charset="0"/>
                        </a:rPr>
                        <a:t> </a:t>
                      </a:r>
                      <a:r>
                        <a:rPr lang="en-GB" sz="1200" b="0" dirty="0" smtClean="0">
                          <a:solidFill>
                            <a:srgbClr val="000000"/>
                          </a:solidFill>
                          <a:latin typeface="Arial" panose="020B0604020202020204" pitchFamily="34" charset="0"/>
                          <a:cs typeface="Arial" panose="020B0604020202020204" pitchFamily="34" charset="0"/>
                        </a:rPr>
                        <a:t>4.9)</a:t>
                      </a:r>
                      <a:endParaRPr lang="en-GB" sz="1200" b="0" dirty="0">
                        <a:solidFill>
                          <a:srgbClr val="000000"/>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dirty="0" smtClean="0">
                          <a:solidFill>
                            <a:srgbClr val="000000"/>
                          </a:solidFill>
                          <a:latin typeface="Arial" panose="020B0604020202020204" pitchFamily="34" charset="0"/>
                          <a:cs typeface="Arial" panose="020B0604020202020204" pitchFamily="34" charset="0"/>
                        </a:rPr>
                        <a:t>HR (95%CI); </a:t>
                      </a:r>
                      <a:br>
                        <a:rPr lang="en-GB" sz="1200" dirty="0" smtClean="0">
                          <a:solidFill>
                            <a:srgbClr val="000000"/>
                          </a:solidFill>
                          <a:latin typeface="Arial" panose="020B0604020202020204" pitchFamily="34" charset="0"/>
                          <a:cs typeface="Arial" panose="020B0604020202020204" pitchFamily="34" charset="0"/>
                        </a:rPr>
                      </a:br>
                      <a:r>
                        <a:rPr lang="en-GB" sz="1200" dirty="0" smtClean="0">
                          <a:solidFill>
                            <a:srgbClr val="000000"/>
                          </a:solidFill>
                          <a:latin typeface="Arial" panose="020B0604020202020204" pitchFamily="34" charset="0"/>
                          <a:cs typeface="Arial" panose="020B0604020202020204" pitchFamily="34" charset="0"/>
                        </a:rPr>
                        <a:t>p-value</a:t>
                      </a:r>
                      <a:endParaRPr kumimoji="0" lang="en-GB" altLang="en-US"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endParaRPr>
                    </a:p>
                  </a:txBody>
                  <a:tcPr>
                    <a:lnL w="12700" cmpd="sng">
                      <a:noFill/>
                    </a:lnL>
                    <a:lnR w="12700" cmpd="sng">
                      <a:noFill/>
                    </a:lnR>
                    <a:lnT w="12700" cmpd="sng">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smtClean="0">
                          <a:solidFill>
                            <a:srgbClr val="000000"/>
                          </a:solidFill>
                          <a:latin typeface="Arial" panose="020B0604020202020204" pitchFamily="34" charset="0"/>
                          <a:cs typeface="Arial" panose="020B0604020202020204" pitchFamily="34" charset="0"/>
                        </a:rPr>
                        <a:t>0.62 (0.50, 0.76); p&lt;0.0001</a:t>
                      </a:r>
                    </a:p>
                  </a:txBody>
                  <a:tcPr>
                    <a:lnL w="12700" cmpd="sng">
                      <a:noFill/>
                    </a:lnL>
                    <a:lnR w="12700" cmpd="sng">
                      <a:noFill/>
                    </a:lnR>
                    <a:lnT w="12700" cmpd="sng">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pSp>
        <p:nvGrpSpPr>
          <p:cNvPr id="254" name="Group 253"/>
          <p:cNvGrpSpPr/>
          <p:nvPr/>
        </p:nvGrpSpPr>
        <p:grpSpPr>
          <a:xfrm>
            <a:off x="1513763" y="1756765"/>
            <a:ext cx="6527886" cy="3076700"/>
            <a:chOff x="2363788" y="2533650"/>
            <a:chExt cx="4410075" cy="1790700"/>
          </a:xfrm>
        </p:grpSpPr>
        <p:sp>
          <p:nvSpPr>
            <p:cNvPr id="255" name="Line 2"/>
            <p:cNvSpPr>
              <a:spLocks noChangeShapeType="1"/>
            </p:cNvSpPr>
            <p:nvPr/>
          </p:nvSpPr>
          <p:spPr bwMode="auto">
            <a:xfrm>
              <a:off x="5735638" y="4267200"/>
              <a:ext cx="0" cy="57150"/>
            </a:xfrm>
            <a:prstGeom prst="line">
              <a:avLst/>
            </a:prstGeom>
            <a:noFill/>
            <a:ln w="25400">
              <a:solidFill>
                <a:schemeClr val="accent2"/>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latin typeface="Arial"/>
                <a:cs typeface="Arial"/>
              </a:endParaRPr>
            </a:p>
          </p:txBody>
        </p:sp>
        <p:sp>
          <p:nvSpPr>
            <p:cNvPr id="256" name="Line 3"/>
            <p:cNvSpPr>
              <a:spLocks noChangeShapeType="1"/>
            </p:cNvSpPr>
            <p:nvPr/>
          </p:nvSpPr>
          <p:spPr bwMode="auto">
            <a:xfrm>
              <a:off x="5383213" y="4267200"/>
              <a:ext cx="0" cy="57150"/>
            </a:xfrm>
            <a:prstGeom prst="line">
              <a:avLst/>
            </a:prstGeom>
            <a:noFill/>
            <a:ln w="25400">
              <a:solidFill>
                <a:schemeClr val="accent2"/>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latin typeface="Arial"/>
                <a:cs typeface="Arial"/>
              </a:endParaRPr>
            </a:p>
          </p:txBody>
        </p:sp>
        <p:sp>
          <p:nvSpPr>
            <p:cNvPr id="257" name="Line 4"/>
            <p:cNvSpPr>
              <a:spLocks noChangeShapeType="1"/>
            </p:cNvSpPr>
            <p:nvPr/>
          </p:nvSpPr>
          <p:spPr bwMode="auto">
            <a:xfrm>
              <a:off x="4478338" y="4229100"/>
              <a:ext cx="0" cy="47625"/>
            </a:xfrm>
            <a:prstGeom prst="line">
              <a:avLst/>
            </a:prstGeom>
            <a:noFill/>
            <a:ln w="25400">
              <a:solidFill>
                <a:schemeClr val="accent2"/>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latin typeface="Arial"/>
                <a:cs typeface="Arial"/>
              </a:endParaRPr>
            </a:p>
          </p:txBody>
        </p:sp>
        <p:sp>
          <p:nvSpPr>
            <p:cNvPr id="258" name="Line 5"/>
            <p:cNvSpPr>
              <a:spLocks noChangeShapeType="1"/>
            </p:cNvSpPr>
            <p:nvPr/>
          </p:nvSpPr>
          <p:spPr bwMode="auto">
            <a:xfrm>
              <a:off x="4297363" y="4162425"/>
              <a:ext cx="0" cy="47625"/>
            </a:xfrm>
            <a:prstGeom prst="line">
              <a:avLst/>
            </a:prstGeom>
            <a:noFill/>
            <a:ln w="25400">
              <a:solidFill>
                <a:schemeClr val="accent2"/>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latin typeface="Arial"/>
                <a:cs typeface="Arial"/>
              </a:endParaRPr>
            </a:p>
          </p:txBody>
        </p:sp>
        <p:sp>
          <p:nvSpPr>
            <p:cNvPr id="259" name="Line 6"/>
            <p:cNvSpPr>
              <a:spLocks noChangeShapeType="1"/>
            </p:cNvSpPr>
            <p:nvPr/>
          </p:nvSpPr>
          <p:spPr bwMode="auto">
            <a:xfrm>
              <a:off x="4192588" y="4133850"/>
              <a:ext cx="0" cy="47625"/>
            </a:xfrm>
            <a:prstGeom prst="line">
              <a:avLst/>
            </a:prstGeom>
            <a:noFill/>
            <a:ln w="25400">
              <a:solidFill>
                <a:schemeClr val="accent2"/>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latin typeface="Arial"/>
                <a:cs typeface="Arial"/>
              </a:endParaRPr>
            </a:p>
          </p:txBody>
        </p:sp>
        <p:sp>
          <p:nvSpPr>
            <p:cNvPr id="260" name="Line 7"/>
            <p:cNvSpPr>
              <a:spLocks noChangeShapeType="1"/>
            </p:cNvSpPr>
            <p:nvPr/>
          </p:nvSpPr>
          <p:spPr bwMode="auto">
            <a:xfrm>
              <a:off x="6764338" y="4267200"/>
              <a:ext cx="0" cy="57150"/>
            </a:xfrm>
            <a:prstGeom prst="line">
              <a:avLst/>
            </a:prstGeom>
            <a:noFill/>
            <a:ln w="25400">
              <a:solidFill>
                <a:schemeClr val="accent2"/>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latin typeface="Arial"/>
                <a:cs typeface="Arial"/>
              </a:endParaRPr>
            </a:p>
          </p:txBody>
        </p:sp>
        <p:sp>
          <p:nvSpPr>
            <p:cNvPr id="261" name="Line 8"/>
            <p:cNvSpPr>
              <a:spLocks noChangeShapeType="1"/>
            </p:cNvSpPr>
            <p:nvPr/>
          </p:nvSpPr>
          <p:spPr bwMode="auto">
            <a:xfrm>
              <a:off x="6678613" y="4267200"/>
              <a:ext cx="0" cy="57150"/>
            </a:xfrm>
            <a:prstGeom prst="line">
              <a:avLst/>
            </a:prstGeom>
            <a:noFill/>
            <a:ln w="25400">
              <a:solidFill>
                <a:schemeClr val="accent2"/>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latin typeface="Arial"/>
                <a:cs typeface="Arial"/>
              </a:endParaRPr>
            </a:p>
          </p:txBody>
        </p:sp>
        <p:sp>
          <p:nvSpPr>
            <p:cNvPr id="262" name="Line 9"/>
            <p:cNvSpPr>
              <a:spLocks noChangeShapeType="1"/>
            </p:cNvSpPr>
            <p:nvPr/>
          </p:nvSpPr>
          <p:spPr bwMode="auto">
            <a:xfrm>
              <a:off x="3163888" y="3657600"/>
              <a:ext cx="0" cy="47625"/>
            </a:xfrm>
            <a:prstGeom prst="line">
              <a:avLst/>
            </a:prstGeom>
            <a:noFill/>
            <a:ln w="25400">
              <a:solidFill>
                <a:schemeClr val="accent2"/>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latin typeface="Arial"/>
                <a:cs typeface="Arial"/>
              </a:endParaRPr>
            </a:p>
          </p:txBody>
        </p:sp>
        <p:sp>
          <p:nvSpPr>
            <p:cNvPr id="263" name="Line 10"/>
            <p:cNvSpPr>
              <a:spLocks noChangeShapeType="1"/>
            </p:cNvSpPr>
            <p:nvPr/>
          </p:nvSpPr>
          <p:spPr bwMode="auto">
            <a:xfrm>
              <a:off x="4506913" y="4229100"/>
              <a:ext cx="0" cy="47625"/>
            </a:xfrm>
            <a:prstGeom prst="line">
              <a:avLst/>
            </a:prstGeom>
            <a:noFill/>
            <a:ln w="25400">
              <a:solidFill>
                <a:schemeClr val="accent2"/>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latin typeface="Arial"/>
                <a:cs typeface="Arial"/>
              </a:endParaRPr>
            </a:p>
          </p:txBody>
        </p:sp>
        <p:sp>
          <p:nvSpPr>
            <p:cNvPr id="264" name="Freeform 11"/>
            <p:cNvSpPr>
              <a:spLocks/>
            </p:cNvSpPr>
            <p:nvPr/>
          </p:nvSpPr>
          <p:spPr bwMode="auto">
            <a:xfrm>
              <a:off x="2363788" y="2533650"/>
              <a:ext cx="4410075" cy="1781175"/>
            </a:xfrm>
            <a:custGeom>
              <a:avLst/>
              <a:gdLst>
                <a:gd name="T0" fmla="*/ 256 w 463"/>
                <a:gd name="T1" fmla="*/ 187 h 187"/>
                <a:gd name="T2" fmla="*/ 213 w 463"/>
                <a:gd name="T3" fmla="*/ 183 h 187"/>
                <a:gd name="T4" fmla="*/ 211 w 463"/>
                <a:gd name="T5" fmla="*/ 180 h 187"/>
                <a:gd name="T6" fmla="*/ 195 w 463"/>
                <a:gd name="T7" fmla="*/ 175 h 187"/>
                <a:gd name="T8" fmla="*/ 184 w 463"/>
                <a:gd name="T9" fmla="*/ 172 h 187"/>
                <a:gd name="T10" fmla="*/ 172 w 463"/>
                <a:gd name="T11" fmla="*/ 170 h 187"/>
                <a:gd name="T12" fmla="*/ 168 w 463"/>
                <a:gd name="T13" fmla="*/ 168 h 187"/>
                <a:gd name="T14" fmla="*/ 163 w 463"/>
                <a:gd name="T15" fmla="*/ 165 h 187"/>
                <a:gd name="T16" fmla="*/ 152 w 463"/>
                <a:gd name="T17" fmla="*/ 162 h 187"/>
                <a:gd name="T18" fmla="*/ 149 w 463"/>
                <a:gd name="T19" fmla="*/ 159 h 187"/>
                <a:gd name="T20" fmla="*/ 140 w 463"/>
                <a:gd name="T21" fmla="*/ 157 h 187"/>
                <a:gd name="T22" fmla="*/ 134 w 463"/>
                <a:gd name="T23" fmla="*/ 154 h 187"/>
                <a:gd name="T24" fmla="*/ 128 w 463"/>
                <a:gd name="T25" fmla="*/ 151 h 187"/>
                <a:gd name="T26" fmla="*/ 123 w 463"/>
                <a:gd name="T27" fmla="*/ 148 h 187"/>
                <a:gd name="T28" fmla="*/ 119 w 463"/>
                <a:gd name="T29" fmla="*/ 146 h 187"/>
                <a:gd name="T30" fmla="*/ 117 w 463"/>
                <a:gd name="T31" fmla="*/ 144 h 187"/>
                <a:gd name="T32" fmla="*/ 112 w 463"/>
                <a:gd name="T33" fmla="*/ 142 h 187"/>
                <a:gd name="T34" fmla="*/ 108 w 463"/>
                <a:gd name="T35" fmla="*/ 139 h 187"/>
                <a:gd name="T36" fmla="*/ 106 w 463"/>
                <a:gd name="T37" fmla="*/ 138 h 187"/>
                <a:gd name="T38" fmla="*/ 104 w 463"/>
                <a:gd name="T39" fmla="*/ 135 h 187"/>
                <a:gd name="T40" fmla="*/ 101 w 463"/>
                <a:gd name="T41" fmla="*/ 133 h 187"/>
                <a:gd name="T42" fmla="*/ 99 w 463"/>
                <a:gd name="T43" fmla="*/ 129 h 187"/>
                <a:gd name="T44" fmla="*/ 96 w 463"/>
                <a:gd name="T45" fmla="*/ 126 h 187"/>
                <a:gd name="T46" fmla="*/ 86 w 463"/>
                <a:gd name="T47" fmla="*/ 123 h 187"/>
                <a:gd name="T48" fmla="*/ 80 w 463"/>
                <a:gd name="T49" fmla="*/ 120 h 187"/>
                <a:gd name="T50" fmla="*/ 77 w 463"/>
                <a:gd name="T51" fmla="*/ 118 h 187"/>
                <a:gd name="T52" fmla="*/ 75 w 463"/>
                <a:gd name="T53" fmla="*/ 114 h 187"/>
                <a:gd name="T54" fmla="*/ 69 w 463"/>
                <a:gd name="T55" fmla="*/ 110 h 187"/>
                <a:gd name="T56" fmla="*/ 66 w 463"/>
                <a:gd name="T57" fmla="*/ 107 h 187"/>
                <a:gd name="T58" fmla="*/ 66 w 463"/>
                <a:gd name="T59" fmla="*/ 103 h 187"/>
                <a:gd name="T60" fmla="*/ 63 w 463"/>
                <a:gd name="T61" fmla="*/ 98 h 187"/>
                <a:gd name="T62" fmla="*/ 61 w 463"/>
                <a:gd name="T63" fmla="*/ 93 h 187"/>
                <a:gd name="T64" fmla="*/ 58 w 463"/>
                <a:gd name="T65" fmla="*/ 88 h 187"/>
                <a:gd name="T66" fmla="*/ 56 w 463"/>
                <a:gd name="T67" fmla="*/ 85 h 187"/>
                <a:gd name="T68" fmla="*/ 54 w 463"/>
                <a:gd name="T69" fmla="*/ 83 h 187"/>
                <a:gd name="T70" fmla="*/ 51 w 463"/>
                <a:gd name="T71" fmla="*/ 80 h 187"/>
                <a:gd name="T72" fmla="*/ 49 w 463"/>
                <a:gd name="T73" fmla="*/ 74 h 187"/>
                <a:gd name="T74" fmla="*/ 47 w 463"/>
                <a:gd name="T75" fmla="*/ 70 h 187"/>
                <a:gd name="T76" fmla="*/ 44 w 463"/>
                <a:gd name="T77" fmla="*/ 63 h 187"/>
                <a:gd name="T78" fmla="*/ 41 w 463"/>
                <a:gd name="T79" fmla="*/ 60 h 187"/>
                <a:gd name="T80" fmla="*/ 40 w 463"/>
                <a:gd name="T81" fmla="*/ 56 h 187"/>
                <a:gd name="T82" fmla="*/ 37 w 463"/>
                <a:gd name="T83" fmla="*/ 51 h 187"/>
                <a:gd name="T84" fmla="*/ 33 w 463"/>
                <a:gd name="T85" fmla="*/ 48 h 187"/>
                <a:gd name="T86" fmla="*/ 30 w 463"/>
                <a:gd name="T87" fmla="*/ 42 h 187"/>
                <a:gd name="T88" fmla="*/ 28 w 463"/>
                <a:gd name="T89" fmla="*/ 35 h 187"/>
                <a:gd name="T90" fmla="*/ 23 w 463"/>
                <a:gd name="T91" fmla="*/ 32 h 187"/>
                <a:gd name="T92" fmla="*/ 21 w 463"/>
                <a:gd name="T93" fmla="*/ 29 h 187"/>
                <a:gd name="T94" fmla="*/ 18 w 463"/>
                <a:gd name="T95" fmla="*/ 23 h 187"/>
                <a:gd name="T96" fmla="*/ 17 w 463"/>
                <a:gd name="T97" fmla="*/ 19 h 187"/>
                <a:gd name="T98" fmla="*/ 14 w 463"/>
                <a:gd name="T99" fmla="*/ 11 h 187"/>
                <a:gd name="T100" fmla="*/ 12 w 463"/>
                <a:gd name="T101" fmla="*/ 3 h 187"/>
                <a:gd name="T102" fmla="*/ 8 w 463"/>
                <a:gd name="T103"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63" h="187">
                  <a:moveTo>
                    <a:pt x="463" y="187"/>
                  </a:moveTo>
                  <a:lnTo>
                    <a:pt x="256" y="187"/>
                  </a:lnTo>
                  <a:lnTo>
                    <a:pt x="256" y="183"/>
                  </a:lnTo>
                  <a:lnTo>
                    <a:pt x="213" y="183"/>
                  </a:lnTo>
                  <a:lnTo>
                    <a:pt x="213" y="180"/>
                  </a:lnTo>
                  <a:lnTo>
                    <a:pt x="211" y="180"/>
                  </a:lnTo>
                  <a:lnTo>
                    <a:pt x="211" y="175"/>
                  </a:lnTo>
                  <a:lnTo>
                    <a:pt x="195" y="175"/>
                  </a:lnTo>
                  <a:lnTo>
                    <a:pt x="195" y="172"/>
                  </a:lnTo>
                  <a:lnTo>
                    <a:pt x="184" y="172"/>
                  </a:lnTo>
                  <a:lnTo>
                    <a:pt x="184" y="170"/>
                  </a:lnTo>
                  <a:lnTo>
                    <a:pt x="172" y="170"/>
                  </a:lnTo>
                  <a:lnTo>
                    <a:pt x="168" y="170"/>
                  </a:lnTo>
                  <a:lnTo>
                    <a:pt x="168" y="168"/>
                  </a:lnTo>
                  <a:lnTo>
                    <a:pt x="163" y="168"/>
                  </a:lnTo>
                  <a:lnTo>
                    <a:pt x="163" y="165"/>
                  </a:lnTo>
                  <a:lnTo>
                    <a:pt x="152" y="165"/>
                  </a:lnTo>
                  <a:lnTo>
                    <a:pt x="152" y="162"/>
                  </a:lnTo>
                  <a:lnTo>
                    <a:pt x="149" y="162"/>
                  </a:lnTo>
                  <a:lnTo>
                    <a:pt x="149" y="159"/>
                  </a:lnTo>
                  <a:lnTo>
                    <a:pt x="140" y="159"/>
                  </a:lnTo>
                  <a:lnTo>
                    <a:pt x="140" y="157"/>
                  </a:lnTo>
                  <a:lnTo>
                    <a:pt x="134" y="157"/>
                  </a:lnTo>
                  <a:lnTo>
                    <a:pt x="134" y="154"/>
                  </a:lnTo>
                  <a:lnTo>
                    <a:pt x="128" y="154"/>
                  </a:lnTo>
                  <a:lnTo>
                    <a:pt x="128" y="151"/>
                  </a:lnTo>
                  <a:lnTo>
                    <a:pt x="123" y="151"/>
                  </a:lnTo>
                  <a:lnTo>
                    <a:pt x="123" y="148"/>
                  </a:lnTo>
                  <a:lnTo>
                    <a:pt x="119" y="148"/>
                  </a:lnTo>
                  <a:lnTo>
                    <a:pt x="119" y="146"/>
                  </a:lnTo>
                  <a:lnTo>
                    <a:pt x="117" y="146"/>
                  </a:lnTo>
                  <a:lnTo>
                    <a:pt x="117" y="144"/>
                  </a:lnTo>
                  <a:lnTo>
                    <a:pt x="112" y="144"/>
                  </a:lnTo>
                  <a:lnTo>
                    <a:pt x="112" y="142"/>
                  </a:lnTo>
                  <a:lnTo>
                    <a:pt x="108" y="142"/>
                  </a:lnTo>
                  <a:lnTo>
                    <a:pt x="108" y="139"/>
                  </a:lnTo>
                  <a:lnTo>
                    <a:pt x="106" y="139"/>
                  </a:lnTo>
                  <a:lnTo>
                    <a:pt x="106" y="138"/>
                  </a:lnTo>
                  <a:lnTo>
                    <a:pt x="104" y="138"/>
                  </a:lnTo>
                  <a:lnTo>
                    <a:pt x="104" y="135"/>
                  </a:lnTo>
                  <a:lnTo>
                    <a:pt x="101" y="135"/>
                  </a:lnTo>
                  <a:lnTo>
                    <a:pt x="101" y="133"/>
                  </a:lnTo>
                  <a:lnTo>
                    <a:pt x="99" y="133"/>
                  </a:lnTo>
                  <a:lnTo>
                    <a:pt x="99" y="129"/>
                  </a:lnTo>
                  <a:lnTo>
                    <a:pt x="96" y="129"/>
                  </a:lnTo>
                  <a:lnTo>
                    <a:pt x="96" y="126"/>
                  </a:lnTo>
                  <a:lnTo>
                    <a:pt x="86" y="126"/>
                  </a:lnTo>
                  <a:lnTo>
                    <a:pt x="86" y="123"/>
                  </a:lnTo>
                  <a:lnTo>
                    <a:pt x="80" y="123"/>
                  </a:lnTo>
                  <a:lnTo>
                    <a:pt x="80" y="120"/>
                  </a:lnTo>
                  <a:lnTo>
                    <a:pt x="80" y="118"/>
                  </a:lnTo>
                  <a:lnTo>
                    <a:pt x="77" y="118"/>
                  </a:lnTo>
                  <a:lnTo>
                    <a:pt x="77" y="114"/>
                  </a:lnTo>
                  <a:lnTo>
                    <a:pt x="75" y="114"/>
                  </a:lnTo>
                  <a:lnTo>
                    <a:pt x="75" y="110"/>
                  </a:lnTo>
                  <a:lnTo>
                    <a:pt x="69" y="110"/>
                  </a:lnTo>
                  <a:lnTo>
                    <a:pt x="69" y="107"/>
                  </a:lnTo>
                  <a:lnTo>
                    <a:pt x="66" y="107"/>
                  </a:lnTo>
                  <a:lnTo>
                    <a:pt x="66" y="105"/>
                  </a:lnTo>
                  <a:lnTo>
                    <a:pt x="66" y="103"/>
                  </a:lnTo>
                  <a:lnTo>
                    <a:pt x="63" y="103"/>
                  </a:lnTo>
                  <a:lnTo>
                    <a:pt x="63" y="98"/>
                  </a:lnTo>
                  <a:lnTo>
                    <a:pt x="61" y="98"/>
                  </a:lnTo>
                  <a:lnTo>
                    <a:pt x="61" y="93"/>
                  </a:lnTo>
                  <a:lnTo>
                    <a:pt x="58" y="93"/>
                  </a:lnTo>
                  <a:lnTo>
                    <a:pt x="58" y="88"/>
                  </a:lnTo>
                  <a:lnTo>
                    <a:pt x="56" y="88"/>
                  </a:lnTo>
                  <a:lnTo>
                    <a:pt x="56" y="85"/>
                  </a:lnTo>
                  <a:lnTo>
                    <a:pt x="54" y="85"/>
                  </a:lnTo>
                  <a:lnTo>
                    <a:pt x="54" y="83"/>
                  </a:lnTo>
                  <a:lnTo>
                    <a:pt x="51" y="83"/>
                  </a:lnTo>
                  <a:lnTo>
                    <a:pt x="51" y="80"/>
                  </a:lnTo>
                  <a:lnTo>
                    <a:pt x="49" y="80"/>
                  </a:lnTo>
                  <a:lnTo>
                    <a:pt x="49" y="74"/>
                  </a:lnTo>
                  <a:lnTo>
                    <a:pt x="47" y="74"/>
                  </a:lnTo>
                  <a:lnTo>
                    <a:pt x="47" y="70"/>
                  </a:lnTo>
                  <a:lnTo>
                    <a:pt x="44" y="70"/>
                  </a:lnTo>
                  <a:lnTo>
                    <a:pt x="44" y="63"/>
                  </a:lnTo>
                  <a:lnTo>
                    <a:pt x="41" y="63"/>
                  </a:lnTo>
                  <a:lnTo>
                    <a:pt x="41" y="60"/>
                  </a:lnTo>
                  <a:lnTo>
                    <a:pt x="40" y="60"/>
                  </a:lnTo>
                  <a:lnTo>
                    <a:pt x="40" y="56"/>
                  </a:lnTo>
                  <a:lnTo>
                    <a:pt x="37" y="56"/>
                  </a:lnTo>
                  <a:lnTo>
                    <a:pt x="37" y="51"/>
                  </a:lnTo>
                  <a:lnTo>
                    <a:pt x="33" y="51"/>
                  </a:lnTo>
                  <a:lnTo>
                    <a:pt x="33" y="48"/>
                  </a:lnTo>
                  <a:lnTo>
                    <a:pt x="30" y="48"/>
                  </a:lnTo>
                  <a:lnTo>
                    <a:pt x="30" y="42"/>
                  </a:lnTo>
                  <a:lnTo>
                    <a:pt x="28" y="42"/>
                  </a:lnTo>
                  <a:lnTo>
                    <a:pt x="28" y="35"/>
                  </a:lnTo>
                  <a:lnTo>
                    <a:pt x="23" y="35"/>
                  </a:lnTo>
                  <a:lnTo>
                    <a:pt x="23" y="32"/>
                  </a:lnTo>
                  <a:lnTo>
                    <a:pt x="21" y="32"/>
                  </a:lnTo>
                  <a:lnTo>
                    <a:pt x="21" y="29"/>
                  </a:lnTo>
                  <a:lnTo>
                    <a:pt x="18" y="29"/>
                  </a:lnTo>
                  <a:lnTo>
                    <a:pt x="18" y="23"/>
                  </a:lnTo>
                  <a:lnTo>
                    <a:pt x="17" y="23"/>
                  </a:lnTo>
                  <a:lnTo>
                    <a:pt x="17" y="19"/>
                  </a:lnTo>
                  <a:lnTo>
                    <a:pt x="14" y="19"/>
                  </a:lnTo>
                  <a:lnTo>
                    <a:pt x="14" y="11"/>
                  </a:lnTo>
                  <a:lnTo>
                    <a:pt x="12" y="11"/>
                  </a:lnTo>
                  <a:lnTo>
                    <a:pt x="12" y="3"/>
                  </a:lnTo>
                  <a:lnTo>
                    <a:pt x="8" y="3"/>
                  </a:lnTo>
                  <a:lnTo>
                    <a:pt x="8" y="0"/>
                  </a:lnTo>
                  <a:lnTo>
                    <a:pt x="0" y="0"/>
                  </a:lnTo>
                </a:path>
              </a:pathLst>
            </a:custGeom>
            <a:noFill/>
            <a:ln w="25400">
              <a:solidFill>
                <a:schemeClr val="accent2"/>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latin typeface="Arial"/>
                <a:cs typeface="Arial"/>
              </a:endParaRPr>
            </a:p>
          </p:txBody>
        </p:sp>
      </p:grpSp>
      <p:grpSp>
        <p:nvGrpSpPr>
          <p:cNvPr id="265" name="Group 264"/>
          <p:cNvGrpSpPr/>
          <p:nvPr/>
        </p:nvGrpSpPr>
        <p:grpSpPr>
          <a:xfrm>
            <a:off x="1513762" y="1756763"/>
            <a:ext cx="6516000" cy="3024000"/>
            <a:chOff x="2374900" y="2540000"/>
            <a:chExt cx="4391025" cy="1771650"/>
          </a:xfrm>
        </p:grpSpPr>
        <p:sp>
          <p:nvSpPr>
            <p:cNvPr id="266" name="Line 12"/>
            <p:cNvSpPr>
              <a:spLocks noChangeShapeType="1"/>
            </p:cNvSpPr>
            <p:nvPr/>
          </p:nvSpPr>
          <p:spPr bwMode="auto">
            <a:xfrm>
              <a:off x="4518025" y="3911600"/>
              <a:ext cx="0" cy="57150"/>
            </a:xfrm>
            <a:prstGeom prst="line">
              <a:avLst/>
            </a:prstGeom>
            <a:noFill/>
            <a:ln w="25400">
              <a:solidFill>
                <a:schemeClr val="accent3"/>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latin typeface="Arial"/>
                <a:cs typeface="Arial"/>
              </a:endParaRPr>
            </a:p>
          </p:txBody>
        </p:sp>
        <p:sp>
          <p:nvSpPr>
            <p:cNvPr id="267" name="Line 13"/>
            <p:cNvSpPr>
              <a:spLocks noChangeShapeType="1"/>
            </p:cNvSpPr>
            <p:nvPr/>
          </p:nvSpPr>
          <p:spPr bwMode="auto">
            <a:xfrm>
              <a:off x="4746625" y="3949700"/>
              <a:ext cx="0" cy="57150"/>
            </a:xfrm>
            <a:prstGeom prst="line">
              <a:avLst/>
            </a:prstGeom>
            <a:noFill/>
            <a:ln w="25400">
              <a:solidFill>
                <a:schemeClr val="accent3"/>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latin typeface="Arial"/>
                <a:cs typeface="Arial"/>
              </a:endParaRPr>
            </a:p>
          </p:txBody>
        </p:sp>
        <p:sp>
          <p:nvSpPr>
            <p:cNvPr id="268" name="Line 14"/>
            <p:cNvSpPr>
              <a:spLocks noChangeShapeType="1"/>
            </p:cNvSpPr>
            <p:nvPr/>
          </p:nvSpPr>
          <p:spPr bwMode="auto">
            <a:xfrm>
              <a:off x="4765675" y="3949700"/>
              <a:ext cx="0" cy="57150"/>
            </a:xfrm>
            <a:prstGeom prst="line">
              <a:avLst/>
            </a:prstGeom>
            <a:noFill/>
            <a:ln w="25400">
              <a:solidFill>
                <a:schemeClr val="accent3"/>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latin typeface="Arial"/>
                <a:cs typeface="Arial"/>
              </a:endParaRPr>
            </a:p>
          </p:txBody>
        </p:sp>
        <p:sp>
          <p:nvSpPr>
            <p:cNvPr id="269" name="Line 15"/>
            <p:cNvSpPr>
              <a:spLocks noChangeShapeType="1"/>
            </p:cNvSpPr>
            <p:nvPr/>
          </p:nvSpPr>
          <p:spPr bwMode="auto">
            <a:xfrm>
              <a:off x="5565775" y="4064000"/>
              <a:ext cx="0" cy="47625"/>
            </a:xfrm>
            <a:prstGeom prst="line">
              <a:avLst/>
            </a:prstGeom>
            <a:noFill/>
            <a:ln w="25400">
              <a:solidFill>
                <a:schemeClr val="accent3"/>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latin typeface="Arial"/>
                <a:cs typeface="Arial"/>
              </a:endParaRPr>
            </a:p>
          </p:txBody>
        </p:sp>
        <p:sp>
          <p:nvSpPr>
            <p:cNvPr id="270" name="Line 16"/>
            <p:cNvSpPr>
              <a:spLocks noChangeShapeType="1"/>
            </p:cNvSpPr>
            <p:nvPr/>
          </p:nvSpPr>
          <p:spPr bwMode="auto">
            <a:xfrm>
              <a:off x="4546600" y="3902075"/>
              <a:ext cx="0" cy="57150"/>
            </a:xfrm>
            <a:prstGeom prst="line">
              <a:avLst/>
            </a:prstGeom>
            <a:noFill/>
            <a:ln w="25400">
              <a:solidFill>
                <a:schemeClr val="accent3"/>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latin typeface="Arial"/>
                <a:cs typeface="Arial"/>
              </a:endParaRPr>
            </a:p>
          </p:txBody>
        </p:sp>
        <p:sp>
          <p:nvSpPr>
            <p:cNvPr id="271" name="Line 17"/>
            <p:cNvSpPr>
              <a:spLocks noChangeShapeType="1"/>
            </p:cNvSpPr>
            <p:nvPr/>
          </p:nvSpPr>
          <p:spPr bwMode="auto">
            <a:xfrm>
              <a:off x="5832475" y="4130675"/>
              <a:ext cx="0" cy="57150"/>
            </a:xfrm>
            <a:prstGeom prst="line">
              <a:avLst/>
            </a:prstGeom>
            <a:noFill/>
            <a:ln w="25400">
              <a:solidFill>
                <a:schemeClr val="accent3"/>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latin typeface="Arial"/>
                <a:cs typeface="Arial"/>
              </a:endParaRPr>
            </a:p>
          </p:txBody>
        </p:sp>
        <p:sp>
          <p:nvSpPr>
            <p:cNvPr id="272" name="Line 18"/>
            <p:cNvSpPr>
              <a:spLocks noChangeShapeType="1"/>
            </p:cNvSpPr>
            <p:nvPr/>
          </p:nvSpPr>
          <p:spPr bwMode="auto">
            <a:xfrm>
              <a:off x="5584825" y="4064000"/>
              <a:ext cx="0" cy="57150"/>
            </a:xfrm>
            <a:prstGeom prst="line">
              <a:avLst/>
            </a:prstGeom>
            <a:noFill/>
            <a:ln w="25400">
              <a:solidFill>
                <a:schemeClr val="accent3"/>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latin typeface="Arial"/>
                <a:cs typeface="Arial"/>
              </a:endParaRPr>
            </a:p>
          </p:txBody>
        </p:sp>
        <p:sp>
          <p:nvSpPr>
            <p:cNvPr id="273" name="Line 19"/>
            <p:cNvSpPr>
              <a:spLocks noChangeShapeType="1"/>
            </p:cNvSpPr>
            <p:nvPr/>
          </p:nvSpPr>
          <p:spPr bwMode="auto">
            <a:xfrm>
              <a:off x="4251325" y="3854450"/>
              <a:ext cx="0" cy="57150"/>
            </a:xfrm>
            <a:prstGeom prst="line">
              <a:avLst/>
            </a:prstGeom>
            <a:noFill/>
            <a:ln w="25400">
              <a:solidFill>
                <a:schemeClr val="accent3"/>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latin typeface="Arial"/>
                <a:cs typeface="Arial"/>
              </a:endParaRPr>
            </a:p>
          </p:txBody>
        </p:sp>
        <p:sp>
          <p:nvSpPr>
            <p:cNvPr id="274" name="Line 20"/>
            <p:cNvSpPr>
              <a:spLocks noChangeShapeType="1"/>
            </p:cNvSpPr>
            <p:nvPr/>
          </p:nvSpPr>
          <p:spPr bwMode="auto">
            <a:xfrm>
              <a:off x="4298950" y="3892550"/>
              <a:ext cx="0" cy="57150"/>
            </a:xfrm>
            <a:prstGeom prst="line">
              <a:avLst/>
            </a:prstGeom>
            <a:noFill/>
            <a:ln w="25400">
              <a:solidFill>
                <a:schemeClr val="accent3"/>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latin typeface="Arial"/>
                <a:cs typeface="Arial"/>
              </a:endParaRPr>
            </a:p>
          </p:txBody>
        </p:sp>
        <p:sp>
          <p:nvSpPr>
            <p:cNvPr id="275" name="Line 21"/>
            <p:cNvSpPr>
              <a:spLocks noChangeShapeType="1"/>
            </p:cNvSpPr>
            <p:nvPr/>
          </p:nvSpPr>
          <p:spPr bwMode="auto">
            <a:xfrm>
              <a:off x="5756275" y="4092575"/>
              <a:ext cx="0" cy="57150"/>
            </a:xfrm>
            <a:prstGeom prst="line">
              <a:avLst/>
            </a:prstGeom>
            <a:noFill/>
            <a:ln w="25400">
              <a:solidFill>
                <a:schemeClr val="accent3"/>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latin typeface="Arial"/>
                <a:cs typeface="Arial"/>
              </a:endParaRPr>
            </a:p>
          </p:txBody>
        </p:sp>
        <p:sp>
          <p:nvSpPr>
            <p:cNvPr id="276" name="Line 22"/>
            <p:cNvSpPr>
              <a:spLocks noChangeShapeType="1"/>
            </p:cNvSpPr>
            <p:nvPr/>
          </p:nvSpPr>
          <p:spPr bwMode="auto">
            <a:xfrm>
              <a:off x="3089275" y="3359150"/>
              <a:ext cx="0" cy="57150"/>
            </a:xfrm>
            <a:prstGeom prst="line">
              <a:avLst/>
            </a:prstGeom>
            <a:noFill/>
            <a:ln w="25400">
              <a:solidFill>
                <a:schemeClr val="accent3"/>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latin typeface="Arial"/>
                <a:cs typeface="Arial"/>
              </a:endParaRPr>
            </a:p>
          </p:txBody>
        </p:sp>
        <p:sp>
          <p:nvSpPr>
            <p:cNvPr id="277" name="Line 23"/>
            <p:cNvSpPr>
              <a:spLocks noChangeShapeType="1"/>
            </p:cNvSpPr>
            <p:nvPr/>
          </p:nvSpPr>
          <p:spPr bwMode="auto">
            <a:xfrm>
              <a:off x="6289675" y="4130675"/>
              <a:ext cx="0" cy="57150"/>
            </a:xfrm>
            <a:prstGeom prst="line">
              <a:avLst/>
            </a:prstGeom>
            <a:noFill/>
            <a:ln w="25400">
              <a:solidFill>
                <a:schemeClr val="accent3"/>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latin typeface="Arial"/>
                <a:cs typeface="Arial"/>
              </a:endParaRPr>
            </a:p>
          </p:txBody>
        </p:sp>
        <p:sp>
          <p:nvSpPr>
            <p:cNvPr id="278" name="Line 24"/>
            <p:cNvSpPr>
              <a:spLocks noChangeShapeType="1"/>
            </p:cNvSpPr>
            <p:nvPr/>
          </p:nvSpPr>
          <p:spPr bwMode="auto">
            <a:xfrm>
              <a:off x="6280150" y="4130675"/>
              <a:ext cx="0" cy="57150"/>
            </a:xfrm>
            <a:prstGeom prst="line">
              <a:avLst/>
            </a:prstGeom>
            <a:noFill/>
            <a:ln w="25400">
              <a:solidFill>
                <a:schemeClr val="accent3"/>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latin typeface="Arial"/>
                <a:cs typeface="Arial"/>
              </a:endParaRPr>
            </a:p>
          </p:txBody>
        </p:sp>
        <p:sp>
          <p:nvSpPr>
            <p:cNvPr id="279" name="Line 25"/>
            <p:cNvSpPr>
              <a:spLocks noChangeShapeType="1"/>
            </p:cNvSpPr>
            <p:nvPr/>
          </p:nvSpPr>
          <p:spPr bwMode="auto">
            <a:xfrm>
              <a:off x="5346700" y="4035425"/>
              <a:ext cx="0" cy="57150"/>
            </a:xfrm>
            <a:prstGeom prst="line">
              <a:avLst/>
            </a:prstGeom>
            <a:noFill/>
            <a:ln w="25400">
              <a:solidFill>
                <a:schemeClr val="accent3"/>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latin typeface="Arial"/>
                <a:cs typeface="Arial"/>
              </a:endParaRPr>
            </a:p>
          </p:txBody>
        </p:sp>
        <p:sp>
          <p:nvSpPr>
            <p:cNvPr id="280" name="Line 26"/>
            <p:cNvSpPr>
              <a:spLocks noChangeShapeType="1"/>
            </p:cNvSpPr>
            <p:nvPr/>
          </p:nvSpPr>
          <p:spPr bwMode="auto">
            <a:xfrm>
              <a:off x="5375275" y="4035425"/>
              <a:ext cx="0" cy="57150"/>
            </a:xfrm>
            <a:prstGeom prst="line">
              <a:avLst/>
            </a:prstGeom>
            <a:noFill/>
            <a:ln w="25400">
              <a:solidFill>
                <a:schemeClr val="accent3"/>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latin typeface="Arial"/>
                <a:cs typeface="Arial"/>
              </a:endParaRPr>
            </a:p>
          </p:txBody>
        </p:sp>
        <p:sp>
          <p:nvSpPr>
            <p:cNvPr id="281" name="Line 27"/>
            <p:cNvSpPr>
              <a:spLocks noChangeShapeType="1"/>
            </p:cNvSpPr>
            <p:nvPr/>
          </p:nvSpPr>
          <p:spPr bwMode="auto">
            <a:xfrm>
              <a:off x="4632325" y="3940175"/>
              <a:ext cx="0" cy="57150"/>
            </a:xfrm>
            <a:prstGeom prst="line">
              <a:avLst/>
            </a:prstGeom>
            <a:noFill/>
            <a:ln w="25400">
              <a:solidFill>
                <a:schemeClr val="accent3"/>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latin typeface="Arial"/>
                <a:cs typeface="Arial"/>
              </a:endParaRPr>
            </a:p>
          </p:txBody>
        </p:sp>
        <p:sp>
          <p:nvSpPr>
            <p:cNvPr id="282" name="Line 28"/>
            <p:cNvSpPr>
              <a:spLocks noChangeShapeType="1"/>
            </p:cNvSpPr>
            <p:nvPr/>
          </p:nvSpPr>
          <p:spPr bwMode="auto">
            <a:xfrm>
              <a:off x="6184900" y="4130675"/>
              <a:ext cx="0" cy="57150"/>
            </a:xfrm>
            <a:prstGeom prst="line">
              <a:avLst/>
            </a:prstGeom>
            <a:noFill/>
            <a:ln w="25400">
              <a:solidFill>
                <a:schemeClr val="accent3"/>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latin typeface="Arial"/>
                <a:cs typeface="Arial"/>
              </a:endParaRPr>
            </a:p>
          </p:txBody>
        </p:sp>
        <p:sp>
          <p:nvSpPr>
            <p:cNvPr id="283" name="Line 29"/>
            <p:cNvSpPr>
              <a:spLocks noChangeShapeType="1"/>
            </p:cNvSpPr>
            <p:nvPr/>
          </p:nvSpPr>
          <p:spPr bwMode="auto">
            <a:xfrm>
              <a:off x="6203950" y="4130675"/>
              <a:ext cx="0" cy="57150"/>
            </a:xfrm>
            <a:prstGeom prst="line">
              <a:avLst/>
            </a:prstGeom>
            <a:noFill/>
            <a:ln w="25400">
              <a:solidFill>
                <a:srgbClr val="1D2F50"/>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latin typeface="Arial"/>
                <a:cs typeface="Arial"/>
              </a:endParaRPr>
            </a:p>
          </p:txBody>
        </p:sp>
        <p:sp>
          <p:nvSpPr>
            <p:cNvPr id="284" name="Line 30"/>
            <p:cNvSpPr>
              <a:spLocks noChangeShapeType="1"/>
            </p:cNvSpPr>
            <p:nvPr/>
          </p:nvSpPr>
          <p:spPr bwMode="auto">
            <a:xfrm>
              <a:off x="6213475" y="4130675"/>
              <a:ext cx="0" cy="57150"/>
            </a:xfrm>
            <a:prstGeom prst="line">
              <a:avLst/>
            </a:prstGeom>
            <a:noFill/>
            <a:ln w="25400">
              <a:solidFill>
                <a:srgbClr val="1D2F50"/>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latin typeface="Arial"/>
                <a:cs typeface="Arial"/>
              </a:endParaRPr>
            </a:p>
          </p:txBody>
        </p:sp>
        <p:sp>
          <p:nvSpPr>
            <p:cNvPr id="285" name="Line 31"/>
            <p:cNvSpPr>
              <a:spLocks noChangeShapeType="1"/>
            </p:cNvSpPr>
            <p:nvPr/>
          </p:nvSpPr>
          <p:spPr bwMode="auto">
            <a:xfrm>
              <a:off x="6223000" y="4130675"/>
              <a:ext cx="0" cy="57150"/>
            </a:xfrm>
            <a:prstGeom prst="line">
              <a:avLst/>
            </a:prstGeom>
            <a:noFill/>
            <a:ln w="25400">
              <a:solidFill>
                <a:schemeClr val="accent3"/>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latin typeface="Arial"/>
                <a:cs typeface="Arial"/>
              </a:endParaRPr>
            </a:p>
          </p:txBody>
        </p:sp>
        <p:sp>
          <p:nvSpPr>
            <p:cNvPr id="286" name="Line 32"/>
            <p:cNvSpPr>
              <a:spLocks noChangeShapeType="1"/>
            </p:cNvSpPr>
            <p:nvPr/>
          </p:nvSpPr>
          <p:spPr bwMode="auto">
            <a:xfrm>
              <a:off x="3203575" y="3463925"/>
              <a:ext cx="0" cy="47625"/>
            </a:xfrm>
            <a:prstGeom prst="line">
              <a:avLst/>
            </a:prstGeom>
            <a:noFill/>
            <a:ln w="25400">
              <a:solidFill>
                <a:schemeClr val="accent3"/>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latin typeface="Arial"/>
                <a:cs typeface="Arial"/>
              </a:endParaRPr>
            </a:p>
          </p:txBody>
        </p:sp>
        <p:sp>
          <p:nvSpPr>
            <p:cNvPr id="287" name="Line 33"/>
            <p:cNvSpPr>
              <a:spLocks noChangeShapeType="1"/>
            </p:cNvSpPr>
            <p:nvPr/>
          </p:nvSpPr>
          <p:spPr bwMode="auto">
            <a:xfrm>
              <a:off x="5289550" y="4044950"/>
              <a:ext cx="0" cy="57150"/>
            </a:xfrm>
            <a:prstGeom prst="line">
              <a:avLst/>
            </a:prstGeom>
            <a:noFill/>
            <a:ln w="25400">
              <a:solidFill>
                <a:schemeClr val="accent3"/>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latin typeface="Arial"/>
                <a:cs typeface="Arial"/>
              </a:endParaRPr>
            </a:p>
          </p:txBody>
        </p:sp>
        <p:sp>
          <p:nvSpPr>
            <p:cNvPr id="288" name="Line 34"/>
            <p:cNvSpPr>
              <a:spLocks noChangeShapeType="1"/>
            </p:cNvSpPr>
            <p:nvPr/>
          </p:nvSpPr>
          <p:spPr bwMode="auto">
            <a:xfrm>
              <a:off x="4994275" y="4025900"/>
              <a:ext cx="0" cy="47625"/>
            </a:xfrm>
            <a:prstGeom prst="line">
              <a:avLst/>
            </a:prstGeom>
            <a:noFill/>
            <a:ln w="25400">
              <a:solidFill>
                <a:schemeClr val="accent3"/>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latin typeface="Arial"/>
                <a:cs typeface="Arial"/>
              </a:endParaRPr>
            </a:p>
          </p:txBody>
        </p:sp>
        <p:sp>
          <p:nvSpPr>
            <p:cNvPr id="289" name="Line 35"/>
            <p:cNvSpPr>
              <a:spLocks noChangeShapeType="1"/>
            </p:cNvSpPr>
            <p:nvPr/>
          </p:nvSpPr>
          <p:spPr bwMode="auto">
            <a:xfrm>
              <a:off x="5041900" y="4016375"/>
              <a:ext cx="0" cy="57150"/>
            </a:xfrm>
            <a:prstGeom prst="line">
              <a:avLst/>
            </a:prstGeom>
            <a:noFill/>
            <a:ln w="25400">
              <a:solidFill>
                <a:schemeClr val="accent3"/>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latin typeface="Arial"/>
                <a:cs typeface="Arial"/>
              </a:endParaRPr>
            </a:p>
          </p:txBody>
        </p:sp>
        <p:sp>
          <p:nvSpPr>
            <p:cNvPr id="290" name="Line 36"/>
            <p:cNvSpPr>
              <a:spLocks noChangeShapeType="1"/>
            </p:cNvSpPr>
            <p:nvPr/>
          </p:nvSpPr>
          <p:spPr bwMode="auto">
            <a:xfrm>
              <a:off x="5089525" y="4016375"/>
              <a:ext cx="0" cy="57150"/>
            </a:xfrm>
            <a:prstGeom prst="line">
              <a:avLst/>
            </a:prstGeom>
            <a:noFill/>
            <a:ln w="25400">
              <a:solidFill>
                <a:schemeClr val="accent3"/>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latin typeface="Arial"/>
                <a:cs typeface="Arial"/>
              </a:endParaRPr>
            </a:p>
          </p:txBody>
        </p:sp>
        <p:sp>
          <p:nvSpPr>
            <p:cNvPr id="291" name="Line 37"/>
            <p:cNvSpPr>
              <a:spLocks noChangeShapeType="1"/>
            </p:cNvSpPr>
            <p:nvPr/>
          </p:nvSpPr>
          <p:spPr bwMode="auto">
            <a:xfrm>
              <a:off x="4432300" y="3902075"/>
              <a:ext cx="0" cy="47625"/>
            </a:xfrm>
            <a:prstGeom prst="line">
              <a:avLst/>
            </a:prstGeom>
            <a:noFill/>
            <a:ln w="25400">
              <a:solidFill>
                <a:schemeClr val="accent3"/>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latin typeface="Arial"/>
                <a:cs typeface="Arial"/>
              </a:endParaRPr>
            </a:p>
          </p:txBody>
        </p:sp>
        <p:sp>
          <p:nvSpPr>
            <p:cNvPr id="292" name="Line 38"/>
            <p:cNvSpPr>
              <a:spLocks noChangeShapeType="1"/>
            </p:cNvSpPr>
            <p:nvPr/>
          </p:nvSpPr>
          <p:spPr bwMode="auto">
            <a:xfrm>
              <a:off x="4879975" y="3978275"/>
              <a:ext cx="0" cy="47625"/>
            </a:xfrm>
            <a:prstGeom prst="line">
              <a:avLst/>
            </a:prstGeom>
            <a:noFill/>
            <a:ln w="25400">
              <a:solidFill>
                <a:schemeClr val="accent3"/>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latin typeface="Arial"/>
                <a:cs typeface="Arial"/>
              </a:endParaRPr>
            </a:p>
          </p:txBody>
        </p:sp>
        <p:sp>
          <p:nvSpPr>
            <p:cNvPr id="293" name="Line 39"/>
            <p:cNvSpPr>
              <a:spLocks noChangeShapeType="1"/>
            </p:cNvSpPr>
            <p:nvPr/>
          </p:nvSpPr>
          <p:spPr bwMode="auto">
            <a:xfrm>
              <a:off x="4175125" y="3816350"/>
              <a:ext cx="0" cy="57150"/>
            </a:xfrm>
            <a:prstGeom prst="line">
              <a:avLst/>
            </a:prstGeom>
            <a:noFill/>
            <a:ln w="25400">
              <a:solidFill>
                <a:schemeClr val="accent3"/>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latin typeface="Arial"/>
                <a:cs typeface="Arial"/>
              </a:endParaRPr>
            </a:p>
          </p:txBody>
        </p:sp>
        <p:sp>
          <p:nvSpPr>
            <p:cNvPr id="294" name="Line 40"/>
            <p:cNvSpPr>
              <a:spLocks noChangeShapeType="1"/>
            </p:cNvSpPr>
            <p:nvPr/>
          </p:nvSpPr>
          <p:spPr bwMode="auto">
            <a:xfrm>
              <a:off x="4584700" y="3940175"/>
              <a:ext cx="0" cy="47625"/>
            </a:xfrm>
            <a:prstGeom prst="line">
              <a:avLst/>
            </a:prstGeom>
            <a:noFill/>
            <a:ln w="25400">
              <a:solidFill>
                <a:schemeClr val="accent3"/>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latin typeface="Arial"/>
                <a:cs typeface="Arial"/>
              </a:endParaRPr>
            </a:p>
          </p:txBody>
        </p:sp>
        <p:sp>
          <p:nvSpPr>
            <p:cNvPr id="295" name="Line 41"/>
            <p:cNvSpPr>
              <a:spLocks noChangeShapeType="1"/>
            </p:cNvSpPr>
            <p:nvPr/>
          </p:nvSpPr>
          <p:spPr bwMode="auto">
            <a:xfrm>
              <a:off x="6756400" y="4244975"/>
              <a:ext cx="0" cy="57150"/>
            </a:xfrm>
            <a:prstGeom prst="line">
              <a:avLst/>
            </a:prstGeom>
            <a:noFill/>
            <a:ln w="25400">
              <a:solidFill>
                <a:schemeClr val="accent3"/>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latin typeface="Arial"/>
                <a:cs typeface="Arial"/>
              </a:endParaRPr>
            </a:p>
          </p:txBody>
        </p:sp>
        <p:sp>
          <p:nvSpPr>
            <p:cNvPr id="296" name="Line 42"/>
            <p:cNvSpPr>
              <a:spLocks noChangeShapeType="1"/>
            </p:cNvSpPr>
            <p:nvPr/>
          </p:nvSpPr>
          <p:spPr bwMode="auto">
            <a:xfrm>
              <a:off x="4337050" y="3892550"/>
              <a:ext cx="0" cy="57150"/>
            </a:xfrm>
            <a:prstGeom prst="line">
              <a:avLst/>
            </a:prstGeom>
            <a:noFill/>
            <a:ln w="25400">
              <a:solidFill>
                <a:schemeClr val="accent3"/>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latin typeface="Arial"/>
                <a:cs typeface="Arial"/>
              </a:endParaRPr>
            </a:p>
          </p:txBody>
        </p:sp>
        <p:sp>
          <p:nvSpPr>
            <p:cNvPr id="297" name="Line 43"/>
            <p:cNvSpPr>
              <a:spLocks noChangeShapeType="1"/>
            </p:cNvSpPr>
            <p:nvPr/>
          </p:nvSpPr>
          <p:spPr bwMode="auto">
            <a:xfrm>
              <a:off x="4356100" y="3892550"/>
              <a:ext cx="0" cy="57150"/>
            </a:xfrm>
            <a:prstGeom prst="line">
              <a:avLst/>
            </a:prstGeom>
            <a:noFill/>
            <a:ln w="25400">
              <a:solidFill>
                <a:schemeClr val="accent3"/>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latin typeface="Arial"/>
                <a:cs typeface="Arial"/>
              </a:endParaRPr>
            </a:p>
          </p:txBody>
        </p:sp>
        <p:sp>
          <p:nvSpPr>
            <p:cNvPr id="298" name="Line 44"/>
            <p:cNvSpPr>
              <a:spLocks noChangeShapeType="1"/>
            </p:cNvSpPr>
            <p:nvPr/>
          </p:nvSpPr>
          <p:spPr bwMode="auto">
            <a:xfrm>
              <a:off x="4384675" y="3892550"/>
              <a:ext cx="0" cy="57150"/>
            </a:xfrm>
            <a:prstGeom prst="line">
              <a:avLst/>
            </a:prstGeom>
            <a:noFill/>
            <a:ln w="25400">
              <a:solidFill>
                <a:schemeClr val="accent3"/>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latin typeface="Arial"/>
                <a:cs typeface="Arial"/>
              </a:endParaRPr>
            </a:p>
          </p:txBody>
        </p:sp>
        <p:sp>
          <p:nvSpPr>
            <p:cNvPr id="299" name="Line 45"/>
            <p:cNvSpPr>
              <a:spLocks noChangeShapeType="1"/>
            </p:cNvSpPr>
            <p:nvPr/>
          </p:nvSpPr>
          <p:spPr bwMode="auto">
            <a:xfrm>
              <a:off x="4403725" y="3892550"/>
              <a:ext cx="0" cy="57150"/>
            </a:xfrm>
            <a:prstGeom prst="line">
              <a:avLst/>
            </a:prstGeom>
            <a:noFill/>
            <a:ln w="25400">
              <a:solidFill>
                <a:schemeClr val="accent3"/>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latin typeface="Arial"/>
                <a:cs typeface="Arial"/>
              </a:endParaRPr>
            </a:p>
          </p:txBody>
        </p:sp>
        <p:sp>
          <p:nvSpPr>
            <p:cNvPr id="300" name="Line 46"/>
            <p:cNvSpPr>
              <a:spLocks noChangeShapeType="1"/>
            </p:cNvSpPr>
            <p:nvPr/>
          </p:nvSpPr>
          <p:spPr bwMode="auto">
            <a:xfrm>
              <a:off x="5156200" y="4016375"/>
              <a:ext cx="0" cy="57150"/>
            </a:xfrm>
            <a:prstGeom prst="line">
              <a:avLst/>
            </a:prstGeom>
            <a:noFill/>
            <a:ln w="25400">
              <a:solidFill>
                <a:schemeClr val="accent3"/>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latin typeface="Arial"/>
                <a:cs typeface="Arial"/>
              </a:endParaRPr>
            </a:p>
          </p:txBody>
        </p:sp>
        <p:sp>
          <p:nvSpPr>
            <p:cNvPr id="301" name="Line 47"/>
            <p:cNvSpPr>
              <a:spLocks noChangeShapeType="1"/>
            </p:cNvSpPr>
            <p:nvPr/>
          </p:nvSpPr>
          <p:spPr bwMode="auto">
            <a:xfrm>
              <a:off x="4270375" y="3854450"/>
              <a:ext cx="0" cy="57150"/>
            </a:xfrm>
            <a:prstGeom prst="line">
              <a:avLst/>
            </a:prstGeom>
            <a:noFill/>
            <a:ln w="25400">
              <a:solidFill>
                <a:schemeClr val="accent3"/>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latin typeface="Arial"/>
                <a:cs typeface="Arial"/>
              </a:endParaRPr>
            </a:p>
          </p:txBody>
        </p:sp>
        <p:sp>
          <p:nvSpPr>
            <p:cNvPr id="302" name="Line 48"/>
            <p:cNvSpPr>
              <a:spLocks noChangeShapeType="1"/>
            </p:cNvSpPr>
            <p:nvPr/>
          </p:nvSpPr>
          <p:spPr bwMode="auto">
            <a:xfrm>
              <a:off x="3165475" y="3425825"/>
              <a:ext cx="0" cy="47625"/>
            </a:xfrm>
            <a:prstGeom prst="line">
              <a:avLst/>
            </a:prstGeom>
            <a:noFill/>
            <a:ln w="25400">
              <a:solidFill>
                <a:schemeClr val="accent3"/>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latin typeface="Arial"/>
                <a:cs typeface="Arial"/>
              </a:endParaRPr>
            </a:p>
          </p:txBody>
        </p:sp>
        <p:sp>
          <p:nvSpPr>
            <p:cNvPr id="303" name="Line 49"/>
            <p:cNvSpPr>
              <a:spLocks noChangeShapeType="1"/>
            </p:cNvSpPr>
            <p:nvPr/>
          </p:nvSpPr>
          <p:spPr bwMode="auto">
            <a:xfrm>
              <a:off x="2755900" y="2892425"/>
              <a:ext cx="0" cy="47625"/>
            </a:xfrm>
            <a:prstGeom prst="line">
              <a:avLst/>
            </a:prstGeom>
            <a:noFill/>
            <a:ln w="25400">
              <a:solidFill>
                <a:schemeClr val="accent3"/>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latin typeface="Arial"/>
                <a:cs typeface="Arial"/>
              </a:endParaRPr>
            </a:p>
          </p:txBody>
        </p:sp>
        <p:sp>
          <p:nvSpPr>
            <p:cNvPr id="304" name="Line 50"/>
            <p:cNvSpPr>
              <a:spLocks noChangeShapeType="1"/>
            </p:cNvSpPr>
            <p:nvPr/>
          </p:nvSpPr>
          <p:spPr bwMode="auto">
            <a:xfrm>
              <a:off x="2489200" y="2540000"/>
              <a:ext cx="0" cy="57150"/>
            </a:xfrm>
            <a:prstGeom prst="line">
              <a:avLst/>
            </a:prstGeom>
            <a:noFill/>
            <a:ln w="25400">
              <a:solidFill>
                <a:schemeClr val="accent3"/>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latin typeface="Arial"/>
                <a:cs typeface="Arial"/>
              </a:endParaRPr>
            </a:p>
          </p:txBody>
        </p:sp>
        <p:sp>
          <p:nvSpPr>
            <p:cNvPr id="305" name="Line 51"/>
            <p:cNvSpPr>
              <a:spLocks noChangeShapeType="1"/>
            </p:cNvSpPr>
            <p:nvPr/>
          </p:nvSpPr>
          <p:spPr bwMode="auto">
            <a:xfrm>
              <a:off x="2546350" y="2616200"/>
              <a:ext cx="0" cy="57150"/>
            </a:xfrm>
            <a:prstGeom prst="line">
              <a:avLst/>
            </a:prstGeom>
            <a:noFill/>
            <a:ln w="25400">
              <a:solidFill>
                <a:schemeClr val="accent3"/>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latin typeface="Arial"/>
                <a:cs typeface="Arial"/>
              </a:endParaRPr>
            </a:p>
          </p:txBody>
        </p:sp>
        <p:sp>
          <p:nvSpPr>
            <p:cNvPr id="306" name="Line 52"/>
            <p:cNvSpPr>
              <a:spLocks noChangeShapeType="1"/>
            </p:cNvSpPr>
            <p:nvPr/>
          </p:nvSpPr>
          <p:spPr bwMode="auto">
            <a:xfrm>
              <a:off x="2603500" y="2673350"/>
              <a:ext cx="0" cy="47625"/>
            </a:xfrm>
            <a:prstGeom prst="line">
              <a:avLst/>
            </a:prstGeom>
            <a:noFill/>
            <a:ln w="25400">
              <a:solidFill>
                <a:schemeClr val="accent3"/>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latin typeface="Arial"/>
                <a:cs typeface="Arial"/>
              </a:endParaRPr>
            </a:p>
          </p:txBody>
        </p:sp>
        <p:sp>
          <p:nvSpPr>
            <p:cNvPr id="307" name="Line 53"/>
            <p:cNvSpPr>
              <a:spLocks noChangeShapeType="1"/>
            </p:cNvSpPr>
            <p:nvPr/>
          </p:nvSpPr>
          <p:spPr bwMode="auto">
            <a:xfrm>
              <a:off x="2813050" y="2997200"/>
              <a:ext cx="0" cy="57150"/>
            </a:xfrm>
            <a:prstGeom prst="line">
              <a:avLst/>
            </a:prstGeom>
            <a:noFill/>
            <a:ln w="25400">
              <a:solidFill>
                <a:schemeClr val="accent3"/>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latin typeface="Arial"/>
                <a:cs typeface="Arial"/>
              </a:endParaRPr>
            </a:p>
          </p:txBody>
        </p:sp>
        <p:sp>
          <p:nvSpPr>
            <p:cNvPr id="308" name="Line 54"/>
            <p:cNvSpPr>
              <a:spLocks noChangeShapeType="1"/>
            </p:cNvSpPr>
            <p:nvPr/>
          </p:nvSpPr>
          <p:spPr bwMode="auto">
            <a:xfrm>
              <a:off x="3498850" y="3568700"/>
              <a:ext cx="0" cy="57150"/>
            </a:xfrm>
            <a:prstGeom prst="line">
              <a:avLst/>
            </a:prstGeom>
            <a:noFill/>
            <a:ln w="25400">
              <a:solidFill>
                <a:schemeClr val="accent3"/>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latin typeface="Arial"/>
                <a:cs typeface="Arial"/>
              </a:endParaRPr>
            </a:p>
          </p:txBody>
        </p:sp>
        <p:sp>
          <p:nvSpPr>
            <p:cNvPr id="309" name="Line 55"/>
            <p:cNvSpPr>
              <a:spLocks noChangeShapeType="1"/>
            </p:cNvSpPr>
            <p:nvPr/>
          </p:nvSpPr>
          <p:spPr bwMode="auto">
            <a:xfrm>
              <a:off x="4470400" y="3902075"/>
              <a:ext cx="0" cy="57150"/>
            </a:xfrm>
            <a:prstGeom prst="line">
              <a:avLst/>
            </a:prstGeom>
            <a:noFill/>
            <a:ln w="25400">
              <a:solidFill>
                <a:schemeClr val="accent3"/>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latin typeface="Arial"/>
                <a:cs typeface="Arial"/>
              </a:endParaRPr>
            </a:p>
          </p:txBody>
        </p:sp>
        <p:sp>
          <p:nvSpPr>
            <p:cNvPr id="310" name="Line 56"/>
            <p:cNvSpPr>
              <a:spLocks noChangeShapeType="1"/>
            </p:cNvSpPr>
            <p:nvPr/>
          </p:nvSpPr>
          <p:spPr bwMode="auto">
            <a:xfrm>
              <a:off x="4679950" y="3940175"/>
              <a:ext cx="0" cy="57150"/>
            </a:xfrm>
            <a:prstGeom prst="line">
              <a:avLst/>
            </a:prstGeom>
            <a:noFill/>
            <a:ln w="25400">
              <a:solidFill>
                <a:schemeClr val="accent3"/>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latin typeface="Arial"/>
                <a:cs typeface="Arial"/>
              </a:endParaRPr>
            </a:p>
          </p:txBody>
        </p:sp>
        <p:sp>
          <p:nvSpPr>
            <p:cNvPr id="311" name="Line 57"/>
            <p:cNvSpPr>
              <a:spLocks noChangeShapeType="1"/>
            </p:cNvSpPr>
            <p:nvPr/>
          </p:nvSpPr>
          <p:spPr bwMode="auto">
            <a:xfrm>
              <a:off x="5241925" y="4035425"/>
              <a:ext cx="0" cy="57150"/>
            </a:xfrm>
            <a:prstGeom prst="line">
              <a:avLst/>
            </a:prstGeom>
            <a:noFill/>
            <a:ln w="25400">
              <a:solidFill>
                <a:schemeClr val="accent3"/>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latin typeface="Arial"/>
                <a:cs typeface="Arial"/>
              </a:endParaRPr>
            </a:p>
          </p:txBody>
        </p:sp>
        <p:sp>
          <p:nvSpPr>
            <p:cNvPr id="312" name="Freeform 58"/>
            <p:cNvSpPr>
              <a:spLocks/>
            </p:cNvSpPr>
            <p:nvPr/>
          </p:nvSpPr>
          <p:spPr bwMode="auto">
            <a:xfrm>
              <a:off x="2374900" y="2549525"/>
              <a:ext cx="4391025" cy="1762125"/>
            </a:xfrm>
            <a:custGeom>
              <a:avLst/>
              <a:gdLst>
                <a:gd name="T0" fmla="*/ 435 w 461"/>
                <a:gd name="T1" fmla="*/ 172 h 185"/>
                <a:gd name="T2" fmla="*/ 338 w 461"/>
                <a:gd name="T3" fmla="*/ 168 h 185"/>
                <a:gd name="T4" fmla="*/ 318 w 461"/>
                <a:gd name="T5" fmla="*/ 162 h 185"/>
                <a:gd name="T6" fmla="*/ 271 w 461"/>
                <a:gd name="T7" fmla="*/ 160 h 185"/>
                <a:gd name="T8" fmla="*/ 264 w 461"/>
                <a:gd name="T9" fmla="*/ 156 h 185"/>
                <a:gd name="T10" fmla="*/ 251 w 461"/>
                <a:gd name="T11" fmla="*/ 154 h 185"/>
                <a:gd name="T12" fmla="*/ 231 w 461"/>
                <a:gd name="T13" fmla="*/ 150 h 185"/>
                <a:gd name="T14" fmla="*/ 218 w 461"/>
                <a:gd name="T15" fmla="*/ 148 h 185"/>
                <a:gd name="T16" fmla="*/ 200 w 461"/>
                <a:gd name="T17" fmla="*/ 147 h 185"/>
                <a:gd name="T18" fmla="*/ 196 w 461"/>
                <a:gd name="T19" fmla="*/ 141 h 185"/>
                <a:gd name="T20" fmla="*/ 187 w 461"/>
                <a:gd name="T21" fmla="*/ 140 h 185"/>
                <a:gd name="T22" fmla="*/ 178 w 461"/>
                <a:gd name="T23" fmla="*/ 137 h 185"/>
                <a:gd name="T24" fmla="*/ 172 w 461"/>
                <a:gd name="T25" fmla="*/ 135 h 185"/>
                <a:gd name="T26" fmla="*/ 162 w 461"/>
                <a:gd name="T27" fmla="*/ 132 h 185"/>
                <a:gd name="T28" fmla="*/ 148 w 461"/>
                <a:gd name="T29" fmla="*/ 130 h 185"/>
                <a:gd name="T30" fmla="*/ 145 w 461"/>
                <a:gd name="T31" fmla="*/ 126 h 185"/>
                <a:gd name="T32" fmla="*/ 132 w 461"/>
                <a:gd name="T33" fmla="*/ 123 h 185"/>
                <a:gd name="T34" fmla="*/ 127 w 461"/>
                <a:gd name="T35" fmla="*/ 118 h 185"/>
                <a:gd name="T36" fmla="*/ 120 w 461"/>
                <a:gd name="T37" fmla="*/ 116 h 185"/>
                <a:gd name="T38" fmla="*/ 113 w 461"/>
                <a:gd name="T39" fmla="*/ 111 h 185"/>
                <a:gd name="T40" fmla="*/ 101 w 461"/>
                <a:gd name="T41" fmla="*/ 110 h 185"/>
                <a:gd name="T42" fmla="*/ 96 w 461"/>
                <a:gd name="T43" fmla="*/ 106 h 185"/>
                <a:gd name="T44" fmla="*/ 91 w 461"/>
                <a:gd name="T45" fmla="*/ 104 h 185"/>
                <a:gd name="T46" fmla="*/ 84 w 461"/>
                <a:gd name="T47" fmla="*/ 101 h 185"/>
                <a:gd name="T48" fmla="*/ 81 w 461"/>
                <a:gd name="T49" fmla="*/ 95 h 185"/>
                <a:gd name="T50" fmla="*/ 74 w 461"/>
                <a:gd name="T51" fmla="*/ 91 h 185"/>
                <a:gd name="T52" fmla="*/ 71 w 461"/>
                <a:gd name="T53" fmla="*/ 85 h 185"/>
                <a:gd name="T54" fmla="*/ 66 w 461"/>
                <a:gd name="T55" fmla="*/ 83 h 185"/>
                <a:gd name="T56" fmla="*/ 64 w 461"/>
                <a:gd name="T57" fmla="*/ 78 h 185"/>
                <a:gd name="T58" fmla="*/ 59 w 461"/>
                <a:gd name="T59" fmla="*/ 76 h 185"/>
                <a:gd name="T60" fmla="*/ 57 w 461"/>
                <a:gd name="T61" fmla="*/ 69 h 185"/>
                <a:gd name="T62" fmla="*/ 54 w 461"/>
                <a:gd name="T63" fmla="*/ 66 h 185"/>
                <a:gd name="T64" fmla="*/ 53 w 461"/>
                <a:gd name="T65" fmla="*/ 61 h 185"/>
                <a:gd name="T66" fmla="*/ 48 w 461"/>
                <a:gd name="T67" fmla="*/ 58 h 185"/>
                <a:gd name="T68" fmla="*/ 45 w 461"/>
                <a:gd name="T69" fmla="*/ 51 h 185"/>
                <a:gd name="T70" fmla="*/ 41 w 461"/>
                <a:gd name="T71" fmla="*/ 45 h 185"/>
                <a:gd name="T72" fmla="*/ 38 w 461"/>
                <a:gd name="T73" fmla="*/ 40 h 185"/>
                <a:gd name="T74" fmla="*/ 34 w 461"/>
                <a:gd name="T75" fmla="*/ 36 h 185"/>
                <a:gd name="T76" fmla="*/ 31 w 461"/>
                <a:gd name="T77" fmla="*/ 28 h 185"/>
                <a:gd name="T78" fmla="*/ 26 w 461"/>
                <a:gd name="T79" fmla="*/ 22 h 185"/>
                <a:gd name="T80" fmla="*/ 22 w 461"/>
                <a:gd name="T81" fmla="*/ 16 h 185"/>
                <a:gd name="T82" fmla="*/ 17 w 461"/>
                <a:gd name="T83" fmla="*/ 13 h 185"/>
                <a:gd name="T84" fmla="*/ 14 w 461"/>
                <a:gd name="T85" fmla="*/ 5 h 185"/>
                <a:gd name="T86" fmla="*/ 7 w 461"/>
                <a:gd name="T87" fmla="*/ 2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61" h="185">
                  <a:moveTo>
                    <a:pt x="461" y="185"/>
                  </a:moveTo>
                  <a:lnTo>
                    <a:pt x="435" y="185"/>
                  </a:lnTo>
                  <a:lnTo>
                    <a:pt x="435" y="172"/>
                  </a:lnTo>
                  <a:lnTo>
                    <a:pt x="360" y="172"/>
                  </a:lnTo>
                  <a:lnTo>
                    <a:pt x="360" y="168"/>
                  </a:lnTo>
                  <a:lnTo>
                    <a:pt x="338" y="168"/>
                  </a:lnTo>
                  <a:lnTo>
                    <a:pt x="338" y="165"/>
                  </a:lnTo>
                  <a:lnTo>
                    <a:pt x="318" y="165"/>
                  </a:lnTo>
                  <a:lnTo>
                    <a:pt x="318" y="162"/>
                  </a:lnTo>
                  <a:lnTo>
                    <a:pt x="299" y="162"/>
                  </a:lnTo>
                  <a:lnTo>
                    <a:pt x="299" y="160"/>
                  </a:lnTo>
                  <a:lnTo>
                    <a:pt x="271" y="160"/>
                  </a:lnTo>
                  <a:lnTo>
                    <a:pt x="271" y="158"/>
                  </a:lnTo>
                  <a:lnTo>
                    <a:pt x="264" y="158"/>
                  </a:lnTo>
                  <a:lnTo>
                    <a:pt x="264" y="156"/>
                  </a:lnTo>
                  <a:lnTo>
                    <a:pt x="258" y="156"/>
                  </a:lnTo>
                  <a:lnTo>
                    <a:pt x="258" y="154"/>
                  </a:lnTo>
                  <a:lnTo>
                    <a:pt x="251" y="154"/>
                  </a:lnTo>
                  <a:lnTo>
                    <a:pt x="251" y="152"/>
                  </a:lnTo>
                  <a:lnTo>
                    <a:pt x="231" y="152"/>
                  </a:lnTo>
                  <a:lnTo>
                    <a:pt x="231" y="150"/>
                  </a:lnTo>
                  <a:lnTo>
                    <a:pt x="228" y="150"/>
                  </a:lnTo>
                  <a:lnTo>
                    <a:pt x="228" y="148"/>
                  </a:lnTo>
                  <a:lnTo>
                    <a:pt x="218" y="148"/>
                  </a:lnTo>
                  <a:lnTo>
                    <a:pt x="218" y="147"/>
                  </a:lnTo>
                  <a:lnTo>
                    <a:pt x="204" y="147"/>
                  </a:lnTo>
                  <a:lnTo>
                    <a:pt x="200" y="147"/>
                  </a:lnTo>
                  <a:lnTo>
                    <a:pt x="200" y="144"/>
                  </a:lnTo>
                  <a:lnTo>
                    <a:pt x="196" y="144"/>
                  </a:lnTo>
                  <a:lnTo>
                    <a:pt x="196" y="141"/>
                  </a:lnTo>
                  <a:lnTo>
                    <a:pt x="192" y="141"/>
                  </a:lnTo>
                  <a:lnTo>
                    <a:pt x="192" y="140"/>
                  </a:lnTo>
                  <a:lnTo>
                    <a:pt x="187" y="140"/>
                  </a:lnTo>
                  <a:lnTo>
                    <a:pt x="187" y="138"/>
                  </a:lnTo>
                  <a:lnTo>
                    <a:pt x="178" y="138"/>
                  </a:lnTo>
                  <a:lnTo>
                    <a:pt x="178" y="137"/>
                  </a:lnTo>
                  <a:lnTo>
                    <a:pt x="176" y="137"/>
                  </a:lnTo>
                  <a:lnTo>
                    <a:pt x="176" y="135"/>
                  </a:lnTo>
                  <a:lnTo>
                    <a:pt x="172" y="135"/>
                  </a:lnTo>
                  <a:lnTo>
                    <a:pt x="172" y="134"/>
                  </a:lnTo>
                  <a:lnTo>
                    <a:pt x="162" y="134"/>
                  </a:lnTo>
                  <a:lnTo>
                    <a:pt x="162" y="132"/>
                  </a:lnTo>
                  <a:lnTo>
                    <a:pt x="151" y="132"/>
                  </a:lnTo>
                  <a:lnTo>
                    <a:pt x="151" y="130"/>
                  </a:lnTo>
                  <a:lnTo>
                    <a:pt x="148" y="130"/>
                  </a:lnTo>
                  <a:lnTo>
                    <a:pt x="148" y="128"/>
                  </a:lnTo>
                  <a:lnTo>
                    <a:pt x="145" y="128"/>
                  </a:lnTo>
                  <a:lnTo>
                    <a:pt x="145" y="126"/>
                  </a:lnTo>
                  <a:lnTo>
                    <a:pt x="136" y="126"/>
                  </a:lnTo>
                  <a:lnTo>
                    <a:pt x="136" y="123"/>
                  </a:lnTo>
                  <a:lnTo>
                    <a:pt x="132" y="123"/>
                  </a:lnTo>
                  <a:lnTo>
                    <a:pt x="132" y="121"/>
                  </a:lnTo>
                  <a:lnTo>
                    <a:pt x="127" y="121"/>
                  </a:lnTo>
                  <a:lnTo>
                    <a:pt x="127" y="118"/>
                  </a:lnTo>
                  <a:lnTo>
                    <a:pt x="124" y="118"/>
                  </a:lnTo>
                  <a:lnTo>
                    <a:pt x="124" y="116"/>
                  </a:lnTo>
                  <a:lnTo>
                    <a:pt x="120" y="116"/>
                  </a:lnTo>
                  <a:lnTo>
                    <a:pt x="120" y="113"/>
                  </a:lnTo>
                  <a:lnTo>
                    <a:pt x="113" y="113"/>
                  </a:lnTo>
                  <a:lnTo>
                    <a:pt x="113" y="111"/>
                  </a:lnTo>
                  <a:lnTo>
                    <a:pt x="105" y="111"/>
                  </a:lnTo>
                  <a:lnTo>
                    <a:pt x="105" y="110"/>
                  </a:lnTo>
                  <a:lnTo>
                    <a:pt x="101" y="110"/>
                  </a:lnTo>
                  <a:lnTo>
                    <a:pt x="101" y="107"/>
                  </a:lnTo>
                  <a:lnTo>
                    <a:pt x="96" y="107"/>
                  </a:lnTo>
                  <a:lnTo>
                    <a:pt x="96" y="106"/>
                  </a:lnTo>
                  <a:lnTo>
                    <a:pt x="93" y="106"/>
                  </a:lnTo>
                  <a:lnTo>
                    <a:pt x="93" y="104"/>
                  </a:lnTo>
                  <a:lnTo>
                    <a:pt x="91" y="104"/>
                  </a:lnTo>
                  <a:lnTo>
                    <a:pt x="88" y="104"/>
                  </a:lnTo>
                  <a:lnTo>
                    <a:pt x="88" y="101"/>
                  </a:lnTo>
                  <a:lnTo>
                    <a:pt x="84" y="101"/>
                  </a:lnTo>
                  <a:lnTo>
                    <a:pt x="84" y="98"/>
                  </a:lnTo>
                  <a:lnTo>
                    <a:pt x="81" y="98"/>
                  </a:lnTo>
                  <a:lnTo>
                    <a:pt x="81" y="95"/>
                  </a:lnTo>
                  <a:lnTo>
                    <a:pt x="77" y="95"/>
                  </a:lnTo>
                  <a:lnTo>
                    <a:pt x="77" y="91"/>
                  </a:lnTo>
                  <a:lnTo>
                    <a:pt x="74" y="91"/>
                  </a:lnTo>
                  <a:lnTo>
                    <a:pt x="74" y="87"/>
                  </a:lnTo>
                  <a:lnTo>
                    <a:pt x="71" y="87"/>
                  </a:lnTo>
                  <a:lnTo>
                    <a:pt x="71" y="85"/>
                  </a:lnTo>
                  <a:lnTo>
                    <a:pt x="69" y="85"/>
                  </a:lnTo>
                  <a:lnTo>
                    <a:pt x="69" y="83"/>
                  </a:lnTo>
                  <a:lnTo>
                    <a:pt x="66" y="83"/>
                  </a:lnTo>
                  <a:lnTo>
                    <a:pt x="66" y="81"/>
                  </a:lnTo>
                  <a:lnTo>
                    <a:pt x="64" y="81"/>
                  </a:lnTo>
                  <a:lnTo>
                    <a:pt x="64" y="78"/>
                  </a:lnTo>
                  <a:lnTo>
                    <a:pt x="62" y="78"/>
                  </a:lnTo>
                  <a:lnTo>
                    <a:pt x="62" y="76"/>
                  </a:lnTo>
                  <a:lnTo>
                    <a:pt x="59" y="76"/>
                  </a:lnTo>
                  <a:lnTo>
                    <a:pt x="59" y="74"/>
                  </a:lnTo>
                  <a:lnTo>
                    <a:pt x="57" y="74"/>
                  </a:lnTo>
                  <a:lnTo>
                    <a:pt x="57" y="69"/>
                  </a:lnTo>
                  <a:lnTo>
                    <a:pt x="56" y="69"/>
                  </a:lnTo>
                  <a:lnTo>
                    <a:pt x="56" y="66"/>
                  </a:lnTo>
                  <a:lnTo>
                    <a:pt x="54" y="66"/>
                  </a:lnTo>
                  <a:lnTo>
                    <a:pt x="54" y="62"/>
                  </a:lnTo>
                  <a:lnTo>
                    <a:pt x="53" y="62"/>
                  </a:lnTo>
                  <a:lnTo>
                    <a:pt x="53" y="61"/>
                  </a:lnTo>
                  <a:lnTo>
                    <a:pt x="51" y="61"/>
                  </a:lnTo>
                  <a:lnTo>
                    <a:pt x="51" y="58"/>
                  </a:lnTo>
                  <a:lnTo>
                    <a:pt x="48" y="58"/>
                  </a:lnTo>
                  <a:lnTo>
                    <a:pt x="48" y="53"/>
                  </a:lnTo>
                  <a:lnTo>
                    <a:pt x="45" y="53"/>
                  </a:lnTo>
                  <a:lnTo>
                    <a:pt x="45" y="51"/>
                  </a:lnTo>
                  <a:lnTo>
                    <a:pt x="43" y="51"/>
                  </a:lnTo>
                  <a:lnTo>
                    <a:pt x="43" y="45"/>
                  </a:lnTo>
                  <a:lnTo>
                    <a:pt x="41" y="45"/>
                  </a:lnTo>
                  <a:lnTo>
                    <a:pt x="41" y="41"/>
                  </a:lnTo>
                  <a:lnTo>
                    <a:pt x="38" y="41"/>
                  </a:lnTo>
                  <a:lnTo>
                    <a:pt x="38" y="40"/>
                  </a:lnTo>
                  <a:lnTo>
                    <a:pt x="36" y="40"/>
                  </a:lnTo>
                  <a:lnTo>
                    <a:pt x="36" y="36"/>
                  </a:lnTo>
                  <a:lnTo>
                    <a:pt x="34" y="36"/>
                  </a:lnTo>
                  <a:lnTo>
                    <a:pt x="34" y="30"/>
                  </a:lnTo>
                  <a:lnTo>
                    <a:pt x="31" y="30"/>
                  </a:lnTo>
                  <a:lnTo>
                    <a:pt x="31" y="28"/>
                  </a:lnTo>
                  <a:lnTo>
                    <a:pt x="28" y="28"/>
                  </a:lnTo>
                  <a:lnTo>
                    <a:pt x="28" y="22"/>
                  </a:lnTo>
                  <a:lnTo>
                    <a:pt x="26" y="22"/>
                  </a:lnTo>
                  <a:lnTo>
                    <a:pt x="26" y="18"/>
                  </a:lnTo>
                  <a:lnTo>
                    <a:pt x="22" y="18"/>
                  </a:lnTo>
                  <a:lnTo>
                    <a:pt x="22" y="16"/>
                  </a:lnTo>
                  <a:lnTo>
                    <a:pt x="20" y="16"/>
                  </a:lnTo>
                  <a:lnTo>
                    <a:pt x="20" y="13"/>
                  </a:lnTo>
                  <a:lnTo>
                    <a:pt x="17" y="13"/>
                  </a:lnTo>
                  <a:lnTo>
                    <a:pt x="17" y="8"/>
                  </a:lnTo>
                  <a:lnTo>
                    <a:pt x="14" y="8"/>
                  </a:lnTo>
                  <a:lnTo>
                    <a:pt x="14" y="5"/>
                  </a:lnTo>
                  <a:lnTo>
                    <a:pt x="11" y="5"/>
                  </a:lnTo>
                  <a:lnTo>
                    <a:pt x="11" y="2"/>
                  </a:lnTo>
                  <a:lnTo>
                    <a:pt x="7" y="2"/>
                  </a:lnTo>
                  <a:lnTo>
                    <a:pt x="7" y="0"/>
                  </a:lnTo>
                  <a:lnTo>
                    <a:pt x="0" y="0"/>
                  </a:lnTo>
                </a:path>
              </a:pathLst>
            </a:custGeom>
            <a:noFill/>
            <a:ln w="25400">
              <a:solidFill>
                <a:schemeClr val="accent3"/>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latin typeface="Arial"/>
                <a:cs typeface="Arial"/>
              </a:endParaRPr>
            </a:p>
          </p:txBody>
        </p:sp>
      </p:grpSp>
      <p:cxnSp>
        <p:nvCxnSpPr>
          <p:cNvPr id="313" name="Straight Connector 312"/>
          <p:cNvCxnSpPr/>
          <p:nvPr/>
        </p:nvCxnSpPr>
        <p:spPr>
          <a:xfrm flipV="1">
            <a:off x="4271953" y="3733621"/>
            <a:ext cx="0" cy="1303086"/>
          </a:xfrm>
          <a:prstGeom prst="line">
            <a:avLst/>
          </a:prstGeom>
          <a:noFill/>
          <a:ln w="25400" cap="flat" cmpd="sng" algn="ctr">
            <a:solidFill>
              <a:srgbClr val="000000"/>
            </a:solidFill>
            <a:prstDash val="dash"/>
          </a:ln>
          <a:effectLst/>
        </p:spPr>
      </p:cxnSp>
      <p:cxnSp>
        <p:nvCxnSpPr>
          <p:cNvPr id="314" name="Straight Connector 313"/>
          <p:cNvCxnSpPr/>
          <p:nvPr/>
        </p:nvCxnSpPr>
        <p:spPr>
          <a:xfrm flipV="1">
            <a:off x="7179813" y="4276763"/>
            <a:ext cx="0" cy="759944"/>
          </a:xfrm>
          <a:prstGeom prst="line">
            <a:avLst/>
          </a:prstGeom>
          <a:noFill/>
          <a:ln w="25400" cap="flat" cmpd="sng" algn="ctr">
            <a:solidFill>
              <a:srgbClr val="000000"/>
            </a:solidFill>
            <a:prstDash val="dash"/>
          </a:ln>
          <a:effectLst/>
        </p:spPr>
      </p:cxnSp>
      <p:sp>
        <p:nvSpPr>
          <p:cNvPr id="315" name="TextBox 314"/>
          <p:cNvSpPr txBox="1"/>
          <p:nvPr/>
        </p:nvSpPr>
        <p:spPr>
          <a:xfrm>
            <a:off x="3568876" y="3452226"/>
            <a:ext cx="1406154" cy="276999"/>
          </a:xfrm>
          <a:prstGeom prst="rect">
            <a:avLst/>
          </a:prstGeom>
          <a:noFill/>
        </p:spPr>
        <p:txBody>
          <a:bodyPr wrap="none" rtlCol="0">
            <a:spAutoFit/>
          </a:bodyPr>
          <a:lstStyle/>
          <a:p>
            <a:pPr fontAlgn="auto">
              <a:spcBef>
                <a:spcPts val="0"/>
              </a:spcBef>
              <a:spcAft>
                <a:spcPts val="0"/>
              </a:spcAft>
            </a:pPr>
            <a:r>
              <a:rPr lang="en-GB" sz="1200" dirty="0" smtClean="0">
                <a:solidFill>
                  <a:srgbClr val="000000"/>
                </a:solidFill>
                <a:latin typeface="Arial" panose="020B0604020202020204" pitchFamily="34" charset="0"/>
                <a:cs typeface="Arial" panose="020B0604020202020204" pitchFamily="34" charset="0"/>
              </a:rPr>
              <a:t>12-month OS rate</a:t>
            </a:r>
            <a:endParaRPr lang="en-GB" sz="1200" dirty="0">
              <a:solidFill>
                <a:srgbClr val="000000"/>
              </a:solidFill>
              <a:latin typeface="Arial" panose="020B0604020202020204" pitchFamily="34" charset="0"/>
              <a:cs typeface="Arial" panose="020B0604020202020204" pitchFamily="34" charset="0"/>
            </a:endParaRPr>
          </a:p>
        </p:txBody>
      </p:sp>
      <p:sp>
        <p:nvSpPr>
          <p:cNvPr id="316" name="TextBox 315"/>
          <p:cNvSpPr txBox="1"/>
          <p:nvPr/>
        </p:nvSpPr>
        <p:spPr>
          <a:xfrm>
            <a:off x="6489401" y="3939050"/>
            <a:ext cx="1406154" cy="276999"/>
          </a:xfrm>
          <a:prstGeom prst="rect">
            <a:avLst/>
          </a:prstGeom>
          <a:noFill/>
        </p:spPr>
        <p:txBody>
          <a:bodyPr wrap="none" rtlCol="0">
            <a:spAutoFit/>
          </a:bodyPr>
          <a:lstStyle/>
          <a:p>
            <a:pPr algn="ctr" fontAlgn="auto">
              <a:spcBef>
                <a:spcPts val="0"/>
              </a:spcBef>
              <a:spcAft>
                <a:spcPts val="0"/>
              </a:spcAft>
            </a:pPr>
            <a:r>
              <a:rPr lang="en-GB" sz="1200" dirty="0" smtClean="0">
                <a:solidFill>
                  <a:srgbClr val="000000"/>
                </a:solidFill>
                <a:latin typeface="Arial" panose="020B0604020202020204" pitchFamily="34" charset="0"/>
                <a:cs typeface="Arial" panose="020B0604020202020204" pitchFamily="34" charset="0"/>
              </a:rPr>
              <a:t>24-month OS rate</a:t>
            </a:r>
            <a:endParaRPr lang="en-GB" sz="1200" dirty="0">
              <a:solidFill>
                <a:srgbClr val="000000"/>
              </a:solidFill>
              <a:latin typeface="Arial" panose="020B0604020202020204" pitchFamily="34" charset="0"/>
              <a:cs typeface="Arial" panose="020B0604020202020204" pitchFamily="34" charset="0"/>
            </a:endParaRPr>
          </a:p>
        </p:txBody>
      </p:sp>
      <p:sp>
        <p:nvSpPr>
          <p:cNvPr id="317" name="TextBox 316"/>
          <p:cNvSpPr txBox="1"/>
          <p:nvPr/>
        </p:nvSpPr>
        <p:spPr>
          <a:xfrm>
            <a:off x="4342400" y="3723377"/>
            <a:ext cx="490840" cy="276999"/>
          </a:xfrm>
          <a:prstGeom prst="rect">
            <a:avLst/>
          </a:prstGeom>
          <a:noFill/>
        </p:spPr>
        <p:txBody>
          <a:bodyPr wrap="none" rtlCol="0">
            <a:spAutoFit/>
          </a:bodyPr>
          <a:lstStyle/>
          <a:p>
            <a:pPr fontAlgn="auto">
              <a:spcBef>
                <a:spcPts val="0"/>
              </a:spcBef>
              <a:spcAft>
                <a:spcPts val="0"/>
              </a:spcAft>
            </a:pPr>
            <a:r>
              <a:rPr lang="en-GB" sz="1200" dirty="0" smtClean="0">
                <a:solidFill>
                  <a:srgbClr val="B60D27"/>
                </a:solidFill>
                <a:latin typeface="Arial" panose="020B0604020202020204" pitchFamily="34" charset="0"/>
                <a:cs typeface="Arial" panose="020B0604020202020204" pitchFamily="34" charset="0"/>
              </a:rPr>
              <a:t>27%</a:t>
            </a:r>
            <a:endParaRPr lang="en-GB" sz="1200" dirty="0">
              <a:solidFill>
                <a:srgbClr val="B60D27"/>
              </a:solidFill>
              <a:latin typeface="Arial" panose="020B0604020202020204" pitchFamily="34" charset="0"/>
              <a:cs typeface="Arial" panose="020B0604020202020204" pitchFamily="34" charset="0"/>
            </a:endParaRPr>
          </a:p>
        </p:txBody>
      </p:sp>
      <p:sp>
        <p:nvSpPr>
          <p:cNvPr id="318" name="TextBox 317"/>
          <p:cNvSpPr txBox="1"/>
          <p:nvPr/>
        </p:nvSpPr>
        <p:spPr>
          <a:xfrm>
            <a:off x="7151849" y="4195472"/>
            <a:ext cx="490840" cy="276999"/>
          </a:xfrm>
          <a:prstGeom prst="rect">
            <a:avLst/>
          </a:prstGeom>
          <a:noFill/>
        </p:spPr>
        <p:txBody>
          <a:bodyPr wrap="none" rtlCol="0">
            <a:spAutoFit/>
          </a:bodyPr>
          <a:lstStyle/>
          <a:p>
            <a:pPr fontAlgn="auto">
              <a:spcBef>
                <a:spcPts val="0"/>
              </a:spcBef>
              <a:spcAft>
                <a:spcPts val="0"/>
              </a:spcAft>
            </a:pPr>
            <a:r>
              <a:rPr lang="en-GB" sz="1200" dirty="0" smtClean="0">
                <a:solidFill>
                  <a:srgbClr val="B60D27"/>
                </a:solidFill>
                <a:latin typeface="Arial" panose="020B0604020202020204" pitchFamily="34" charset="0"/>
                <a:cs typeface="Arial" panose="020B0604020202020204" pitchFamily="34" charset="0"/>
              </a:rPr>
              <a:t>12%</a:t>
            </a:r>
            <a:endParaRPr lang="en-GB" sz="1200" dirty="0">
              <a:solidFill>
                <a:srgbClr val="B60D27"/>
              </a:solidFill>
              <a:latin typeface="Arial" panose="020B0604020202020204" pitchFamily="34" charset="0"/>
              <a:cs typeface="Arial" panose="020B0604020202020204" pitchFamily="34" charset="0"/>
            </a:endParaRPr>
          </a:p>
        </p:txBody>
      </p:sp>
      <p:sp>
        <p:nvSpPr>
          <p:cNvPr id="319" name="TextBox 318"/>
          <p:cNvSpPr txBox="1"/>
          <p:nvPr/>
        </p:nvSpPr>
        <p:spPr>
          <a:xfrm>
            <a:off x="4342400" y="4318967"/>
            <a:ext cx="490840" cy="276999"/>
          </a:xfrm>
          <a:prstGeom prst="rect">
            <a:avLst/>
          </a:prstGeom>
          <a:noFill/>
        </p:spPr>
        <p:txBody>
          <a:bodyPr wrap="none" rtlCol="0">
            <a:spAutoFit/>
          </a:bodyPr>
          <a:lstStyle/>
          <a:p>
            <a:pPr fontAlgn="auto">
              <a:spcBef>
                <a:spcPts val="0"/>
              </a:spcBef>
              <a:spcAft>
                <a:spcPts val="0"/>
              </a:spcAft>
            </a:pPr>
            <a:r>
              <a:rPr lang="en-GB" sz="1200" dirty="0" smtClean="0">
                <a:solidFill>
                  <a:srgbClr val="B2C0D8"/>
                </a:solidFill>
                <a:latin typeface="Arial" panose="020B0604020202020204" pitchFamily="34" charset="0"/>
                <a:cs typeface="Arial" panose="020B0604020202020204" pitchFamily="34" charset="0"/>
              </a:rPr>
              <a:t>12%</a:t>
            </a:r>
            <a:endParaRPr lang="en-GB" sz="1200" dirty="0">
              <a:solidFill>
                <a:srgbClr val="B2C0D8"/>
              </a:solidFill>
              <a:latin typeface="Arial" panose="020B0604020202020204" pitchFamily="34" charset="0"/>
              <a:cs typeface="Arial" panose="020B0604020202020204" pitchFamily="34" charset="0"/>
            </a:endParaRPr>
          </a:p>
        </p:txBody>
      </p:sp>
      <p:sp>
        <p:nvSpPr>
          <p:cNvPr id="320" name="TextBox 319"/>
          <p:cNvSpPr txBox="1"/>
          <p:nvPr/>
        </p:nvSpPr>
        <p:spPr>
          <a:xfrm>
            <a:off x="7194329" y="4760582"/>
            <a:ext cx="405880" cy="276999"/>
          </a:xfrm>
          <a:prstGeom prst="rect">
            <a:avLst/>
          </a:prstGeom>
          <a:noFill/>
        </p:spPr>
        <p:txBody>
          <a:bodyPr wrap="none" rtlCol="0">
            <a:spAutoFit/>
          </a:bodyPr>
          <a:lstStyle/>
          <a:p>
            <a:pPr fontAlgn="auto">
              <a:spcBef>
                <a:spcPts val="0"/>
              </a:spcBef>
              <a:spcAft>
                <a:spcPts val="0"/>
              </a:spcAft>
            </a:pPr>
            <a:r>
              <a:rPr lang="en-GB" sz="1200" dirty="0" smtClean="0">
                <a:solidFill>
                  <a:srgbClr val="B2C0D8"/>
                </a:solidFill>
                <a:latin typeface="Arial" panose="020B0604020202020204" pitchFamily="34" charset="0"/>
                <a:cs typeface="Arial" panose="020B0604020202020204" pitchFamily="34" charset="0"/>
              </a:rPr>
              <a:t>5%</a:t>
            </a:r>
            <a:endParaRPr lang="en-GB" sz="1200" dirty="0">
              <a:solidFill>
                <a:srgbClr val="B2C0D8"/>
              </a:solidFill>
              <a:latin typeface="Arial" panose="020B0604020202020204" pitchFamily="34" charset="0"/>
              <a:cs typeface="Arial" panose="020B0604020202020204" pitchFamily="34" charset="0"/>
            </a:endParaRPr>
          </a:p>
        </p:txBody>
      </p:sp>
      <p:sp>
        <p:nvSpPr>
          <p:cNvPr id="321" name="Text Placeholder 16"/>
          <p:cNvSpPr>
            <a:spLocks noGrp="1"/>
          </p:cNvSpPr>
          <p:nvPr>
            <p:ph type="body" sz="quarter" idx="11"/>
          </p:nvPr>
        </p:nvSpPr>
        <p:spPr>
          <a:xfrm>
            <a:off x="4233334" y="6096000"/>
            <a:ext cx="4545541" cy="487363"/>
          </a:xfrm>
        </p:spPr>
        <p:txBody>
          <a:bodyPr/>
          <a:lstStyle/>
          <a:p>
            <a:r>
              <a:rPr lang="en-US" dirty="0" err="1">
                <a:solidFill>
                  <a:schemeClr val="tx1"/>
                </a:solidFill>
              </a:rPr>
              <a:t>Boku</a:t>
            </a:r>
            <a:r>
              <a:rPr lang="en-US" dirty="0">
                <a:solidFill>
                  <a:schemeClr val="tx1"/>
                </a:solidFill>
              </a:rPr>
              <a:t> N, </a:t>
            </a:r>
            <a:r>
              <a:rPr lang="en-US" dirty="0">
                <a:solidFill>
                  <a:schemeClr val="tx1"/>
                </a:solidFill>
                <a:latin typeface="Arial" panose="020B0604020202020204" pitchFamily="34" charset="0"/>
                <a:cs typeface="Arial" panose="020B0604020202020204" pitchFamily="34" charset="0"/>
              </a:rPr>
              <a:t>et al. Ann </a:t>
            </a:r>
            <a:r>
              <a:rPr lang="en-US" dirty="0" err="1">
                <a:solidFill>
                  <a:schemeClr val="tx1"/>
                </a:solidFill>
                <a:latin typeface="Arial" panose="020B0604020202020204" pitchFamily="34" charset="0"/>
                <a:cs typeface="Arial" panose="020B0604020202020204" pitchFamily="34" charset="0"/>
              </a:rPr>
              <a:t>Oncol</a:t>
            </a:r>
            <a:r>
              <a:rPr lang="en-US" dirty="0">
                <a:solidFill>
                  <a:schemeClr val="tx1"/>
                </a:solidFill>
                <a:latin typeface="Arial" panose="020B0604020202020204" pitchFamily="34" charset="0"/>
                <a:cs typeface="Arial" panose="020B0604020202020204" pitchFamily="34" charset="0"/>
              </a:rPr>
              <a:t> 2017;28(</a:t>
            </a:r>
            <a:r>
              <a:rPr lang="en-US" dirty="0" err="1">
                <a:solidFill>
                  <a:schemeClr val="tx1"/>
                </a:solidFill>
                <a:latin typeface="Arial" panose="020B0604020202020204" pitchFamily="34" charset="0"/>
                <a:cs typeface="Arial" panose="020B0604020202020204" pitchFamily="34" charset="0"/>
              </a:rPr>
              <a:t>Suppl</a:t>
            </a:r>
            <a:r>
              <a:rPr lang="en-US" dirty="0">
                <a:solidFill>
                  <a:schemeClr val="tx1"/>
                </a:solidFill>
                <a:latin typeface="Arial" panose="020B0604020202020204" pitchFamily="34" charset="0"/>
                <a:cs typeface="Arial" panose="020B0604020202020204" pitchFamily="34" charset="0"/>
              </a:rPr>
              <a:t> 5):</a:t>
            </a:r>
            <a:r>
              <a:rPr lang="en-US" dirty="0" err="1">
                <a:solidFill>
                  <a:schemeClr val="tx1"/>
                </a:solidFill>
                <a:latin typeface="Arial" panose="020B0604020202020204" pitchFamily="34" charset="0"/>
                <a:cs typeface="Arial" panose="020B0604020202020204" pitchFamily="34" charset="0"/>
              </a:rPr>
              <a:t>Abstr</a:t>
            </a:r>
            <a:r>
              <a:rPr lang="en-US" dirty="0">
                <a:solidFill>
                  <a:schemeClr val="tx1"/>
                </a:solidFill>
                <a:latin typeface="Arial" panose="020B0604020202020204" pitchFamily="34" charset="0"/>
                <a:cs typeface="Arial" panose="020B0604020202020204" pitchFamily="34" charset="0"/>
              </a:rPr>
              <a:t> 617O</a:t>
            </a:r>
            <a:endParaRPr lang="en-US" dirty="0">
              <a:solidFill>
                <a:schemeClr val="tx1"/>
              </a:solidFill>
            </a:endParaRPr>
          </a:p>
        </p:txBody>
      </p:sp>
      <p:graphicFrame>
        <p:nvGraphicFramePr>
          <p:cNvPr id="322" name="Table 321"/>
          <p:cNvGraphicFramePr>
            <a:graphicFrameLocks noGrp="1"/>
          </p:cNvGraphicFramePr>
          <p:nvPr>
            <p:extLst>
              <p:ext uri="{D42A27DB-BD31-4B8C-83A1-F6EECF244321}">
                <p14:modId xmlns="" xmlns:p14="http://schemas.microsoft.com/office/powerpoint/2010/main" val="672555972"/>
              </p:ext>
            </p:extLst>
          </p:nvPr>
        </p:nvGraphicFramePr>
        <p:xfrm>
          <a:off x="6428280" y="2536401"/>
          <a:ext cx="2516943" cy="1206574"/>
        </p:xfrm>
        <a:graphic>
          <a:graphicData uri="http://schemas.openxmlformats.org/drawingml/2006/table">
            <a:tbl>
              <a:tblPr firstRow="1" bandRow="1"/>
              <a:tblGrid>
                <a:gridCol w="1301985"/>
                <a:gridCol w="1214958"/>
              </a:tblGrid>
              <a:tr h="171223">
                <a:tc gridSpan="2">
                  <a:txBody>
                    <a:bodyPr/>
                    <a:lstStyle/>
                    <a:p>
                      <a:pPr marL="0" marR="0" indent="0" algn="ctr" defTabSz="914400" rtl="0" eaLnBrk="1" fontAlgn="auto" latinLnBrk="0" hangingPunct="1">
                        <a:lnSpc>
                          <a:spcPts val="1000"/>
                        </a:lnSpc>
                        <a:spcBef>
                          <a:spcPts val="0"/>
                        </a:spcBef>
                        <a:spcAft>
                          <a:spcPts val="0"/>
                        </a:spcAft>
                        <a:buClrTx/>
                        <a:buSzTx/>
                        <a:buFontTx/>
                        <a:buNone/>
                        <a:tabLst/>
                        <a:defRPr/>
                      </a:pPr>
                      <a:r>
                        <a:rPr lang="en-GB" sz="1100" b="1" dirty="0" smtClean="0">
                          <a:solidFill>
                            <a:srgbClr val="000000"/>
                          </a:solidFill>
                          <a:latin typeface="Arial" panose="020B0604020202020204" pitchFamily="34" charset="0"/>
                          <a:cs typeface="Arial" panose="020B0604020202020204" pitchFamily="34" charset="0"/>
                        </a:rPr>
                        <a:t>PD-L1 ≥1%</a:t>
                      </a:r>
                    </a:p>
                  </a:txBody>
                  <a:tcPr>
                    <a:lnL w="12700" cmpd="sng">
                      <a:noFill/>
                    </a:lnL>
                    <a:lnR w="12700" cmpd="sng">
                      <a:noFill/>
                    </a:lnR>
                    <a:lnT w="12700" cmpd="sng">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r>
              <a:tr h="171223">
                <a:tc grid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a:lnSpc>
                          <a:spcPts val="1000"/>
                        </a:lnSpc>
                      </a:pPr>
                      <a:r>
                        <a:rPr lang="en-GB" sz="1100" dirty="0" err="1" smtClean="0">
                          <a:solidFill>
                            <a:srgbClr val="000000"/>
                          </a:solidFill>
                          <a:latin typeface="Arial" panose="020B0604020202020204" pitchFamily="34" charset="0"/>
                          <a:cs typeface="Arial" panose="020B0604020202020204" pitchFamily="34" charset="0"/>
                        </a:rPr>
                        <a:t>mOS</a:t>
                      </a:r>
                      <a:r>
                        <a:rPr lang="en-GB" sz="1100" dirty="0" smtClean="0">
                          <a:solidFill>
                            <a:srgbClr val="000000"/>
                          </a:solidFill>
                          <a:latin typeface="Arial" panose="020B0604020202020204" pitchFamily="34" charset="0"/>
                          <a:cs typeface="Arial" panose="020B0604020202020204" pitchFamily="34" charset="0"/>
                        </a:rPr>
                        <a:t>, months (95%CI)</a:t>
                      </a:r>
                      <a:endParaRPr lang="en-GB" sz="1100" dirty="0">
                        <a:solidFill>
                          <a:srgbClr val="000000"/>
                        </a:solidFill>
                        <a:latin typeface="Arial" panose="020B0604020202020204" pitchFamily="34" charset="0"/>
                        <a:cs typeface="Arial" panose="020B0604020202020204" pitchFamily="34" charset="0"/>
                      </a:endParaRPr>
                    </a:p>
                  </a:txBody>
                  <a:tcPr>
                    <a:lnL w="12700" cmpd="sng">
                      <a:noFill/>
                    </a:lnL>
                    <a:lnR w="12700" cmpd="sng">
                      <a:noFill/>
                    </a:lnR>
                    <a:lnT w="6350" cap="flat" cmpd="sng" algn="ctr">
                      <a:solidFill>
                        <a:srgbClr val="000000"/>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hMerge="1">
                  <a:txBody>
                    <a:bodyPr/>
                    <a:lstStyle/>
                    <a:p>
                      <a:endParaRPr lang="en-GB" dirty="0"/>
                    </a:p>
                  </a:txBody>
                  <a:tcPr/>
                </a:tc>
              </a:tr>
              <a:tr h="17122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ts val="1200"/>
                        </a:lnSpc>
                      </a:pPr>
                      <a:r>
                        <a:rPr kumimoji="0" lang="en-GB" altLang="en-US" sz="11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Nivolumab (n=16)</a:t>
                      </a:r>
                      <a:endParaRPr lang="en-GB" sz="1100" b="0" dirty="0">
                        <a:solidFill>
                          <a:srgbClr val="000000"/>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ts val="1200"/>
                        </a:lnSpc>
                      </a:pPr>
                      <a:r>
                        <a:rPr lang="en-GB" sz="1100" b="0" dirty="0" smtClean="0">
                          <a:solidFill>
                            <a:srgbClr val="000000"/>
                          </a:solidFill>
                          <a:latin typeface="Arial" panose="020B0604020202020204" pitchFamily="34" charset="0"/>
                          <a:cs typeface="Arial" panose="020B0604020202020204" pitchFamily="34" charset="0"/>
                        </a:rPr>
                        <a:t>5.2 (2.8,</a:t>
                      </a:r>
                      <a:r>
                        <a:rPr lang="en-GB" sz="1100" b="0" baseline="0" dirty="0" smtClean="0">
                          <a:solidFill>
                            <a:srgbClr val="000000"/>
                          </a:solidFill>
                          <a:latin typeface="Arial" panose="020B0604020202020204" pitchFamily="34" charset="0"/>
                          <a:cs typeface="Arial" panose="020B0604020202020204" pitchFamily="34" charset="0"/>
                        </a:rPr>
                        <a:t> </a:t>
                      </a:r>
                      <a:r>
                        <a:rPr lang="en-GB" sz="1100" b="0" dirty="0" smtClean="0">
                          <a:solidFill>
                            <a:srgbClr val="000000"/>
                          </a:solidFill>
                          <a:latin typeface="Arial" panose="020B0604020202020204" pitchFamily="34" charset="0"/>
                          <a:cs typeface="Arial" panose="020B0604020202020204" pitchFamily="34" charset="0"/>
                        </a:rPr>
                        <a:t>9.4)</a:t>
                      </a:r>
                      <a:endParaRPr lang="en-GB" sz="1100" b="0" dirty="0">
                        <a:solidFill>
                          <a:srgbClr val="000000"/>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17122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457200" rtl="0" eaLnBrk="1" fontAlgn="auto" latinLnBrk="0" hangingPunct="1">
                        <a:lnSpc>
                          <a:spcPts val="1200"/>
                        </a:lnSpc>
                        <a:spcBef>
                          <a:spcPts val="0"/>
                        </a:spcBef>
                        <a:spcAft>
                          <a:spcPts val="0"/>
                        </a:spcAft>
                        <a:buClrTx/>
                        <a:buSzTx/>
                        <a:buFontTx/>
                        <a:buNone/>
                        <a:tabLst/>
                        <a:defRPr/>
                      </a:pPr>
                      <a:r>
                        <a:rPr kumimoji="0" lang="en-GB" altLang="en-US" sz="11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Placebo (n=10)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ts val="1200"/>
                        </a:lnSpc>
                      </a:pPr>
                      <a:r>
                        <a:rPr lang="en-GB" sz="1100" b="0" dirty="0" smtClean="0">
                          <a:solidFill>
                            <a:srgbClr val="000000"/>
                          </a:solidFill>
                          <a:latin typeface="Arial" panose="020B0604020202020204" pitchFamily="34" charset="0"/>
                          <a:cs typeface="Arial" panose="020B0604020202020204" pitchFamily="34" charset="0"/>
                        </a:rPr>
                        <a:t>3.8 (0.8,</a:t>
                      </a:r>
                      <a:r>
                        <a:rPr lang="en-GB" sz="1100" b="0" baseline="0" dirty="0" smtClean="0">
                          <a:solidFill>
                            <a:srgbClr val="000000"/>
                          </a:solidFill>
                          <a:latin typeface="Arial" panose="020B0604020202020204" pitchFamily="34" charset="0"/>
                          <a:cs typeface="Arial" panose="020B0604020202020204" pitchFamily="34" charset="0"/>
                        </a:rPr>
                        <a:t> </a:t>
                      </a:r>
                      <a:r>
                        <a:rPr lang="en-GB" sz="1100" b="0" dirty="0" smtClean="0">
                          <a:solidFill>
                            <a:srgbClr val="000000"/>
                          </a:solidFill>
                          <a:latin typeface="Arial" panose="020B0604020202020204" pitchFamily="34" charset="0"/>
                          <a:cs typeface="Arial" panose="020B0604020202020204" pitchFamily="34" charset="0"/>
                        </a:rPr>
                        <a:t>5.0)</a:t>
                      </a:r>
                      <a:endParaRPr lang="en-GB" sz="1100" b="0" dirty="0">
                        <a:solidFill>
                          <a:srgbClr val="000000"/>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82014">
                <a:tc>
                  <a:txBody>
                    <a:bodyPr/>
                    <a:lstStyle/>
                    <a:p>
                      <a:pPr marL="0" marR="0" lvl="0" indent="0" algn="l" defTabSz="457200" rtl="0" eaLnBrk="1" fontAlgn="auto" latinLnBrk="0" hangingPunct="1">
                        <a:lnSpc>
                          <a:spcPts val="1200"/>
                        </a:lnSpc>
                        <a:spcBef>
                          <a:spcPts val="0"/>
                        </a:spcBef>
                        <a:spcAft>
                          <a:spcPts val="0"/>
                        </a:spcAft>
                        <a:buClrTx/>
                        <a:buSzTx/>
                        <a:buFontTx/>
                        <a:buNone/>
                        <a:tabLst/>
                        <a:defRPr/>
                      </a:pPr>
                      <a:r>
                        <a:rPr kumimoji="0" lang="en-GB" altLang="en-US" sz="11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HR (95%CI)</a:t>
                      </a:r>
                    </a:p>
                  </a:txBody>
                  <a:tcPr>
                    <a:lnL w="12700" cmpd="sng">
                      <a:noFill/>
                    </a:lnL>
                    <a:lnR w="12700" cmpd="sng">
                      <a:noFill/>
                    </a:lnR>
                    <a:lnT w="12700" cmpd="sng">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ts val="1200"/>
                        </a:lnSpc>
                        <a:spcBef>
                          <a:spcPts val="0"/>
                        </a:spcBef>
                        <a:spcAft>
                          <a:spcPts val="0"/>
                        </a:spcAft>
                        <a:buClrTx/>
                        <a:buSzTx/>
                        <a:buFontTx/>
                        <a:buNone/>
                        <a:tabLst/>
                        <a:defRPr/>
                      </a:pPr>
                      <a:r>
                        <a:rPr kumimoji="0" lang="en-GB" altLang="en-US" sz="1100" b="0" i="0" u="none" strike="noStrike" kern="1200" cap="none" spc="-2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0.58 (0.24, 1.38)</a:t>
                      </a:r>
                    </a:p>
                  </a:txBody>
                  <a:tcPr>
                    <a:lnL w="12700" cmpd="sng">
                      <a:noFill/>
                    </a:lnL>
                    <a:lnR w="12700" cmpd="sng">
                      <a:noFill/>
                    </a:lnR>
                    <a:lnT w="12700" cmpd="sng">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324" name="Table 323"/>
          <p:cNvGraphicFramePr>
            <a:graphicFrameLocks noGrp="1"/>
          </p:cNvGraphicFramePr>
          <p:nvPr>
            <p:extLst>
              <p:ext uri="{D42A27DB-BD31-4B8C-83A1-F6EECF244321}">
                <p14:modId xmlns="" xmlns:p14="http://schemas.microsoft.com/office/powerpoint/2010/main" val="2749853931"/>
              </p:ext>
            </p:extLst>
          </p:nvPr>
        </p:nvGraphicFramePr>
        <p:xfrm>
          <a:off x="6428280" y="1224920"/>
          <a:ext cx="2610211" cy="1168400"/>
        </p:xfrm>
        <a:graphic>
          <a:graphicData uri="http://schemas.openxmlformats.org/drawingml/2006/table">
            <a:tbl>
              <a:tblPr firstRow="1" bandRow="1"/>
              <a:tblGrid>
                <a:gridCol w="1400390"/>
                <a:gridCol w="1209821"/>
              </a:tblGrid>
              <a:tr h="138673">
                <a:tc gridSpan="2">
                  <a:txBody>
                    <a:bodyPr/>
                    <a:lstStyle/>
                    <a:p>
                      <a:pPr marL="0" marR="0" indent="0" algn="ctr" defTabSz="914400" rtl="0" eaLnBrk="1" fontAlgn="auto" latinLnBrk="0" hangingPunct="1">
                        <a:lnSpc>
                          <a:spcPts val="1000"/>
                        </a:lnSpc>
                        <a:spcBef>
                          <a:spcPts val="0"/>
                        </a:spcBef>
                        <a:spcAft>
                          <a:spcPts val="0"/>
                        </a:spcAft>
                        <a:buClrTx/>
                        <a:buSzTx/>
                        <a:buFontTx/>
                        <a:buNone/>
                        <a:tabLst/>
                        <a:defRPr/>
                      </a:pPr>
                      <a:r>
                        <a:rPr lang="en-GB" sz="1100" b="1" dirty="0" smtClean="0">
                          <a:solidFill>
                            <a:srgbClr val="000000"/>
                          </a:solidFill>
                          <a:latin typeface="Arial" panose="020B0604020202020204" pitchFamily="34" charset="0"/>
                          <a:cs typeface="Arial" panose="020B0604020202020204" pitchFamily="34" charset="0"/>
                        </a:rPr>
                        <a:t>PD-L1 &lt;1%</a:t>
                      </a:r>
                    </a:p>
                  </a:txBody>
                  <a:tcPr>
                    <a:lnL w="12700" cmpd="sng">
                      <a:noFill/>
                    </a:lnL>
                    <a:lnR w="12700" cmpd="sng">
                      <a:noFill/>
                    </a:lnR>
                    <a:lnT w="12700" cmpd="sng">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r>
              <a:tr h="138673">
                <a:tc grid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a:lnSpc>
                          <a:spcPts val="1000"/>
                        </a:lnSpc>
                      </a:pPr>
                      <a:r>
                        <a:rPr lang="en-GB" sz="1100" dirty="0" err="1" smtClean="0">
                          <a:solidFill>
                            <a:srgbClr val="000000"/>
                          </a:solidFill>
                          <a:latin typeface="Arial" panose="020B0604020202020204" pitchFamily="34" charset="0"/>
                          <a:cs typeface="Arial" panose="020B0604020202020204" pitchFamily="34" charset="0"/>
                        </a:rPr>
                        <a:t>mOS</a:t>
                      </a:r>
                      <a:r>
                        <a:rPr lang="en-GB" sz="1100" dirty="0" smtClean="0">
                          <a:solidFill>
                            <a:srgbClr val="000000"/>
                          </a:solidFill>
                          <a:latin typeface="Arial" panose="020B0604020202020204" pitchFamily="34" charset="0"/>
                          <a:cs typeface="Arial" panose="020B0604020202020204" pitchFamily="34" charset="0"/>
                        </a:rPr>
                        <a:t>, months (95%CI)</a:t>
                      </a:r>
                      <a:endParaRPr lang="en-GB" sz="1100" dirty="0">
                        <a:solidFill>
                          <a:srgbClr val="000000"/>
                        </a:solidFill>
                        <a:latin typeface="Arial" panose="020B0604020202020204" pitchFamily="34" charset="0"/>
                        <a:cs typeface="Arial" panose="020B0604020202020204" pitchFamily="34" charset="0"/>
                      </a:endParaRPr>
                    </a:p>
                  </a:txBody>
                  <a:tcPr>
                    <a:lnL w="12700" cmpd="sng">
                      <a:noFill/>
                    </a:lnL>
                    <a:lnR w="12700" cmpd="sng">
                      <a:noFill/>
                    </a:lnR>
                    <a:lnT w="6350" cap="flat" cmpd="sng" algn="ctr">
                      <a:solidFill>
                        <a:srgbClr val="000000"/>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hMerge="1">
                  <a:txBody>
                    <a:bodyPr/>
                    <a:lstStyle/>
                    <a:p>
                      <a:endParaRPr lang="en-GB" dirty="0"/>
                    </a:p>
                  </a:txBody>
                  <a:tcPr/>
                </a:tc>
              </a:tr>
              <a:tr h="16442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ts val="1200"/>
                        </a:lnSpc>
                      </a:pPr>
                      <a:r>
                        <a:rPr kumimoji="0" lang="en-GB" altLang="en-US" sz="11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Nivolumab</a:t>
                      </a:r>
                      <a:r>
                        <a:rPr kumimoji="0" lang="en-GB" altLang="en-US" sz="1100" b="0" i="0" u="none" strike="noStrike" kern="1200" cap="none" spc="-3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 (n=114)</a:t>
                      </a:r>
                      <a:endParaRPr lang="en-GB" sz="1100" b="0" spc="-30" baseline="0" dirty="0">
                        <a:solidFill>
                          <a:srgbClr val="000000"/>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ts val="1200"/>
                        </a:lnSpc>
                      </a:pPr>
                      <a:r>
                        <a:rPr lang="en-GB" sz="1100" b="0" dirty="0" smtClean="0">
                          <a:solidFill>
                            <a:srgbClr val="000000"/>
                          </a:solidFill>
                          <a:latin typeface="Arial" panose="020B0604020202020204" pitchFamily="34" charset="0"/>
                          <a:cs typeface="Arial" panose="020B0604020202020204" pitchFamily="34" charset="0"/>
                        </a:rPr>
                        <a:t>6.1 (4.8,</a:t>
                      </a:r>
                      <a:r>
                        <a:rPr lang="en-GB" sz="1100" b="0" baseline="0" dirty="0" smtClean="0">
                          <a:solidFill>
                            <a:srgbClr val="000000"/>
                          </a:solidFill>
                          <a:latin typeface="Arial" panose="020B0604020202020204" pitchFamily="34" charset="0"/>
                          <a:cs typeface="Arial" panose="020B0604020202020204" pitchFamily="34" charset="0"/>
                        </a:rPr>
                        <a:t> </a:t>
                      </a:r>
                      <a:r>
                        <a:rPr lang="en-GB" sz="1100" b="0" dirty="0" smtClean="0">
                          <a:solidFill>
                            <a:srgbClr val="000000"/>
                          </a:solidFill>
                          <a:latin typeface="Arial" panose="020B0604020202020204" pitchFamily="34" charset="0"/>
                          <a:cs typeface="Arial" panose="020B0604020202020204" pitchFamily="34" charset="0"/>
                        </a:rPr>
                        <a:t>8.6)</a:t>
                      </a:r>
                      <a:endParaRPr lang="en-GB" sz="1100" b="0" dirty="0">
                        <a:solidFill>
                          <a:srgbClr val="000000"/>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16442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457200" rtl="0" eaLnBrk="1" fontAlgn="auto" latinLnBrk="0" hangingPunct="1">
                        <a:lnSpc>
                          <a:spcPts val="1200"/>
                        </a:lnSpc>
                        <a:spcBef>
                          <a:spcPts val="0"/>
                        </a:spcBef>
                        <a:spcAft>
                          <a:spcPts val="0"/>
                        </a:spcAft>
                        <a:buClrTx/>
                        <a:buSzTx/>
                        <a:buFontTx/>
                        <a:buNone/>
                        <a:tabLst/>
                        <a:defRPr/>
                      </a:pPr>
                      <a:r>
                        <a:rPr kumimoji="0" lang="en-GB" altLang="en-US" sz="11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Placebo (n=52)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ts val="1200"/>
                        </a:lnSpc>
                      </a:pPr>
                      <a:r>
                        <a:rPr lang="en-GB" sz="1100" b="0" dirty="0" smtClean="0">
                          <a:solidFill>
                            <a:srgbClr val="000000"/>
                          </a:solidFill>
                          <a:latin typeface="Arial" panose="020B0604020202020204" pitchFamily="34" charset="0"/>
                          <a:cs typeface="Arial" panose="020B0604020202020204" pitchFamily="34" charset="0"/>
                        </a:rPr>
                        <a:t>4.2 (3.0,</a:t>
                      </a:r>
                      <a:r>
                        <a:rPr lang="en-GB" sz="1100" b="0" baseline="0" dirty="0" smtClean="0">
                          <a:solidFill>
                            <a:srgbClr val="000000"/>
                          </a:solidFill>
                          <a:latin typeface="Arial" panose="020B0604020202020204" pitchFamily="34" charset="0"/>
                          <a:cs typeface="Arial" panose="020B0604020202020204" pitchFamily="34" charset="0"/>
                        </a:rPr>
                        <a:t> </a:t>
                      </a:r>
                      <a:r>
                        <a:rPr lang="en-GB" sz="1100" b="0" dirty="0" smtClean="0">
                          <a:solidFill>
                            <a:srgbClr val="000000"/>
                          </a:solidFill>
                          <a:latin typeface="Arial" panose="020B0604020202020204" pitchFamily="34" charset="0"/>
                          <a:cs typeface="Arial" panose="020B0604020202020204" pitchFamily="34" charset="0"/>
                        </a:rPr>
                        <a:t>6.9)</a:t>
                      </a:r>
                      <a:endParaRPr lang="en-GB" sz="1100" b="0" dirty="0">
                        <a:solidFill>
                          <a:srgbClr val="000000"/>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64424">
                <a:tc>
                  <a:txBody>
                    <a:bodyPr/>
                    <a:lstStyle/>
                    <a:p>
                      <a:pPr marL="0" marR="0" lvl="0" indent="0" algn="l" defTabSz="457200" rtl="0" eaLnBrk="1" fontAlgn="auto" latinLnBrk="0" hangingPunct="1">
                        <a:lnSpc>
                          <a:spcPts val="1200"/>
                        </a:lnSpc>
                        <a:spcBef>
                          <a:spcPts val="0"/>
                        </a:spcBef>
                        <a:spcAft>
                          <a:spcPts val="0"/>
                        </a:spcAft>
                        <a:buClrTx/>
                        <a:buSzTx/>
                        <a:buFontTx/>
                        <a:buNone/>
                        <a:tabLst/>
                        <a:defRPr/>
                      </a:pPr>
                      <a:r>
                        <a:rPr lang="en-GB" sz="1100" dirty="0" smtClean="0">
                          <a:solidFill>
                            <a:srgbClr val="000000"/>
                          </a:solidFill>
                          <a:latin typeface="Arial" panose="020B0604020202020204" pitchFamily="34" charset="0"/>
                          <a:cs typeface="Arial" panose="020B0604020202020204" pitchFamily="34" charset="0"/>
                        </a:rPr>
                        <a:t>HR (95%CI)</a:t>
                      </a:r>
                      <a:endParaRPr kumimoji="0" lang="en-GB" altLang="en-US" sz="11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endParaRPr>
                    </a:p>
                  </a:txBody>
                  <a:tcPr>
                    <a:lnL w="12700" cmpd="sng">
                      <a:noFill/>
                    </a:lnL>
                    <a:lnR w="12700" cmpd="sng">
                      <a:noFill/>
                    </a:lnR>
                    <a:lnT w="12700" cmpd="sng">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200"/>
                        </a:lnSpc>
                      </a:pPr>
                      <a:r>
                        <a:rPr lang="en-GB" sz="1100" b="0" dirty="0" smtClean="0">
                          <a:solidFill>
                            <a:srgbClr val="000000"/>
                          </a:solidFill>
                          <a:latin typeface="Arial" panose="020B0604020202020204" pitchFamily="34" charset="0"/>
                          <a:cs typeface="Arial" panose="020B0604020202020204" pitchFamily="34" charset="0"/>
                        </a:rPr>
                        <a:t>0.71</a:t>
                      </a:r>
                      <a:r>
                        <a:rPr lang="en-GB" sz="1100" b="0" baseline="0" dirty="0" smtClean="0">
                          <a:solidFill>
                            <a:srgbClr val="000000"/>
                          </a:solidFill>
                          <a:latin typeface="Arial" panose="020B0604020202020204" pitchFamily="34" charset="0"/>
                          <a:cs typeface="Arial" panose="020B0604020202020204" pitchFamily="34" charset="0"/>
                        </a:rPr>
                        <a:t> (</a:t>
                      </a:r>
                      <a:r>
                        <a:rPr lang="en-GB" sz="1100" b="0" dirty="0" smtClean="0">
                          <a:solidFill>
                            <a:srgbClr val="000000"/>
                          </a:solidFill>
                          <a:latin typeface="Arial" panose="020B0604020202020204" pitchFamily="34" charset="0"/>
                          <a:cs typeface="Arial" panose="020B0604020202020204" pitchFamily="34" charset="0"/>
                        </a:rPr>
                        <a:t>0.50, 1.01)</a:t>
                      </a:r>
                    </a:p>
                  </a:txBody>
                  <a:tcPr>
                    <a:lnL w="12700" cmpd="sng">
                      <a:noFill/>
                    </a:lnL>
                    <a:lnR w="12700" cmpd="sng">
                      <a:noFill/>
                    </a:lnR>
                    <a:lnT w="12700" cmpd="sng">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325" name="TextBox 324"/>
          <p:cNvSpPr txBox="1"/>
          <p:nvPr/>
        </p:nvSpPr>
        <p:spPr>
          <a:xfrm>
            <a:off x="1534249" y="1254035"/>
            <a:ext cx="6684691" cy="369332"/>
          </a:xfrm>
          <a:prstGeom prst="rect">
            <a:avLst/>
          </a:prstGeom>
          <a:noFill/>
        </p:spPr>
        <p:txBody>
          <a:bodyPr wrap="square" rtlCol="0">
            <a:spAutoFit/>
          </a:bodyPr>
          <a:lstStyle/>
          <a:p>
            <a:pPr algn="ctr"/>
            <a:r>
              <a:rPr lang="en-US" b="1" dirty="0" smtClean="0"/>
              <a:t>OS</a:t>
            </a:r>
            <a:endParaRPr lang="en-US" b="1" dirty="0"/>
          </a:p>
        </p:txBody>
      </p:sp>
    </p:spTree>
    <p:extLst>
      <p:ext uri="{BB962C8B-B14F-4D97-AF65-F5344CB8AC3E}">
        <p14:creationId xmlns="" xmlns:p14="http://schemas.microsoft.com/office/powerpoint/2010/main" val="27990934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GB" dirty="0"/>
              <a:t>Letter from ESDO</a:t>
            </a:r>
            <a:endParaRPr lang="en-US" dirty="0"/>
          </a:p>
        </p:txBody>
      </p:sp>
      <p:sp>
        <p:nvSpPr>
          <p:cNvPr id="32771" name="Content Placeholder 2"/>
          <p:cNvSpPr>
            <a:spLocks noGrp="1"/>
          </p:cNvSpPr>
          <p:nvPr>
            <p:ph idx="1"/>
          </p:nvPr>
        </p:nvSpPr>
        <p:spPr>
          <a:xfrm>
            <a:off x="365124" y="1371600"/>
            <a:ext cx="8074798" cy="4492869"/>
          </a:xfrm>
          <a:ln>
            <a:noFill/>
          </a:ln>
        </p:spPr>
        <p:txBody>
          <a:bodyPr lIns="0" rIns="0"/>
          <a:lstStyle/>
          <a:p>
            <a:pPr marL="0" indent="0">
              <a:spcBef>
                <a:spcPts val="0"/>
              </a:spcBef>
              <a:buFontTx/>
              <a:buNone/>
              <a:tabLst>
                <a:tab pos="441325" algn="l"/>
              </a:tabLst>
              <a:defRPr/>
            </a:pPr>
            <a:r>
              <a:rPr lang="en-GB" sz="1400" b="1" dirty="0">
                <a:solidFill>
                  <a:schemeClr val="bg2"/>
                </a:solidFill>
              </a:rPr>
              <a:t>DEAR COLLEAGUES</a:t>
            </a:r>
            <a:endParaRPr lang="en-US" sz="1400" b="1" dirty="0">
              <a:solidFill>
                <a:schemeClr val="bg2"/>
              </a:solidFill>
            </a:endParaRPr>
          </a:p>
          <a:p>
            <a:pPr marL="0" indent="0">
              <a:buNone/>
              <a:tabLst>
                <a:tab pos="441325" algn="l"/>
              </a:tabLst>
              <a:defRPr/>
            </a:pPr>
            <a:r>
              <a:rPr lang="en-US" sz="1400" dirty="0"/>
              <a:t>It is my pleasure to present this ESDO slide set which has been designed to highlight and summarise key findings in digestive cancers from the major congresses in 2017. This slide set specifically focuses on the </a:t>
            </a:r>
            <a:r>
              <a:rPr lang="en-US" sz="1400" b="1" dirty="0" smtClean="0"/>
              <a:t>ESMO 2017 Congress </a:t>
            </a:r>
            <a:r>
              <a:rPr lang="en-US" sz="1400" dirty="0" smtClean="0"/>
              <a:t>and </a:t>
            </a:r>
            <a:r>
              <a:rPr lang="en-US" sz="1400" dirty="0"/>
              <a:t>is available in English, French and Japanese.</a:t>
            </a:r>
          </a:p>
          <a:p>
            <a:pPr marL="0" indent="0">
              <a:buNone/>
              <a:tabLst>
                <a:tab pos="441325" algn="l"/>
              </a:tabLst>
              <a:defRPr/>
            </a:pPr>
            <a:r>
              <a:rPr lang="en-GB" sz="1400" dirty="0"/>
              <a:t>The area of clinical research in oncology is a challenging and ever changing environment. Within this environment, we all value access to scientific data and research that helps to educate and inspire further advancements in our roles as scientists, clinicians and educators. I hope you find this review of the latest developments in digestive cancers of benefit to you in your practice. If you would like to share your thoughts with us we would welcome your comments. Please send any correspondence to </a:t>
            </a:r>
            <a:r>
              <a:rPr lang="en-GB" sz="1400" dirty="0">
                <a:hlinkClick r:id="rId3"/>
              </a:rPr>
              <a:t>info@esdo.eu</a:t>
            </a:r>
            <a:r>
              <a:rPr lang="en-GB" sz="1400" dirty="0">
                <a:solidFill>
                  <a:schemeClr val="bg1"/>
                </a:solidFill>
              </a:rPr>
              <a:t>.</a:t>
            </a:r>
            <a:endParaRPr lang="en-GB" sz="1400" dirty="0">
              <a:solidFill>
                <a:srgbClr val="FF0000"/>
              </a:solidFill>
            </a:endParaRPr>
          </a:p>
          <a:p>
            <a:pPr marL="0" indent="0">
              <a:spcBef>
                <a:spcPts val="0"/>
              </a:spcBef>
              <a:spcAft>
                <a:spcPts val="1200"/>
              </a:spcAft>
              <a:buFontTx/>
              <a:buNone/>
              <a:tabLst>
                <a:tab pos="441325" algn="l"/>
              </a:tabLst>
              <a:defRPr/>
            </a:pPr>
            <a:r>
              <a:rPr lang="en-US" sz="1400" dirty="0"/>
              <a:t>Finally, we are also very grateful to Lilly Oncology for their financial, administrative and logistical support in the realisation of this activity.</a:t>
            </a:r>
          </a:p>
          <a:p>
            <a:pPr marL="0" indent="0">
              <a:buNone/>
              <a:tabLst>
                <a:tab pos="441325" algn="l"/>
              </a:tabLst>
              <a:defRPr/>
            </a:pPr>
            <a:r>
              <a:rPr lang="en-US" sz="1400" dirty="0">
                <a:solidFill>
                  <a:schemeClr val="tx1"/>
                </a:solidFill>
              </a:rPr>
              <a:t>Yours sincerely, </a:t>
            </a:r>
            <a:endParaRPr lang="en-US" sz="1400" dirty="0" smtClean="0">
              <a:solidFill>
                <a:schemeClr val="tx1"/>
              </a:solidFill>
            </a:endParaRPr>
          </a:p>
          <a:p>
            <a:pPr marL="0" indent="0">
              <a:buNone/>
              <a:tabLst>
                <a:tab pos="441325" algn="l"/>
              </a:tabLst>
              <a:defRPr/>
            </a:pPr>
            <a:endParaRPr lang="en-US" sz="1400" dirty="0">
              <a:solidFill>
                <a:schemeClr val="tx1"/>
              </a:solidFill>
            </a:endParaRPr>
          </a:p>
          <a:p>
            <a:pPr marL="0" indent="0">
              <a:spcAft>
                <a:spcPts val="0"/>
              </a:spcAft>
              <a:buNone/>
              <a:tabLst>
                <a:tab pos="441325" algn="l"/>
                <a:tab pos="2514600" algn="l"/>
              </a:tabLst>
              <a:defRPr/>
            </a:pPr>
            <a:r>
              <a:rPr lang="fr-FR" sz="1400" b="1" dirty="0" smtClean="0">
                <a:solidFill>
                  <a:schemeClr val="tx1"/>
                </a:solidFill>
              </a:rPr>
              <a:t>Eric Van Cutsem	Ulrich </a:t>
            </a:r>
            <a:r>
              <a:rPr lang="fr-FR" sz="1400" b="1" dirty="0" err="1" smtClean="0">
                <a:solidFill>
                  <a:schemeClr val="tx1"/>
                </a:solidFill>
              </a:rPr>
              <a:t>Gueller</a:t>
            </a:r>
            <a:r>
              <a:rPr lang="fr-FR" sz="1400" b="1" dirty="0" smtClean="0">
                <a:solidFill>
                  <a:schemeClr val="tx1"/>
                </a:solidFill>
              </a:rPr>
              <a:t> 	</a:t>
            </a:r>
          </a:p>
          <a:p>
            <a:pPr marL="0" indent="0">
              <a:spcAft>
                <a:spcPts val="0"/>
              </a:spcAft>
              <a:buNone/>
              <a:tabLst>
                <a:tab pos="441325" algn="l"/>
                <a:tab pos="2514600" algn="l"/>
              </a:tabLst>
              <a:defRPr/>
            </a:pPr>
            <a:r>
              <a:rPr lang="fr-FR" sz="1400" b="1" dirty="0" smtClean="0">
                <a:solidFill>
                  <a:schemeClr val="tx1"/>
                </a:solidFill>
              </a:rPr>
              <a:t>Thomas Seufferlein	Thomas Gruenberger	</a:t>
            </a:r>
          </a:p>
          <a:p>
            <a:pPr marL="0" indent="0">
              <a:spcAft>
                <a:spcPts val="0"/>
              </a:spcAft>
              <a:buNone/>
              <a:tabLst>
                <a:tab pos="441325" algn="l"/>
                <a:tab pos="2514600" algn="l"/>
              </a:tabLst>
              <a:defRPr/>
            </a:pPr>
            <a:r>
              <a:rPr lang="fr-FR" sz="1400" b="1" dirty="0" smtClean="0">
                <a:solidFill>
                  <a:schemeClr val="tx1"/>
                </a:solidFill>
              </a:rPr>
              <a:t>Côme Lepage	Tamara Matysiak-Budnik</a:t>
            </a:r>
          </a:p>
          <a:p>
            <a:pPr marL="0" indent="0">
              <a:spcAft>
                <a:spcPts val="0"/>
              </a:spcAft>
              <a:buNone/>
              <a:tabLst>
                <a:tab pos="441325" algn="l"/>
                <a:tab pos="2514600" algn="l"/>
              </a:tabLst>
              <a:defRPr/>
            </a:pPr>
            <a:r>
              <a:rPr lang="fr-FR" sz="1400" b="1" dirty="0" smtClean="0">
                <a:solidFill>
                  <a:schemeClr val="tx1"/>
                </a:solidFill>
              </a:rPr>
              <a:t>Wolff Schmiegel	Jaroslaw Regula</a:t>
            </a:r>
          </a:p>
          <a:p>
            <a:pPr marL="0" indent="0">
              <a:spcAft>
                <a:spcPts val="0"/>
              </a:spcAft>
              <a:buNone/>
              <a:tabLst>
                <a:tab pos="441325" algn="l"/>
                <a:tab pos="2514600" algn="l"/>
              </a:tabLst>
              <a:defRPr/>
            </a:pPr>
            <a:r>
              <a:rPr lang="fr-FR" sz="1400" b="1" dirty="0" smtClean="0">
                <a:solidFill>
                  <a:schemeClr val="tx1"/>
                </a:solidFill>
              </a:rPr>
              <a:t>		Jean-Luc Van Laethem</a:t>
            </a:r>
          </a:p>
          <a:p>
            <a:pPr marL="0" indent="0">
              <a:buNone/>
              <a:tabLst>
                <a:tab pos="441325" algn="l"/>
              </a:tabLst>
              <a:defRPr/>
            </a:pPr>
            <a:r>
              <a:rPr lang="en-GB" sz="1400" dirty="0" smtClean="0">
                <a:solidFill>
                  <a:schemeClr val="tx1"/>
                </a:solidFill>
              </a:rPr>
              <a:t>(</a:t>
            </a:r>
            <a:r>
              <a:rPr lang="en-GB" sz="1400" dirty="0">
                <a:solidFill>
                  <a:schemeClr val="tx1"/>
                </a:solidFill>
              </a:rPr>
              <a:t>ESDO Governing Board)</a:t>
            </a:r>
            <a:endParaRPr lang="en-GB" sz="1400" i="1" dirty="0">
              <a:solidFill>
                <a:schemeClr val="tx1"/>
              </a:solidFill>
            </a:endParaRPr>
          </a:p>
        </p:txBody>
      </p:sp>
      <p:pic>
        <p:nvPicPr>
          <p:cNvPr id="5" name="Picture 4"/>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6465079" y="4644541"/>
            <a:ext cx="1500059" cy="1403328"/>
          </a:xfrm>
          <a:prstGeom prst="rect">
            <a:avLst/>
          </a:prstGeom>
        </p:spPr>
      </p:pic>
    </p:spTree>
    <p:custDataLst>
      <p:tags r:id="rId1"/>
    </p:custDataLst>
    <p:extLst>
      <p:ext uri="{BB962C8B-B14F-4D97-AF65-F5344CB8AC3E}">
        <p14:creationId xmlns="" xmlns:p14="http://schemas.microsoft.com/office/powerpoint/2010/main" val="10102480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65124" y="1254035"/>
            <a:ext cx="8546759" cy="4746172"/>
          </a:xfrm>
        </p:spPr>
        <p:txBody>
          <a:bodyPr/>
          <a:lstStyle/>
          <a:p>
            <a:pPr marL="0" indent="0">
              <a:buNone/>
            </a:pPr>
            <a:r>
              <a:rPr lang="en-GB" b="1" dirty="0" smtClean="0"/>
              <a:t>Key results (cont.)</a:t>
            </a:r>
          </a:p>
          <a:p>
            <a:pPr marL="0" indent="0">
              <a:spcBef>
                <a:spcPts val="18600"/>
              </a:spcBef>
              <a:spcAft>
                <a:spcPts val="0"/>
              </a:spcAft>
              <a:buClr>
                <a:srgbClr val="043882"/>
              </a:buClr>
              <a:buNone/>
            </a:pPr>
            <a:r>
              <a:rPr lang="en-US" b="1" dirty="0"/>
              <a:t>Conclusions</a:t>
            </a:r>
          </a:p>
          <a:p>
            <a:pPr>
              <a:spcAft>
                <a:spcPts val="0"/>
              </a:spcAft>
              <a:buClr>
                <a:srgbClr val="043882"/>
              </a:buClr>
            </a:pPr>
            <a:r>
              <a:rPr lang="en-GB" b="1" dirty="0" smtClean="0"/>
              <a:t>In </a:t>
            </a:r>
            <a:r>
              <a:rPr lang="en-GB" b="1" dirty="0"/>
              <a:t>patients with previously treated advanced gastric </a:t>
            </a:r>
            <a:r>
              <a:rPr lang="en-GB" b="1" dirty="0" smtClean="0"/>
              <a:t>cancer, </a:t>
            </a:r>
            <a:r>
              <a:rPr lang="en-GB" b="1" dirty="0"/>
              <a:t>nivolumab </a:t>
            </a:r>
            <a:r>
              <a:rPr lang="en-GB" b="1" dirty="0" smtClean="0"/>
              <a:t>provided a </a:t>
            </a:r>
            <a:r>
              <a:rPr lang="en-GB" b="1" dirty="0"/>
              <a:t>significant survival advantage </a:t>
            </a:r>
            <a:r>
              <a:rPr lang="en-GB" b="1" dirty="0" smtClean="0"/>
              <a:t>vs</a:t>
            </a:r>
            <a:r>
              <a:rPr lang="en-GB" b="1" dirty="0"/>
              <a:t>. </a:t>
            </a:r>
            <a:r>
              <a:rPr lang="en-GB" b="1" dirty="0" smtClean="0"/>
              <a:t>placebo </a:t>
            </a:r>
            <a:r>
              <a:rPr lang="en-GB" b="1" dirty="0"/>
              <a:t>regardless of PD-L1 </a:t>
            </a:r>
            <a:r>
              <a:rPr lang="en-GB" b="1" dirty="0" smtClean="0"/>
              <a:t>expression </a:t>
            </a:r>
          </a:p>
          <a:p>
            <a:pPr>
              <a:spcAft>
                <a:spcPts val="0"/>
              </a:spcAft>
              <a:buClr>
                <a:srgbClr val="043882"/>
              </a:buClr>
            </a:pPr>
            <a:r>
              <a:rPr lang="en-GB" b="1" dirty="0" smtClean="0"/>
              <a:t>The safety profile of nivolumab was manageable and similar to </a:t>
            </a:r>
            <a:r>
              <a:rPr lang="en-GB" b="1" dirty="0"/>
              <a:t>previous reports*</a:t>
            </a:r>
          </a:p>
          <a:p>
            <a:pPr>
              <a:spcAft>
                <a:spcPts val="0"/>
              </a:spcAft>
              <a:buClr>
                <a:srgbClr val="043882"/>
              </a:buClr>
            </a:pPr>
            <a:r>
              <a:rPr lang="en-GB" b="1" dirty="0" smtClean="0"/>
              <a:t>Additional </a:t>
            </a:r>
            <a:r>
              <a:rPr lang="en-GB" b="1" dirty="0"/>
              <a:t>studies are </a:t>
            </a:r>
            <a:r>
              <a:rPr lang="en-GB" b="1" dirty="0" err="1" smtClean="0"/>
              <a:t>ongoing</a:t>
            </a:r>
            <a:r>
              <a:rPr lang="en-GB" b="1" dirty="0" smtClean="0"/>
              <a:t> to assess nivolumab as a </a:t>
            </a:r>
            <a:r>
              <a:rPr lang="en-GB" b="1" dirty="0"/>
              <a:t>1L therapy and </a:t>
            </a:r>
            <a:r>
              <a:rPr lang="en-GB" b="1" dirty="0" smtClean="0"/>
              <a:t>in non-Asian </a:t>
            </a:r>
            <a:r>
              <a:rPr lang="en-GB" b="1" dirty="0"/>
              <a:t>patients</a:t>
            </a:r>
            <a:endParaRPr lang="en-US" b="1" dirty="0"/>
          </a:p>
          <a:p>
            <a:pPr marL="0" indent="0">
              <a:buNone/>
            </a:pPr>
            <a:endParaRPr lang="en-GB" b="1" dirty="0"/>
          </a:p>
        </p:txBody>
      </p:sp>
      <p:sp>
        <p:nvSpPr>
          <p:cNvPr id="16" name="Title 1"/>
          <p:cNvSpPr>
            <a:spLocks noGrp="1"/>
          </p:cNvSpPr>
          <p:nvPr>
            <p:ph type="title"/>
          </p:nvPr>
        </p:nvSpPr>
        <p:spPr>
          <a:xfrm>
            <a:off x="365124" y="179614"/>
            <a:ext cx="8238945" cy="807720"/>
          </a:xfrm>
        </p:spPr>
        <p:txBody>
          <a:bodyPr/>
          <a:lstStyle/>
          <a:p>
            <a:r>
              <a:rPr lang="en-GB" altLang="zh-CN" sz="1800" dirty="0">
                <a:solidFill>
                  <a:srgbClr val="043882"/>
                </a:solidFill>
              </a:rPr>
              <a:t>617O: </a:t>
            </a:r>
            <a:r>
              <a:rPr lang="en-GB" sz="1800" dirty="0">
                <a:solidFill>
                  <a:srgbClr val="043882"/>
                </a:solidFill>
              </a:rPr>
              <a:t>A </a:t>
            </a:r>
            <a:r>
              <a:rPr lang="en-GB" sz="1800" dirty="0" smtClean="0">
                <a:solidFill>
                  <a:srgbClr val="043882"/>
                </a:solidFill>
              </a:rPr>
              <a:t>phase </a:t>
            </a:r>
            <a:r>
              <a:rPr lang="en-GB" sz="1800" dirty="0">
                <a:solidFill>
                  <a:srgbClr val="043882"/>
                </a:solidFill>
              </a:rPr>
              <a:t>3 </a:t>
            </a:r>
            <a:r>
              <a:rPr lang="en-GB" sz="1800" dirty="0" smtClean="0">
                <a:solidFill>
                  <a:srgbClr val="043882"/>
                </a:solidFill>
              </a:rPr>
              <a:t>study </a:t>
            </a:r>
            <a:r>
              <a:rPr lang="en-GB" sz="1800" dirty="0">
                <a:solidFill>
                  <a:srgbClr val="043882"/>
                </a:solidFill>
              </a:rPr>
              <a:t>of nivolumab (</a:t>
            </a:r>
            <a:r>
              <a:rPr lang="en-GB" sz="1800" dirty="0" err="1">
                <a:solidFill>
                  <a:srgbClr val="043882"/>
                </a:solidFill>
              </a:rPr>
              <a:t>Nivo</a:t>
            </a:r>
            <a:r>
              <a:rPr lang="en-GB" sz="1800" dirty="0">
                <a:solidFill>
                  <a:srgbClr val="043882"/>
                </a:solidFill>
              </a:rPr>
              <a:t>) in previously treated advanced gastric or </a:t>
            </a:r>
            <a:r>
              <a:rPr lang="en-GB" sz="1800" dirty="0" err="1">
                <a:solidFill>
                  <a:srgbClr val="043882"/>
                </a:solidFill>
              </a:rPr>
              <a:t>gastroesophageal</a:t>
            </a:r>
            <a:r>
              <a:rPr lang="en-GB" sz="1800" dirty="0">
                <a:solidFill>
                  <a:srgbClr val="043882"/>
                </a:solidFill>
              </a:rPr>
              <a:t> junction (G/GEJ) cancer: Updated results and subset analysis by PD-L1 expression (ATTRACTION-02) – </a:t>
            </a:r>
            <a:r>
              <a:rPr lang="en-GB" sz="1800" dirty="0" err="1">
                <a:solidFill>
                  <a:srgbClr val="043882"/>
                </a:solidFill>
              </a:rPr>
              <a:t>Boku</a:t>
            </a:r>
            <a:r>
              <a:rPr lang="en-GB" sz="1800" dirty="0">
                <a:solidFill>
                  <a:srgbClr val="043882"/>
                </a:solidFill>
              </a:rPr>
              <a:t> N, et </a:t>
            </a:r>
            <a:r>
              <a:rPr lang="en-GB" sz="1800" dirty="0" smtClean="0">
                <a:solidFill>
                  <a:srgbClr val="043882"/>
                </a:solidFill>
              </a:rPr>
              <a:t>al</a:t>
            </a:r>
            <a:endParaRPr lang="en-GB" dirty="0"/>
          </a:p>
        </p:txBody>
      </p:sp>
      <p:graphicFrame>
        <p:nvGraphicFramePr>
          <p:cNvPr id="18" name="Content Placeholder 2"/>
          <p:cNvGraphicFramePr>
            <a:graphicFrameLocks/>
          </p:cNvGraphicFramePr>
          <p:nvPr>
            <p:extLst>
              <p:ext uri="{D42A27DB-BD31-4B8C-83A1-F6EECF244321}">
                <p14:modId xmlns="" xmlns:p14="http://schemas.microsoft.com/office/powerpoint/2010/main" val="276159687"/>
              </p:ext>
            </p:extLst>
          </p:nvPr>
        </p:nvGraphicFramePr>
        <p:xfrm>
          <a:off x="365126" y="1613136"/>
          <a:ext cx="8422614" cy="2234470"/>
        </p:xfrm>
        <a:graphic>
          <a:graphicData uri="http://schemas.openxmlformats.org/drawingml/2006/table">
            <a:tbl>
              <a:tblPr firstRow="1" bandRow="1">
                <a:tableStyleId>{5202B0CA-FC54-4496-8BCA-5EF66A818D29}</a:tableStyleId>
              </a:tblPr>
              <a:tblGrid>
                <a:gridCol w="1938687"/>
                <a:gridCol w="2716751"/>
                <a:gridCol w="2204789"/>
                <a:gridCol w="1562387"/>
              </a:tblGrid>
              <a:tr h="392051">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nSpc>
                          <a:spcPts val="2000"/>
                        </a:lnSpc>
                      </a:pPr>
                      <a:endParaRPr lang="en-GB" sz="1400" b="1" i="0" u="none" strike="noStrike" kern="1200" baseline="0" dirty="0" smtClean="0">
                        <a:solidFill>
                          <a:schemeClr val="tx2"/>
                        </a:solidFill>
                        <a:latin typeface="+mn-lt"/>
                        <a:ea typeface="+mn-ea"/>
                        <a:cs typeface="Arial" panose="020B0604020202020204" pitchFamily="34" charset="0"/>
                      </a:endParaRPr>
                    </a:p>
                  </a:txBody>
                  <a:tcPr marT="36000" marB="36000" anchor="ctr">
                    <a:lnB w="19050" cap="flat" cmpd="sng" algn="ctr">
                      <a:solidFill>
                        <a:schemeClr val="tx2"/>
                      </a:solidFill>
                      <a:prstDash val="solid"/>
                      <a:round/>
                      <a:headEnd type="none" w="med" len="med"/>
                      <a:tailEnd type="none" w="med" len="med"/>
                    </a:lnB>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lnSpc>
                          <a:spcPts val="2000"/>
                        </a:lnSpc>
                      </a:pPr>
                      <a:r>
                        <a:rPr lang="en-GB" sz="1400" u="none" strike="noStrike" kern="1200" baseline="0" dirty="0" smtClean="0">
                          <a:solidFill>
                            <a:schemeClr val="tx2"/>
                          </a:solidFill>
                          <a:latin typeface="+mn-lt"/>
                        </a:rPr>
                        <a:t>Nivolumab (n=268)</a:t>
                      </a:r>
                      <a:endParaRPr lang="en-GB" sz="1400" b="1" i="0" u="none" strike="noStrike" kern="1200" baseline="0" dirty="0" smtClean="0">
                        <a:solidFill>
                          <a:schemeClr val="tx2"/>
                        </a:solidFill>
                        <a:latin typeface="+mn-lt"/>
                        <a:ea typeface="+mn-ea"/>
                        <a:cs typeface="Arial" panose="020B0604020202020204" pitchFamily="34" charset="0"/>
                      </a:endParaRPr>
                    </a:p>
                  </a:txBody>
                  <a:tcPr marT="36000" marB="36000" anchor="b">
                    <a:lnB w="19050" cap="flat" cmpd="sng" algn="ctr">
                      <a:solidFill>
                        <a:schemeClr val="tx2"/>
                      </a:solidFill>
                      <a:prstDash val="solid"/>
                      <a:round/>
                      <a:headEnd type="none" w="med" len="med"/>
                      <a:tailEnd type="none" w="med" len="med"/>
                    </a:lnB>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lvl="0" indent="0" algn="ctr" defTabSz="457200" rtl="0" eaLnBrk="1" fontAlgn="auto" latinLnBrk="0" hangingPunct="1">
                        <a:lnSpc>
                          <a:spcPts val="2000"/>
                        </a:lnSpc>
                        <a:spcBef>
                          <a:spcPts val="0"/>
                        </a:spcBef>
                        <a:spcAft>
                          <a:spcPts val="0"/>
                        </a:spcAft>
                        <a:buClrTx/>
                        <a:buSzTx/>
                        <a:buFontTx/>
                        <a:buNone/>
                        <a:tabLst/>
                        <a:defRPr/>
                      </a:pPr>
                      <a:r>
                        <a:rPr lang="en-GB" sz="1400" u="none" strike="noStrike" kern="1200" baseline="0" dirty="0" smtClean="0">
                          <a:solidFill>
                            <a:schemeClr val="tx2"/>
                          </a:solidFill>
                          <a:latin typeface="+mn-lt"/>
                        </a:rPr>
                        <a:t>Placebo (n=131)</a:t>
                      </a:r>
                      <a:endParaRPr lang="en-GB" sz="1400" b="1" i="0" u="none" strike="noStrike" kern="1200" baseline="0" dirty="0" smtClean="0">
                        <a:solidFill>
                          <a:schemeClr val="tx2"/>
                        </a:solidFill>
                        <a:latin typeface="+mn-lt"/>
                        <a:ea typeface="+mn-ea"/>
                        <a:cs typeface="Arial" panose="020B0604020202020204" pitchFamily="34" charset="0"/>
                      </a:endParaRPr>
                    </a:p>
                  </a:txBody>
                  <a:tcPr marT="36000" marB="36000" anchor="b">
                    <a:lnB w="19050" cap="flat" cmpd="sng" algn="ctr">
                      <a:solidFill>
                        <a:schemeClr val="tx2"/>
                      </a:solidFill>
                      <a:prstDash val="solid"/>
                      <a:round/>
                      <a:headEnd type="none" w="med" len="med"/>
                      <a:tailEnd type="none" w="med" len="med"/>
                    </a:lnB>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lvl="0" indent="0" algn="ctr" defTabSz="457200" rtl="0" eaLnBrk="1" fontAlgn="auto" latinLnBrk="0" hangingPunct="1">
                        <a:lnSpc>
                          <a:spcPts val="2000"/>
                        </a:lnSpc>
                        <a:spcBef>
                          <a:spcPts val="0"/>
                        </a:spcBef>
                        <a:spcAft>
                          <a:spcPts val="0"/>
                        </a:spcAft>
                        <a:buClrTx/>
                        <a:buSzTx/>
                        <a:buFontTx/>
                        <a:buNone/>
                        <a:tabLst/>
                        <a:defRPr/>
                      </a:pPr>
                      <a:r>
                        <a:rPr lang="en-GB" sz="1400" u="none" strike="noStrike" kern="1200" baseline="0" dirty="0" smtClean="0">
                          <a:solidFill>
                            <a:schemeClr val="tx2"/>
                          </a:solidFill>
                          <a:latin typeface="+mn-lt"/>
                        </a:rPr>
                        <a:t>p-value</a:t>
                      </a:r>
                      <a:endParaRPr lang="en-GB" sz="1400" b="1" i="0" u="none" strike="noStrike" kern="1200" baseline="0" dirty="0" smtClean="0">
                        <a:solidFill>
                          <a:schemeClr val="tx2"/>
                        </a:solidFill>
                        <a:latin typeface="+mn-lt"/>
                        <a:ea typeface="+mn-ea"/>
                        <a:cs typeface="Arial" panose="020B0604020202020204" pitchFamily="34" charset="0"/>
                      </a:endParaRPr>
                    </a:p>
                  </a:txBody>
                  <a:tcPr marT="36000" marB="36000" anchor="b">
                    <a:lnB w="19050" cap="flat" cmpd="sng" algn="ctr">
                      <a:solidFill>
                        <a:schemeClr val="tx2"/>
                      </a:solidFill>
                      <a:prstDash val="solid"/>
                      <a:round/>
                      <a:headEnd type="none" w="med" len="med"/>
                      <a:tailEnd type="none" w="med" len="med"/>
                    </a:lnB>
                  </a:tcPr>
                </a:tc>
              </a:tr>
              <a:tr h="34090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ts val="1500"/>
                        </a:lnSpc>
                      </a:pPr>
                      <a:r>
                        <a:rPr lang="en-GB" sz="1400" dirty="0" smtClean="0">
                          <a:solidFill>
                            <a:srgbClr val="000000"/>
                          </a:solidFill>
                          <a:latin typeface="+mn-lt"/>
                        </a:rPr>
                        <a:t>ORR, n (%)</a:t>
                      </a:r>
                      <a:r>
                        <a:rPr lang="en-GB" sz="1400" baseline="0" dirty="0" smtClean="0">
                          <a:solidFill>
                            <a:srgbClr val="000000"/>
                          </a:solidFill>
                          <a:latin typeface="+mn-lt"/>
                        </a:rPr>
                        <a:t> [95%CI]</a:t>
                      </a:r>
                      <a:endParaRPr lang="en-GB" sz="1400" dirty="0">
                        <a:solidFill>
                          <a:srgbClr val="000000"/>
                        </a:solidFill>
                        <a:latin typeface="+mn-lt"/>
                        <a:cs typeface="Arial" panose="020B0604020202020204" pitchFamily="34" charset="0"/>
                      </a:endParaRPr>
                    </a:p>
                  </a:txBody>
                  <a:tcPr marT="36000" marB="36000" anchor="ctr">
                    <a:lnT w="19050" cap="flat" cmpd="sng" algn="ctr">
                      <a:solidFill>
                        <a:schemeClr val="tx2"/>
                      </a:solidFill>
                      <a:prstDash val="solid"/>
                      <a:round/>
                      <a:headEnd type="none" w="med" len="med"/>
                      <a:tailEnd type="none" w="med" len="med"/>
                    </a:lnT>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ts val="1500"/>
                        </a:lnSpc>
                      </a:pPr>
                      <a:r>
                        <a:rPr lang="en-GB" sz="1400" dirty="0" smtClean="0">
                          <a:solidFill>
                            <a:srgbClr val="000000"/>
                          </a:solidFill>
                          <a:latin typeface="+mn-lt"/>
                        </a:rPr>
                        <a:t>31 (12) [8, 16]</a:t>
                      </a:r>
                      <a:endParaRPr lang="en-GB" sz="1400" dirty="0">
                        <a:solidFill>
                          <a:srgbClr val="000000"/>
                        </a:solidFill>
                        <a:latin typeface="+mn-lt"/>
                        <a:cs typeface="Arial" panose="020B0604020202020204" pitchFamily="34" charset="0"/>
                      </a:endParaRPr>
                    </a:p>
                  </a:txBody>
                  <a:tcPr marT="36000" marB="36000" anchor="ctr">
                    <a:lnT w="19050" cap="flat" cmpd="sng" algn="ctr">
                      <a:solidFill>
                        <a:schemeClr val="tx2"/>
                      </a:solidFill>
                      <a:prstDash val="solid"/>
                      <a:round/>
                      <a:headEnd type="none" w="med" len="med"/>
                      <a:tailEnd type="none" w="med" len="med"/>
                    </a:lnT>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ts val="1500"/>
                        </a:lnSpc>
                      </a:pPr>
                      <a:r>
                        <a:rPr lang="en-GB" sz="1400" dirty="0" smtClean="0">
                          <a:solidFill>
                            <a:srgbClr val="000000"/>
                          </a:solidFill>
                          <a:latin typeface="+mn-lt"/>
                        </a:rPr>
                        <a:t>0 (0) [0, 2.8]</a:t>
                      </a:r>
                      <a:endParaRPr lang="en-GB" sz="1400" dirty="0">
                        <a:solidFill>
                          <a:srgbClr val="000000"/>
                        </a:solidFill>
                        <a:latin typeface="+mn-lt"/>
                        <a:cs typeface="Arial" panose="020B0604020202020204" pitchFamily="34" charset="0"/>
                      </a:endParaRPr>
                    </a:p>
                  </a:txBody>
                  <a:tcPr marT="36000" marB="36000" anchor="ctr">
                    <a:lnT w="19050" cap="flat" cmpd="sng" algn="ctr">
                      <a:solidFill>
                        <a:schemeClr val="tx2"/>
                      </a:solidFill>
                      <a:prstDash val="solid"/>
                      <a:round/>
                      <a:headEnd type="none" w="med" len="med"/>
                      <a:tailEnd type="none" w="med" len="med"/>
                    </a:lnT>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ts val="1500"/>
                        </a:lnSpc>
                      </a:pPr>
                      <a:r>
                        <a:rPr lang="en-GB" sz="1400" dirty="0" smtClean="0">
                          <a:solidFill>
                            <a:srgbClr val="000000"/>
                          </a:solidFill>
                          <a:latin typeface="+mn-lt"/>
                        </a:rPr>
                        <a:t>&lt;0.0001</a:t>
                      </a:r>
                      <a:endParaRPr lang="en-GB" sz="1400" dirty="0">
                        <a:solidFill>
                          <a:srgbClr val="000000"/>
                        </a:solidFill>
                        <a:latin typeface="+mn-lt"/>
                        <a:cs typeface="Arial" panose="020B0604020202020204" pitchFamily="34" charset="0"/>
                      </a:endParaRPr>
                    </a:p>
                  </a:txBody>
                  <a:tcPr marT="36000" marB="36000" anchor="ctr">
                    <a:lnT w="19050" cap="flat" cmpd="sng" algn="ctr">
                      <a:solidFill>
                        <a:schemeClr val="tx2"/>
                      </a:solidFill>
                      <a:prstDash val="solid"/>
                      <a:round/>
                      <a:headEnd type="none" w="med" len="med"/>
                      <a:tailEnd type="none" w="med" len="med"/>
                    </a:lnT>
                  </a:tcPr>
                </a:tc>
              </a:tr>
              <a:tr h="123474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lnSpc>
                          <a:spcPts val="1500"/>
                        </a:lnSpc>
                      </a:pPr>
                      <a:r>
                        <a:rPr lang="en-GB" sz="1400" u="none" strike="noStrike" kern="1200" baseline="0" dirty="0" smtClean="0">
                          <a:solidFill>
                            <a:srgbClr val="000000"/>
                          </a:solidFill>
                          <a:latin typeface="+mn-lt"/>
                        </a:rPr>
                        <a:t>BOR, n (%)</a:t>
                      </a:r>
                    </a:p>
                    <a:p>
                      <a:pPr marL="92075" indent="0">
                        <a:lnSpc>
                          <a:spcPts val="1500"/>
                        </a:lnSpc>
                      </a:pPr>
                      <a:r>
                        <a:rPr lang="en-GB" sz="1400" u="none" strike="noStrike" kern="1200" baseline="0" dirty="0" smtClean="0">
                          <a:solidFill>
                            <a:srgbClr val="000000"/>
                          </a:solidFill>
                          <a:latin typeface="+mn-lt"/>
                        </a:rPr>
                        <a:t>CR</a:t>
                      </a:r>
                    </a:p>
                    <a:p>
                      <a:pPr marL="92075" indent="0">
                        <a:lnSpc>
                          <a:spcPts val="1500"/>
                        </a:lnSpc>
                      </a:pPr>
                      <a:r>
                        <a:rPr lang="en-GB" sz="1400" u="none" strike="noStrike" kern="1200" baseline="0" dirty="0" smtClean="0">
                          <a:solidFill>
                            <a:srgbClr val="000000"/>
                          </a:solidFill>
                          <a:latin typeface="+mn-lt"/>
                        </a:rPr>
                        <a:t>PR</a:t>
                      </a:r>
                    </a:p>
                    <a:p>
                      <a:pPr marL="92075" indent="0">
                        <a:lnSpc>
                          <a:spcPts val="1500"/>
                        </a:lnSpc>
                      </a:pPr>
                      <a:r>
                        <a:rPr lang="en-GB" sz="1400" u="none" strike="noStrike" kern="1200" baseline="0" dirty="0" smtClean="0">
                          <a:solidFill>
                            <a:srgbClr val="000000"/>
                          </a:solidFill>
                          <a:latin typeface="+mn-lt"/>
                        </a:rPr>
                        <a:t>SD</a:t>
                      </a:r>
                    </a:p>
                    <a:p>
                      <a:pPr marL="92075" indent="0">
                        <a:lnSpc>
                          <a:spcPts val="1500"/>
                        </a:lnSpc>
                      </a:pPr>
                      <a:r>
                        <a:rPr lang="en-GB" sz="1400" u="none" strike="noStrike" kern="1200" baseline="0" dirty="0" smtClean="0">
                          <a:solidFill>
                            <a:srgbClr val="000000"/>
                          </a:solidFill>
                          <a:latin typeface="+mn-lt"/>
                        </a:rPr>
                        <a:t>PD</a:t>
                      </a:r>
                    </a:p>
                    <a:p>
                      <a:pPr marL="92075" indent="0">
                        <a:lnSpc>
                          <a:spcPts val="1500"/>
                        </a:lnSpc>
                      </a:pPr>
                      <a:r>
                        <a:rPr lang="en-GB" sz="1400" u="none" strike="noStrike" kern="1200" baseline="0" dirty="0" smtClean="0">
                          <a:solidFill>
                            <a:srgbClr val="000000"/>
                          </a:solidFill>
                          <a:latin typeface="+mn-lt"/>
                        </a:rPr>
                        <a:t>NE</a:t>
                      </a:r>
                      <a:endParaRPr lang="en-GB" sz="1400" dirty="0">
                        <a:solidFill>
                          <a:srgbClr val="000000"/>
                        </a:solidFill>
                        <a:latin typeface="+mn-lt"/>
                        <a:cs typeface="Arial" panose="020B0604020202020204" pitchFamily="34" charset="0"/>
                      </a:endParaRPr>
                    </a:p>
                  </a:txBody>
                  <a:tcPr marT="36000" marB="3600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ts val="1500"/>
                        </a:lnSpc>
                      </a:pPr>
                      <a:endParaRPr lang="en-GB" sz="1400" dirty="0" smtClean="0">
                        <a:solidFill>
                          <a:srgbClr val="000000"/>
                        </a:solidFill>
                        <a:latin typeface="+mn-lt"/>
                      </a:endParaRPr>
                    </a:p>
                    <a:p>
                      <a:pPr algn="ctr">
                        <a:lnSpc>
                          <a:spcPts val="1500"/>
                        </a:lnSpc>
                      </a:pPr>
                      <a:r>
                        <a:rPr lang="en-GB" sz="1400" dirty="0" smtClean="0">
                          <a:solidFill>
                            <a:srgbClr val="000000"/>
                          </a:solidFill>
                          <a:latin typeface="+mn-lt"/>
                        </a:rPr>
                        <a:t>0</a:t>
                      </a:r>
                    </a:p>
                    <a:p>
                      <a:pPr algn="ctr">
                        <a:lnSpc>
                          <a:spcPts val="1500"/>
                        </a:lnSpc>
                      </a:pPr>
                      <a:r>
                        <a:rPr lang="en-GB" sz="1400" dirty="0" smtClean="0">
                          <a:solidFill>
                            <a:srgbClr val="000000"/>
                          </a:solidFill>
                          <a:latin typeface="+mn-lt"/>
                        </a:rPr>
                        <a:t>31 (12)</a:t>
                      </a:r>
                    </a:p>
                    <a:p>
                      <a:pPr algn="ctr">
                        <a:lnSpc>
                          <a:spcPts val="1500"/>
                        </a:lnSpc>
                      </a:pPr>
                      <a:r>
                        <a:rPr lang="en-GB" sz="1400" dirty="0" smtClean="0">
                          <a:solidFill>
                            <a:srgbClr val="000000"/>
                          </a:solidFill>
                          <a:latin typeface="+mn-lt"/>
                        </a:rPr>
                        <a:t>77 (29)</a:t>
                      </a:r>
                    </a:p>
                    <a:p>
                      <a:pPr algn="ctr">
                        <a:lnSpc>
                          <a:spcPts val="1500"/>
                        </a:lnSpc>
                      </a:pPr>
                      <a:r>
                        <a:rPr lang="en-GB" sz="1400" dirty="0" smtClean="0">
                          <a:solidFill>
                            <a:srgbClr val="000000"/>
                          </a:solidFill>
                          <a:latin typeface="+mn-lt"/>
                        </a:rPr>
                        <a:t>124 (46)</a:t>
                      </a:r>
                    </a:p>
                    <a:p>
                      <a:pPr algn="ctr">
                        <a:lnSpc>
                          <a:spcPts val="1500"/>
                        </a:lnSpc>
                      </a:pPr>
                      <a:r>
                        <a:rPr lang="en-GB" sz="1400" dirty="0" smtClean="0">
                          <a:solidFill>
                            <a:srgbClr val="000000"/>
                          </a:solidFill>
                          <a:latin typeface="+mn-lt"/>
                        </a:rPr>
                        <a:t>36 (13)</a:t>
                      </a:r>
                      <a:endParaRPr lang="en-GB" sz="1400" dirty="0" smtClean="0">
                        <a:solidFill>
                          <a:srgbClr val="000000"/>
                        </a:solidFill>
                        <a:latin typeface="+mn-lt"/>
                        <a:cs typeface="Arial" panose="020B0604020202020204" pitchFamily="34" charset="0"/>
                      </a:endParaRPr>
                    </a:p>
                  </a:txBody>
                  <a:tcPr marT="36000" marB="3600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ts val="1500"/>
                        </a:lnSpc>
                      </a:pPr>
                      <a:endParaRPr lang="en-GB" sz="1400" dirty="0" smtClean="0">
                        <a:solidFill>
                          <a:srgbClr val="000000"/>
                        </a:solidFill>
                        <a:latin typeface="+mn-lt"/>
                      </a:endParaRPr>
                    </a:p>
                    <a:p>
                      <a:pPr algn="ctr">
                        <a:lnSpc>
                          <a:spcPts val="1500"/>
                        </a:lnSpc>
                      </a:pPr>
                      <a:r>
                        <a:rPr lang="en-GB" sz="1400" dirty="0" smtClean="0">
                          <a:solidFill>
                            <a:srgbClr val="000000"/>
                          </a:solidFill>
                          <a:latin typeface="+mn-lt"/>
                        </a:rPr>
                        <a:t>0</a:t>
                      </a:r>
                    </a:p>
                    <a:p>
                      <a:pPr algn="ctr">
                        <a:lnSpc>
                          <a:spcPts val="1500"/>
                        </a:lnSpc>
                      </a:pPr>
                      <a:r>
                        <a:rPr lang="en-GB" sz="1400" dirty="0" smtClean="0">
                          <a:solidFill>
                            <a:srgbClr val="000000"/>
                          </a:solidFill>
                          <a:latin typeface="+mn-lt"/>
                        </a:rPr>
                        <a:t>0</a:t>
                      </a:r>
                    </a:p>
                    <a:p>
                      <a:pPr algn="ctr">
                        <a:lnSpc>
                          <a:spcPts val="1500"/>
                        </a:lnSpc>
                      </a:pPr>
                      <a:r>
                        <a:rPr lang="en-GB" sz="1400" dirty="0" smtClean="0">
                          <a:solidFill>
                            <a:srgbClr val="000000"/>
                          </a:solidFill>
                          <a:latin typeface="+mn-lt"/>
                        </a:rPr>
                        <a:t>33 (25)</a:t>
                      </a:r>
                    </a:p>
                    <a:p>
                      <a:pPr algn="ctr">
                        <a:lnSpc>
                          <a:spcPts val="1500"/>
                        </a:lnSpc>
                      </a:pPr>
                      <a:r>
                        <a:rPr lang="en-GB" sz="1400" dirty="0" smtClean="0">
                          <a:solidFill>
                            <a:srgbClr val="000000"/>
                          </a:solidFill>
                          <a:latin typeface="+mn-lt"/>
                        </a:rPr>
                        <a:t>79 (60)</a:t>
                      </a:r>
                    </a:p>
                    <a:p>
                      <a:pPr algn="ctr">
                        <a:lnSpc>
                          <a:spcPts val="1500"/>
                        </a:lnSpc>
                      </a:pPr>
                      <a:r>
                        <a:rPr lang="en-GB" sz="1400" dirty="0" smtClean="0">
                          <a:solidFill>
                            <a:srgbClr val="000000"/>
                          </a:solidFill>
                          <a:latin typeface="+mn-lt"/>
                        </a:rPr>
                        <a:t>19 (15)</a:t>
                      </a:r>
                      <a:endParaRPr lang="en-GB" sz="1400" dirty="0" smtClean="0">
                        <a:solidFill>
                          <a:srgbClr val="000000"/>
                        </a:solidFill>
                        <a:latin typeface="+mn-lt"/>
                        <a:cs typeface="Arial" panose="020B0604020202020204" pitchFamily="34" charset="0"/>
                      </a:endParaRPr>
                    </a:p>
                  </a:txBody>
                  <a:tcPr marT="36000" marB="3600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ts val="1500"/>
                        </a:lnSpc>
                      </a:pPr>
                      <a:endParaRPr lang="en-GB" sz="1400" dirty="0" smtClean="0">
                        <a:solidFill>
                          <a:srgbClr val="000000"/>
                        </a:solidFill>
                        <a:latin typeface="+mn-lt"/>
                      </a:endParaRPr>
                    </a:p>
                    <a:p>
                      <a:pPr algn="ctr">
                        <a:lnSpc>
                          <a:spcPts val="1500"/>
                        </a:lnSpc>
                      </a:pPr>
                      <a:r>
                        <a:rPr lang="en-GB" sz="1400" dirty="0" smtClean="0">
                          <a:solidFill>
                            <a:srgbClr val="000000"/>
                          </a:solidFill>
                          <a:latin typeface="+mn-lt"/>
                        </a:rPr>
                        <a:t>-</a:t>
                      </a:r>
                    </a:p>
                    <a:p>
                      <a:pPr algn="ctr">
                        <a:lnSpc>
                          <a:spcPts val="1500"/>
                        </a:lnSpc>
                      </a:pPr>
                      <a:r>
                        <a:rPr lang="en-GB" sz="1400" dirty="0" smtClean="0">
                          <a:solidFill>
                            <a:srgbClr val="000000"/>
                          </a:solidFill>
                          <a:latin typeface="+mn-lt"/>
                        </a:rPr>
                        <a:t>-</a:t>
                      </a:r>
                    </a:p>
                    <a:p>
                      <a:pPr algn="ctr">
                        <a:lnSpc>
                          <a:spcPts val="1500"/>
                        </a:lnSpc>
                      </a:pPr>
                      <a:r>
                        <a:rPr lang="en-GB" sz="1400" dirty="0" smtClean="0">
                          <a:solidFill>
                            <a:srgbClr val="000000"/>
                          </a:solidFill>
                          <a:latin typeface="+mn-lt"/>
                        </a:rPr>
                        <a:t>-</a:t>
                      </a:r>
                    </a:p>
                    <a:p>
                      <a:pPr algn="ctr">
                        <a:lnSpc>
                          <a:spcPts val="1500"/>
                        </a:lnSpc>
                      </a:pPr>
                      <a:r>
                        <a:rPr lang="en-GB" sz="1400" dirty="0" smtClean="0">
                          <a:solidFill>
                            <a:srgbClr val="000000"/>
                          </a:solidFill>
                          <a:latin typeface="+mn-lt"/>
                        </a:rPr>
                        <a:t>-</a:t>
                      </a:r>
                    </a:p>
                    <a:p>
                      <a:pPr algn="ctr">
                        <a:lnSpc>
                          <a:spcPts val="1500"/>
                        </a:lnSpc>
                      </a:pPr>
                      <a:r>
                        <a:rPr lang="en-GB" sz="1400" dirty="0" smtClean="0">
                          <a:solidFill>
                            <a:srgbClr val="000000"/>
                          </a:solidFill>
                          <a:latin typeface="+mn-lt"/>
                        </a:rPr>
                        <a:t>-</a:t>
                      </a:r>
                      <a:endParaRPr lang="en-GB" sz="1400" dirty="0" smtClean="0">
                        <a:solidFill>
                          <a:srgbClr val="000000"/>
                        </a:solidFill>
                        <a:latin typeface="+mn-lt"/>
                        <a:cs typeface="Arial" panose="020B0604020202020204" pitchFamily="34" charset="0"/>
                      </a:endParaRPr>
                    </a:p>
                  </a:txBody>
                  <a:tcPr marT="36000" marB="36000" anchor="ctr"/>
                </a:tc>
              </a:tr>
              <a:tr h="26676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ts val="1500"/>
                        </a:lnSpc>
                      </a:pPr>
                      <a:r>
                        <a:rPr lang="en-GB" sz="1400" dirty="0" smtClean="0">
                          <a:solidFill>
                            <a:srgbClr val="000000"/>
                          </a:solidFill>
                          <a:latin typeface="+mn-lt"/>
                        </a:rPr>
                        <a:t>DCR, n (%) [95%CI]</a:t>
                      </a:r>
                      <a:endParaRPr lang="en-GB" sz="1400" dirty="0" smtClean="0">
                        <a:solidFill>
                          <a:srgbClr val="000000"/>
                        </a:solidFill>
                        <a:latin typeface="+mn-lt"/>
                        <a:cs typeface="Arial" panose="020B0604020202020204" pitchFamily="34" charset="0"/>
                      </a:endParaRPr>
                    </a:p>
                  </a:txBody>
                  <a:tcPr marT="36000" marB="36000" anchor="ctr">
                    <a:lnB w="19050" cap="flat" cmpd="sng" algn="ctr">
                      <a:solidFill>
                        <a:schemeClr val="tx2"/>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ts val="1500"/>
                        </a:lnSpc>
                      </a:pPr>
                      <a:r>
                        <a:rPr lang="en-GB" sz="1400" dirty="0" smtClean="0">
                          <a:solidFill>
                            <a:srgbClr val="000000"/>
                          </a:solidFill>
                          <a:latin typeface="+mn-lt"/>
                        </a:rPr>
                        <a:t>108 </a:t>
                      </a:r>
                      <a:r>
                        <a:rPr lang="en-GB" sz="1400" baseline="0" dirty="0" smtClean="0">
                          <a:solidFill>
                            <a:srgbClr val="000000"/>
                          </a:solidFill>
                          <a:latin typeface="+mn-lt"/>
                        </a:rPr>
                        <a:t>(40) [34.4, 46.4]</a:t>
                      </a:r>
                      <a:endParaRPr lang="en-GB" sz="1400" dirty="0" smtClean="0">
                        <a:solidFill>
                          <a:srgbClr val="000000"/>
                        </a:solidFill>
                        <a:latin typeface="+mn-lt"/>
                        <a:cs typeface="Arial" panose="020B0604020202020204" pitchFamily="34" charset="0"/>
                      </a:endParaRPr>
                    </a:p>
                  </a:txBody>
                  <a:tcPr marT="36000" marB="36000" anchor="ctr">
                    <a:lnB w="19050" cap="flat" cmpd="sng" algn="ctr">
                      <a:solidFill>
                        <a:schemeClr val="tx2"/>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ts val="1500"/>
                        </a:lnSpc>
                      </a:pPr>
                      <a:r>
                        <a:rPr lang="en-GB" sz="1400" dirty="0" smtClean="0">
                          <a:solidFill>
                            <a:srgbClr val="000000"/>
                          </a:solidFill>
                          <a:latin typeface="+mn-lt"/>
                        </a:rPr>
                        <a:t>33 </a:t>
                      </a:r>
                      <a:r>
                        <a:rPr lang="en-GB" sz="1400" baseline="0" dirty="0" smtClean="0">
                          <a:solidFill>
                            <a:srgbClr val="000000"/>
                          </a:solidFill>
                          <a:latin typeface="+mn-lt"/>
                        </a:rPr>
                        <a:t>(25) [18.0, 33.5]</a:t>
                      </a:r>
                      <a:endParaRPr lang="en-GB" sz="1400" dirty="0" smtClean="0">
                        <a:solidFill>
                          <a:srgbClr val="000000"/>
                        </a:solidFill>
                        <a:latin typeface="+mn-lt"/>
                        <a:cs typeface="Arial" panose="020B0604020202020204" pitchFamily="34" charset="0"/>
                      </a:endParaRPr>
                    </a:p>
                  </a:txBody>
                  <a:tcPr marT="36000" marB="36000" anchor="ctr">
                    <a:lnB w="19050" cap="flat" cmpd="sng" algn="ctr">
                      <a:solidFill>
                        <a:schemeClr val="tx2"/>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ts val="1500"/>
                        </a:lnSpc>
                      </a:pPr>
                      <a:r>
                        <a:rPr lang="en-GB" sz="1400" dirty="0" smtClean="0">
                          <a:solidFill>
                            <a:srgbClr val="000000"/>
                          </a:solidFill>
                          <a:latin typeface="+mn-lt"/>
                        </a:rPr>
                        <a:t>0.0036</a:t>
                      </a:r>
                      <a:endParaRPr lang="en-GB" sz="1400" dirty="0">
                        <a:solidFill>
                          <a:srgbClr val="000000"/>
                        </a:solidFill>
                        <a:latin typeface="+mn-lt"/>
                        <a:cs typeface="Arial" panose="020B0604020202020204" pitchFamily="34" charset="0"/>
                      </a:endParaRPr>
                    </a:p>
                  </a:txBody>
                  <a:tcPr marT="36000" marB="36000" anchor="ctr">
                    <a:lnB w="19050" cap="flat" cmpd="sng" algn="ctr">
                      <a:solidFill>
                        <a:schemeClr val="tx2"/>
                      </a:solidFill>
                      <a:prstDash val="solid"/>
                      <a:round/>
                      <a:headEnd type="none" w="med" len="med"/>
                      <a:tailEnd type="none" w="med" len="med"/>
                    </a:lnB>
                  </a:tcPr>
                </a:tc>
              </a:tr>
            </a:tbl>
          </a:graphicData>
        </a:graphic>
      </p:graphicFrame>
      <p:sp>
        <p:nvSpPr>
          <p:cNvPr id="20" name="Text Placeholder 4"/>
          <p:cNvSpPr>
            <a:spLocks noGrp="1"/>
          </p:cNvSpPr>
          <p:nvPr>
            <p:ph type="body" sz="quarter" idx="11"/>
          </p:nvPr>
        </p:nvSpPr>
        <p:spPr>
          <a:xfrm>
            <a:off x="4648200" y="6096000"/>
            <a:ext cx="4130675" cy="487363"/>
          </a:xfrm>
        </p:spPr>
        <p:txBody>
          <a:bodyPr/>
          <a:lstStyle/>
          <a:p>
            <a:r>
              <a:rPr lang="en-US" dirty="0" err="1" smtClean="0">
                <a:solidFill>
                  <a:schemeClr val="tx1"/>
                </a:solidFill>
              </a:rPr>
              <a:t>Boku</a:t>
            </a:r>
            <a:r>
              <a:rPr lang="en-US" dirty="0" smtClean="0">
                <a:solidFill>
                  <a:schemeClr val="tx1"/>
                </a:solidFill>
              </a:rPr>
              <a:t> N, </a:t>
            </a:r>
            <a:r>
              <a:rPr lang="en-US" dirty="0">
                <a:solidFill>
                  <a:schemeClr val="tx1"/>
                </a:solidFill>
                <a:latin typeface="Arial" panose="020B0604020202020204" pitchFamily="34" charset="0"/>
                <a:cs typeface="Arial" panose="020B0604020202020204" pitchFamily="34" charset="0"/>
              </a:rPr>
              <a:t>et al. Ann </a:t>
            </a:r>
            <a:r>
              <a:rPr lang="en-US" dirty="0" err="1">
                <a:solidFill>
                  <a:schemeClr val="tx1"/>
                </a:solidFill>
                <a:latin typeface="Arial" panose="020B0604020202020204" pitchFamily="34" charset="0"/>
                <a:cs typeface="Arial" panose="020B0604020202020204" pitchFamily="34" charset="0"/>
              </a:rPr>
              <a:t>Oncol</a:t>
            </a:r>
            <a:r>
              <a:rPr lang="en-US" dirty="0">
                <a:solidFill>
                  <a:schemeClr val="tx1"/>
                </a:solidFill>
                <a:latin typeface="Arial" panose="020B0604020202020204" pitchFamily="34" charset="0"/>
                <a:cs typeface="Arial" panose="020B0604020202020204" pitchFamily="34" charset="0"/>
              </a:rPr>
              <a:t> 2017;28(</a:t>
            </a:r>
            <a:r>
              <a:rPr lang="en-US" dirty="0" err="1">
                <a:solidFill>
                  <a:schemeClr val="tx1"/>
                </a:solidFill>
                <a:latin typeface="Arial" panose="020B0604020202020204" pitchFamily="34" charset="0"/>
                <a:cs typeface="Arial" panose="020B0604020202020204" pitchFamily="34" charset="0"/>
              </a:rPr>
              <a:t>Suppl</a:t>
            </a:r>
            <a:r>
              <a:rPr lang="en-US" dirty="0">
                <a:solidFill>
                  <a:schemeClr val="tx1"/>
                </a:solidFill>
                <a:latin typeface="Arial" panose="020B0604020202020204" pitchFamily="34" charset="0"/>
                <a:cs typeface="Arial" panose="020B0604020202020204" pitchFamily="34" charset="0"/>
              </a:rPr>
              <a:t> 5):</a:t>
            </a:r>
            <a:r>
              <a:rPr lang="en-US" dirty="0" err="1">
                <a:solidFill>
                  <a:schemeClr val="tx1"/>
                </a:solidFill>
                <a:latin typeface="Arial" panose="020B0604020202020204" pitchFamily="34" charset="0"/>
                <a:cs typeface="Arial" panose="020B0604020202020204" pitchFamily="34" charset="0"/>
              </a:rPr>
              <a:t>Abstr</a:t>
            </a:r>
            <a:r>
              <a:rPr lang="en-US" dirty="0">
                <a:solidFill>
                  <a:schemeClr val="tx1"/>
                </a:solidFill>
                <a:latin typeface="Arial" panose="020B0604020202020204" pitchFamily="34" charset="0"/>
                <a:cs typeface="Arial" panose="020B0604020202020204" pitchFamily="34" charset="0"/>
              </a:rPr>
              <a:t> </a:t>
            </a:r>
            <a:r>
              <a:rPr lang="en-US" dirty="0" smtClean="0">
                <a:solidFill>
                  <a:schemeClr val="tx1"/>
                </a:solidFill>
                <a:latin typeface="Arial" panose="020B0604020202020204" pitchFamily="34" charset="0"/>
                <a:cs typeface="Arial" panose="020B0604020202020204" pitchFamily="34" charset="0"/>
              </a:rPr>
              <a:t>617O</a:t>
            </a:r>
            <a:endParaRPr lang="en-US" dirty="0">
              <a:solidFill>
                <a:schemeClr val="tx1"/>
              </a:solidFill>
            </a:endParaRPr>
          </a:p>
        </p:txBody>
      </p:sp>
      <p:sp>
        <p:nvSpPr>
          <p:cNvPr id="21" name="TextBox 20"/>
          <p:cNvSpPr txBox="1"/>
          <p:nvPr/>
        </p:nvSpPr>
        <p:spPr>
          <a:xfrm>
            <a:off x="263833" y="6305377"/>
            <a:ext cx="1309974" cy="276999"/>
          </a:xfrm>
          <a:prstGeom prst="rect">
            <a:avLst/>
          </a:prstGeom>
          <a:noFill/>
        </p:spPr>
        <p:txBody>
          <a:bodyPr wrap="none" rtlCol="0">
            <a:spAutoFit/>
          </a:bodyPr>
          <a:lstStyle/>
          <a:p>
            <a:pPr fontAlgn="auto">
              <a:spcBef>
                <a:spcPts val="0"/>
              </a:spcBef>
              <a:spcAft>
                <a:spcPts val="0"/>
              </a:spcAft>
            </a:pPr>
            <a:r>
              <a:rPr lang="en-GB" sz="1200" dirty="0" smtClean="0">
                <a:latin typeface="Arial" panose="020B0604020202020204" pitchFamily="34" charset="0"/>
                <a:cs typeface="Arial" panose="020B0604020202020204" pitchFamily="34" charset="0"/>
              </a:rPr>
              <a:t>*Data not shown</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213020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sz="1800" dirty="0" smtClean="0">
                <a:solidFill>
                  <a:srgbClr val="043882"/>
                </a:solidFill>
              </a:rPr>
              <a:t>LBA28_PR: KEYNOTE-059 update: Efficacy and safety of </a:t>
            </a:r>
            <a:r>
              <a:rPr lang="en-GB" sz="1800" dirty="0" err="1" smtClean="0">
                <a:solidFill>
                  <a:srgbClr val="043882"/>
                </a:solidFill>
              </a:rPr>
              <a:t>pembrolizumab</a:t>
            </a:r>
            <a:r>
              <a:rPr lang="en-GB" sz="1800" dirty="0" smtClean="0">
                <a:solidFill>
                  <a:srgbClr val="043882"/>
                </a:solidFill>
              </a:rPr>
              <a:t> alone or in combination with chemotherapy in patients with advanced gastric or </a:t>
            </a:r>
            <a:r>
              <a:rPr lang="en-GB" sz="1800" dirty="0" err="1" smtClean="0">
                <a:solidFill>
                  <a:srgbClr val="043882"/>
                </a:solidFill>
              </a:rPr>
              <a:t>gastroesophageal</a:t>
            </a:r>
            <a:r>
              <a:rPr lang="en-GB" sz="1800" dirty="0" smtClean="0">
                <a:solidFill>
                  <a:srgbClr val="043882"/>
                </a:solidFill>
              </a:rPr>
              <a:t> (G/GEJ) cancer – </a:t>
            </a:r>
            <a:r>
              <a:rPr lang="en-GB" sz="1800" dirty="0" err="1" smtClean="0">
                <a:solidFill>
                  <a:srgbClr val="043882"/>
                </a:solidFill>
              </a:rPr>
              <a:t>Wainberg</a:t>
            </a:r>
            <a:r>
              <a:rPr lang="en-GB" sz="1800" dirty="0" smtClean="0">
                <a:solidFill>
                  <a:srgbClr val="043882"/>
                </a:solidFill>
              </a:rPr>
              <a:t> ZA, et al</a:t>
            </a:r>
            <a:endParaRPr lang="en-US" dirty="0"/>
          </a:p>
        </p:txBody>
      </p:sp>
      <p:sp>
        <p:nvSpPr>
          <p:cNvPr id="8" name="Text Placeholder 7"/>
          <p:cNvSpPr>
            <a:spLocks noGrp="1"/>
          </p:cNvSpPr>
          <p:nvPr>
            <p:ph type="body" sz="quarter" idx="10"/>
          </p:nvPr>
        </p:nvSpPr>
        <p:spPr/>
        <p:txBody>
          <a:bodyPr/>
          <a:lstStyle/>
          <a:p>
            <a:r>
              <a:rPr lang="en-US" dirty="0" smtClean="0"/>
              <a:t>*Cisplatin 80 mg/m</a:t>
            </a:r>
            <a:r>
              <a:rPr lang="en-US" baseline="30000" dirty="0" smtClean="0"/>
              <a:t>2</a:t>
            </a:r>
            <a:r>
              <a:rPr lang="en-US" dirty="0" smtClean="0"/>
              <a:t> D1 + 5FU 800 mg/m</a:t>
            </a:r>
            <a:r>
              <a:rPr lang="en-US" baseline="30000" dirty="0" smtClean="0"/>
              <a:t>2</a:t>
            </a:r>
            <a:r>
              <a:rPr lang="en-US" dirty="0" smtClean="0"/>
              <a:t> D1–5 q3w or capecitabine 1000 mg/m</a:t>
            </a:r>
            <a:r>
              <a:rPr lang="en-US" baseline="30000" dirty="0" smtClean="0"/>
              <a:t>2</a:t>
            </a:r>
            <a:r>
              <a:rPr lang="en-US" dirty="0" smtClean="0"/>
              <a:t> bid</a:t>
            </a:r>
            <a:endParaRPr lang="en-US" dirty="0"/>
          </a:p>
        </p:txBody>
      </p:sp>
      <p:sp>
        <p:nvSpPr>
          <p:cNvPr id="9" name="Text Placeholder 8"/>
          <p:cNvSpPr>
            <a:spLocks noGrp="1"/>
          </p:cNvSpPr>
          <p:nvPr>
            <p:ph type="body" sz="quarter" idx="11"/>
          </p:nvPr>
        </p:nvSpPr>
        <p:spPr>
          <a:xfrm>
            <a:off x="4037428" y="6096000"/>
            <a:ext cx="4741447" cy="487363"/>
          </a:xfrm>
        </p:spPr>
        <p:txBody>
          <a:bodyPr/>
          <a:lstStyle/>
          <a:p>
            <a:r>
              <a:rPr lang="fr-FR" dirty="0" err="1" smtClean="0"/>
              <a:t>Wainberg</a:t>
            </a:r>
            <a:r>
              <a:rPr lang="fr-FR" dirty="0" smtClean="0"/>
              <a:t> ZA, et al. </a:t>
            </a:r>
            <a:r>
              <a:rPr lang="en-US" dirty="0" smtClean="0">
                <a:solidFill>
                  <a:schemeClr val="tx1"/>
                </a:solidFill>
                <a:latin typeface="Arial" panose="020B0604020202020204" pitchFamily="34" charset="0"/>
                <a:cs typeface="Arial" panose="020B0604020202020204" pitchFamily="34" charset="0"/>
              </a:rPr>
              <a:t>Ann </a:t>
            </a:r>
            <a:r>
              <a:rPr lang="en-US" dirty="0" err="1" smtClean="0">
                <a:solidFill>
                  <a:schemeClr val="tx1"/>
                </a:solidFill>
                <a:latin typeface="Arial" panose="020B0604020202020204" pitchFamily="34" charset="0"/>
                <a:cs typeface="Arial" panose="020B0604020202020204" pitchFamily="34" charset="0"/>
              </a:rPr>
              <a:t>Oncol</a:t>
            </a:r>
            <a:r>
              <a:rPr lang="en-US" dirty="0" smtClean="0">
                <a:solidFill>
                  <a:schemeClr val="tx1"/>
                </a:solidFill>
                <a:latin typeface="Arial" panose="020B0604020202020204" pitchFamily="34" charset="0"/>
                <a:cs typeface="Arial" panose="020B0604020202020204" pitchFamily="34" charset="0"/>
              </a:rPr>
              <a:t> 2017;28(</a:t>
            </a:r>
            <a:r>
              <a:rPr lang="en-US" dirty="0" err="1" smtClean="0">
                <a:solidFill>
                  <a:schemeClr val="tx1"/>
                </a:solidFill>
                <a:latin typeface="Arial" panose="020B0604020202020204" pitchFamily="34" charset="0"/>
                <a:cs typeface="Arial" panose="020B0604020202020204" pitchFamily="34" charset="0"/>
              </a:rPr>
              <a:t>Suppl</a:t>
            </a:r>
            <a:r>
              <a:rPr lang="en-US" dirty="0" smtClean="0">
                <a:solidFill>
                  <a:schemeClr val="tx1"/>
                </a:solidFill>
                <a:latin typeface="Arial" panose="020B0604020202020204" pitchFamily="34" charset="0"/>
                <a:cs typeface="Arial" panose="020B0604020202020204" pitchFamily="34" charset="0"/>
              </a:rPr>
              <a:t> 5):</a:t>
            </a:r>
            <a:r>
              <a:rPr lang="en-US" dirty="0" err="1" smtClean="0">
                <a:solidFill>
                  <a:schemeClr val="tx1"/>
                </a:solidFill>
                <a:latin typeface="Arial" panose="020B0604020202020204" pitchFamily="34" charset="0"/>
                <a:cs typeface="Arial" panose="020B0604020202020204" pitchFamily="34" charset="0"/>
              </a:rPr>
              <a:t>Abstr</a:t>
            </a:r>
            <a:r>
              <a:rPr lang="en-US" dirty="0" smtClean="0">
                <a:solidFill>
                  <a:schemeClr val="tx1"/>
                </a:solidFill>
                <a:latin typeface="Arial" panose="020B0604020202020204" pitchFamily="34" charset="0"/>
                <a:cs typeface="Arial" panose="020B0604020202020204" pitchFamily="34" charset="0"/>
              </a:rPr>
              <a:t> </a:t>
            </a:r>
            <a:r>
              <a:rPr lang="fr-FR" dirty="0" smtClean="0"/>
              <a:t>LBA28_PR</a:t>
            </a:r>
            <a:endParaRPr lang="en-GB" dirty="0"/>
          </a:p>
        </p:txBody>
      </p:sp>
      <p:sp>
        <p:nvSpPr>
          <p:cNvPr id="10" name="Oval 14"/>
          <p:cNvSpPr>
            <a:spLocks noChangeArrowheads="1"/>
          </p:cNvSpPr>
          <p:nvPr/>
        </p:nvSpPr>
        <p:spPr bwMode="auto">
          <a:xfrm>
            <a:off x="3941537" y="3575973"/>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en-GB" altLang="zh-CN" sz="2400" b="1" dirty="0">
                <a:solidFill>
                  <a:srgbClr val="043882"/>
                </a:solidFill>
                <a:ea typeface="SimSun" pitchFamily="2" charset="-122"/>
              </a:rPr>
              <a:t>R</a:t>
            </a:r>
          </a:p>
        </p:txBody>
      </p:sp>
      <p:cxnSp>
        <p:nvCxnSpPr>
          <p:cNvPr id="11" name="AutoShape 15"/>
          <p:cNvCxnSpPr>
            <a:cxnSpLocks noChangeShapeType="1"/>
            <a:stCxn id="10" idx="0"/>
            <a:endCxn id="21" idx="1"/>
          </p:cNvCxnSpPr>
          <p:nvPr/>
        </p:nvCxnSpPr>
        <p:spPr bwMode="auto">
          <a:xfrm rot="5400000" flipH="1" flipV="1">
            <a:off x="4208218" y="2918882"/>
            <a:ext cx="682209" cy="631974"/>
          </a:xfrm>
          <a:prstGeom prst="bentConnector2">
            <a:avLst/>
          </a:prstGeom>
          <a:noFill/>
          <a:ln w="57150">
            <a:solidFill>
              <a:schemeClr val="bg2">
                <a:lumMod val="60000"/>
                <a:lumOff val="40000"/>
              </a:schemeClr>
            </a:solidFill>
            <a:round/>
            <a:headEnd/>
            <a:tailEnd type="triangle" w="med" len="med"/>
          </a:ln>
        </p:spPr>
      </p:cxnSp>
      <p:cxnSp>
        <p:nvCxnSpPr>
          <p:cNvPr id="12" name="AutoShape 16"/>
          <p:cNvCxnSpPr>
            <a:cxnSpLocks noChangeShapeType="1"/>
            <a:stCxn id="10" idx="4"/>
            <a:endCxn id="19" idx="1"/>
          </p:cNvCxnSpPr>
          <p:nvPr/>
        </p:nvCxnSpPr>
        <p:spPr bwMode="auto">
          <a:xfrm rot="16200000" flipH="1">
            <a:off x="4210183" y="4183324"/>
            <a:ext cx="678277" cy="631973"/>
          </a:xfrm>
          <a:prstGeom prst="bentConnector2">
            <a:avLst/>
          </a:prstGeom>
          <a:noFill/>
          <a:ln w="57150">
            <a:solidFill>
              <a:schemeClr val="bg2">
                <a:lumMod val="60000"/>
                <a:lumOff val="40000"/>
              </a:schemeClr>
            </a:solidFill>
            <a:round/>
            <a:headEnd/>
            <a:tailEnd type="triangle" w="med" len="med"/>
          </a:ln>
        </p:spPr>
      </p:cxnSp>
      <p:cxnSp>
        <p:nvCxnSpPr>
          <p:cNvPr id="16" name="AutoShape 19"/>
          <p:cNvCxnSpPr>
            <a:cxnSpLocks noChangeShapeType="1"/>
            <a:stCxn id="22" idx="3"/>
            <a:endCxn id="10" idx="2"/>
          </p:cNvCxnSpPr>
          <p:nvPr/>
        </p:nvCxnSpPr>
        <p:spPr bwMode="auto">
          <a:xfrm>
            <a:off x="3718003" y="3868073"/>
            <a:ext cx="223534" cy="0"/>
          </a:xfrm>
          <a:prstGeom prst="straightConnector1">
            <a:avLst/>
          </a:prstGeom>
          <a:noFill/>
          <a:ln w="57150">
            <a:solidFill>
              <a:schemeClr val="bg2">
                <a:lumMod val="60000"/>
                <a:lumOff val="40000"/>
              </a:schemeClr>
            </a:solidFill>
            <a:round/>
            <a:headEnd type="none" w="med" len="med"/>
            <a:tailEnd type="none" w="med" len="med"/>
          </a:ln>
        </p:spPr>
      </p:cxnSp>
      <p:cxnSp>
        <p:nvCxnSpPr>
          <p:cNvPr id="17" name="AutoShape 20"/>
          <p:cNvCxnSpPr>
            <a:cxnSpLocks noChangeShapeType="1"/>
            <a:stCxn id="19" idx="3"/>
          </p:cNvCxnSpPr>
          <p:nvPr/>
        </p:nvCxnSpPr>
        <p:spPr bwMode="auto">
          <a:xfrm>
            <a:off x="7679461" y="4838450"/>
            <a:ext cx="436974" cy="0"/>
          </a:xfrm>
          <a:prstGeom prst="straightConnector1">
            <a:avLst/>
          </a:prstGeom>
          <a:noFill/>
          <a:ln w="57150">
            <a:solidFill>
              <a:schemeClr val="bg2">
                <a:lumMod val="60000"/>
                <a:lumOff val="40000"/>
              </a:schemeClr>
            </a:solidFill>
            <a:prstDash val="sysDot"/>
            <a:round/>
            <a:headEnd/>
            <a:tailEnd type="triangle" w="med" len="med"/>
          </a:ln>
        </p:spPr>
      </p:cxnSp>
      <p:cxnSp>
        <p:nvCxnSpPr>
          <p:cNvPr id="18" name="AutoShape 21"/>
          <p:cNvCxnSpPr>
            <a:cxnSpLocks noChangeShapeType="1"/>
            <a:stCxn id="21" idx="3"/>
          </p:cNvCxnSpPr>
          <p:nvPr/>
        </p:nvCxnSpPr>
        <p:spPr bwMode="auto">
          <a:xfrm>
            <a:off x="7679462" y="2893764"/>
            <a:ext cx="436973" cy="0"/>
          </a:xfrm>
          <a:prstGeom prst="straightConnector1">
            <a:avLst/>
          </a:prstGeom>
          <a:noFill/>
          <a:ln w="57150">
            <a:solidFill>
              <a:schemeClr val="bg2">
                <a:lumMod val="60000"/>
                <a:lumOff val="40000"/>
              </a:schemeClr>
            </a:solidFill>
            <a:round/>
            <a:headEnd/>
            <a:tailEnd type="triangle" w="med" len="med"/>
          </a:ln>
        </p:spPr>
      </p:cxnSp>
      <p:sp>
        <p:nvSpPr>
          <p:cNvPr id="19" name="AutoShape 12"/>
          <p:cNvSpPr>
            <a:spLocks noChangeArrowheads="1"/>
          </p:cNvSpPr>
          <p:nvPr/>
        </p:nvSpPr>
        <p:spPr bwMode="auto">
          <a:xfrm>
            <a:off x="4865308" y="4428082"/>
            <a:ext cx="2814153"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en-GB" altLang="zh-CN" dirty="0">
                <a:solidFill>
                  <a:srgbClr val="4D4D4D"/>
                </a:solidFill>
                <a:ea typeface="SimSun" pitchFamily="2" charset="-122"/>
              </a:rPr>
              <a:t>Pembrolizumab 200 mg q3w </a:t>
            </a:r>
            <a:r>
              <a:rPr lang="en-GB" altLang="zh-CN" dirty="0" smtClean="0">
                <a:solidFill>
                  <a:srgbClr val="4D4D4D"/>
                </a:solidFill>
                <a:ea typeface="SimSun" pitchFamily="2" charset="-122"/>
              </a:rPr>
              <a:t>monotherapy </a:t>
            </a:r>
          </a:p>
          <a:p>
            <a:pPr algn="ctr" defTabSz="892175" eaLnBrk="0" hangingPunct="0"/>
            <a:r>
              <a:rPr lang="en-GB" altLang="zh-CN" dirty="0" smtClean="0">
                <a:solidFill>
                  <a:srgbClr val="4D4D4D"/>
                </a:solidFill>
                <a:ea typeface="SimSun" pitchFamily="2" charset="-122"/>
              </a:rPr>
              <a:t>(n=31)</a:t>
            </a:r>
            <a:endParaRPr lang="en-GB" altLang="zh-CN" dirty="0">
              <a:solidFill>
                <a:srgbClr val="4D4D4D"/>
              </a:solidFill>
              <a:ea typeface="SimSun" pitchFamily="2" charset="-122"/>
            </a:endParaRPr>
          </a:p>
        </p:txBody>
      </p:sp>
      <p:sp>
        <p:nvSpPr>
          <p:cNvPr id="20" name="TextBox 19"/>
          <p:cNvSpPr txBox="1"/>
          <p:nvPr/>
        </p:nvSpPr>
        <p:spPr>
          <a:xfrm>
            <a:off x="369888" y="1295400"/>
            <a:ext cx="8404225" cy="830997"/>
          </a:xfrm>
          <a:prstGeom prst="rect">
            <a:avLst/>
          </a:prstGeom>
          <a:noFill/>
        </p:spPr>
        <p:txBody>
          <a:bodyPr wrap="square" lIns="0" rtlCol="0">
            <a:spAutoFit/>
          </a:bodyPr>
          <a:lstStyle/>
          <a:p>
            <a:r>
              <a:rPr lang="en-GB" sz="1600" b="1" dirty="0">
                <a:solidFill>
                  <a:srgbClr val="4D4D4D"/>
                </a:solidFill>
              </a:rPr>
              <a:t>Study objective</a:t>
            </a:r>
          </a:p>
          <a:p>
            <a:pPr marL="285750" indent="-285750">
              <a:buClr>
                <a:schemeClr val="bg1"/>
              </a:buClr>
              <a:buFont typeface="Arial" pitchFamily="34" charset="0"/>
              <a:buChar char="•"/>
            </a:pPr>
            <a:r>
              <a:rPr lang="en-GB" sz="1600" dirty="0" smtClean="0">
                <a:solidFill>
                  <a:srgbClr val="4D4D4D"/>
                </a:solidFill>
              </a:rPr>
              <a:t>To </a:t>
            </a:r>
            <a:r>
              <a:rPr lang="en-GB" sz="1600" dirty="0">
                <a:solidFill>
                  <a:srgbClr val="4D4D4D"/>
                </a:solidFill>
              </a:rPr>
              <a:t>evaluate the efficacy and safety of pembrolizumab alone or in combination with </a:t>
            </a:r>
            <a:r>
              <a:rPr lang="en-GB" sz="1600" dirty="0" smtClean="0">
                <a:solidFill>
                  <a:srgbClr val="4D4D4D"/>
                </a:solidFill>
              </a:rPr>
              <a:t>CT </a:t>
            </a:r>
            <a:r>
              <a:rPr lang="en-GB" sz="1600" dirty="0">
                <a:solidFill>
                  <a:srgbClr val="4D4D4D"/>
                </a:solidFill>
              </a:rPr>
              <a:t>in patients with advanced gastric </a:t>
            </a:r>
            <a:r>
              <a:rPr lang="en-GB" sz="1600" dirty="0" smtClean="0">
                <a:solidFill>
                  <a:srgbClr val="4D4D4D"/>
                </a:solidFill>
              </a:rPr>
              <a:t>cancer</a:t>
            </a:r>
            <a:endParaRPr lang="en-GB" sz="1600" dirty="0">
              <a:solidFill>
                <a:srgbClr val="4D4D4D"/>
              </a:solidFill>
            </a:endParaRPr>
          </a:p>
        </p:txBody>
      </p:sp>
      <p:sp>
        <p:nvSpPr>
          <p:cNvPr id="21" name="AutoShape 8"/>
          <p:cNvSpPr>
            <a:spLocks noChangeArrowheads="1"/>
          </p:cNvSpPr>
          <p:nvPr/>
        </p:nvSpPr>
        <p:spPr bwMode="auto">
          <a:xfrm>
            <a:off x="4865309" y="2483395"/>
            <a:ext cx="2814153"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en-GB" altLang="zh-CN" dirty="0">
                <a:solidFill>
                  <a:srgbClr val="FFFFFF"/>
                </a:solidFill>
                <a:ea typeface="SimSun" pitchFamily="2" charset="-122"/>
              </a:rPr>
              <a:t>Pembrolizumab 200 mg </a:t>
            </a:r>
            <a:r>
              <a:rPr lang="en-GB" altLang="zh-CN" dirty="0" smtClean="0">
                <a:solidFill>
                  <a:srgbClr val="FFFFFF"/>
                </a:solidFill>
                <a:ea typeface="SimSun" pitchFamily="2" charset="-122"/>
              </a:rPr>
              <a:t>q3w monotherapy </a:t>
            </a:r>
          </a:p>
          <a:p>
            <a:pPr algn="ctr" defTabSz="892175" eaLnBrk="0" hangingPunct="0"/>
            <a:r>
              <a:rPr lang="en-GB" altLang="zh-CN" dirty="0" smtClean="0">
                <a:solidFill>
                  <a:srgbClr val="FFFFFF"/>
                </a:solidFill>
                <a:ea typeface="SimSun" pitchFamily="2" charset="-122"/>
              </a:rPr>
              <a:t>(</a:t>
            </a:r>
            <a:r>
              <a:rPr lang="en-GB" altLang="zh-CN" dirty="0">
                <a:solidFill>
                  <a:srgbClr val="FFFFFF"/>
                </a:solidFill>
                <a:ea typeface="SimSun" pitchFamily="2" charset="-122"/>
              </a:rPr>
              <a:t>n=259</a:t>
            </a:r>
            <a:r>
              <a:rPr lang="en-GB" altLang="zh-CN" dirty="0" smtClean="0">
                <a:solidFill>
                  <a:srgbClr val="FFFFFF"/>
                </a:solidFill>
                <a:ea typeface="SimSun" pitchFamily="2" charset="-122"/>
              </a:rPr>
              <a:t>)</a:t>
            </a:r>
            <a:endParaRPr lang="en-GB" altLang="zh-CN" dirty="0">
              <a:solidFill>
                <a:srgbClr val="FFFFFF"/>
              </a:solidFill>
              <a:ea typeface="SimSun" pitchFamily="2" charset="-122"/>
            </a:endParaRPr>
          </a:p>
        </p:txBody>
      </p:sp>
      <p:sp>
        <p:nvSpPr>
          <p:cNvPr id="22" name="AutoShape 9"/>
          <p:cNvSpPr>
            <a:spLocks noChangeArrowheads="1"/>
          </p:cNvSpPr>
          <p:nvPr/>
        </p:nvSpPr>
        <p:spPr bwMode="auto">
          <a:xfrm>
            <a:off x="190003" y="2230445"/>
            <a:ext cx="3528000" cy="3275256"/>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en-US" altLang="zh-CN" dirty="0">
                <a:solidFill>
                  <a:srgbClr val="FFFFFF"/>
                </a:solidFill>
                <a:ea typeface="SimSun" pitchFamily="2" charset="-122"/>
              </a:rPr>
              <a:t>Key patient inclusion criteria</a:t>
            </a:r>
            <a:endParaRPr lang="en-GB" altLang="zh-CN" dirty="0">
              <a:solidFill>
                <a:srgbClr val="FFFFFF"/>
              </a:solidFill>
              <a:ea typeface="SimSun" pitchFamily="2" charset="-122"/>
            </a:endParaRPr>
          </a:p>
          <a:p>
            <a:pPr marL="228600" indent="-228600" defTabSz="892175" eaLnBrk="0" hangingPunct="0">
              <a:spcAft>
                <a:spcPct val="30000"/>
              </a:spcAft>
              <a:buFont typeface="Arial" pitchFamily="34" charset="0"/>
              <a:buChar char="•"/>
            </a:pPr>
            <a:r>
              <a:rPr lang="en-US" altLang="zh-CN" dirty="0" smtClean="0">
                <a:solidFill>
                  <a:srgbClr val="FFFFFF"/>
                </a:solidFill>
                <a:latin typeface="Arial"/>
                <a:ea typeface="SimSun" pitchFamily="2" charset="-122"/>
                <a:cs typeface="Arial"/>
              </a:rPr>
              <a:t>Recurrent or metastatic </a:t>
            </a:r>
            <a:r>
              <a:rPr lang="en-US" altLang="zh-CN" dirty="0">
                <a:solidFill>
                  <a:srgbClr val="FFFFFF"/>
                </a:solidFill>
                <a:latin typeface="Arial"/>
                <a:ea typeface="SimSun" pitchFamily="2" charset="-122"/>
                <a:cs typeface="Arial"/>
              </a:rPr>
              <a:t>gastric or GEJ adenocarcinoma</a:t>
            </a:r>
          </a:p>
          <a:p>
            <a:pPr marL="228600" indent="-228600" defTabSz="892175" eaLnBrk="0" hangingPunct="0">
              <a:spcAft>
                <a:spcPct val="30000"/>
              </a:spcAft>
              <a:buFont typeface="Arial" pitchFamily="34" charset="0"/>
              <a:buChar char="•"/>
            </a:pPr>
            <a:r>
              <a:rPr lang="en-US" altLang="zh-CN" b="1" dirty="0">
                <a:solidFill>
                  <a:srgbClr val="FFFFFF"/>
                </a:solidFill>
                <a:latin typeface="Arial"/>
                <a:ea typeface="SimSun" pitchFamily="2" charset="-122"/>
                <a:cs typeface="Arial"/>
              </a:rPr>
              <a:t>Cohort 1: </a:t>
            </a:r>
            <a:r>
              <a:rPr lang="en-US" altLang="zh-CN" dirty="0">
                <a:solidFill>
                  <a:srgbClr val="FFFFFF"/>
                </a:solidFill>
                <a:latin typeface="Arial"/>
                <a:ea typeface="SimSun" pitchFamily="2" charset="-122"/>
                <a:cs typeface="Arial"/>
              </a:rPr>
              <a:t>≥2 prior lines of </a:t>
            </a:r>
            <a:r>
              <a:rPr lang="en-US" altLang="zh-CN" dirty="0" smtClean="0">
                <a:solidFill>
                  <a:srgbClr val="FFFFFF"/>
                </a:solidFill>
                <a:latin typeface="Arial"/>
                <a:ea typeface="SimSun" pitchFamily="2" charset="-122"/>
                <a:cs typeface="Arial"/>
              </a:rPr>
              <a:t>CT; </a:t>
            </a:r>
            <a:r>
              <a:rPr lang="en-US" altLang="zh-CN" dirty="0">
                <a:solidFill>
                  <a:srgbClr val="FFFFFF"/>
                </a:solidFill>
                <a:latin typeface="Arial"/>
                <a:ea typeface="SimSun" pitchFamily="2" charset="-122"/>
                <a:cs typeface="Arial"/>
              </a:rPr>
              <a:t>PD-L1 positive or negative </a:t>
            </a:r>
          </a:p>
          <a:p>
            <a:pPr marL="228600" indent="-228600" defTabSz="892175" eaLnBrk="0" hangingPunct="0">
              <a:spcAft>
                <a:spcPct val="30000"/>
              </a:spcAft>
              <a:buFont typeface="Arial" pitchFamily="34" charset="0"/>
              <a:buChar char="•"/>
            </a:pPr>
            <a:r>
              <a:rPr lang="en-US" altLang="zh-CN" b="1" dirty="0">
                <a:solidFill>
                  <a:srgbClr val="FFFFFF"/>
                </a:solidFill>
                <a:latin typeface="Arial"/>
                <a:ea typeface="SimSun" pitchFamily="2" charset="-122"/>
                <a:cs typeface="Arial"/>
              </a:rPr>
              <a:t>Cohort 2: </a:t>
            </a:r>
            <a:r>
              <a:rPr lang="en-US" altLang="zh-CN" dirty="0">
                <a:solidFill>
                  <a:srgbClr val="FFFFFF"/>
                </a:solidFill>
                <a:latin typeface="Arial"/>
                <a:ea typeface="SimSun" pitchFamily="2" charset="-122"/>
                <a:cs typeface="Arial"/>
              </a:rPr>
              <a:t>No prior therapy; </a:t>
            </a:r>
            <a:br>
              <a:rPr lang="en-US" altLang="zh-CN" dirty="0">
                <a:solidFill>
                  <a:srgbClr val="FFFFFF"/>
                </a:solidFill>
                <a:latin typeface="Arial"/>
                <a:ea typeface="SimSun" pitchFamily="2" charset="-122"/>
                <a:cs typeface="Arial"/>
              </a:rPr>
            </a:br>
            <a:r>
              <a:rPr lang="en-US" altLang="zh-CN" dirty="0">
                <a:solidFill>
                  <a:srgbClr val="FFFFFF"/>
                </a:solidFill>
                <a:latin typeface="Arial"/>
                <a:ea typeface="SimSun" pitchFamily="2" charset="-122"/>
                <a:cs typeface="Arial"/>
              </a:rPr>
              <a:t>PD-L1 positive or negative </a:t>
            </a:r>
          </a:p>
          <a:p>
            <a:pPr marL="228600" indent="-228600" defTabSz="892175" eaLnBrk="0" hangingPunct="0">
              <a:spcAft>
                <a:spcPct val="30000"/>
              </a:spcAft>
              <a:buFont typeface="Arial" pitchFamily="34" charset="0"/>
              <a:buChar char="•"/>
            </a:pPr>
            <a:r>
              <a:rPr lang="en-US" altLang="zh-CN" b="1" dirty="0">
                <a:solidFill>
                  <a:srgbClr val="FFFFFF"/>
                </a:solidFill>
                <a:latin typeface="Arial"/>
                <a:ea typeface="SimSun" pitchFamily="2" charset="-122"/>
                <a:cs typeface="Arial"/>
              </a:rPr>
              <a:t>Cohort 3: </a:t>
            </a:r>
            <a:r>
              <a:rPr lang="en-US" altLang="zh-CN" dirty="0">
                <a:solidFill>
                  <a:srgbClr val="FFFFFF"/>
                </a:solidFill>
                <a:latin typeface="Arial"/>
                <a:ea typeface="SimSun" pitchFamily="2" charset="-122"/>
                <a:cs typeface="Arial"/>
              </a:rPr>
              <a:t>No prior therapy; </a:t>
            </a:r>
            <a:br>
              <a:rPr lang="en-US" altLang="zh-CN" dirty="0">
                <a:solidFill>
                  <a:srgbClr val="FFFFFF"/>
                </a:solidFill>
                <a:latin typeface="Arial"/>
                <a:ea typeface="SimSun" pitchFamily="2" charset="-122"/>
                <a:cs typeface="Arial"/>
              </a:rPr>
            </a:br>
            <a:r>
              <a:rPr lang="en-US" altLang="zh-CN" dirty="0">
                <a:solidFill>
                  <a:srgbClr val="FFFFFF"/>
                </a:solidFill>
                <a:latin typeface="Arial"/>
                <a:ea typeface="SimSun" pitchFamily="2" charset="-122"/>
                <a:cs typeface="Arial"/>
              </a:rPr>
              <a:t>PD-L1-positive </a:t>
            </a:r>
          </a:p>
          <a:p>
            <a:pPr marL="292100" indent="-292100" defTabSz="892175" eaLnBrk="0" hangingPunct="0">
              <a:spcAft>
                <a:spcPct val="30000"/>
              </a:spcAft>
              <a:buFont typeface="Wingdings" pitchFamily="2" charset="2"/>
              <a:buNone/>
            </a:pPr>
            <a:r>
              <a:rPr lang="en-GB" altLang="zh-CN" dirty="0" smtClean="0">
                <a:solidFill>
                  <a:srgbClr val="FFFFFF"/>
                </a:solidFill>
                <a:latin typeface="Arial"/>
                <a:ea typeface="SimSun" pitchFamily="2" charset="-122"/>
                <a:cs typeface="Arial"/>
              </a:rPr>
              <a:t>(</a:t>
            </a:r>
            <a:r>
              <a:rPr lang="en-GB" altLang="zh-CN" dirty="0">
                <a:solidFill>
                  <a:srgbClr val="FFFFFF"/>
                </a:solidFill>
                <a:latin typeface="Arial"/>
                <a:ea typeface="SimSun" pitchFamily="2" charset="-122"/>
                <a:cs typeface="Arial"/>
              </a:rPr>
              <a:t>n=315</a:t>
            </a:r>
            <a:r>
              <a:rPr lang="en-GB" altLang="zh-CN" dirty="0" smtClean="0">
                <a:solidFill>
                  <a:srgbClr val="FFFFFF"/>
                </a:solidFill>
                <a:latin typeface="Arial"/>
                <a:ea typeface="SimSun" pitchFamily="2" charset="-122"/>
                <a:cs typeface="Arial"/>
              </a:rPr>
              <a:t>)</a:t>
            </a:r>
            <a:endParaRPr lang="en-GB" altLang="zh-CN" dirty="0">
              <a:solidFill>
                <a:srgbClr val="FFFFFF"/>
              </a:solidFill>
              <a:latin typeface="Arial"/>
              <a:ea typeface="SimSun" pitchFamily="2" charset="-122"/>
              <a:cs typeface="Arial"/>
            </a:endParaRPr>
          </a:p>
        </p:txBody>
      </p:sp>
      <p:sp>
        <p:nvSpPr>
          <p:cNvPr id="23" name="Rectangle 9"/>
          <p:cNvSpPr txBox="1">
            <a:spLocks noChangeArrowheads="1"/>
          </p:cNvSpPr>
          <p:nvPr/>
        </p:nvSpPr>
        <p:spPr>
          <a:xfrm>
            <a:off x="365124" y="5519636"/>
            <a:ext cx="4130676" cy="796517"/>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dirty="0" smtClean="0">
                <a:solidFill>
                  <a:srgbClr val="A0A0A0"/>
                </a:solidFill>
              </a:rPr>
              <a:t>PRIMARY ENDPOINTS</a:t>
            </a:r>
          </a:p>
          <a:p>
            <a:pPr>
              <a:buClr>
                <a:srgbClr val="043882"/>
              </a:buClr>
            </a:pPr>
            <a:r>
              <a:rPr lang="en-GB" dirty="0"/>
              <a:t>Safety (all</a:t>
            </a:r>
            <a:r>
              <a:rPr lang="en-GB" dirty="0" smtClean="0"/>
              <a:t>), </a:t>
            </a:r>
            <a:r>
              <a:rPr lang="en-GB" dirty="0"/>
              <a:t>ORR </a:t>
            </a:r>
            <a:r>
              <a:rPr lang="en-GB" dirty="0" smtClean="0"/>
              <a:t>(cohorts </a:t>
            </a:r>
            <a:r>
              <a:rPr lang="en-GB" dirty="0"/>
              <a:t>1 </a:t>
            </a:r>
            <a:r>
              <a:rPr lang="en-GB" dirty="0" smtClean="0"/>
              <a:t>+ </a:t>
            </a:r>
            <a:r>
              <a:rPr lang="en-GB" dirty="0"/>
              <a:t>3)</a:t>
            </a:r>
          </a:p>
        </p:txBody>
      </p:sp>
      <p:sp>
        <p:nvSpPr>
          <p:cNvPr id="24" name="Content Placeholder 26"/>
          <p:cNvSpPr txBox="1">
            <a:spLocks/>
          </p:cNvSpPr>
          <p:nvPr/>
        </p:nvSpPr>
        <p:spPr>
          <a:xfrm>
            <a:off x="4648200" y="5519636"/>
            <a:ext cx="4130675" cy="796517"/>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dirty="0" smtClean="0">
                <a:solidFill>
                  <a:srgbClr val="A0A0A0"/>
                </a:solidFill>
              </a:rPr>
              <a:t>SECONDARY ENDPOINTS</a:t>
            </a:r>
          </a:p>
          <a:p>
            <a:pPr>
              <a:buClr>
                <a:srgbClr val="043882"/>
              </a:buClr>
            </a:pPr>
            <a:r>
              <a:rPr lang="en-GB" dirty="0"/>
              <a:t>ORR </a:t>
            </a:r>
            <a:r>
              <a:rPr lang="en-GB" dirty="0" smtClean="0"/>
              <a:t>(cohort </a:t>
            </a:r>
            <a:r>
              <a:rPr lang="en-GB" dirty="0"/>
              <a:t>2</a:t>
            </a:r>
            <a:r>
              <a:rPr lang="en-GB" dirty="0" smtClean="0"/>
              <a:t>), DCR, </a:t>
            </a:r>
            <a:r>
              <a:rPr lang="en-GB" dirty="0"/>
              <a:t>PFS, OS</a:t>
            </a:r>
          </a:p>
        </p:txBody>
      </p:sp>
      <p:cxnSp>
        <p:nvCxnSpPr>
          <p:cNvPr id="26" name="AutoShape 21"/>
          <p:cNvCxnSpPr>
            <a:cxnSpLocks noChangeShapeType="1"/>
            <a:stCxn id="27" idx="3"/>
            <a:endCxn id="40" idx="0"/>
          </p:cNvCxnSpPr>
          <p:nvPr/>
        </p:nvCxnSpPr>
        <p:spPr bwMode="auto">
          <a:xfrm flipV="1">
            <a:off x="7679462" y="3862547"/>
            <a:ext cx="428269" cy="5527"/>
          </a:xfrm>
          <a:prstGeom prst="straightConnector1">
            <a:avLst/>
          </a:prstGeom>
          <a:noFill/>
          <a:ln w="57150">
            <a:solidFill>
              <a:schemeClr val="bg2">
                <a:lumMod val="60000"/>
                <a:lumOff val="40000"/>
              </a:schemeClr>
            </a:solidFill>
            <a:round/>
            <a:headEnd/>
            <a:tailEnd type="triangle" w="med" len="med"/>
          </a:ln>
        </p:spPr>
      </p:cxnSp>
      <p:sp>
        <p:nvSpPr>
          <p:cNvPr id="27" name="AutoShape 8"/>
          <p:cNvSpPr>
            <a:spLocks noChangeArrowheads="1"/>
          </p:cNvSpPr>
          <p:nvPr/>
        </p:nvSpPr>
        <p:spPr bwMode="auto">
          <a:xfrm>
            <a:off x="4865309" y="3457705"/>
            <a:ext cx="2814153" cy="820737"/>
          </a:xfrm>
          <a:prstGeom prst="rect">
            <a:avLst/>
          </a:prstGeom>
          <a:solidFill>
            <a:schemeClr val="accent4"/>
          </a:solidFill>
          <a:ln w="9525" algn="ctr">
            <a:noFill/>
            <a:round/>
            <a:headEnd/>
            <a:tailEnd/>
          </a:ln>
        </p:spPr>
        <p:txBody>
          <a:bodyPr lIns="90488" tIns="0" rIns="90488" bIns="0" anchor="ctr"/>
          <a:lstStyle/>
          <a:p>
            <a:pPr algn="ctr" defTabSz="892175" eaLnBrk="0" hangingPunct="0"/>
            <a:r>
              <a:rPr lang="en-GB" altLang="zh-CN" dirty="0">
                <a:solidFill>
                  <a:srgbClr val="4D4D4D"/>
                </a:solidFill>
                <a:ea typeface="SimSun" pitchFamily="2" charset="-122"/>
              </a:rPr>
              <a:t>Pembrolizumab 200 mg q3w </a:t>
            </a:r>
            <a:r>
              <a:rPr lang="en-GB" altLang="zh-CN" dirty="0" smtClean="0">
                <a:solidFill>
                  <a:srgbClr val="4D4D4D"/>
                </a:solidFill>
                <a:ea typeface="SimSun" pitchFamily="2" charset="-122"/>
              </a:rPr>
              <a:t>+ CT* [Japan only]</a:t>
            </a:r>
            <a:endParaRPr lang="en-GB" altLang="zh-CN" dirty="0">
              <a:solidFill>
                <a:srgbClr val="4D4D4D"/>
              </a:solidFill>
              <a:ea typeface="SimSun" pitchFamily="2" charset="-122"/>
            </a:endParaRPr>
          </a:p>
          <a:p>
            <a:pPr algn="ctr" defTabSz="892175" eaLnBrk="0" hangingPunct="0"/>
            <a:r>
              <a:rPr lang="en-GB" altLang="zh-CN" dirty="0" smtClean="0">
                <a:solidFill>
                  <a:srgbClr val="4D4D4D"/>
                </a:solidFill>
                <a:ea typeface="SimSun" pitchFamily="2" charset="-122"/>
              </a:rPr>
              <a:t>(n=25)</a:t>
            </a:r>
            <a:endParaRPr lang="en-GB" altLang="zh-CN" dirty="0">
              <a:solidFill>
                <a:srgbClr val="4D4D4D"/>
              </a:solidFill>
              <a:ea typeface="SimSun" pitchFamily="2" charset="-122"/>
            </a:endParaRPr>
          </a:p>
        </p:txBody>
      </p:sp>
      <p:cxnSp>
        <p:nvCxnSpPr>
          <p:cNvPr id="28" name="AutoShape 19"/>
          <p:cNvCxnSpPr>
            <a:cxnSpLocks noChangeShapeType="1"/>
            <a:stCxn id="10" idx="6"/>
            <a:endCxn id="27" idx="1"/>
          </p:cNvCxnSpPr>
          <p:nvPr/>
        </p:nvCxnSpPr>
        <p:spPr bwMode="auto">
          <a:xfrm>
            <a:off x="4525132" y="3868073"/>
            <a:ext cx="340177" cy="1"/>
          </a:xfrm>
          <a:prstGeom prst="straightConnector1">
            <a:avLst/>
          </a:prstGeom>
          <a:noFill/>
          <a:ln w="57150">
            <a:solidFill>
              <a:schemeClr val="bg2">
                <a:lumMod val="60000"/>
                <a:lumOff val="40000"/>
              </a:schemeClr>
            </a:solidFill>
            <a:round/>
            <a:headEnd/>
            <a:tailEnd type="triangle" w="med" len="med"/>
          </a:ln>
        </p:spPr>
      </p:cxnSp>
      <p:sp>
        <p:nvSpPr>
          <p:cNvPr id="40" name="AutoShape 12"/>
          <p:cNvSpPr>
            <a:spLocks noChangeArrowheads="1"/>
          </p:cNvSpPr>
          <p:nvPr/>
        </p:nvSpPr>
        <p:spPr bwMode="auto">
          <a:xfrm rot="16200000">
            <a:off x="7203082" y="3526974"/>
            <a:ext cx="2480444" cy="671146"/>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dirty="0" smtClean="0">
                <a:solidFill>
                  <a:srgbClr val="FFFFFF"/>
                </a:solidFill>
                <a:ea typeface="SimSun" pitchFamily="2" charset="-122"/>
              </a:rPr>
              <a:t>≤35 </a:t>
            </a:r>
            <a:r>
              <a:rPr lang="en-GB" altLang="zh-CN" dirty="0">
                <a:solidFill>
                  <a:srgbClr val="FFFFFF"/>
                </a:solidFill>
                <a:ea typeface="SimSun" pitchFamily="2" charset="-122"/>
              </a:rPr>
              <a:t>cycles (~2 years) or </a:t>
            </a:r>
            <a:r>
              <a:rPr lang="en-GB" altLang="zh-CN" dirty="0" smtClean="0">
                <a:solidFill>
                  <a:srgbClr val="FFFFFF"/>
                </a:solidFill>
                <a:ea typeface="SimSun" pitchFamily="2" charset="-122"/>
              </a:rPr>
              <a:t>PD/toxicity</a:t>
            </a:r>
            <a:endParaRPr lang="en-GB" altLang="zh-CN" dirty="0">
              <a:solidFill>
                <a:srgbClr val="FFFFFF"/>
              </a:solidFill>
              <a:ea typeface="SimSun" pitchFamily="2" charset="-122"/>
            </a:endParaRPr>
          </a:p>
        </p:txBody>
      </p:sp>
    </p:spTree>
    <p:extLst>
      <p:ext uri="{BB962C8B-B14F-4D97-AF65-F5344CB8AC3E}">
        <p14:creationId xmlns="" xmlns:p14="http://schemas.microsoft.com/office/powerpoint/2010/main" val="20520776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16"/>
          <p:cNvSpPr>
            <a:spLocks noGrp="1"/>
          </p:cNvSpPr>
          <p:nvPr>
            <p:ph idx="1"/>
          </p:nvPr>
        </p:nvSpPr>
        <p:spPr/>
        <p:txBody>
          <a:bodyPr/>
          <a:lstStyle/>
          <a:p>
            <a:pPr marL="0" indent="0">
              <a:buNone/>
            </a:pPr>
            <a:r>
              <a:rPr lang="en-GB" b="1" dirty="0" smtClean="0"/>
              <a:t>Key results</a:t>
            </a:r>
            <a:endParaRPr lang="en-GB" b="1" dirty="0"/>
          </a:p>
        </p:txBody>
      </p:sp>
      <p:sp>
        <p:nvSpPr>
          <p:cNvPr id="20" name="Title 1"/>
          <p:cNvSpPr>
            <a:spLocks noGrp="1"/>
          </p:cNvSpPr>
          <p:nvPr>
            <p:ph type="title"/>
          </p:nvPr>
        </p:nvSpPr>
        <p:spPr>
          <a:xfrm>
            <a:off x="365124" y="179614"/>
            <a:ext cx="8238945" cy="807720"/>
          </a:xfrm>
        </p:spPr>
        <p:txBody>
          <a:bodyPr/>
          <a:lstStyle/>
          <a:p>
            <a:r>
              <a:rPr lang="en-GB" sz="1800" dirty="0" smtClean="0"/>
              <a:t>LBA28_PR: KEYNOTE-059 update: Efficacy and safety of </a:t>
            </a:r>
            <a:r>
              <a:rPr lang="en-GB" sz="1800" dirty="0" err="1" smtClean="0"/>
              <a:t>pembrolizumab</a:t>
            </a:r>
            <a:r>
              <a:rPr lang="en-GB" sz="1800" dirty="0" smtClean="0"/>
              <a:t> alone or in combination with chemotherapy in patients with advanced gastric or </a:t>
            </a:r>
            <a:r>
              <a:rPr lang="en-GB" sz="1800" dirty="0" err="1" smtClean="0"/>
              <a:t>gastroesophageal</a:t>
            </a:r>
            <a:r>
              <a:rPr lang="en-GB" sz="1800" dirty="0" smtClean="0"/>
              <a:t> (G/GEJ) cancer – </a:t>
            </a:r>
            <a:r>
              <a:rPr lang="en-GB" sz="1800" dirty="0" err="1" smtClean="0"/>
              <a:t>Wainberg</a:t>
            </a:r>
            <a:r>
              <a:rPr lang="en-GB" sz="1800" dirty="0" smtClean="0"/>
              <a:t> ZA, et al</a:t>
            </a:r>
            <a:endParaRPr lang="en-GB" sz="1800" dirty="0"/>
          </a:p>
        </p:txBody>
      </p:sp>
      <p:graphicFrame>
        <p:nvGraphicFramePr>
          <p:cNvPr id="21" name="Content Placeholder 2"/>
          <p:cNvGraphicFramePr>
            <a:graphicFrameLocks/>
          </p:cNvGraphicFramePr>
          <p:nvPr>
            <p:extLst>
              <p:ext uri="{D42A27DB-BD31-4B8C-83A1-F6EECF244321}">
                <p14:modId xmlns="" xmlns:p14="http://schemas.microsoft.com/office/powerpoint/2010/main" val="1022577912"/>
              </p:ext>
            </p:extLst>
          </p:nvPr>
        </p:nvGraphicFramePr>
        <p:xfrm>
          <a:off x="369888" y="1660214"/>
          <a:ext cx="8404224" cy="1532683"/>
        </p:xfrm>
        <a:graphic>
          <a:graphicData uri="http://schemas.openxmlformats.org/drawingml/2006/table">
            <a:tbl>
              <a:tblPr firstRow="1" bandRow="1">
                <a:tableStyleId>{5202B0CA-FC54-4496-8BCA-5EF66A818D29}</a:tableStyleId>
              </a:tblPr>
              <a:tblGrid>
                <a:gridCol w="2428692"/>
                <a:gridCol w="1991844"/>
                <a:gridCol w="1991844"/>
                <a:gridCol w="1991844"/>
              </a:tblGrid>
              <a:tr h="476587">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nSpc>
                          <a:spcPct val="90000"/>
                        </a:lnSpc>
                      </a:pPr>
                      <a:r>
                        <a:rPr lang="en-GB" sz="1400" u="none" strike="noStrike" kern="1200" baseline="0" dirty="0" smtClean="0">
                          <a:solidFill>
                            <a:schemeClr val="tx2"/>
                          </a:solidFill>
                          <a:latin typeface="+mn-lt"/>
                        </a:rPr>
                        <a:t>Cohort 1</a:t>
                      </a:r>
                      <a:endParaRPr lang="en-GB" sz="1400" b="1" i="0" u="none" strike="noStrike" kern="1200" baseline="0" dirty="0" smtClean="0">
                        <a:solidFill>
                          <a:schemeClr val="tx2"/>
                        </a:solidFill>
                        <a:latin typeface="+mn-lt"/>
                        <a:ea typeface="+mn-ea"/>
                        <a:cs typeface="Arial" panose="020B0604020202020204" pitchFamily="34" charset="0"/>
                      </a:endParaRPr>
                    </a:p>
                  </a:txBody>
                  <a:tcPr marT="36000" marB="36000" anchor="b">
                    <a:lnB w="19050" cap="flat" cmpd="sng" algn="ctr">
                      <a:solidFill>
                        <a:schemeClr val="tx2"/>
                      </a:solidFill>
                      <a:prstDash val="solid"/>
                      <a:round/>
                      <a:headEnd type="none" w="med" len="med"/>
                      <a:tailEnd type="none" w="med" len="med"/>
                    </a:lnB>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lnSpc>
                          <a:spcPct val="90000"/>
                        </a:lnSpc>
                      </a:pPr>
                      <a:r>
                        <a:rPr lang="en-GB" sz="1400" u="none" strike="noStrike" kern="1200" baseline="0" dirty="0" smtClean="0">
                          <a:solidFill>
                            <a:schemeClr val="tx2"/>
                          </a:solidFill>
                          <a:latin typeface="+mn-lt"/>
                        </a:rPr>
                        <a:t>All </a:t>
                      </a:r>
                    </a:p>
                    <a:p>
                      <a:pPr algn="ctr">
                        <a:lnSpc>
                          <a:spcPct val="90000"/>
                        </a:lnSpc>
                      </a:pPr>
                      <a:r>
                        <a:rPr lang="en-GB" sz="1400" u="none" strike="noStrike" kern="1200" baseline="0" dirty="0" smtClean="0">
                          <a:solidFill>
                            <a:schemeClr val="tx2"/>
                          </a:solidFill>
                          <a:latin typeface="+mn-lt"/>
                        </a:rPr>
                        <a:t>(n=259)</a:t>
                      </a:r>
                      <a:endParaRPr lang="en-GB" sz="1400" b="1" i="0" u="none" strike="noStrike" kern="1200" baseline="0" dirty="0" smtClean="0">
                        <a:solidFill>
                          <a:schemeClr val="tx2"/>
                        </a:solidFill>
                        <a:latin typeface="+mn-lt"/>
                        <a:ea typeface="+mn-ea"/>
                        <a:cs typeface="Arial" panose="020B0604020202020204" pitchFamily="34" charset="0"/>
                      </a:endParaRPr>
                    </a:p>
                  </a:txBody>
                  <a:tcPr marT="36000" marB="36000" anchor="b">
                    <a:lnB w="19050" cap="flat" cmpd="sng" algn="ctr">
                      <a:solidFill>
                        <a:schemeClr val="tx2"/>
                      </a:solidFill>
                      <a:prstDash val="solid"/>
                      <a:round/>
                      <a:headEnd type="none" w="med" len="med"/>
                      <a:tailEnd type="none" w="med" len="med"/>
                    </a:lnB>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lvl="0" indent="0" algn="ctr" defTabSz="457200" rtl="0" eaLnBrk="1" fontAlgn="auto" latinLnBrk="0" hangingPunct="1">
                        <a:lnSpc>
                          <a:spcPct val="90000"/>
                        </a:lnSpc>
                        <a:spcBef>
                          <a:spcPts val="0"/>
                        </a:spcBef>
                        <a:spcAft>
                          <a:spcPts val="0"/>
                        </a:spcAft>
                        <a:buClrTx/>
                        <a:buSzTx/>
                        <a:buFontTx/>
                        <a:buNone/>
                        <a:tabLst/>
                        <a:defRPr/>
                      </a:pPr>
                      <a:r>
                        <a:rPr lang="en-GB" sz="1400" u="none" strike="noStrike" kern="1200" baseline="0" dirty="0" smtClean="0">
                          <a:solidFill>
                            <a:schemeClr val="tx2"/>
                          </a:solidFill>
                          <a:latin typeface="+mn-lt"/>
                        </a:rPr>
                        <a:t>PD-L1 positive</a:t>
                      </a:r>
                    </a:p>
                    <a:p>
                      <a:pPr marL="0" marR="0" lvl="0" indent="0" algn="ctr" defTabSz="457200" rtl="0" eaLnBrk="1" fontAlgn="auto" latinLnBrk="0" hangingPunct="1">
                        <a:lnSpc>
                          <a:spcPct val="90000"/>
                        </a:lnSpc>
                        <a:spcBef>
                          <a:spcPts val="0"/>
                        </a:spcBef>
                        <a:spcAft>
                          <a:spcPts val="0"/>
                        </a:spcAft>
                        <a:buClrTx/>
                        <a:buSzTx/>
                        <a:buFontTx/>
                        <a:buNone/>
                        <a:tabLst/>
                        <a:defRPr/>
                      </a:pPr>
                      <a:r>
                        <a:rPr lang="en-GB" sz="1400" u="none" strike="noStrike" kern="1200" baseline="0" dirty="0" smtClean="0">
                          <a:solidFill>
                            <a:schemeClr val="tx2"/>
                          </a:solidFill>
                          <a:latin typeface="+mn-lt"/>
                        </a:rPr>
                        <a:t>(n=148)</a:t>
                      </a:r>
                      <a:endParaRPr lang="en-GB" sz="1400" b="1" i="0" u="none" strike="noStrike" kern="1200" baseline="0" dirty="0" smtClean="0">
                        <a:solidFill>
                          <a:schemeClr val="tx2"/>
                        </a:solidFill>
                        <a:latin typeface="+mn-lt"/>
                        <a:ea typeface="+mn-ea"/>
                        <a:cs typeface="Arial" panose="020B0604020202020204" pitchFamily="34" charset="0"/>
                      </a:endParaRPr>
                    </a:p>
                  </a:txBody>
                  <a:tcPr marT="36000" marB="36000" anchor="b">
                    <a:lnB w="19050" cap="flat" cmpd="sng" algn="ctr">
                      <a:solidFill>
                        <a:schemeClr val="tx2"/>
                      </a:solidFill>
                      <a:prstDash val="solid"/>
                      <a:round/>
                      <a:headEnd type="none" w="med" len="med"/>
                      <a:tailEnd type="none" w="med" len="med"/>
                    </a:lnB>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lvl="0" indent="0" algn="ctr" defTabSz="457200" rtl="0" eaLnBrk="1" fontAlgn="auto" latinLnBrk="0" hangingPunct="1">
                        <a:lnSpc>
                          <a:spcPct val="90000"/>
                        </a:lnSpc>
                        <a:spcBef>
                          <a:spcPts val="0"/>
                        </a:spcBef>
                        <a:spcAft>
                          <a:spcPts val="0"/>
                        </a:spcAft>
                        <a:buClrTx/>
                        <a:buSzTx/>
                        <a:buFontTx/>
                        <a:buNone/>
                        <a:tabLst/>
                        <a:defRPr/>
                      </a:pPr>
                      <a:r>
                        <a:rPr lang="en-GB" sz="1400" u="none" strike="noStrike" kern="1200" baseline="0" dirty="0" smtClean="0">
                          <a:solidFill>
                            <a:schemeClr val="tx2"/>
                          </a:solidFill>
                          <a:latin typeface="+mn-lt"/>
                        </a:rPr>
                        <a:t>PD-L1 negative</a:t>
                      </a:r>
                    </a:p>
                    <a:p>
                      <a:pPr marL="0" marR="0" lvl="0" indent="0" algn="ctr" defTabSz="457200" rtl="0" eaLnBrk="1" fontAlgn="auto" latinLnBrk="0" hangingPunct="1">
                        <a:lnSpc>
                          <a:spcPct val="90000"/>
                        </a:lnSpc>
                        <a:spcBef>
                          <a:spcPts val="0"/>
                        </a:spcBef>
                        <a:spcAft>
                          <a:spcPts val="0"/>
                        </a:spcAft>
                        <a:buClrTx/>
                        <a:buSzTx/>
                        <a:buFontTx/>
                        <a:buNone/>
                        <a:tabLst/>
                        <a:defRPr/>
                      </a:pPr>
                      <a:r>
                        <a:rPr lang="en-GB" sz="1400" u="none" strike="noStrike" kern="1200" baseline="0" dirty="0" smtClean="0">
                          <a:solidFill>
                            <a:schemeClr val="tx2"/>
                          </a:solidFill>
                          <a:latin typeface="+mn-lt"/>
                        </a:rPr>
                        <a:t>(n=109)</a:t>
                      </a:r>
                      <a:endParaRPr lang="en-GB" sz="1400" b="1" i="0" u="none" strike="noStrike" kern="1200" baseline="0" dirty="0" smtClean="0">
                        <a:solidFill>
                          <a:schemeClr val="tx2"/>
                        </a:solidFill>
                        <a:latin typeface="+mn-lt"/>
                        <a:ea typeface="+mn-ea"/>
                        <a:cs typeface="Arial" panose="020B0604020202020204" pitchFamily="34" charset="0"/>
                      </a:endParaRPr>
                    </a:p>
                  </a:txBody>
                  <a:tcPr marT="36000" marB="36000" anchor="b">
                    <a:lnB w="19050" cap="flat" cmpd="sng" algn="ctr">
                      <a:solidFill>
                        <a:schemeClr val="tx2"/>
                      </a:solidFill>
                      <a:prstDash val="solid"/>
                      <a:round/>
                      <a:headEnd type="none" w="med" len="med"/>
                      <a:tailEnd type="none" w="med" len="med"/>
                    </a:lnB>
                  </a:tcPr>
                </a:tc>
              </a:tr>
              <a:tr h="23947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90000"/>
                        </a:lnSpc>
                      </a:pPr>
                      <a:r>
                        <a:rPr lang="en-GB" sz="1400" dirty="0" smtClean="0">
                          <a:solidFill>
                            <a:srgbClr val="000000"/>
                          </a:solidFill>
                          <a:latin typeface="+mn-lt"/>
                        </a:rPr>
                        <a:t>ORR, % (95%CI)</a:t>
                      </a:r>
                      <a:endParaRPr lang="en-GB" sz="1400" dirty="0">
                        <a:solidFill>
                          <a:srgbClr val="000000"/>
                        </a:solidFill>
                        <a:latin typeface="+mn-lt"/>
                        <a:cs typeface="Arial" panose="020B0604020202020204" pitchFamily="34" charset="0"/>
                      </a:endParaRPr>
                    </a:p>
                  </a:txBody>
                  <a:tcPr marT="36000" marB="36000" anchor="ctr">
                    <a:lnT w="19050" cap="flat" cmpd="sng" algn="ctr">
                      <a:solidFill>
                        <a:schemeClr val="tx2"/>
                      </a:solidFill>
                      <a:prstDash val="solid"/>
                      <a:round/>
                      <a:headEnd type="none" w="med" len="med"/>
                      <a:tailEnd type="none" w="med" len="med"/>
                    </a:lnT>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90000"/>
                        </a:lnSpc>
                      </a:pPr>
                      <a:r>
                        <a:rPr lang="en-GB" sz="1400" dirty="0" smtClean="0">
                          <a:solidFill>
                            <a:srgbClr val="000000"/>
                          </a:solidFill>
                          <a:latin typeface="+mn-lt"/>
                        </a:rPr>
                        <a:t>12 (8, 17)</a:t>
                      </a:r>
                      <a:endParaRPr lang="en-GB" sz="1400" dirty="0">
                        <a:solidFill>
                          <a:srgbClr val="000000"/>
                        </a:solidFill>
                        <a:latin typeface="+mn-lt"/>
                        <a:cs typeface="Arial" panose="020B0604020202020204" pitchFamily="34" charset="0"/>
                      </a:endParaRPr>
                    </a:p>
                  </a:txBody>
                  <a:tcPr marT="36000" marB="36000" anchor="ctr">
                    <a:lnT w="19050" cap="flat" cmpd="sng" algn="ctr">
                      <a:solidFill>
                        <a:schemeClr val="tx2"/>
                      </a:solidFill>
                      <a:prstDash val="solid"/>
                      <a:round/>
                      <a:headEnd type="none" w="med" len="med"/>
                      <a:tailEnd type="none" w="med" len="med"/>
                    </a:lnT>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90000"/>
                        </a:lnSpc>
                      </a:pPr>
                      <a:r>
                        <a:rPr lang="en-GB" sz="1400" dirty="0" smtClean="0">
                          <a:solidFill>
                            <a:srgbClr val="000000"/>
                          </a:solidFill>
                          <a:latin typeface="+mn-lt"/>
                        </a:rPr>
                        <a:t>16 (11</a:t>
                      </a:r>
                      <a:r>
                        <a:rPr lang="en-GB" sz="1400" baseline="0" dirty="0" smtClean="0">
                          <a:solidFill>
                            <a:srgbClr val="000000"/>
                          </a:solidFill>
                          <a:latin typeface="+mn-lt"/>
                        </a:rPr>
                        <a:t>, 23)</a:t>
                      </a:r>
                      <a:endParaRPr lang="en-GB" sz="1400" dirty="0">
                        <a:solidFill>
                          <a:srgbClr val="000000"/>
                        </a:solidFill>
                        <a:latin typeface="+mn-lt"/>
                        <a:cs typeface="Arial" panose="020B0604020202020204" pitchFamily="34" charset="0"/>
                      </a:endParaRPr>
                    </a:p>
                  </a:txBody>
                  <a:tcPr marT="36000" marB="36000" anchor="ctr">
                    <a:lnT w="19050" cap="flat" cmpd="sng" algn="ctr">
                      <a:solidFill>
                        <a:schemeClr val="tx2"/>
                      </a:solidFill>
                      <a:prstDash val="solid"/>
                      <a:round/>
                      <a:headEnd type="none" w="med" len="med"/>
                      <a:tailEnd type="none" w="med" len="med"/>
                    </a:lnT>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90000"/>
                        </a:lnSpc>
                      </a:pPr>
                      <a:r>
                        <a:rPr lang="en-GB" sz="1400" dirty="0" smtClean="0">
                          <a:solidFill>
                            <a:srgbClr val="000000"/>
                          </a:solidFill>
                          <a:latin typeface="+mn-lt"/>
                        </a:rPr>
                        <a:t>6 (3</a:t>
                      </a:r>
                      <a:r>
                        <a:rPr lang="en-GB" sz="1400" baseline="0" dirty="0" smtClean="0">
                          <a:solidFill>
                            <a:srgbClr val="000000"/>
                          </a:solidFill>
                          <a:latin typeface="+mn-lt"/>
                        </a:rPr>
                        <a:t>, 13)</a:t>
                      </a:r>
                      <a:endParaRPr lang="en-GB" sz="1400" dirty="0">
                        <a:solidFill>
                          <a:srgbClr val="000000"/>
                        </a:solidFill>
                        <a:latin typeface="+mn-lt"/>
                        <a:cs typeface="Arial" panose="020B0604020202020204" pitchFamily="34" charset="0"/>
                      </a:endParaRPr>
                    </a:p>
                  </a:txBody>
                  <a:tcPr marT="36000" marB="36000" anchor="ctr">
                    <a:lnT w="19050" cap="flat" cmpd="sng" algn="ctr">
                      <a:solidFill>
                        <a:schemeClr val="tx2"/>
                      </a:solidFill>
                      <a:prstDash val="solid"/>
                      <a:round/>
                      <a:headEnd type="none" w="med" len="med"/>
                      <a:tailEnd type="none" w="med" len="med"/>
                    </a:lnT>
                  </a:tcPr>
                </a:tc>
              </a:tr>
              <a:tr h="23947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457200" rtl="0" eaLnBrk="1" fontAlgn="auto" latinLnBrk="0" hangingPunct="1">
                        <a:lnSpc>
                          <a:spcPct val="90000"/>
                        </a:lnSpc>
                        <a:spcBef>
                          <a:spcPts val="0"/>
                        </a:spcBef>
                        <a:spcAft>
                          <a:spcPts val="0"/>
                        </a:spcAft>
                        <a:buClrTx/>
                        <a:buSzTx/>
                        <a:buFontTx/>
                        <a:buNone/>
                        <a:tabLst/>
                        <a:defRPr/>
                      </a:pPr>
                      <a:r>
                        <a:rPr lang="en-GB" sz="1400" u="none" strike="noStrike" kern="1200" baseline="0" dirty="0" smtClean="0">
                          <a:solidFill>
                            <a:srgbClr val="000000"/>
                          </a:solidFill>
                          <a:latin typeface="+mn-lt"/>
                        </a:rPr>
                        <a:t>DCR</a:t>
                      </a:r>
                      <a:r>
                        <a:rPr lang="en-GB" sz="1400" dirty="0" smtClean="0">
                          <a:solidFill>
                            <a:srgbClr val="000000"/>
                          </a:solidFill>
                          <a:latin typeface="+mn-lt"/>
                        </a:rPr>
                        <a:t>, % (95%CI)</a:t>
                      </a:r>
                      <a:endParaRPr lang="en-GB" sz="1400" dirty="0" smtClean="0">
                        <a:solidFill>
                          <a:srgbClr val="000000"/>
                        </a:solidFill>
                        <a:latin typeface="+mn-lt"/>
                        <a:cs typeface="Arial" panose="020B0604020202020204" pitchFamily="34" charset="0"/>
                      </a:endParaRPr>
                    </a:p>
                  </a:txBody>
                  <a:tcPr marT="36000" marB="3600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90000"/>
                        </a:lnSpc>
                      </a:pPr>
                      <a:r>
                        <a:rPr lang="en-GB" sz="1400" dirty="0" smtClean="0">
                          <a:solidFill>
                            <a:srgbClr val="000000"/>
                          </a:solidFill>
                          <a:latin typeface="+mn-lt"/>
                        </a:rPr>
                        <a:t>27 (22, 33)</a:t>
                      </a:r>
                      <a:endParaRPr lang="en-GB" sz="1400" dirty="0">
                        <a:solidFill>
                          <a:srgbClr val="000000"/>
                        </a:solidFill>
                        <a:latin typeface="+mn-lt"/>
                        <a:cs typeface="Arial" panose="020B0604020202020204" pitchFamily="34" charset="0"/>
                      </a:endParaRPr>
                    </a:p>
                  </a:txBody>
                  <a:tcPr marT="36000" marB="3600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90000"/>
                        </a:lnSpc>
                      </a:pPr>
                      <a:r>
                        <a:rPr lang="en-GB" sz="1400" dirty="0" smtClean="0">
                          <a:solidFill>
                            <a:srgbClr val="000000"/>
                          </a:solidFill>
                          <a:latin typeface="+mn-lt"/>
                        </a:rPr>
                        <a:t>34 (26, 42)</a:t>
                      </a:r>
                      <a:endParaRPr lang="en-GB" sz="1400" dirty="0">
                        <a:solidFill>
                          <a:srgbClr val="000000"/>
                        </a:solidFill>
                        <a:latin typeface="+mn-lt"/>
                        <a:cs typeface="Arial" panose="020B0604020202020204" pitchFamily="34" charset="0"/>
                      </a:endParaRPr>
                    </a:p>
                  </a:txBody>
                  <a:tcPr marT="36000" marB="3600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90000"/>
                        </a:lnSpc>
                      </a:pPr>
                      <a:r>
                        <a:rPr lang="en-GB" sz="1400" dirty="0" smtClean="0">
                          <a:solidFill>
                            <a:srgbClr val="000000"/>
                          </a:solidFill>
                          <a:latin typeface="+mn-lt"/>
                        </a:rPr>
                        <a:t>19 (12, 28)</a:t>
                      </a:r>
                      <a:endParaRPr lang="en-GB" sz="1400" dirty="0">
                        <a:solidFill>
                          <a:srgbClr val="000000"/>
                        </a:solidFill>
                        <a:latin typeface="+mn-lt"/>
                        <a:cs typeface="Arial" panose="020B0604020202020204" pitchFamily="34" charset="0"/>
                      </a:endParaRPr>
                    </a:p>
                  </a:txBody>
                  <a:tcPr marT="36000" marB="36000" anchor="ctr"/>
                </a:tc>
              </a:tr>
              <a:tr h="239471">
                <a:tc>
                  <a:txBody>
                    <a:bodyPr/>
                    <a:lstStyle/>
                    <a:p>
                      <a:pPr marL="0" marR="0" lvl="0" indent="0" algn="l" defTabSz="457200" rtl="0" eaLnBrk="1" fontAlgn="auto" latinLnBrk="0" hangingPunct="1">
                        <a:lnSpc>
                          <a:spcPct val="90000"/>
                        </a:lnSpc>
                        <a:spcBef>
                          <a:spcPts val="0"/>
                        </a:spcBef>
                        <a:spcAft>
                          <a:spcPts val="0"/>
                        </a:spcAft>
                        <a:buClrTx/>
                        <a:buSzTx/>
                        <a:buFontTx/>
                        <a:buNone/>
                        <a:tabLst/>
                        <a:defRPr/>
                      </a:pPr>
                      <a:r>
                        <a:rPr lang="en-GB" sz="1400" dirty="0" err="1" smtClean="0">
                          <a:solidFill>
                            <a:srgbClr val="000000"/>
                          </a:solidFill>
                          <a:latin typeface="+mn-lt"/>
                        </a:rPr>
                        <a:t>mPFS</a:t>
                      </a:r>
                      <a:r>
                        <a:rPr lang="en-GB" sz="1400" dirty="0" smtClean="0">
                          <a:solidFill>
                            <a:srgbClr val="000000"/>
                          </a:solidFill>
                          <a:latin typeface="+mn-lt"/>
                        </a:rPr>
                        <a:t>, </a:t>
                      </a:r>
                      <a:r>
                        <a:rPr lang="en-GB" sz="1400" baseline="0" dirty="0" smtClean="0">
                          <a:solidFill>
                            <a:srgbClr val="000000"/>
                          </a:solidFill>
                          <a:latin typeface="+mn-lt"/>
                          <a:cs typeface="Arial" panose="020B0604020202020204" pitchFamily="34" charset="0"/>
                        </a:rPr>
                        <a:t>months (95%CI)</a:t>
                      </a:r>
                      <a:endParaRPr lang="en-GB" sz="1400" dirty="0" smtClean="0">
                        <a:solidFill>
                          <a:srgbClr val="000000"/>
                        </a:solidFill>
                        <a:latin typeface="+mn-lt"/>
                        <a:cs typeface="Arial" panose="020B0604020202020204" pitchFamily="34" charset="0"/>
                      </a:endParaRPr>
                    </a:p>
                  </a:txBody>
                  <a:tcPr marT="36000" marB="36000" anchor="ctr"/>
                </a:tc>
                <a:tc>
                  <a:txBody>
                    <a:bodyPr/>
                    <a:lstStyle/>
                    <a:p>
                      <a:pPr algn="ctr">
                        <a:lnSpc>
                          <a:spcPct val="90000"/>
                        </a:lnSpc>
                      </a:pPr>
                      <a:r>
                        <a:rPr lang="en-GB" sz="1400" dirty="0" smtClean="0">
                          <a:solidFill>
                            <a:srgbClr val="000000"/>
                          </a:solidFill>
                          <a:latin typeface="+mn-lt"/>
                          <a:cs typeface="Arial" panose="020B0604020202020204" pitchFamily="34" charset="0"/>
                        </a:rPr>
                        <a:t>2.0 (2.0, 2.1)</a:t>
                      </a:r>
                      <a:endParaRPr lang="en-GB" sz="1400" dirty="0">
                        <a:solidFill>
                          <a:srgbClr val="000000"/>
                        </a:solidFill>
                        <a:latin typeface="+mn-lt"/>
                        <a:cs typeface="Arial" panose="020B0604020202020204" pitchFamily="34" charset="0"/>
                      </a:endParaRPr>
                    </a:p>
                  </a:txBody>
                  <a:tcPr marT="36000" marB="36000" anchor="ctr"/>
                </a:tc>
                <a:tc>
                  <a:txBody>
                    <a:bodyPr/>
                    <a:lstStyle/>
                    <a:p>
                      <a:pPr algn="ctr">
                        <a:lnSpc>
                          <a:spcPct val="90000"/>
                        </a:lnSpc>
                      </a:pPr>
                      <a:r>
                        <a:rPr lang="en-GB" sz="1400" dirty="0" smtClean="0">
                          <a:solidFill>
                            <a:srgbClr val="000000"/>
                          </a:solidFill>
                          <a:latin typeface="+mn-lt"/>
                          <a:cs typeface="Arial" panose="020B0604020202020204" pitchFamily="34" charset="0"/>
                        </a:rPr>
                        <a:t>2.1 (2.0, 2.1)</a:t>
                      </a:r>
                      <a:endParaRPr lang="en-GB" sz="1400" dirty="0">
                        <a:solidFill>
                          <a:srgbClr val="000000"/>
                        </a:solidFill>
                        <a:latin typeface="+mn-lt"/>
                        <a:cs typeface="Arial" panose="020B0604020202020204" pitchFamily="34" charset="0"/>
                      </a:endParaRPr>
                    </a:p>
                  </a:txBody>
                  <a:tcPr marT="36000" marB="36000" anchor="ctr"/>
                </a:tc>
                <a:tc>
                  <a:txBody>
                    <a:bodyPr/>
                    <a:lstStyle/>
                    <a:p>
                      <a:pPr algn="ctr">
                        <a:lnSpc>
                          <a:spcPct val="90000"/>
                        </a:lnSpc>
                      </a:pPr>
                      <a:r>
                        <a:rPr lang="en-GB" sz="1400" dirty="0" smtClean="0">
                          <a:solidFill>
                            <a:srgbClr val="000000"/>
                          </a:solidFill>
                          <a:latin typeface="+mn-lt"/>
                          <a:cs typeface="Arial" panose="020B0604020202020204" pitchFamily="34" charset="0"/>
                        </a:rPr>
                        <a:t>2.0 (1.9, 2.0)</a:t>
                      </a:r>
                      <a:endParaRPr lang="en-GB" sz="1400" dirty="0">
                        <a:solidFill>
                          <a:srgbClr val="000000"/>
                        </a:solidFill>
                        <a:latin typeface="+mn-lt"/>
                        <a:cs typeface="Arial" panose="020B0604020202020204" pitchFamily="34" charset="0"/>
                      </a:endParaRPr>
                    </a:p>
                  </a:txBody>
                  <a:tcPr marT="36000" marB="36000" anchor="ctr"/>
                </a:tc>
              </a:tr>
              <a:tr h="239471">
                <a:tc>
                  <a:txBody>
                    <a:bodyPr/>
                    <a:lstStyle/>
                    <a:p>
                      <a:pPr marL="0" marR="0" lvl="0" indent="0" algn="l" defTabSz="457200" rtl="0" eaLnBrk="1" fontAlgn="auto" latinLnBrk="0" hangingPunct="1">
                        <a:lnSpc>
                          <a:spcPct val="90000"/>
                        </a:lnSpc>
                        <a:spcBef>
                          <a:spcPts val="0"/>
                        </a:spcBef>
                        <a:spcAft>
                          <a:spcPts val="0"/>
                        </a:spcAft>
                        <a:buClrTx/>
                        <a:buSzTx/>
                        <a:buFontTx/>
                        <a:buNone/>
                        <a:tabLst/>
                        <a:defRPr/>
                      </a:pPr>
                      <a:r>
                        <a:rPr lang="en-GB" sz="1400" dirty="0" err="1" smtClean="0">
                          <a:solidFill>
                            <a:srgbClr val="000000"/>
                          </a:solidFill>
                          <a:latin typeface="+mn-lt"/>
                        </a:rPr>
                        <a:t>mOS</a:t>
                      </a:r>
                      <a:r>
                        <a:rPr lang="en-GB" sz="1400" dirty="0" smtClean="0">
                          <a:solidFill>
                            <a:srgbClr val="000000"/>
                          </a:solidFill>
                          <a:latin typeface="+mn-lt"/>
                        </a:rPr>
                        <a:t>, </a:t>
                      </a:r>
                      <a:r>
                        <a:rPr lang="en-GB" sz="1400" baseline="0" dirty="0" smtClean="0">
                          <a:solidFill>
                            <a:srgbClr val="000000"/>
                          </a:solidFill>
                          <a:latin typeface="+mn-lt"/>
                          <a:cs typeface="Arial" panose="020B0604020202020204" pitchFamily="34" charset="0"/>
                        </a:rPr>
                        <a:t>months (95%CI)</a:t>
                      </a:r>
                      <a:endParaRPr lang="en-GB" sz="1400" dirty="0" smtClean="0">
                        <a:solidFill>
                          <a:srgbClr val="000000"/>
                        </a:solidFill>
                        <a:latin typeface="+mn-lt"/>
                        <a:cs typeface="Arial" panose="020B0604020202020204" pitchFamily="34" charset="0"/>
                      </a:endParaRPr>
                    </a:p>
                  </a:txBody>
                  <a:tcPr marT="36000" marB="36000" anchor="ctr"/>
                </a:tc>
                <a:tc>
                  <a:txBody>
                    <a:bodyPr/>
                    <a:lstStyle/>
                    <a:p>
                      <a:pPr algn="ctr">
                        <a:lnSpc>
                          <a:spcPct val="90000"/>
                        </a:lnSpc>
                      </a:pPr>
                      <a:r>
                        <a:rPr lang="en-GB" sz="1400" dirty="0" smtClean="0">
                          <a:solidFill>
                            <a:srgbClr val="000000"/>
                          </a:solidFill>
                          <a:latin typeface="+mn-lt"/>
                          <a:cs typeface="Arial" panose="020B0604020202020204" pitchFamily="34" charset="0"/>
                        </a:rPr>
                        <a:t>5.5 (4.2, 6.5)</a:t>
                      </a:r>
                      <a:endParaRPr lang="en-GB" sz="1400" dirty="0">
                        <a:solidFill>
                          <a:srgbClr val="000000"/>
                        </a:solidFill>
                        <a:latin typeface="+mn-lt"/>
                        <a:cs typeface="Arial" panose="020B0604020202020204" pitchFamily="34" charset="0"/>
                      </a:endParaRPr>
                    </a:p>
                  </a:txBody>
                  <a:tcPr marT="36000" marB="36000" anchor="ctr"/>
                </a:tc>
                <a:tc>
                  <a:txBody>
                    <a:bodyPr/>
                    <a:lstStyle/>
                    <a:p>
                      <a:pPr algn="ctr">
                        <a:lnSpc>
                          <a:spcPct val="90000"/>
                        </a:lnSpc>
                      </a:pPr>
                      <a:r>
                        <a:rPr lang="en-GB" sz="1400" dirty="0" smtClean="0">
                          <a:solidFill>
                            <a:srgbClr val="000000"/>
                          </a:solidFill>
                          <a:latin typeface="+mn-lt"/>
                          <a:cs typeface="Arial" panose="020B0604020202020204" pitchFamily="34" charset="0"/>
                        </a:rPr>
                        <a:t>5.8 (4.4, 7.8)</a:t>
                      </a:r>
                      <a:endParaRPr lang="en-GB" sz="1400" dirty="0">
                        <a:solidFill>
                          <a:srgbClr val="000000"/>
                        </a:solidFill>
                        <a:latin typeface="+mn-lt"/>
                        <a:cs typeface="Arial" panose="020B0604020202020204" pitchFamily="34" charset="0"/>
                      </a:endParaRPr>
                    </a:p>
                  </a:txBody>
                  <a:tcPr marT="36000" marB="36000" anchor="ctr"/>
                </a:tc>
                <a:tc>
                  <a:txBody>
                    <a:bodyPr/>
                    <a:lstStyle/>
                    <a:p>
                      <a:pPr algn="ctr">
                        <a:lnSpc>
                          <a:spcPct val="90000"/>
                        </a:lnSpc>
                      </a:pPr>
                      <a:r>
                        <a:rPr lang="en-GB" sz="1400" dirty="0" smtClean="0">
                          <a:solidFill>
                            <a:srgbClr val="000000"/>
                          </a:solidFill>
                          <a:latin typeface="+mn-lt"/>
                          <a:cs typeface="Arial" panose="020B0604020202020204" pitchFamily="34" charset="0"/>
                        </a:rPr>
                        <a:t>4.6</a:t>
                      </a:r>
                      <a:r>
                        <a:rPr lang="en-GB" sz="1400" baseline="0" dirty="0" smtClean="0">
                          <a:solidFill>
                            <a:srgbClr val="000000"/>
                          </a:solidFill>
                          <a:latin typeface="+mn-lt"/>
                          <a:cs typeface="Arial" panose="020B0604020202020204" pitchFamily="34" charset="0"/>
                        </a:rPr>
                        <a:t> (3.2, 6.5)</a:t>
                      </a:r>
                      <a:endParaRPr lang="en-GB" sz="1400" dirty="0">
                        <a:solidFill>
                          <a:srgbClr val="000000"/>
                        </a:solidFill>
                        <a:latin typeface="+mn-lt"/>
                        <a:cs typeface="Arial" panose="020B0604020202020204" pitchFamily="34" charset="0"/>
                      </a:endParaRPr>
                    </a:p>
                  </a:txBody>
                  <a:tcPr marT="36000" marB="36000" anchor="ctr"/>
                </a:tc>
              </a:tr>
            </a:tbl>
          </a:graphicData>
        </a:graphic>
      </p:graphicFrame>
      <p:graphicFrame>
        <p:nvGraphicFramePr>
          <p:cNvPr id="22" name="Content Placeholder 2"/>
          <p:cNvGraphicFramePr>
            <a:graphicFrameLocks/>
          </p:cNvGraphicFramePr>
          <p:nvPr>
            <p:extLst>
              <p:ext uri="{D42A27DB-BD31-4B8C-83A1-F6EECF244321}">
                <p14:modId xmlns="" xmlns:p14="http://schemas.microsoft.com/office/powerpoint/2010/main" val="4282570310"/>
              </p:ext>
            </p:extLst>
          </p:nvPr>
        </p:nvGraphicFramePr>
        <p:xfrm>
          <a:off x="375201" y="4998909"/>
          <a:ext cx="8404225" cy="1320120"/>
        </p:xfrm>
        <a:graphic>
          <a:graphicData uri="http://schemas.openxmlformats.org/drawingml/2006/table">
            <a:tbl>
              <a:tblPr firstRow="1" bandRow="1">
                <a:tableStyleId>{5202B0CA-FC54-4496-8BCA-5EF66A818D29}</a:tableStyleId>
              </a:tblPr>
              <a:tblGrid>
                <a:gridCol w="2428692"/>
                <a:gridCol w="5975533"/>
              </a:tblGrid>
              <a:tr h="199103">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nSpc>
                          <a:spcPct val="90000"/>
                        </a:lnSpc>
                      </a:pPr>
                      <a:r>
                        <a:rPr lang="en-GB" sz="1400" u="none" strike="noStrike" kern="1200" baseline="0" dirty="0" smtClean="0">
                          <a:solidFill>
                            <a:schemeClr val="tx2"/>
                          </a:solidFill>
                          <a:latin typeface="+mn-lt"/>
                        </a:rPr>
                        <a:t>Cohort 3</a:t>
                      </a:r>
                      <a:endParaRPr lang="en-GB" sz="1400" b="1" i="0" u="none" strike="noStrike" kern="1200" baseline="0" dirty="0" smtClean="0">
                        <a:solidFill>
                          <a:schemeClr val="tx2"/>
                        </a:solidFill>
                        <a:latin typeface="+mn-lt"/>
                        <a:ea typeface="+mn-ea"/>
                        <a:cs typeface="Arial" panose="020B0604020202020204" pitchFamily="34" charset="0"/>
                      </a:endParaRPr>
                    </a:p>
                  </a:txBody>
                  <a:tcPr marT="36000" marB="36000" anchor="b">
                    <a:lnB w="19050" cap="flat" cmpd="sng" algn="ctr">
                      <a:solidFill>
                        <a:schemeClr val="tx2"/>
                      </a:solidFill>
                      <a:prstDash val="solid"/>
                      <a:round/>
                      <a:headEnd type="none" w="med" len="med"/>
                      <a:tailEnd type="none" w="med" len="med"/>
                    </a:lnB>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lnSpc>
                          <a:spcPct val="90000"/>
                        </a:lnSpc>
                      </a:pPr>
                      <a:r>
                        <a:rPr lang="en-GB" sz="1400" u="none" strike="noStrike" kern="1200" baseline="0" dirty="0" smtClean="0">
                          <a:solidFill>
                            <a:schemeClr val="tx2"/>
                          </a:solidFill>
                          <a:latin typeface="+mn-lt"/>
                        </a:rPr>
                        <a:t>All (n=31)</a:t>
                      </a:r>
                      <a:endParaRPr lang="en-GB" sz="1400" b="1" i="0" u="none" strike="noStrike" kern="1200" baseline="0" dirty="0" smtClean="0">
                        <a:solidFill>
                          <a:schemeClr val="tx2"/>
                        </a:solidFill>
                        <a:latin typeface="+mn-lt"/>
                        <a:ea typeface="+mn-ea"/>
                        <a:cs typeface="Arial" panose="020B0604020202020204" pitchFamily="34" charset="0"/>
                      </a:endParaRPr>
                    </a:p>
                  </a:txBody>
                  <a:tcPr marT="36000" marB="36000" anchor="b">
                    <a:lnB w="19050" cap="flat" cmpd="sng" algn="ctr">
                      <a:solidFill>
                        <a:schemeClr val="tx2"/>
                      </a:solidFill>
                      <a:prstDash val="solid"/>
                      <a:round/>
                      <a:headEnd type="none" w="med" len="med"/>
                      <a:tailEnd type="none" w="med" len="med"/>
                    </a:lnB>
                  </a:tcPr>
                </a:tc>
              </a:tr>
              <a:tr h="18505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90000"/>
                        </a:lnSpc>
                      </a:pPr>
                      <a:r>
                        <a:rPr lang="en-GB" sz="1400" dirty="0" smtClean="0">
                          <a:solidFill>
                            <a:srgbClr val="000000"/>
                          </a:solidFill>
                          <a:latin typeface="+mn-lt"/>
                        </a:rPr>
                        <a:t>ORR, % (95%CI)</a:t>
                      </a:r>
                      <a:endParaRPr lang="en-GB" sz="1400" dirty="0">
                        <a:solidFill>
                          <a:srgbClr val="000000"/>
                        </a:solidFill>
                        <a:latin typeface="+mn-lt"/>
                        <a:cs typeface="Arial" panose="020B0604020202020204" pitchFamily="34" charset="0"/>
                      </a:endParaRPr>
                    </a:p>
                  </a:txBody>
                  <a:tcPr marT="36000" marB="36000" anchor="ctr">
                    <a:lnT w="19050" cap="flat" cmpd="sng" algn="ctr">
                      <a:solidFill>
                        <a:schemeClr val="tx2"/>
                      </a:solidFill>
                      <a:prstDash val="solid"/>
                      <a:round/>
                      <a:headEnd type="none" w="med" len="med"/>
                      <a:tailEnd type="none" w="med" len="med"/>
                    </a:lnT>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90000"/>
                        </a:lnSpc>
                      </a:pPr>
                      <a:r>
                        <a:rPr lang="en-GB" sz="1400" dirty="0" smtClean="0">
                          <a:solidFill>
                            <a:srgbClr val="000000"/>
                          </a:solidFill>
                          <a:latin typeface="+mn-lt"/>
                        </a:rPr>
                        <a:t>26 (12, 45)</a:t>
                      </a:r>
                      <a:endParaRPr lang="en-GB" sz="1400" dirty="0">
                        <a:solidFill>
                          <a:srgbClr val="000000"/>
                        </a:solidFill>
                        <a:latin typeface="+mn-lt"/>
                        <a:cs typeface="Arial" panose="020B0604020202020204" pitchFamily="34" charset="0"/>
                      </a:endParaRPr>
                    </a:p>
                  </a:txBody>
                  <a:tcPr marT="36000" marB="36000" anchor="ctr">
                    <a:lnT w="19050" cap="flat" cmpd="sng" algn="ctr">
                      <a:solidFill>
                        <a:schemeClr val="tx2"/>
                      </a:solidFill>
                      <a:prstDash val="solid"/>
                      <a:round/>
                      <a:headEnd type="none" w="med" len="med"/>
                      <a:tailEnd type="none" w="med" len="med"/>
                    </a:lnT>
                  </a:tcPr>
                </a:tc>
              </a:tr>
              <a:tr h="18505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457200" rtl="0" eaLnBrk="1" fontAlgn="auto" latinLnBrk="0" hangingPunct="1">
                        <a:lnSpc>
                          <a:spcPct val="90000"/>
                        </a:lnSpc>
                        <a:spcBef>
                          <a:spcPts val="0"/>
                        </a:spcBef>
                        <a:spcAft>
                          <a:spcPts val="0"/>
                        </a:spcAft>
                        <a:buClrTx/>
                        <a:buSzTx/>
                        <a:buFontTx/>
                        <a:buNone/>
                        <a:tabLst/>
                        <a:defRPr/>
                      </a:pPr>
                      <a:r>
                        <a:rPr lang="en-GB" sz="1400" u="none" strike="noStrike" kern="1200" baseline="0" dirty="0" smtClean="0">
                          <a:solidFill>
                            <a:srgbClr val="000000"/>
                          </a:solidFill>
                          <a:latin typeface="+mn-lt"/>
                        </a:rPr>
                        <a:t>DCR</a:t>
                      </a:r>
                      <a:r>
                        <a:rPr lang="en-GB" sz="1400" dirty="0" smtClean="0">
                          <a:solidFill>
                            <a:srgbClr val="000000"/>
                          </a:solidFill>
                          <a:latin typeface="+mn-lt"/>
                        </a:rPr>
                        <a:t>, % (95%CI)</a:t>
                      </a:r>
                      <a:endParaRPr lang="en-GB" sz="1400" dirty="0" smtClean="0">
                        <a:solidFill>
                          <a:srgbClr val="000000"/>
                        </a:solidFill>
                        <a:latin typeface="+mn-lt"/>
                        <a:cs typeface="Arial" panose="020B0604020202020204" pitchFamily="34" charset="0"/>
                      </a:endParaRPr>
                    </a:p>
                  </a:txBody>
                  <a:tcPr marT="36000" marB="3600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90000"/>
                        </a:lnSpc>
                      </a:pPr>
                      <a:r>
                        <a:rPr lang="en-GB" sz="1400" dirty="0" smtClean="0">
                          <a:solidFill>
                            <a:srgbClr val="000000"/>
                          </a:solidFill>
                          <a:latin typeface="+mn-lt"/>
                        </a:rPr>
                        <a:t>36 (19, 55)</a:t>
                      </a:r>
                      <a:endParaRPr lang="en-GB" sz="1400" dirty="0">
                        <a:solidFill>
                          <a:srgbClr val="000000"/>
                        </a:solidFill>
                        <a:latin typeface="+mn-lt"/>
                        <a:cs typeface="Arial" panose="020B0604020202020204" pitchFamily="34" charset="0"/>
                      </a:endParaRPr>
                    </a:p>
                  </a:txBody>
                  <a:tcPr marT="36000" marB="36000" anchor="ctr"/>
                </a:tc>
              </a:tr>
              <a:tr h="185057">
                <a:tc>
                  <a:txBody>
                    <a:bodyPr/>
                    <a:lstStyle/>
                    <a:p>
                      <a:pPr marL="0" marR="0" lvl="0" indent="0" algn="l" defTabSz="457200" rtl="0" eaLnBrk="1" fontAlgn="auto" latinLnBrk="0" hangingPunct="1">
                        <a:lnSpc>
                          <a:spcPct val="90000"/>
                        </a:lnSpc>
                        <a:spcBef>
                          <a:spcPts val="0"/>
                        </a:spcBef>
                        <a:spcAft>
                          <a:spcPts val="0"/>
                        </a:spcAft>
                        <a:buClrTx/>
                        <a:buSzTx/>
                        <a:buFontTx/>
                        <a:buNone/>
                        <a:tabLst/>
                        <a:defRPr/>
                      </a:pPr>
                      <a:r>
                        <a:rPr lang="en-GB" sz="1400" dirty="0" err="1" smtClean="0">
                          <a:solidFill>
                            <a:srgbClr val="000000"/>
                          </a:solidFill>
                          <a:latin typeface="+mn-lt"/>
                        </a:rPr>
                        <a:t>mPFS</a:t>
                      </a:r>
                      <a:r>
                        <a:rPr lang="en-GB" sz="1400" dirty="0" smtClean="0">
                          <a:solidFill>
                            <a:srgbClr val="000000"/>
                          </a:solidFill>
                          <a:latin typeface="+mn-lt"/>
                        </a:rPr>
                        <a:t>, </a:t>
                      </a:r>
                      <a:r>
                        <a:rPr lang="en-GB" sz="1400" baseline="0" dirty="0" smtClean="0">
                          <a:solidFill>
                            <a:srgbClr val="000000"/>
                          </a:solidFill>
                          <a:latin typeface="+mn-lt"/>
                        </a:rPr>
                        <a:t>months (95%CI)</a:t>
                      </a:r>
                      <a:endParaRPr lang="en-GB" sz="1400" dirty="0" smtClean="0">
                        <a:solidFill>
                          <a:srgbClr val="000000"/>
                        </a:solidFill>
                        <a:latin typeface="+mn-lt"/>
                        <a:cs typeface="Arial" panose="020B0604020202020204" pitchFamily="34" charset="0"/>
                      </a:endParaRPr>
                    </a:p>
                  </a:txBody>
                  <a:tcPr marT="36000" marB="36000" anchor="ctr"/>
                </a:tc>
                <a:tc>
                  <a:txBody>
                    <a:bodyPr/>
                    <a:lstStyle/>
                    <a:p>
                      <a:pPr algn="ctr">
                        <a:lnSpc>
                          <a:spcPct val="90000"/>
                        </a:lnSpc>
                      </a:pPr>
                      <a:r>
                        <a:rPr lang="en-GB" sz="1400" dirty="0" smtClean="0">
                          <a:solidFill>
                            <a:srgbClr val="000000"/>
                          </a:solidFill>
                          <a:latin typeface="+mn-lt"/>
                          <a:cs typeface="Arial" panose="020B0604020202020204" pitchFamily="34" charset="0"/>
                        </a:rPr>
                        <a:t>3.3 (2.0,</a:t>
                      </a:r>
                      <a:r>
                        <a:rPr lang="en-GB" sz="1400" baseline="0" dirty="0" smtClean="0">
                          <a:solidFill>
                            <a:srgbClr val="000000"/>
                          </a:solidFill>
                          <a:latin typeface="+mn-lt"/>
                          <a:cs typeface="Arial" panose="020B0604020202020204" pitchFamily="34" charset="0"/>
                        </a:rPr>
                        <a:t> 6.0)</a:t>
                      </a:r>
                      <a:endParaRPr lang="en-GB" sz="1400" dirty="0">
                        <a:solidFill>
                          <a:srgbClr val="000000"/>
                        </a:solidFill>
                        <a:latin typeface="+mn-lt"/>
                        <a:cs typeface="Arial" panose="020B0604020202020204" pitchFamily="34" charset="0"/>
                      </a:endParaRPr>
                    </a:p>
                  </a:txBody>
                  <a:tcPr marT="36000" marB="36000" anchor="ctr"/>
                </a:tc>
              </a:tr>
              <a:tr h="185057">
                <a:tc>
                  <a:txBody>
                    <a:bodyPr/>
                    <a:lstStyle/>
                    <a:p>
                      <a:pPr marL="0" marR="0" lvl="0" indent="0" algn="l" defTabSz="457200" rtl="0" eaLnBrk="1" fontAlgn="auto" latinLnBrk="0" hangingPunct="1">
                        <a:lnSpc>
                          <a:spcPct val="90000"/>
                        </a:lnSpc>
                        <a:spcBef>
                          <a:spcPts val="0"/>
                        </a:spcBef>
                        <a:spcAft>
                          <a:spcPts val="0"/>
                        </a:spcAft>
                        <a:buClrTx/>
                        <a:buSzTx/>
                        <a:buFontTx/>
                        <a:buNone/>
                        <a:tabLst/>
                        <a:defRPr/>
                      </a:pPr>
                      <a:r>
                        <a:rPr lang="en-GB" sz="1400" dirty="0" err="1" smtClean="0">
                          <a:solidFill>
                            <a:srgbClr val="000000"/>
                          </a:solidFill>
                          <a:latin typeface="+mn-lt"/>
                        </a:rPr>
                        <a:t>mOS</a:t>
                      </a:r>
                      <a:r>
                        <a:rPr lang="en-GB" sz="1400" dirty="0" smtClean="0">
                          <a:solidFill>
                            <a:srgbClr val="000000"/>
                          </a:solidFill>
                          <a:latin typeface="+mn-lt"/>
                        </a:rPr>
                        <a:t>,</a:t>
                      </a:r>
                      <a:r>
                        <a:rPr lang="en-GB" sz="1400" baseline="0" dirty="0" smtClean="0">
                          <a:solidFill>
                            <a:srgbClr val="000000"/>
                          </a:solidFill>
                          <a:latin typeface="+mn-lt"/>
                        </a:rPr>
                        <a:t> months (95%CI)</a:t>
                      </a:r>
                      <a:endParaRPr lang="en-GB" sz="1400" dirty="0" smtClean="0">
                        <a:solidFill>
                          <a:srgbClr val="000000"/>
                        </a:solidFill>
                        <a:latin typeface="+mn-lt"/>
                        <a:cs typeface="Arial" panose="020B0604020202020204" pitchFamily="34" charset="0"/>
                      </a:endParaRPr>
                    </a:p>
                  </a:txBody>
                  <a:tcPr marT="36000" marB="36000" anchor="ctr"/>
                </a:tc>
                <a:tc>
                  <a:txBody>
                    <a:bodyPr/>
                    <a:lstStyle/>
                    <a:p>
                      <a:pPr algn="ctr">
                        <a:lnSpc>
                          <a:spcPct val="90000"/>
                        </a:lnSpc>
                      </a:pPr>
                      <a:r>
                        <a:rPr lang="en-GB" sz="1400" dirty="0" smtClean="0">
                          <a:solidFill>
                            <a:srgbClr val="000000"/>
                          </a:solidFill>
                          <a:latin typeface="+mn-lt"/>
                          <a:cs typeface="Arial" panose="020B0604020202020204" pitchFamily="34" charset="0"/>
                        </a:rPr>
                        <a:t>20.7 (9.2,</a:t>
                      </a:r>
                      <a:r>
                        <a:rPr lang="en-GB" sz="1400" baseline="0" dirty="0" smtClean="0">
                          <a:solidFill>
                            <a:srgbClr val="000000"/>
                          </a:solidFill>
                          <a:latin typeface="+mn-lt"/>
                          <a:cs typeface="Arial" panose="020B0604020202020204" pitchFamily="34" charset="0"/>
                        </a:rPr>
                        <a:t> 20.7)</a:t>
                      </a:r>
                      <a:endParaRPr lang="en-GB" sz="1400" dirty="0">
                        <a:solidFill>
                          <a:srgbClr val="000000"/>
                        </a:solidFill>
                        <a:latin typeface="+mn-lt"/>
                        <a:cs typeface="Arial" panose="020B0604020202020204" pitchFamily="34" charset="0"/>
                      </a:endParaRPr>
                    </a:p>
                  </a:txBody>
                  <a:tcPr marT="36000" marB="36000" anchor="ctr"/>
                </a:tc>
              </a:tr>
            </a:tbl>
          </a:graphicData>
        </a:graphic>
      </p:graphicFrame>
      <p:graphicFrame>
        <p:nvGraphicFramePr>
          <p:cNvPr id="23" name="Content Placeholder 2"/>
          <p:cNvGraphicFramePr>
            <a:graphicFrameLocks/>
          </p:cNvGraphicFramePr>
          <p:nvPr>
            <p:extLst>
              <p:ext uri="{D42A27DB-BD31-4B8C-83A1-F6EECF244321}">
                <p14:modId xmlns="" xmlns:p14="http://schemas.microsoft.com/office/powerpoint/2010/main" val="3326057038"/>
              </p:ext>
            </p:extLst>
          </p:nvPr>
        </p:nvGraphicFramePr>
        <p:xfrm>
          <a:off x="369888" y="3335586"/>
          <a:ext cx="8404224" cy="1512144"/>
        </p:xfrm>
        <a:graphic>
          <a:graphicData uri="http://schemas.openxmlformats.org/drawingml/2006/table">
            <a:tbl>
              <a:tblPr firstRow="1" bandRow="1">
                <a:tableStyleId>{5202B0CA-FC54-4496-8BCA-5EF66A818D29}</a:tableStyleId>
              </a:tblPr>
              <a:tblGrid>
                <a:gridCol w="2428692"/>
                <a:gridCol w="1991844"/>
                <a:gridCol w="1991844"/>
                <a:gridCol w="1991844"/>
              </a:tblGrid>
              <a:tr h="400375">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nSpc>
                          <a:spcPct val="90000"/>
                        </a:lnSpc>
                      </a:pPr>
                      <a:r>
                        <a:rPr lang="en-GB" sz="1400" u="none" strike="noStrike" kern="1200" baseline="0" dirty="0" smtClean="0">
                          <a:solidFill>
                            <a:schemeClr val="tx2"/>
                          </a:solidFill>
                          <a:latin typeface="+mn-lt"/>
                        </a:rPr>
                        <a:t>Cohort 2</a:t>
                      </a:r>
                      <a:endParaRPr lang="en-GB" sz="1400" b="1" i="0" u="none" strike="noStrike" kern="1200" baseline="0" dirty="0" smtClean="0">
                        <a:solidFill>
                          <a:schemeClr val="tx2"/>
                        </a:solidFill>
                        <a:latin typeface="+mn-lt"/>
                        <a:ea typeface="+mn-ea"/>
                        <a:cs typeface="Arial" panose="020B0604020202020204" pitchFamily="34" charset="0"/>
                      </a:endParaRPr>
                    </a:p>
                  </a:txBody>
                  <a:tcPr marT="36000" marB="36000" anchor="b">
                    <a:lnB w="19050" cap="flat" cmpd="sng" algn="ctr">
                      <a:solidFill>
                        <a:schemeClr val="tx2"/>
                      </a:solidFill>
                      <a:prstDash val="solid"/>
                      <a:round/>
                      <a:headEnd type="none" w="med" len="med"/>
                      <a:tailEnd type="none" w="med" len="med"/>
                    </a:lnB>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lnSpc>
                          <a:spcPct val="90000"/>
                        </a:lnSpc>
                      </a:pPr>
                      <a:r>
                        <a:rPr lang="en-GB" sz="1400" u="none" strike="noStrike" kern="1200" baseline="0" dirty="0" smtClean="0">
                          <a:solidFill>
                            <a:schemeClr val="tx2"/>
                          </a:solidFill>
                          <a:latin typeface="+mn-lt"/>
                        </a:rPr>
                        <a:t>All </a:t>
                      </a:r>
                    </a:p>
                    <a:p>
                      <a:pPr algn="ctr">
                        <a:lnSpc>
                          <a:spcPct val="90000"/>
                        </a:lnSpc>
                      </a:pPr>
                      <a:r>
                        <a:rPr lang="en-GB" sz="1400" u="none" strike="noStrike" kern="1200" baseline="0" dirty="0" smtClean="0">
                          <a:solidFill>
                            <a:schemeClr val="tx2"/>
                          </a:solidFill>
                          <a:latin typeface="+mn-lt"/>
                        </a:rPr>
                        <a:t>(n=25)</a:t>
                      </a:r>
                      <a:endParaRPr lang="en-GB" sz="1400" b="1" i="0" u="none" strike="noStrike" kern="1200" baseline="0" dirty="0" smtClean="0">
                        <a:solidFill>
                          <a:schemeClr val="tx2"/>
                        </a:solidFill>
                        <a:latin typeface="+mn-lt"/>
                        <a:ea typeface="+mn-ea"/>
                        <a:cs typeface="Arial" panose="020B0604020202020204" pitchFamily="34" charset="0"/>
                      </a:endParaRPr>
                    </a:p>
                  </a:txBody>
                  <a:tcPr marT="36000" marB="36000" anchor="b">
                    <a:lnB w="19050" cap="flat" cmpd="sng" algn="ctr">
                      <a:solidFill>
                        <a:schemeClr val="tx2"/>
                      </a:solidFill>
                      <a:prstDash val="solid"/>
                      <a:round/>
                      <a:headEnd type="none" w="med" len="med"/>
                      <a:tailEnd type="none" w="med" len="med"/>
                    </a:lnB>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lvl="0" indent="0" algn="ctr" defTabSz="457200" rtl="0" eaLnBrk="1" fontAlgn="auto" latinLnBrk="0" hangingPunct="1">
                        <a:lnSpc>
                          <a:spcPct val="90000"/>
                        </a:lnSpc>
                        <a:spcBef>
                          <a:spcPts val="0"/>
                        </a:spcBef>
                        <a:spcAft>
                          <a:spcPts val="0"/>
                        </a:spcAft>
                        <a:buClrTx/>
                        <a:buSzTx/>
                        <a:buFontTx/>
                        <a:buNone/>
                        <a:tabLst/>
                        <a:defRPr/>
                      </a:pPr>
                      <a:r>
                        <a:rPr lang="en-GB" sz="1400" u="none" strike="noStrike" kern="1200" baseline="0" dirty="0" smtClean="0">
                          <a:solidFill>
                            <a:schemeClr val="tx2"/>
                          </a:solidFill>
                          <a:latin typeface="+mn-lt"/>
                        </a:rPr>
                        <a:t>PD-L1 positive</a:t>
                      </a:r>
                    </a:p>
                    <a:p>
                      <a:pPr marL="0" marR="0" lvl="0" indent="0" algn="ctr" defTabSz="457200" rtl="0" eaLnBrk="1" fontAlgn="auto" latinLnBrk="0" hangingPunct="1">
                        <a:lnSpc>
                          <a:spcPct val="90000"/>
                        </a:lnSpc>
                        <a:spcBef>
                          <a:spcPts val="0"/>
                        </a:spcBef>
                        <a:spcAft>
                          <a:spcPts val="0"/>
                        </a:spcAft>
                        <a:buClrTx/>
                        <a:buSzTx/>
                        <a:buFontTx/>
                        <a:buNone/>
                        <a:tabLst/>
                        <a:defRPr/>
                      </a:pPr>
                      <a:r>
                        <a:rPr lang="en-GB" sz="1400" u="none" strike="noStrike" kern="1200" baseline="0" dirty="0" smtClean="0">
                          <a:solidFill>
                            <a:schemeClr val="tx2"/>
                          </a:solidFill>
                          <a:latin typeface="+mn-lt"/>
                        </a:rPr>
                        <a:t>(n=15)</a:t>
                      </a:r>
                      <a:endParaRPr lang="en-GB" sz="1400" b="1" i="0" u="none" strike="noStrike" kern="1200" baseline="0" dirty="0" smtClean="0">
                        <a:solidFill>
                          <a:schemeClr val="tx2"/>
                        </a:solidFill>
                        <a:latin typeface="+mn-lt"/>
                        <a:ea typeface="+mn-ea"/>
                        <a:cs typeface="Arial" panose="020B0604020202020204" pitchFamily="34" charset="0"/>
                      </a:endParaRPr>
                    </a:p>
                  </a:txBody>
                  <a:tcPr marT="36000" marB="36000" anchor="b">
                    <a:lnB w="19050" cap="flat" cmpd="sng" algn="ctr">
                      <a:solidFill>
                        <a:schemeClr val="tx2"/>
                      </a:solidFill>
                      <a:prstDash val="solid"/>
                      <a:round/>
                      <a:headEnd type="none" w="med" len="med"/>
                      <a:tailEnd type="none" w="med" len="med"/>
                    </a:lnB>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lvl="0" indent="0" algn="ctr" defTabSz="457200" rtl="0" eaLnBrk="1" fontAlgn="auto" latinLnBrk="0" hangingPunct="1">
                        <a:lnSpc>
                          <a:spcPct val="90000"/>
                        </a:lnSpc>
                        <a:spcBef>
                          <a:spcPts val="0"/>
                        </a:spcBef>
                        <a:spcAft>
                          <a:spcPts val="0"/>
                        </a:spcAft>
                        <a:buClrTx/>
                        <a:buSzTx/>
                        <a:buFontTx/>
                        <a:buNone/>
                        <a:tabLst/>
                        <a:defRPr/>
                      </a:pPr>
                      <a:r>
                        <a:rPr lang="en-GB" sz="1400" u="none" strike="noStrike" kern="1200" baseline="0" dirty="0" smtClean="0">
                          <a:solidFill>
                            <a:schemeClr val="tx2"/>
                          </a:solidFill>
                          <a:latin typeface="+mn-lt"/>
                        </a:rPr>
                        <a:t>PD-L1 negative</a:t>
                      </a:r>
                    </a:p>
                    <a:p>
                      <a:pPr marL="0" marR="0" lvl="0" indent="0" algn="ctr" defTabSz="457200" rtl="0" eaLnBrk="1" fontAlgn="auto" latinLnBrk="0" hangingPunct="1">
                        <a:lnSpc>
                          <a:spcPct val="90000"/>
                        </a:lnSpc>
                        <a:spcBef>
                          <a:spcPts val="0"/>
                        </a:spcBef>
                        <a:spcAft>
                          <a:spcPts val="0"/>
                        </a:spcAft>
                        <a:buClrTx/>
                        <a:buSzTx/>
                        <a:buFontTx/>
                        <a:buNone/>
                        <a:tabLst/>
                        <a:defRPr/>
                      </a:pPr>
                      <a:r>
                        <a:rPr lang="en-GB" sz="1400" u="none" strike="noStrike" kern="1200" baseline="0" dirty="0" smtClean="0">
                          <a:solidFill>
                            <a:schemeClr val="tx2"/>
                          </a:solidFill>
                          <a:latin typeface="+mn-lt"/>
                        </a:rPr>
                        <a:t>(n=8)</a:t>
                      </a:r>
                      <a:endParaRPr lang="en-GB" sz="1400" b="1" i="0" u="none" strike="noStrike" kern="1200" baseline="0" dirty="0" smtClean="0">
                        <a:solidFill>
                          <a:schemeClr val="tx2"/>
                        </a:solidFill>
                        <a:latin typeface="+mn-lt"/>
                        <a:ea typeface="+mn-ea"/>
                        <a:cs typeface="Arial" panose="020B0604020202020204" pitchFamily="34" charset="0"/>
                      </a:endParaRPr>
                    </a:p>
                  </a:txBody>
                  <a:tcPr marT="36000" marB="36000" anchor="b">
                    <a:lnB w="19050" cap="flat" cmpd="sng" algn="ctr">
                      <a:solidFill>
                        <a:schemeClr val="tx2"/>
                      </a:solidFill>
                      <a:prstDash val="solid"/>
                      <a:round/>
                      <a:headEnd type="none" w="med" len="med"/>
                      <a:tailEnd type="none" w="med" len="med"/>
                    </a:lnB>
                  </a:tcPr>
                </a:tc>
              </a:tr>
              <a:tr h="21670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90000"/>
                        </a:lnSpc>
                      </a:pPr>
                      <a:r>
                        <a:rPr lang="en-GB" sz="1400" dirty="0" smtClean="0">
                          <a:solidFill>
                            <a:srgbClr val="000000"/>
                          </a:solidFill>
                          <a:latin typeface="+mn-lt"/>
                        </a:rPr>
                        <a:t>ORR, % (95%CI)</a:t>
                      </a:r>
                      <a:endParaRPr lang="en-GB" sz="1400" dirty="0">
                        <a:solidFill>
                          <a:srgbClr val="000000"/>
                        </a:solidFill>
                        <a:latin typeface="+mn-lt"/>
                        <a:cs typeface="Arial" panose="020B0604020202020204" pitchFamily="34" charset="0"/>
                      </a:endParaRPr>
                    </a:p>
                  </a:txBody>
                  <a:tcPr marT="36000" marB="36000" anchor="ctr">
                    <a:lnT w="19050" cap="flat" cmpd="sng" algn="ctr">
                      <a:solidFill>
                        <a:schemeClr val="tx2"/>
                      </a:solidFill>
                      <a:prstDash val="solid"/>
                      <a:round/>
                      <a:headEnd type="none" w="med" len="med"/>
                      <a:tailEnd type="none" w="med" len="med"/>
                    </a:lnT>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90000"/>
                        </a:lnSpc>
                      </a:pPr>
                      <a:r>
                        <a:rPr lang="en-GB" sz="1400" dirty="0" smtClean="0">
                          <a:solidFill>
                            <a:srgbClr val="000000"/>
                          </a:solidFill>
                          <a:latin typeface="+mn-lt"/>
                        </a:rPr>
                        <a:t>60 (39, 79)</a:t>
                      </a:r>
                      <a:endParaRPr lang="en-GB" sz="1400" dirty="0">
                        <a:solidFill>
                          <a:srgbClr val="000000"/>
                        </a:solidFill>
                        <a:latin typeface="+mn-lt"/>
                        <a:cs typeface="Arial" panose="020B0604020202020204" pitchFamily="34" charset="0"/>
                      </a:endParaRPr>
                    </a:p>
                  </a:txBody>
                  <a:tcPr marT="36000" marB="36000" anchor="ctr">
                    <a:lnT w="19050" cap="flat" cmpd="sng" algn="ctr">
                      <a:solidFill>
                        <a:schemeClr val="tx2"/>
                      </a:solidFill>
                      <a:prstDash val="solid"/>
                      <a:round/>
                      <a:headEnd type="none" w="med" len="med"/>
                      <a:tailEnd type="none" w="med" len="med"/>
                    </a:lnT>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90000"/>
                        </a:lnSpc>
                      </a:pPr>
                      <a:r>
                        <a:rPr lang="en-GB" sz="1400" dirty="0" smtClean="0">
                          <a:solidFill>
                            <a:srgbClr val="000000"/>
                          </a:solidFill>
                          <a:latin typeface="+mn-lt"/>
                        </a:rPr>
                        <a:t>73 (45</a:t>
                      </a:r>
                      <a:r>
                        <a:rPr lang="en-GB" sz="1400" baseline="0" dirty="0" smtClean="0">
                          <a:solidFill>
                            <a:srgbClr val="000000"/>
                          </a:solidFill>
                          <a:latin typeface="+mn-lt"/>
                        </a:rPr>
                        <a:t>, 92)</a:t>
                      </a:r>
                      <a:endParaRPr lang="en-GB" sz="1400" dirty="0">
                        <a:solidFill>
                          <a:srgbClr val="000000"/>
                        </a:solidFill>
                        <a:latin typeface="+mn-lt"/>
                        <a:cs typeface="Arial" panose="020B0604020202020204" pitchFamily="34" charset="0"/>
                      </a:endParaRPr>
                    </a:p>
                  </a:txBody>
                  <a:tcPr marT="36000" marB="36000" anchor="ctr">
                    <a:lnT w="19050" cap="flat" cmpd="sng" algn="ctr">
                      <a:solidFill>
                        <a:schemeClr val="tx2"/>
                      </a:solidFill>
                      <a:prstDash val="solid"/>
                      <a:round/>
                      <a:headEnd type="none" w="med" len="med"/>
                      <a:tailEnd type="none" w="med" len="med"/>
                    </a:lnT>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90000"/>
                        </a:lnSpc>
                      </a:pPr>
                      <a:r>
                        <a:rPr lang="en-GB" sz="1400" dirty="0" smtClean="0">
                          <a:solidFill>
                            <a:srgbClr val="000000"/>
                          </a:solidFill>
                          <a:latin typeface="+mn-lt"/>
                        </a:rPr>
                        <a:t>38 (9</a:t>
                      </a:r>
                      <a:r>
                        <a:rPr lang="en-GB" sz="1400" baseline="0" dirty="0" smtClean="0">
                          <a:solidFill>
                            <a:srgbClr val="000000"/>
                          </a:solidFill>
                          <a:latin typeface="+mn-lt"/>
                        </a:rPr>
                        <a:t>, 76)</a:t>
                      </a:r>
                      <a:endParaRPr lang="en-GB" sz="1400" dirty="0">
                        <a:solidFill>
                          <a:srgbClr val="000000"/>
                        </a:solidFill>
                        <a:latin typeface="+mn-lt"/>
                        <a:cs typeface="Arial" panose="020B0604020202020204" pitchFamily="34" charset="0"/>
                      </a:endParaRPr>
                    </a:p>
                  </a:txBody>
                  <a:tcPr marT="36000" marB="36000" anchor="ctr">
                    <a:lnT w="19050" cap="flat" cmpd="sng" algn="ctr">
                      <a:solidFill>
                        <a:schemeClr val="tx2"/>
                      </a:solidFill>
                      <a:prstDash val="solid"/>
                      <a:round/>
                      <a:headEnd type="none" w="med" len="med"/>
                      <a:tailEnd type="none" w="med" len="med"/>
                    </a:lnT>
                  </a:tcPr>
                </a:tc>
              </a:tr>
              <a:tr h="21670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457200" rtl="0" eaLnBrk="1" fontAlgn="auto" latinLnBrk="0" hangingPunct="1">
                        <a:lnSpc>
                          <a:spcPct val="90000"/>
                        </a:lnSpc>
                        <a:spcBef>
                          <a:spcPts val="0"/>
                        </a:spcBef>
                        <a:spcAft>
                          <a:spcPts val="0"/>
                        </a:spcAft>
                        <a:buClrTx/>
                        <a:buSzTx/>
                        <a:buFontTx/>
                        <a:buNone/>
                        <a:tabLst/>
                        <a:defRPr/>
                      </a:pPr>
                      <a:r>
                        <a:rPr lang="en-GB" sz="1400" u="none" strike="noStrike" kern="1200" baseline="0" dirty="0" smtClean="0">
                          <a:solidFill>
                            <a:srgbClr val="000000"/>
                          </a:solidFill>
                          <a:latin typeface="+mn-lt"/>
                        </a:rPr>
                        <a:t>DCR</a:t>
                      </a:r>
                      <a:r>
                        <a:rPr lang="en-GB" sz="1400" dirty="0" smtClean="0">
                          <a:solidFill>
                            <a:srgbClr val="000000"/>
                          </a:solidFill>
                          <a:latin typeface="+mn-lt"/>
                        </a:rPr>
                        <a:t>, % (95%CI)</a:t>
                      </a:r>
                      <a:endParaRPr lang="en-GB" sz="1400" dirty="0" smtClean="0">
                        <a:solidFill>
                          <a:srgbClr val="000000"/>
                        </a:solidFill>
                        <a:latin typeface="+mn-lt"/>
                        <a:cs typeface="Arial" panose="020B0604020202020204" pitchFamily="34" charset="0"/>
                      </a:endParaRPr>
                    </a:p>
                  </a:txBody>
                  <a:tcPr marT="36000" marB="3600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90000"/>
                        </a:lnSpc>
                      </a:pPr>
                      <a:r>
                        <a:rPr lang="en-GB" sz="1400" dirty="0" smtClean="0">
                          <a:solidFill>
                            <a:srgbClr val="000000"/>
                          </a:solidFill>
                          <a:latin typeface="+mn-lt"/>
                        </a:rPr>
                        <a:t>80 (59, 93)</a:t>
                      </a:r>
                      <a:endParaRPr lang="en-GB" sz="1400" dirty="0">
                        <a:solidFill>
                          <a:srgbClr val="000000"/>
                        </a:solidFill>
                        <a:latin typeface="+mn-lt"/>
                        <a:cs typeface="Arial" panose="020B0604020202020204" pitchFamily="34" charset="0"/>
                      </a:endParaRPr>
                    </a:p>
                  </a:txBody>
                  <a:tcPr marT="36000" marB="3600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90000"/>
                        </a:lnSpc>
                      </a:pPr>
                      <a:r>
                        <a:rPr lang="en-GB" sz="1400" dirty="0" smtClean="0">
                          <a:solidFill>
                            <a:srgbClr val="000000"/>
                          </a:solidFill>
                          <a:latin typeface="+mn-lt"/>
                        </a:rPr>
                        <a:t>80 (52, 96)</a:t>
                      </a:r>
                      <a:endParaRPr lang="en-GB" sz="1400" dirty="0">
                        <a:solidFill>
                          <a:srgbClr val="000000"/>
                        </a:solidFill>
                        <a:latin typeface="+mn-lt"/>
                        <a:cs typeface="Arial" panose="020B0604020202020204" pitchFamily="34" charset="0"/>
                      </a:endParaRPr>
                    </a:p>
                  </a:txBody>
                  <a:tcPr marT="36000" marB="3600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90000"/>
                        </a:lnSpc>
                      </a:pPr>
                      <a:r>
                        <a:rPr lang="en-GB" sz="1400" dirty="0" smtClean="0">
                          <a:solidFill>
                            <a:srgbClr val="000000"/>
                          </a:solidFill>
                          <a:latin typeface="+mn-lt"/>
                        </a:rPr>
                        <a:t>75 (35, 97)</a:t>
                      </a:r>
                      <a:endParaRPr lang="en-GB" sz="1400" dirty="0">
                        <a:solidFill>
                          <a:srgbClr val="000000"/>
                        </a:solidFill>
                        <a:latin typeface="+mn-lt"/>
                        <a:cs typeface="Arial" panose="020B0604020202020204" pitchFamily="34" charset="0"/>
                      </a:endParaRPr>
                    </a:p>
                  </a:txBody>
                  <a:tcPr marT="36000" marB="36000" anchor="ctr"/>
                </a:tc>
              </a:tr>
              <a:tr h="216708">
                <a:tc>
                  <a:txBody>
                    <a:bodyPr/>
                    <a:lstStyle/>
                    <a:p>
                      <a:pPr marL="0" marR="0" lvl="0" indent="0" algn="l" defTabSz="457200" rtl="0" eaLnBrk="1" fontAlgn="auto" latinLnBrk="0" hangingPunct="1">
                        <a:lnSpc>
                          <a:spcPct val="90000"/>
                        </a:lnSpc>
                        <a:spcBef>
                          <a:spcPts val="0"/>
                        </a:spcBef>
                        <a:spcAft>
                          <a:spcPts val="0"/>
                        </a:spcAft>
                        <a:buClrTx/>
                        <a:buSzTx/>
                        <a:buFontTx/>
                        <a:buNone/>
                        <a:tabLst/>
                        <a:defRPr/>
                      </a:pPr>
                      <a:r>
                        <a:rPr lang="en-GB" sz="1400" dirty="0" err="1" smtClean="0">
                          <a:solidFill>
                            <a:srgbClr val="000000"/>
                          </a:solidFill>
                          <a:latin typeface="+mn-lt"/>
                        </a:rPr>
                        <a:t>mPFS</a:t>
                      </a:r>
                      <a:r>
                        <a:rPr lang="en-GB" sz="1400" dirty="0" smtClean="0">
                          <a:solidFill>
                            <a:srgbClr val="000000"/>
                          </a:solidFill>
                          <a:latin typeface="+mn-lt"/>
                        </a:rPr>
                        <a:t>, </a:t>
                      </a:r>
                      <a:r>
                        <a:rPr lang="en-GB" sz="1400" baseline="0" dirty="0" smtClean="0">
                          <a:solidFill>
                            <a:srgbClr val="000000"/>
                          </a:solidFill>
                          <a:latin typeface="+mn-lt"/>
                        </a:rPr>
                        <a:t>months (95%CI)</a:t>
                      </a:r>
                      <a:endParaRPr lang="en-GB" sz="1400" dirty="0" smtClean="0">
                        <a:solidFill>
                          <a:srgbClr val="000000"/>
                        </a:solidFill>
                        <a:latin typeface="+mn-lt"/>
                        <a:cs typeface="Arial" panose="020B0604020202020204" pitchFamily="34" charset="0"/>
                      </a:endParaRPr>
                    </a:p>
                  </a:txBody>
                  <a:tcPr marT="36000" marB="36000" anchor="ctr"/>
                </a:tc>
                <a:tc>
                  <a:txBody>
                    <a:bodyPr/>
                    <a:lstStyle/>
                    <a:p>
                      <a:pPr algn="ctr">
                        <a:lnSpc>
                          <a:spcPct val="90000"/>
                        </a:lnSpc>
                      </a:pPr>
                      <a:r>
                        <a:rPr lang="en-GB" sz="1400" dirty="0" smtClean="0">
                          <a:solidFill>
                            <a:srgbClr val="000000"/>
                          </a:solidFill>
                          <a:latin typeface="+mn-lt"/>
                          <a:cs typeface="Arial" panose="020B0604020202020204" pitchFamily="34" charset="0"/>
                        </a:rPr>
                        <a:t>6.6 (5.9, 10.6)</a:t>
                      </a:r>
                      <a:endParaRPr lang="en-GB" sz="1400" dirty="0">
                        <a:solidFill>
                          <a:srgbClr val="000000"/>
                        </a:solidFill>
                        <a:latin typeface="+mn-lt"/>
                        <a:cs typeface="Arial" panose="020B0604020202020204" pitchFamily="34" charset="0"/>
                      </a:endParaRPr>
                    </a:p>
                  </a:txBody>
                  <a:tcPr marT="36000" marB="36000" anchor="ctr"/>
                </a:tc>
                <a:tc>
                  <a:txBody>
                    <a:bodyPr/>
                    <a:lstStyle/>
                    <a:p>
                      <a:pPr algn="ctr">
                        <a:lnSpc>
                          <a:spcPct val="90000"/>
                        </a:lnSpc>
                      </a:pPr>
                      <a:r>
                        <a:rPr lang="en-GB" sz="1400" dirty="0" smtClean="0">
                          <a:solidFill>
                            <a:srgbClr val="000000"/>
                          </a:solidFill>
                          <a:latin typeface="+mn-lt"/>
                          <a:cs typeface="Arial" panose="020B0604020202020204" pitchFamily="34" charset="0"/>
                        </a:rPr>
                        <a:t>-</a:t>
                      </a:r>
                      <a:endParaRPr lang="en-GB" sz="1400" dirty="0">
                        <a:solidFill>
                          <a:srgbClr val="000000"/>
                        </a:solidFill>
                        <a:latin typeface="+mn-lt"/>
                        <a:cs typeface="Arial" panose="020B0604020202020204" pitchFamily="34" charset="0"/>
                      </a:endParaRPr>
                    </a:p>
                  </a:txBody>
                  <a:tcPr marT="36000" marB="36000" anchor="ctr"/>
                </a:tc>
                <a:tc>
                  <a:txBody>
                    <a:bodyPr/>
                    <a:lstStyle/>
                    <a:p>
                      <a:pPr algn="ctr">
                        <a:lnSpc>
                          <a:spcPct val="90000"/>
                        </a:lnSpc>
                      </a:pPr>
                      <a:r>
                        <a:rPr lang="en-GB" sz="1400" dirty="0" smtClean="0">
                          <a:solidFill>
                            <a:srgbClr val="000000"/>
                          </a:solidFill>
                          <a:latin typeface="+mn-lt"/>
                          <a:cs typeface="Arial" panose="020B0604020202020204" pitchFamily="34" charset="0"/>
                        </a:rPr>
                        <a:t>-</a:t>
                      </a:r>
                      <a:endParaRPr lang="en-GB" sz="1400" dirty="0">
                        <a:solidFill>
                          <a:srgbClr val="000000"/>
                        </a:solidFill>
                        <a:latin typeface="+mn-lt"/>
                        <a:cs typeface="Arial" panose="020B0604020202020204" pitchFamily="34" charset="0"/>
                      </a:endParaRPr>
                    </a:p>
                  </a:txBody>
                  <a:tcPr marT="36000" marB="36000" anchor="ctr"/>
                </a:tc>
              </a:tr>
              <a:tr h="216708">
                <a:tc>
                  <a:txBody>
                    <a:bodyPr/>
                    <a:lstStyle/>
                    <a:p>
                      <a:pPr marL="0" marR="0" lvl="0" indent="0" algn="l" defTabSz="457200" rtl="0" eaLnBrk="1" fontAlgn="auto" latinLnBrk="0" hangingPunct="1">
                        <a:lnSpc>
                          <a:spcPct val="90000"/>
                        </a:lnSpc>
                        <a:spcBef>
                          <a:spcPts val="0"/>
                        </a:spcBef>
                        <a:spcAft>
                          <a:spcPts val="0"/>
                        </a:spcAft>
                        <a:buClrTx/>
                        <a:buSzTx/>
                        <a:buFontTx/>
                        <a:buNone/>
                        <a:tabLst/>
                        <a:defRPr/>
                      </a:pPr>
                      <a:r>
                        <a:rPr lang="en-GB" sz="1400" dirty="0" err="1" smtClean="0">
                          <a:solidFill>
                            <a:srgbClr val="000000"/>
                          </a:solidFill>
                          <a:latin typeface="+mn-lt"/>
                        </a:rPr>
                        <a:t>mOS</a:t>
                      </a:r>
                      <a:r>
                        <a:rPr lang="en-GB" sz="1400" baseline="0" dirty="0" smtClean="0">
                          <a:solidFill>
                            <a:srgbClr val="000000"/>
                          </a:solidFill>
                          <a:latin typeface="+mn-lt"/>
                        </a:rPr>
                        <a:t>, months (95%CI)</a:t>
                      </a:r>
                      <a:endParaRPr lang="en-GB" sz="1400" dirty="0" smtClean="0">
                        <a:solidFill>
                          <a:srgbClr val="000000"/>
                        </a:solidFill>
                        <a:latin typeface="+mn-lt"/>
                        <a:cs typeface="Arial" panose="020B0604020202020204" pitchFamily="34" charset="0"/>
                      </a:endParaRPr>
                    </a:p>
                  </a:txBody>
                  <a:tcPr marT="36000" marB="36000" anchor="ctr"/>
                </a:tc>
                <a:tc>
                  <a:txBody>
                    <a:bodyPr/>
                    <a:lstStyle/>
                    <a:p>
                      <a:pPr algn="ctr">
                        <a:lnSpc>
                          <a:spcPct val="90000"/>
                        </a:lnSpc>
                      </a:pPr>
                      <a:r>
                        <a:rPr lang="en-GB" sz="1400" dirty="0" smtClean="0">
                          <a:solidFill>
                            <a:srgbClr val="000000"/>
                          </a:solidFill>
                          <a:latin typeface="+mn-lt"/>
                          <a:cs typeface="Arial" panose="020B0604020202020204" pitchFamily="34" charset="0"/>
                        </a:rPr>
                        <a:t>13.8 (8.6, NR)</a:t>
                      </a:r>
                      <a:endParaRPr lang="en-GB" sz="1400" dirty="0">
                        <a:solidFill>
                          <a:srgbClr val="000000"/>
                        </a:solidFill>
                        <a:latin typeface="+mn-lt"/>
                        <a:cs typeface="Arial" panose="020B0604020202020204" pitchFamily="34" charset="0"/>
                      </a:endParaRPr>
                    </a:p>
                  </a:txBody>
                  <a:tcPr marT="36000" marB="36000" anchor="ctr"/>
                </a:tc>
                <a:tc>
                  <a:txBody>
                    <a:bodyPr/>
                    <a:lstStyle/>
                    <a:p>
                      <a:pPr algn="ctr">
                        <a:lnSpc>
                          <a:spcPct val="90000"/>
                        </a:lnSpc>
                      </a:pPr>
                      <a:r>
                        <a:rPr lang="en-GB" sz="1400" dirty="0" smtClean="0">
                          <a:solidFill>
                            <a:srgbClr val="000000"/>
                          </a:solidFill>
                          <a:latin typeface="+mn-lt"/>
                          <a:cs typeface="Arial" panose="020B0604020202020204" pitchFamily="34" charset="0"/>
                        </a:rPr>
                        <a:t>-</a:t>
                      </a:r>
                      <a:endParaRPr lang="en-GB" sz="1400" dirty="0">
                        <a:solidFill>
                          <a:srgbClr val="000000"/>
                        </a:solidFill>
                        <a:latin typeface="+mn-lt"/>
                        <a:cs typeface="Arial" panose="020B0604020202020204" pitchFamily="34" charset="0"/>
                      </a:endParaRPr>
                    </a:p>
                  </a:txBody>
                  <a:tcPr marT="36000" marB="36000" anchor="ctr"/>
                </a:tc>
                <a:tc>
                  <a:txBody>
                    <a:bodyPr/>
                    <a:lstStyle/>
                    <a:p>
                      <a:pPr algn="ctr">
                        <a:lnSpc>
                          <a:spcPct val="90000"/>
                        </a:lnSpc>
                      </a:pPr>
                      <a:r>
                        <a:rPr lang="en-GB" sz="1400" dirty="0" smtClean="0">
                          <a:solidFill>
                            <a:srgbClr val="000000"/>
                          </a:solidFill>
                          <a:latin typeface="+mn-lt"/>
                          <a:cs typeface="Arial" panose="020B0604020202020204" pitchFamily="34" charset="0"/>
                        </a:rPr>
                        <a:t>-</a:t>
                      </a:r>
                      <a:endParaRPr lang="en-GB" sz="1400" dirty="0">
                        <a:solidFill>
                          <a:srgbClr val="000000"/>
                        </a:solidFill>
                        <a:latin typeface="+mn-lt"/>
                        <a:cs typeface="Arial" panose="020B0604020202020204" pitchFamily="34" charset="0"/>
                      </a:endParaRPr>
                    </a:p>
                  </a:txBody>
                  <a:tcPr marT="36000" marB="36000" anchor="ctr"/>
                </a:tc>
              </a:tr>
            </a:tbl>
          </a:graphicData>
        </a:graphic>
      </p:graphicFrame>
      <p:sp>
        <p:nvSpPr>
          <p:cNvPr id="25" name="Text Placeholder 8"/>
          <p:cNvSpPr>
            <a:spLocks noGrp="1"/>
          </p:cNvSpPr>
          <p:nvPr>
            <p:ph type="body" sz="quarter" idx="11"/>
          </p:nvPr>
        </p:nvSpPr>
        <p:spPr>
          <a:xfrm>
            <a:off x="3805312" y="6096000"/>
            <a:ext cx="4973564" cy="487363"/>
          </a:xfrm>
        </p:spPr>
        <p:txBody>
          <a:bodyPr/>
          <a:lstStyle/>
          <a:p>
            <a:r>
              <a:rPr lang="fr-FR" smtClean="0"/>
              <a:t>Wainberg ZA, et al. </a:t>
            </a:r>
            <a:r>
              <a:rPr lang="en-US" smtClean="0">
                <a:solidFill>
                  <a:schemeClr val="tx1"/>
                </a:solidFill>
                <a:latin typeface="Arial" panose="020B0604020202020204" pitchFamily="34" charset="0"/>
                <a:cs typeface="Arial" panose="020B0604020202020204" pitchFamily="34" charset="0"/>
              </a:rPr>
              <a:t>Ann Oncol 2017;28(Suppl 5):Abstr </a:t>
            </a:r>
            <a:r>
              <a:rPr lang="fr-FR" smtClean="0"/>
              <a:t>LBA28_PR</a:t>
            </a:r>
            <a:endParaRPr lang="en-GB" dirty="0"/>
          </a:p>
        </p:txBody>
      </p:sp>
    </p:spTree>
    <p:extLst>
      <p:ext uri="{BB962C8B-B14F-4D97-AF65-F5344CB8AC3E}">
        <p14:creationId xmlns="" xmlns:p14="http://schemas.microsoft.com/office/powerpoint/2010/main" val="16712510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lstStyle/>
          <a:p>
            <a:pPr marL="0" indent="0">
              <a:buNone/>
            </a:pPr>
            <a:r>
              <a:rPr lang="en-GB" b="1" dirty="0" smtClean="0"/>
              <a:t>Key results (cont.)</a:t>
            </a:r>
          </a:p>
          <a:p>
            <a:pPr marL="0" indent="0">
              <a:spcBef>
                <a:spcPts val="22200"/>
              </a:spcBef>
              <a:spcAft>
                <a:spcPts val="0"/>
              </a:spcAft>
              <a:buClr>
                <a:srgbClr val="043882"/>
              </a:buClr>
              <a:buNone/>
            </a:pPr>
            <a:r>
              <a:rPr lang="en-US" b="1" dirty="0"/>
              <a:t>Conclusions</a:t>
            </a:r>
          </a:p>
          <a:p>
            <a:pPr>
              <a:spcAft>
                <a:spcPts val="0"/>
              </a:spcAft>
              <a:buClr>
                <a:srgbClr val="043882"/>
              </a:buClr>
            </a:pPr>
            <a:r>
              <a:rPr lang="en-GB" b="1" dirty="0"/>
              <a:t>In patients with advanced gastric cancer, pembrolizumab continues to demonstrate promising anti-tumour activity:</a:t>
            </a:r>
          </a:p>
          <a:p>
            <a:pPr lvl="1">
              <a:spcAft>
                <a:spcPts val="0"/>
              </a:spcAft>
              <a:buClr>
                <a:srgbClr val="043882"/>
              </a:buClr>
            </a:pPr>
            <a:r>
              <a:rPr lang="en-GB" b="1" dirty="0"/>
              <a:t>As monotherapy in patients with PD after ≥2 prior lines of CT</a:t>
            </a:r>
          </a:p>
          <a:p>
            <a:pPr lvl="1">
              <a:spcAft>
                <a:spcPts val="0"/>
              </a:spcAft>
              <a:buClr>
                <a:srgbClr val="043882"/>
              </a:buClr>
            </a:pPr>
            <a:r>
              <a:rPr lang="en-GB" b="1" dirty="0"/>
              <a:t>In combination with CT in previously untreated patients </a:t>
            </a:r>
          </a:p>
          <a:p>
            <a:pPr lvl="1">
              <a:spcAft>
                <a:spcPts val="0"/>
              </a:spcAft>
              <a:buClr>
                <a:srgbClr val="043882"/>
              </a:buClr>
            </a:pPr>
            <a:r>
              <a:rPr lang="en-GB" b="1" dirty="0"/>
              <a:t>As monotherapy in previously untreated patients with PD-L1–positive tumours</a:t>
            </a:r>
          </a:p>
          <a:p>
            <a:pPr>
              <a:spcAft>
                <a:spcPts val="0"/>
              </a:spcAft>
              <a:buClr>
                <a:srgbClr val="043882"/>
              </a:buClr>
            </a:pPr>
            <a:r>
              <a:rPr lang="en-GB" b="1" dirty="0"/>
              <a:t>Responses were higher in patients with PD-L1–positive tumours in cohorts 1 and 2</a:t>
            </a:r>
          </a:p>
          <a:p>
            <a:pPr>
              <a:spcAft>
                <a:spcPts val="0"/>
              </a:spcAft>
              <a:buClr>
                <a:srgbClr val="043882"/>
              </a:buClr>
            </a:pPr>
            <a:r>
              <a:rPr lang="en-GB" b="1" dirty="0"/>
              <a:t>Safety was manageable and consistent with that of previous reports</a:t>
            </a:r>
          </a:p>
          <a:p>
            <a:pPr>
              <a:spcAft>
                <a:spcPts val="0"/>
              </a:spcAft>
              <a:buClr>
                <a:srgbClr val="043882"/>
              </a:buClr>
            </a:pPr>
            <a:endParaRPr lang="en-US" b="1" dirty="0"/>
          </a:p>
          <a:p>
            <a:pPr marL="0" indent="0">
              <a:buNone/>
            </a:pPr>
            <a:endParaRPr lang="en-GB" b="1" dirty="0"/>
          </a:p>
        </p:txBody>
      </p:sp>
      <p:sp>
        <p:nvSpPr>
          <p:cNvPr id="14" name="Title 1"/>
          <p:cNvSpPr>
            <a:spLocks noGrp="1"/>
          </p:cNvSpPr>
          <p:nvPr>
            <p:ph type="title"/>
          </p:nvPr>
        </p:nvSpPr>
        <p:spPr>
          <a:xfrm>
            <a:off x="365124" y="179614"/>
            <a:ext cx="8238945" cy="807720"/>
          </a:xfrm>
        </p:spPr>
        <p:txBody>
          <a:bodyPr/>
          <a:lstStyle/>
          <a:p>
            <a:r>
              <a:rPr lang="en-GB" sz="1800" dirty="0" smtClean="0"/>
              <a:t>LBA28_PR</a:t>
            </a:r>
            <a:r>
              <a:rPr lang="en-GB" sz="1800" dirty="0"/>
              <a:t>: KEYNOTE-059 update: Efficacy and safety of pembrolizumab alone or in combination with chemotherapy in patients with advanced gastric </a:t>
            </a:r>
            <a:r>
              <a:rPr lang="en-GB" sz="1800" dirty="0" smtClean="0"/>
              <a:t>or </a:t>
            </a:r>
            <a:r>
              <a:rPr lang="en-GB" sz="1800" dirty="0" err="1" smtClean="0"/>
              <a:t>gastroesophageal</a:t>
            </a:r>
            <a:r>
              <a:rPr lang="en-GB" sz="1800" dirty="0" smtClean="0"/>
              <a:t> </a:t>
            </a:r>
            <a:r>
              <a:rPr lang="en-GB" sz="1800" dirty="0"/>
              <a:t>(G/GEJ) </a:t>
            </a:r>
            <a:r>
              <a:rPr lang="en-GB" sz="1800" dirty="0" smtClean="0"/>
              <a:t>cancer – </a:t>
            </a:r>
            <a:r>
              <a:rPr lang="en-GB" sz="1800" dirty="0" err="1" smtClean="0"/>
              <a:t>Wainberg</a:t>
            </a:r>
            <a:r>
              <a:rPr lang="en-GB" sz="1800" dirty="0" smtClean="0"/>
              <a:t> ZA, et al</a:t>
            </a:r>
            <a:endParaRPr lang="en-GB" sz="1800" dirty="0"/>
          </a:p>
        </p:txBody>
      </p:sp>
      <p:graphicFrame>
        <p:nvGraphicFramePr>
          <p:cNvPr id="15" name="Content Placeholder 2"/>
          <p:cNvGraphicFramePr>
            <a:graphicFrameLocks/>
          </p:cNvGraphicFramePr>
          <p:nvPr>
            <p:extLst>
              <p:ext uri="{D42A27DB-BD31-4B8C-83A1-F6EECF244321}">
                <p14:modId xmlns="" xmlns:p14="http://schemas.microsoft.com/office/powerpoint/2010/main" val="585904857"/>
              </p:ext>
            </p:extLst>
          </p:nvPr>
        </p:nvGraphicFramePr>
        <p:xfrm>
          <a:off x="369887" y="1608867"/>
          <a:ext cx="8388649" cy="2756371"/>
        </p:xfrm>
        <a:graphic>
          <a:graphicData uri="http://schemas.openxmlformats.org/drawingml/2006/table">
            <a:tbl>
              <a:tblPr firstRow="1" bandRow="1">
                <a:tableStyleId>{5202B0CA-FC54-4496-8BCA-5EF66A818D29}</a:tableStyleId>
              </a:tblPr>
              <a:tblGrid>
                <a:gridCol w="3300258"/>
                <a:gridCol w="2004401"/>
                <a:gridCol w="1541995"/>
                <a:gridCol w="1541995"/>
              </a:tblGrid>
              <a:tr h="241806">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nSpc>
                          <a:spcPts val="1400"/>
                        </a:lnSpc>
                      </a:pPr>
                      <a:r>
                        <a:rPr lang="en-GB" sz="1400" u="none" strike="noStrike" kern="1200" baseline="0" dirty="0" smtClean="0">
                          <a:solidFill>
                            <a:schemeClr val="tx2"/>
                          </a:solidFill>
                          <a:latin typeface="Arial" panose="020B0604020202020204" pitchFamily="34" charset="0"/>
                          <a:cs typeface="Arial" panose="020B0604020202020204" pitchFamily="34" charset="0"/>
                        </a:rPr>
                        <a:t>TRAEs, n (%)</a:t>
                      </a:r>
                      <a:endParaRPr lang="en-GB" sz="1400" b="1" i="0" u="none" strike="noStrike" kern="1200" baseline="0" dirty="0" smtClean="0">
                        <a:solidFill>
                          <a:schemeClr val="tx2"/>
                        </a:solidFill>
                        <a:latin typeface="Arial" panose="020B0604020202020204" pitchFamily="34" charset="0"/>
                        <a:ea typeface="+mn-ea"/>
                        <a:cs typeface="Arial" panose="020B0604020202020204" pitchFamily="34" charset="0"/>
                      </a:endParaRPr>
                    </a:p>
                  </a:txBody>
                  <a:tcPr marT="36000" marB="36000" anchor="b">
                    <a:lnB w="19050" cap="flat" cmpd="sng" algn="ctr">
                      <a:solidFill>
                        <a:schemeClr val="tx2"/>
                      </a:solidFill>
                      <a:prstDash val="solid"/>
                      <a:round/>
                      <a:headEnd type="none" w="med" len="med"/>
                      <a:tailEnd type="none" w="med" len="med"/>
                    </a:lnB>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lnSpc>
                          <a:spcPts val="1400"/>
                        </a:lnSpc>
                      </a:pPr>
                      <a:r>
                        <a:rPr lang="en-GB" sz="1400" u="none" strike="noStrike" kern="1200" baseline="0" dirty="0" smtClean="0">
                          <a:solidFill>
                            <a:schemeClr val="tx2"/>
                          </a:solidFill>
                          <a:latin typeface="Arial" panose="020B0604020202020204" pitchFamily="34" charset="0"/>
                          <a:cs typeface="Arial" panose="020B0604020202020204" pitchFamily="34" charset="0"/>
                        </a:rPr>
                        <a:t>Cohort 1 (n=259)</a:t>
                      </a:r>
                      <a:endParaRPr lang="en-GB" sz="1400" b="1" i="0" u="none" strike="noStrike" kern="1200" baseline="0" dirty="0" smtClean="0">
                        <a:solidFill>
                          <a:schemeClr val="tx2"/>
                        </a:solidFill>
                        <a:latin typeface="Arial" panose="020B0604020202020204" pitchFamily="34" charset="0"/>
                        <a:ea typeface="+mn-ea"/>
                        <a:cs typeface="Arial" panose="020B0604020202020204" pitchFamily="34" charset="0"/>
                      </a:endParaRPr>
                    </a:p>
                  </a:txBody>
                  <a:tcPr marT="36000" marB="36000" anchor="b">
                    <a:lnB w="19050" cap="flat" cmpd="sng" algn="ctr">
                      <a:solidFill>
                        <a:schemeClr val="tx2"/>
                      </a:solidFill>
                      <a:prstDash val="solid"/>
                      <a:round/>
                      <a:headEnd type="none" w="med" len="med"/>
                      <a:tailEnd type="none" w="med" len="med"/>
                    </a:lnB>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lvl="0" indent="0" algn="ctr" defTabSz="457200" rtl="0" eaLnBrk="1" fontAlgn="auto" latinLnBrk="0" hangingPunct="1">
                        <a:lnSpc>
                          <a:spcPts val="1400"/>
                        </a:lnSpc>
                        <a:spcBef>
                          <a:spcPts val="0"/>
                        </a:spcBef>
                        <a:spcAft>
                          <a:spcPts val="0"/>
                        </a:spcAft>
                        <a:buClrTx/>
                        <a:buSzTx/>
                        <a:buFontTx/>
                        <a:buNone/>
                        <a:tabLst/>
                        <a:defRPr/>
                      </a:pPr>
                      <a:r>
                        <a:rPr lang="en-GB" sz="1400" u="none" strike="noStrike" kern="1200" baseline="0" dirty="0" smtClean="0">
                          <a:solidFill>
                            <a:schemeClr val="tx2"/>
                          </a:solidFill>
                          <a:latin typeface="Arial" panose="020B0604020202020204" pitchFamily="34" charset="0"/>
                          <a:cs typeface="Arial" panose="020B0604020202020204" pitchFamily="34" charset="0"/>
                        </a:rPr>
                        <a:t>Cohort 2 (n=25)</a:t>
                      </a:r>
                      <a:endParaRPr lang="en-GB" sz="1400" b="1" i="0" u="none" strike="noStrike" kern="1200" baseline="0" dirty="0" smtClean="0">
                        <a:solidFill>
                          <a:schemeClr val="tx2"/>
                        </a:solidFill>
                        <a:latin typeface="Arial" panose="020B0604020202020204" pitchFamily="34" charset="0"/>
                        <a:ea typeface="+mn-ea"/>
                        <a:cs typeface="Arial" panose="020B0604020202020204" pitchFamily="34" charset="0"/>
                      </a:endParaRPr>
                    </a:p>
                  </a:txBody>
                  <a:tcPr marT="36000" marB="36000" anchor="b">
                    <a:lnB w="19050" cap="flat" cmpd="sng" algn="ctr">
                      <a:solidFill>
                        <a:schemeClr val="tx2"/>
                      </a:solidFill>
                      <a:prstDash val="solid"/>
                      <a:round/>
                      <a:headEnd type="none" w="med" len="med"/>
                      <a:tailEnd type="none" w="med" len="med"/>
                    </a:lnB>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lvl="0" indent="0" algn="ctr" defTabSz="457200" rtl="0" eaLnBrk="1" fontAlgn="auto" latinLnBrk="0" hangingPunct="1">
                        <a:lnSpc>
                          <a:spcPts val="1400"/>
                        </a:lnSpc>
                        <a:spcBef>
                          <a:spcPts val="0"/>
                        </a:spcBef>
                        <a:spcAft>
                          <a:spcPts val="0"/>
                        </a:spcAft>
                        <a:buClrTx/>
                        <a:buSzTx/>
                        <a:buFontTx/>
                        <a:buNone/>
                        <a:tabLst/>
                        <a:defRPr/>
                      </a:pPr>
                      <a:r>
                        <a:rPr lang="en-GB" sz="1400" u="none" strike="noStrike" kern="1200" baseline="0" dirty="0" smtClean="0">
                          <a:solidFill>
                            <a:schemeClr val="tx2"/>
                          </a:solidFill>
                          <a:latin typeface="Arial" panose="020B0604020202020204" pitchFamily="34" charset="0"/>
                          <a:cs typeface="Arial" panose="020B0604020202020204" pitchFamily="34" charset="0"/>
                        </a:rPr>
                        <a:t>Cohort 3 (n=31)</a:t>
                      </a:r>
                      <a:endParaRPr lang="en-GB" sz="1400" b="1" i="0" u="none" strike="noStrike" kern="1200" baseline="0" dirty="0" smtClean="0">
                        <a:solidFill>
                          <a:schemeClr val="tx2"/>
                        </a:solidFill>
                        <a:latin typeface="Arial" panose="020B0604020202020204" pitchFamily="34" charset="0"/>
                        <a:ea typeface="+mn-ea"/>
                        <a:cs typeface="Arial" panose="020B0604020202020204" pitchFamily="34" charset="0"/>
                      </a:endParaRPr>
                    </a:p>
                  </a:txBody>
                  <a:tcPr marT="36000" marB="36000" anchor="b">
                    <a:lnB w="19050" cap="flat" cmpd="sng" algn="ctr">
                      <a:solidFill>
                        <a:schemeClr val="tx2"/>
                      </a:solidFill>
                      <a:prstDash val="solid"/>
                      <a:round/>
                      <a:headEnd type="none" w="med" len="med"/>
                      <a:tailEnd type="none" w="med" len="med"/>
                    </a:lnB>
                  </a:tcPr>
                </a:tc>
              </a:tr>
              <a:tr h="24180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ts val="1400"/>
                        </a:lnSpc>
                      </a:pPr>
                      <a:r>
                        <a:rPr lang="en-GB" sz="1400" dirty="0" smtClean="0">
                          <a:solidFill>
                            <a:srgbClr val="000000"/>
                          </a:solidFill>
                          <a:latin typeface="Arial" panose="020B0604020202020204" pitchFamily="34" charset="0"/>
                          <a:cs typeface="Arial" panose="020B0604020202020204" pitchFamily="34" charset="0"/>
                        </a:rPr>
                        <a:t>Any</a:t>
                      </a:r>
                      <a:endParaRPr lang="en-GB" sz="1400" dirty="0">
                        <a:solidFill>
                          <a:srgbClr val="000000"/>
                        </a:solidFill>
                        <a:latin typeface="Arial" panose="020B0604020202020204" pitchFamily="34" charset="0"/>
                        <a:cs typeface="Arial" panose="020B0604020202020204" pitchFamily="34" charset="0"/>
                      </a:endParaRPr>
                    </a:p>
                  </a:txBody>
                  <a:tcPr marT="36000" marB="36000" anchor="ctr">
                    <a:lnT w="19050" cap="flat" cmpd="sng" algn="ctr">
                      <a:solidFill>
                        <a:schemeClr val="tx2"/>
                      </a:solidFill>
                      <a:prstDash val="solid"/>
                      <a:round/>
                      <a:headEnd type="none" w="med" len="med"/>
                      <a:tailEnd type="none" w="med" len="med"/>
                    </a:lnT>
                    <a:lnB>
                      <a:noFill/>
                    </a:lnB>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ts val="1400"/>
                        </a:lnSpc>
                      </a:pPr>
                      <a:r>
                        <a:rPr lang="en-GB" sz="1400" dirty="0" smtClean="0">
                          <a:solidFill>
                            <a:srgbClr val="000000"/>
                          </a:solidFill>
                          <a:latin typeface="Arial" panose="020B0604020202020204" pitchFamily="34" charset="0"/>
                          <a:cs typeface="Arial" panose="020B0604020202020204" pitchFamily="34" charset="0"/>
                        </a:rPr>
                        <a:t>159 (61)</a:t>
                      </a:r>
                      <a:endParaRPr lang="en-GB" sz="1400" dirty="0">
                        <a:solidFill>
                          <a:srgbClr val="000000"/>
                        </a:solidFill>
                        <a:latin typeface="Arial" panose="020B0604020202020204" pitchFamily="34" charset="0"/>
                        <a:cs typeface="Arial" panose="020B0604020202020204" pitchFamily="34" charset="0"/>
                      </a:endParaRPr>
                    </a:p>
                  </a:txBody>
                  <a:tcPr marT="36000" marB="36000" anchor="ctr">
                    <a:lnT w="19050" cap="flat" cmpd="sng" algn="ctr">
                      <a:solidFill>
                        <a:schemeClr val="tx2"/>
                      </a:solidFill>
                      <a:prstDash val="solid"/>
                      <a:round/>
                      <a:headEnd type="none" w="med" len="med"/>
                      <a:tailEnd type="none" w="med" len="med"/>
                    </a:lnT>
                    <a:lnB>
                      <a:noFill/>
                    </a:lnB>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ts val="1400"/>
                        </a:lnSpc>
                      </a:pPr>
                      <a:r>
                        <a:rPr lang="en-GB" sz="1400" dirty="0" smtClean="0">
                          <a:solidFill>
                            <a:srgbClr val="000000"/>
                          </a:solidFill>
                          <a:latin typeface="Arial" panose="020B0604020202020204" pitchFamily="34" charset="0"/>
                          <a:cs typeface="Arial" panose="020B0604020202020204" pitchFamily="34" charset="0"/>
                        </a:rPr>
                        <a:t>25 (100)</a:t>
                      </a:r>
                      <a:endParaRPr lang="en-GB" sz="1400" dirty="0">
                        <a:solidFill>
                          <a:srgbClr val="000000"/>
                        </a:solidFill>
                        <a:latin typeface="Arial" panose="020B0604020202020204" pitchFamily="34" charset="0"/>
                        <a:cs typeface="Arial" panose="020B0604020202020204" pitchFamily="34" charset="0"/>
                      </a:endParaRPr>
                    </a:p>
                  </a:txBody>
                  <a:tcPr marT="36000" marB="36000" anchor="ctr">
                    <a:lnT w="19050" cap="flat" cmpd="sng" algn="ctr">
                      <a:solidFill>
                        <a:schemeClr val="tx2"/>
                      </a:solidFill>
                      <a:prstDash val="solid"/>
                      <a:round/>
                      <a:headEnd type="none" w="med" len="med"/>
                      <a:tailEnd type="none" w="med" len="med"/>
                    </a:lnT>
                    <a:lnB>
                      <a:noFill/>
                    </a:lnB>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ts val="1400"/>
                        </a:lnSpc>
                      </a:pPr>
                      <a:r>
                        <a:rPr lang="en-GB" sz="1400" dirty="0" smtClean="0">
                          <a:solidFill>
                            <a:srgbClr val="000000"/>
                          </a:solidFill>
                          <a:latin typeface="Arial" panose="020B0604020202020204" pitchFamily="34" charset="0"/>
                          <a:cs typeface="Arial" panose="020B0604020202020204" pitchFamily="34" charset="0"/>
                        </a:rPr>
                        <a:t>24 (77)</a:t>
                      </a:r>
                      <a:endParaRPr lang="en-GB" sz="1400" dirty="0">
                        <a:solidFill>
                          <a:srgbClr val="000000"/>
                        </a:solidFill>
                        <a:latin typeface="Arial" panose="020B0604020202020204" pitchFamily="34" charset="0"/>
                        <a:cs typeface="Arial" panose="020B0604020202020204" pitchFamily="34" charset="0"/>
                      </a:endParaRPr>
                    </a:p>
                  </a:txBody>
                  <a:tcPr marT="36000" marB="36000" anchor="ctr">
                    <a:lnT w="19050" cap="flat" cmpd="sng" algn="ctr">
                      <a:solidFill>
                        <a:schemeClr val="tx2"/>
                      </a:solidFill>
                      <a:prstDash val="solid"/>
                      <a:round/>
                      <a:headEnd type="none" w="med" len="med"/>
                      <a:tailEnd type="none" w="med" len="med"/>
                    </a:lnT>
                    <a:lnB>
                      <a:noFill/>
                    </a:lnB>
                  </a:tcPr>
                </a:tc>
              </a:tr>
              <a:tr h="150737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ts val="1400"/>
                        </a:lnSpc>
                      </a:pPr>
                      <a:r>
                        <a:rPr lang="en-GB" sz="1400" u="none" strike="noStrike" kern="1200" baseline="0" dirty="0" smtClean="0">
                          <a:solidFill>
                            <a:srgbClr val="000000"/>
                          </a:solidFill>
                          <a:latin typeface="Arial" panose="020B0604020202020204" pitchFamily="34" charset="0"/>
                          <a:cs typeface="Arial" panose="020B0604020202020204" pitchFamily="34" charset="0"/>
                        </a:rPr>
                        <a:t>Grades ≥3</a:t>
                      </a:r>
                    </a:p>
                    <a:p>
                      <a:pPr marL="90488" indent="0">
                        <a:lnSpc>
                          <a:spcPts val="1400"/>
                        </a:lnSpc>
                      </a:pPr>
                      <a:r>
                        <a:rPr lang="en-GB" sz="1400" dirty="0" smtClean="0">
                          <a:solidFill>
                            <a:srgbClr val="000000"/>
                          </a:solidFill>
                          <a:latin typeface="Arial" panose="020B0604020202020204" pitchFamily="34" charset="0"/>
                          <a:cs typeface="Arial" panose="020B0604020202020204" pitchFamily="34" charset="0"/>
                        </a:rPr>
                        <a:t>Anaemia</a:t>
                      </a:r>
                    </a:p>
                    <a:p>
                      <a:pPr marL="90488" indent="0">
                        <a:lnSpc>
                          <a:spcPts val="1400"/>
                        </a:lnSpc>
                      </a:pPr>
                      <a:r>
                        <a:rPr lang="en-GB" sz="1400" dirty="0" smtClean="0">
                          <a:solidFill>
                            <a:srgbClr val="000000"/>
                          </a:solidFill>
                          <a:latin typeface="Arial" panose="020B0604020202020204" pitchFamily="34" charset="0"/>
                          <a:cs typeface="Arial" panose="020B0604020202020204" pitchFamily="34" charset="0"/>
                        </a:rPr>
                        <a:t>Fatigue </a:t>
                      </a:r>
                    </a:p>
                    <a:p>
                      <a:pPr marL="90488" indent="0">
                        <a:lnSpc>
                          <a:spcPts val="1400"/>
                        </a:lnSpc>
                      </a:pPr>
                      <a:r>
                        <a:rPr lang="en-GB" sz="1400" dirty="0" smtClean="0">
                          <a:solidFill>
                            <a:srgbClr val="000000"/>
                          </a:solidFill>
                          <a:latin typeface="Arial" panose="020B0604020202020204" pitchFamily="34" charset="0"/>
                          <a:cs typeface="Arial" panose="020B0604020202020204" pitchFamily="34" charset="0"/>
                        </a:rPr>
                        <a:t>Dehydration</a:t>
                      </a:r>
                      <a:r>
                        <a:rPr lang="en-GB" sz="1400" baseline="0" dirty="0" smtClean="0">
                          <a:solidFill>
                            <a:srgbClr val="000000"/>
                          </a:solidFill>
                          <a:latin typeface="Arial" panose="020B0604020202020204" pitchFamily="34" charset="0"/>
                          <a:cs typeface="Arial" panose="020B0604020202020204" pitchFamily="34" charset="0"/>
                        </a:rPr>
                        <a:t> </a:t>
                      </a:r>
                    </a:p>
                    <a:p>
                      <a:pPr marL="90488" indent="0">
                        <a:lnSpc>
                          <a:spcPts val="1400"/>
                        </a:lnSpc>
                      </a:pPr>
                      <a:r>
                        <a:rPr lang="en-GB" sz="1400" baseline="0" dirty="0" smtClean="0">
                          <a:solidFill>
                            <a:srgbClr val="000000"/>
                          </a:solidFill>
                          <a:latin typeface="Arial" panose="020B0604020202020204" pitchFamily="34" charset="0"/>
                          <a:cs typeface="Arial" panose="020B0604020202020204" pitchFamily="34" charset="0"/>
                        </a:rPr>
                        <a:t>Neutropenia</a:t>
                      </a:r>
                    </a:p>
                    <a:p>
                      <a:pPr marL="90488" indent="0">
                        <a:lnSpc>
                          <a:spcPts val="1400"/>
                        </a:lnSpc>
                      </a:pPr>
                      <a:r>
                        <a:rPr lang="en-GB" sz="1400" baseline="0" dirty="0" smtClean="0">
                          <a:solidFill>
                            <a:srgbClr val="000000"/>
                          </a:solidFill>
                          <a:latin typeface="Arial" panose="020B0604020202020204" pitchFamily="34" charset="0"/>
                          <a:cs typeface="Arial" panose="020B0604020202020204" pitchFamily="34" charset="0"/>
                        </a:rPr>
                        <a:t>Stomatitis</a:t>
                      </a:r>
                    </a:p>
                    <a:p>
                      <a:pPr marL="90488" indent="0">
                        <a:lnSpc>
                          <a:spcPts val="1400"/>
                        </a:lnSpc>
                      </a:pPr>
                      <a:r>
                        <a:rPr lang="en-GB" sz="1400" baseline="0" dirty="0" smtClean="0">
                          <a:solidFill>
                            <a:srgbClr val="000000"/>
                          </a:solidFill>
                          <a:latin typeface="Arial" panose="020B0604020202020204" pitchFamily="34" charset="0"/>
                          <a:cs typeface="Arial" panose="020B0604020202020204" pitchFamily="34" charset="0"/>
                        </a:rPr>
                        <a:t>Decreased platelet count</a:t>
                      </a:r>
                    </a:p>
                    <a:p>
                      <a:pPr marL="90488" indent="0">
                        <a:lnSpc>
                          <a:spcPts val="1400"/>
                        </a:lnSpc>
                      </a:pPr>
                      <a:r>
                        <a:rPr lang="en-GB" sz="1400" baseline="0" dirty="0" smtClean="0">
                          <a:solidFill>
                            <a:srgbClr val="000000"/>
                          </a:solidFill>
                          <a:latin typeface="Arial" panose="020B0604020202020204" pitchFamily="34" charset="0"/>
                          <a:cs typeface="Arial" panose="020B0604020202020204" pitchFamily="34" charset="0"/>
                        </a:rPr>
                        <a:t>Decreased appetite</a:t>
                      </a:r>
                    </a:p>
                  </a:txBody>
                  <a:tcPr marT="36000" marB="36000" anchor="ctr">
                    <a:lnL>
                      <a:noFill/>
                    </a:lnL>
                    <a:lnR>
                      <a:noFill/>
                    </a:lnR>
                    <a:lnT>
                      <a:noFill/>
                    </a:lnT>
                    <a:lnB>
                      <a:noFill/>
                    </a:lnB>
                    <a:lnTlToBr w="12700" cmpd="sng">
                      <a:noFill/>
                      <a:prstDash val="solid"/>
                    </a:lnTlToBr>
                    <a:lnBlToTr w="12700" cmpd="sng">
                      <a:noFill/>
                      <a:prstDash val="solid"/>
                    </a:lnBlToTr>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ts val="1400"/>
                        </a:lnSpc>
                      </a:pPr>
                      <a:r>
                        <a:rPr lang="en-GB" sz="1400" dirty="0" smtClean="0">
                          <a:solidFill>
                            <a:srgbClr val="000000"/>
                          </a:solidFill>
                          <a:latin typeface="Arial" panose="020B0604020202020204" pitchFamily="34" charset="0"/>
                          <a:cs typeface="Arial" panose="020B0604020202020204" pitchFamily="34" charset="0"/>
                        </a:rPr>
                        <a:t>46 (18) </a:t>
                      </a:r>
                    </a:p>
                    <a:p>
                      <a:pPr algn="ctr">
                        <a:lnSpc>
                          <a:spcPts val="1400"/>
                        </a:lnSpc>
                      </a:pPr>
                      <a:r>
                        <a:rPr lang="en-GB" sz="1400" dirty="0" smtClean="0">
                          <a:solidFill>
                            <a:srgbClr val="000000"/>
                          </a:solidFill>
                          <a:latin typeface="Arial" panose="020B0604020202020204" pitchFamily="34" charset="0"/>
                          <a:cs typeface="Arial" panose="020B0604020202020204" pitchFamily="34" charset="0"/>
                        </a:rPr>
                        <a:t>7 (3) [grade 3]</a:t>
                      </a:r>
                    </a:p>
                    <a:p>
                      <a:pPr algn="ctr">
                        <a:lnSpc>
                          <a:spcPts val="1400"/>
                        </a:lnSpc>
                      </a:pPr>
                      <a:r>
                        <a:rPr lang="en-GB" sz="1400" dirty="0" smtClean="0">
                          <a:solidFill>
                            <a:srgbClr val="000000"/>
                          </a:solidFill>
                          <a:latin typeface="Arial" panose="020B0604020202020204" pitchFamily="34" charset="0"/>
                          <a:cs typeface="Arial" panose="020B0604020202020204" pitchFamily="34" charset="0"/>
                        </a:rPr>
                        <a:t>6 (2) [grade 3]</a:t>
                      </a:r>
                    </a:p>
                    <a:p>
                      <a:pPr algn="ctr">
                        <a:lnSpc>
                          <a:spcPts val="1400"/>
                        </a:lnSpc>
                      </a:pPr>
                      <a:r>
                        <a:rPr lang="en-GB" sz="1400" dirty="0" smtClean="0">
                          <a:solidFill>
                            <a:srgbClr val="000000"/>
                          </a:solidFill>
                          <a:latin typeface="Arial" panose="020B0604020202020204" pitchFamily="34" charset="0"/>
                          <a:cs typeface="Arial" panose="020B0604020202020204" pitchFamily="34" charset="0"/>
                        </a:rPr>
                        <a:t>3 (1) [grade 3]</a:t>
                      </a:r>
                    </a:p>
                    <a:p>
                      <a:pPr algn="ctr">
                        <a:lnSpc>
                          <a:spcPts val="1400"/>
                        </a:lnSpc>
                      </a:pPr>
                      <a:r>
                        <a:rPr lang="en-GB" sz="1400" dirty="0" smtClean="0">
                          <a:solidFill>
                            <a:srgbClr val="000000"/>
                          </a:solidFill>
                          <a:latin typeface="Arial" panose="020B0604020202020204" pitchFamily="34" charset="0"/>
                          <a:cs typeface="Arial" panose="020B0604020202020204" pitchFamily="34" charset="0"/>
                        </a:rPr>
                        <a:t>-</a:t>
                      </a:r>
                    </a:p>
                    <a:p>
                      <a:pPr algn="ctr">
                        <a:lnSpc>
                          <a:spcPts val="1400"/>
                        </a:lnSpc>
                      </a:pPr>
                      <a:r>
                        <a:rPr lang="en-GB" sz="1400" dirty="0" smtClean="0">
                          <a:solidFill>
                            <a:srgbClr val="000000"/>
                          </a:solidFill>
                          <a:latin typeface="Arial" panose="020B0604020202020204" pitchFamily="34" charset="0"/>
                          <a:cs typeface="Arial" panose="020B0604020202020204" pitchFamily="34" charset="0"/>
                        </a:rPr>
                        <a:t>-</a:t>
                      </a:r>
                    </a:p>
                    <a:p>
                      <a:pPr algn="ctr">
                        <a:lnSpc>
                          <a:spcPts val="1400"/>
                        </a:lnSpc>
                      </a:pPr>
                      <a:r>
                        <a:rPr lang="en-GB" sz="1400" dirty="0" smtClean="0">
                          <a:solidFill>
                            <a:srgbClr val="000000"/>
                          </a:solidFill>
                          <a:latin typeface="Arial" panose="020B0604020202020204" pitchFamily="34" charset="0"/>
                          <a:cs typeface="Arial" panose="020B0604020202020204" pitchFamily="34" charset="0"/>
                        </a:rPr>
                        <a:t>-</a:t>
                      </a:r>
                    </a:p>
                    <a:p>
                      <a:pPr algn="ctr">
                        <a:lnSpc>
                          <a:spcPts val="1400"/>
                        </a:lnSpc>
                      </a:pPr>
                      <a:r>
                        <a:rPr lang="en-GB" sz="1400" dirty="0" smtClean="0">
                          <a:solidFill>
                            <a:srgbClr val="000000"/>
                          </a:solidFill>
                          <a:latin typeface="Arial" panose="020B0604020202020204" pitchFamily="34" charset="0"/>
                          <a:cs typeface="Arial" panose="020B0604020202020204" pitchFamily="34" charset="0"/>
                        </a:rPr>
                        <a:t>-</a:t>
                      </a:r>
                    </a:p>
                  </a:txBody>
                  <a:tcPr marT="36000" marB="36000" anchor="ctr">
                    <a:lnL>
                      <a:noFill/>
                    </a:lnL>
                    <a:lnR>
                      <a:noFill/>
                    </a:lnR>
                    <a:lnT>
                      <a:noFill/>
                    </a:lnT>
                    <a:lnB>
                      <a:noFill/>
                    </a:lnB>
                    <a:lnTlToBr w="12700" cmpd="sng">
                      <a:noFill/>
                      <a:prstDash val="solid"/>
                    </a:lnTlToBr>
                    <a:lnBlToTr w="12700" cmpd="sng">
                      <a:noFill/>
                      <a:prstDash val="solid"/>
                    </a:lnBlToTr>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ts val="1400"/>
                        </a:lnSpc>
                      </a:pPr>
                      <a:r>
                        <a:rPr lang="en-GB" sz="1400" dirty="0" smtClean="0">
                          <a:solidFill>
                            <a:srgbClr val="000000"/>
                          </a:solidFill>
                          <a:latin typeface="Arial" panose="020B0604020202020204" pitchFamily="34" charset="0"/>
                          <a:cs typeface="Arial" panose="020B0604020202020204" pitchFamily="34" charset="0"/>
                        </a:rPr>
                        <a:t>19 (76)</a:t>
                      </a:r>
                    </a:p>
                    <a:p>
                      <a:pPr algn="ctr">
                        <a:lnSpc>
                          <a:spcPts val="1400"/>
                        </a:lnSpc>
                      </a:pPr>
                      <a:r>
                        <a:rPr lang="en-GB" sz="1400" dirty="0" smtClean="0">
                          <a:solidFill>
                            <a:srgbClr val="000000"/>
                          </a:solidFill>
                          <a:latin typeface="Arial" panose="020B0604020202020204" pitchFamily="34" charset="0"/>
                          <a:cs typeface="Arial" panose="020B0604020202020204" pitchFamily="34" charset="0"/>
                        </a:rPr>
                        <a:t>2</a:t>
                      </a:r>
                      <a:r>
                        <a:rPr lang="en-GB" sz="1400" baseline="0" dirty="0" smtClean="0">
                          <a:solidFill>
                            <a:srgbClr val="000000"/>
                          </a:solidFill>
                          <a:latin typeface="Arial" panose="020B0604020202020204" pitchFamily="34" charset="0"/>
                          <a:cs typeface="Arial" panose="020B0604020202020204" pitchFamily="34" charset="0"/>
                        </a:rPr>
                        <a:t> (8)</a:t>
                      </a:r>
                      <a:endParaRPr lang="en-GB" sz="1400" dirty="0" smtClean="0">
                        <a:solidFill>
                          <a:srgbClr val="000000"/>
                        </a:solidFill>
                        <a:latin typeface="Arial" panose="020B0604020202020204" pitchFamily="34" charset="0"/>
                        <a:cs typeface="Arial" panose="020B0604020202020204" pitchFamily="34" charset="0"/>
                      </a:endParaRPr>
                    </a:p>
                    <a:p>
                      <a:pPr algn="ctr">
                        <a:lnSpc>
                          <a:spcPts val="1400"/>
                        </a:lnSpc>
                      </a:pPr>
                      <a:r>
                        <a:rPr lang="en-GB" sz="1400" dirty="0" smtClean="0">
                          <a:solidFill>
                            <a:srgbClr val="000000"/>
                          </a:solidFill>
                          <a:latin typeface="Arial" panose="020B0604020202020204" pitchFamily="34" charset="0"/>
                          <a:cs typeface="Arial" panose="020B0604020202020204" pitchFamily="34" charset="0"/>
                        </a:rPr>
                        <a:t>2 (8)</a:t>
                      </a:r>
                    </a:p>
                    <a:p>
                      <a:pPr algn="ctr">
                        <a:lnSpc>
                          <a:spcPts val="1400"/>
                        </a:lnSpc>
                      </a:pPr>
                      <a:r>
                        <a:rPr lang="en-GB" sz="1400" dirty="0" smtClean="0">
                          <a:solidFill>
                            <a:srgbClr val="000000"/>
                          </a:solidFill>
                          <a:latin typeface="Arial" panose="020B0604020202020204" pitchFamily="34" charset="0"/>
                          <a:cs typeface="Arial" panose="020B0604020202020204" pitchFamily="34" charset="0"/>
                        </a:rPr>
                        <a:t>-</a:t>
                      </a:r>
                    </a:p>
                    <a:p>
                      <a:pPr algn="ctr">
                        <a:lnSpc>
                          <a:spcPts val="1400"/>
                        </a:lnSpc>
                      </a:pPr>
                      <a:r>
                        <a:rPr lang="en-GB" sz="1400" dirty="0" smtClean="0">
                          <a:solidFill>
                            <a:srgbClr val="000000"/>
                          </a:solidFill>
                          <a:latin typeface="Arial" panose="020B0604020202020204" pitchFamily="34" charset="0"/>
                          <a:cs typeface="Arial" panose="020B0604020202020204" pitchFamily="34" charset="0"/>
                        </a:rPr>
                        <a:t>6 (24)</a:t>
                      </a:r>
                    </a:p>
                    <a:p>
                      <a:pPr algn="ctr">
                        <a:lnSpc>
                          <a:spcPts val="1400"/>
                        </a:lnSpc>
                      </a:pPr>
                      <a:r>
                        <a:rPr lang="en-GB" sz="1400" dirty="0" smtClean="0">
                          <a:solidFill>
                            <a:srgbClr val="000000"/>
                          </a:solidFill>
                          <a:latin typeface="Arial" panose="020B0604020202020204" pitchFamily="34" charset="0"/>
                          <a:cs typeface="Arial" panose="020B0604020202020204" pitchFamily="34" charset="0"/>
                        </a:rPr>
                        <a:t>5 (20)</a:t>
                      </a:r>
                    </a:p>
                    <a:p>
                      <a:pPr algn="ctr">
                        <a:lnSpc>
                          <a:spcPts val="1400"/>
                        </a:lnSpc>
                      </a:pPr>
                      <a:r>
                        <a:rPr lang="en-GB" sz="1400" dirty="0" smtClean="0">
                          <a:solidFill>
                            <a:srgbClr val="000000"/>
                          </a:solidFill>
                          <a:latin typeface="Arial" panose="020B0604020202020204" pitchFamily="34" charset="0"/>
                          <a:cs typeface="Arial" panose="020B0604020202020204" pitchFamily="34" charset="0"/>
                        </a:rPr>
                        <a:t>2 (8)</a:t>
                      </a:r>
                    </a:p>
                    <a:p>
                      <a:pPr algn="ctr">
                        <a:lnSpc>
                          <a:spcPts val="1400"/>
                        </a:lnSpc>
                      </a:pPr>
                      <a:r>
                        <a:rPr lang="en-GB" sz="1400" dirty="0" smtClean="0">
                          <a:solidFill>
                            <a:srgbClr val="000000"/>
                          </a:solidFill>
                          <a:latin typeface="Arial" panose="020B0604020202020204" pitchFamily="34" charset="0"/>
                          <a:cs typeface="Arial" panose="020B0604020202020204" pitchFamily="34" charset="0"/>
                        </a:rPr>
                        <a:t>2 (8)</a:t>
                      </a:r>
                    </a:p>
                  </a:txBody>
                  <a:tcPr marT="36000" marB="36000" anchor="ctr">
                    <a:lnL>
                      <a:noFill/>
                    </a:lnL>
                    <a:lnR>
                      <a:noFill/>
                    </a:lnR>
                    <a:lnT>
                      <a:noFill/>
                    </a:lnT>
                    <a:lnB>
                      <a:noFill/>
                    </a:lnB>
                    <a:lnTlToBr w="12700" cmpd="sng">
                      <a:noFill/>
                      <a:prstDash val="solid"/>
                    </a:lnTlToBr>
                    <a:lnBlToTr w="12700" cmpd="sng">
                      <a:noFill/>
                      <a:prstDash val="solid"/>
                    </a:lnBlToTr>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ts val="1400"/>
                        </a:lnSpc>
                      </a:pPr>
                      <a:r>
                        <a:rPr lang="en-GB" sz="1400" dirty="0" smtClean="0">
                          <a:solidFill>
                            <a:srgbClr val="000000"/>
                          </a:solidFill>
                          <a:latin typeface="Arial" panose="020B0604020202020204" pitchFamily="34" charset="0"/>
                          <a:cs typeface="Arial" panose="020B0604020202020204" pitchFamily="34" charset="0"/>
                        </a:rPr>
                        <a:t>7 (23)</a:t>
                      </a:r>
                    </a:p>
                    <a:p>
                      <a:pPr algn="ctr">
                        <a:lnSpc>
                          <a:spcPts val="1400"/>
                        </a:lnSpc>
                      </a:pPr>
                      <a:r>
                        <a:rPr lang="en-GB" sz="1400" dirty="0" smtClean="0">
                          <a:solidFill>
                            <a:srgbClr val="000000"/>
                          </a:solidFill>
                          <a:latin typeface="Arial" panose="020B0604020202020204" pitchFamily="34" charset="0"/>
                          <a:cs typeface="Arial" panose="020B0604020202020204" pitchFamily="34" charset="0"/>
                        </a:rPr>
                        <a:t>-</a:t>
                      </a:r>
                    </a:p>
                    <a:p>
                      <a:pPr algn="ctr">
                        <a:lnSpc>
                          <a:spcPts val="1400"/>
                        </a:lnSpc>
                      </a:pPr>
                      <a:r>
                        <a:rPr lang="en-GB" sz="1400" dirty="0" smtClean="0">
                          <a:solidFill>
                            <a:srgbClr val="000000"/>
                          </a:solidFill>
                          <a:latin typeface="Arial" panose="020B0604020202020204" pitchFamily="34" charset="0"/>
                          <a:cs typeface="Arial" panose="020B0604020202020204" pitchFamily="34" charset="0"/>
                        </a:rPr>
                        <a:t>-</a:t>
                      </a:r>
                    </a:p>
                    <a:p>
                      <a:pPr algn="ctr">
                        <a:lnSpc>
                          <a:spcPts val="1400"/>
                        </a:lnSpc>
                      </a:pPr>
                      <a:r>
                        <a:rPr lang="en-GB" sz="1400" dirty="0" smtClean="0">
                          <a:solidFill>
                            <a:srgbClr val="000000"/>
                          </a:solidFill>
                          <a:latin typeface="Arial" panose="020B0604020202020204" pitchFamily="34" charset="0"/>
                          <a:cs typeface="Arial" panose="020B0604020202020204" pitchFamily="34" charset="0"/>
                        </a:rPr>
                        <a:t>-</a:t>
                      </a:r>
                    </a:p>
                    <a:p>
                      <a:pPr algn="ctr">
                        <a:lnSpc>
                          <a:spcPts val="1400"/>
                        </a:lnSpc>
                      </a:pPr>
                      <a:r>
                        <a:rPr lang="en-GB" sz="1400" dirty="0" smtClean="0">
                          <a:solidFill>
                            <a:srgbClr val="000000"/>
                          </a:solidFill>
                          <a:latin typeface="Arial" panose="020B0604020202020204" pitchFamily="34" charset="0"/>
                          <a:cs typeface="Arial" panose="020B0604020202020204" pitchFamily="34" charset="0"/>
                        </a:rPr>
                        <a:t>-</a:t>
                      </a:r>
                    </a:p>
                    <a:p>
                      <a:pPr algn="ctr">
                        <a:lnSpc>
                          <a:spcPts val="1400"/>
                        </a:lnSpc>
                      </a:pPr>
                      <a:r>
                        <a:rPr lang="en-GB" sz="1400" dirty="0" smtClean="0">
                          <a:solidFill>
                            <a:srgbClr val="000000"/>
                          </a:solidFill>
                          <a:latin typeface="Arial" panose="020B0604020202020204" pitchFamily="34" charset="0"/>
                          <a:cs typeface="Arial" panose="020B0604020202020204" pitchFamily="34" charset="0"/>
                        </a:rPr>
                        <a:t>-</a:t>
                      </a:r>
                    </a:p>
                    <a:p>
                      <a:pPr algn="ctr">
                        <a:lnSpc>
                          <a:spcPts val="1400"/>
                        </a:lnSpc>
                      </a:pPr>
                      <a:r>
                        <a:rPr lang="en-GB" sz="1400" dirty="0" smtClean="0">
                          <a:solidFill>
                            <a:srgbClr val="000000"/>
                          </a:solidFill>
                          <a:latin typeface="Arial" panose="020B0604020202020204" pitchFamily="34" charset="0"/>
                          <a:cs typeface="Arial" panose="020B0604020202020204" pitchFamily="34" charset="0"/>
                        </a:rPr>
                        <a:t>-</a:t>
                      </a:r>
                    </a:p>
                    <a:p>
                      <a:pPr algn="ctr">
                        <a:lnSpc>
                          <a:spcPts val="1400"/>
                        </a:lnSpc>
                      </a:pPr>
                      <a:r>
                        <a:rPr lang="en-GB" sz="1400" dirty="0" smtClean="0">
                          <a:solidFill>
                            <a:srgbClr val="000000"/>
                          </a:solidFill>
                          <a:latin typeface="Arial" panose="020B0604020202020204" pitchFamily="34" charset="0"/>
                          <a:cs typeface="Arial" panose="020B0604020202020204" pitchFamily="34" charset="0"/>
                        </a:rPr>
                        <a:t>-</a:t>
                      </a:r>
                    </a:p>
                  </a:txBody>
                  <a:tcPr marT="36000" marB="36000" anchor="ctr">
                    <a:lnL>
                      <a:noFill/>
                    </a:lnL>
                    <a:lnR>
                      <a:noFill/>
                    </a:lnR>
                    <a:lnT>
                      <a:noFill/>
                    </a:lnT>
                    <a:lnB>
                      <a:noFill/>
                    </a:lnB>
                    <a:lnTlToBr w="12700" cmpd="sng">
                      <a:noFill/>
                      <a:prstDash val="solid"/>
                    </a:lnTlToBr>
                    <a:lnBlToTr w="12700" cmpd="sng">
                      <a:noFill/>
                      <a:prstDash val="solid"/>
                    </a:lnBlToTr>
                  </a:tcPr>
                </a:tc>
              </a:tr>
              <a:tr h="24180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ts val="1400"/>
                        </a:lnSpc>
                      </a:pPr>
                      <a:r>
                        <a:rPr lang="en-GB" sz="1400" dirty="0" smtClean="0">
                          <a:solidFill>
                            <a:srgbClr val="000000"/>
                          </a:solidFill>
                          <a:latin typeface="Arial" panose="020B0604020202020204" pitchFamily="34" charset="0"/>
                          <a:cs typeface="Arial" panose="020B0604020202020204" pitchFamily="34" charset="0"/>
                        </a:rPr>
                        <a:t>Serious</a:t>
                      </a:r>
                    </a:p>
                  </a:txBody>
                  <a:tcPr marT="36000" marB="36000" anchor="ctr">
                    <a:lnL>
                      <a:noFill/>
                    </a:lnL>
                    <a:lnR>
                      <a:noFill/>
                    </a:lnR>
                    <a:lnT>
                      <a:noFill/>
                    </a:lnT>
                    <a:lnB>
                      <a:noFill/>
                    </a:lnB>
                    <a:lnTlToBr w="12700" cmpd="sng">
                      <a:noFill/>
                      <a:prstDash val="solid"/>
                    </a:lnTlToBr>
                    <a:lnBlToTr w="12700" cmpd="sng">
                      <a:noFill/>
                      <a:prstDash val="solid"/>
                    </a:lnBlToTr>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ts val="1400"/>
                        </a:lnSpc>
                      </a:pPr>
                      <a:r>
                        <a:rPr lang="en-GB" sz="1400" dirty="0" smtClean="0">
                          <a:solidFill>
                            <a:srgbClr val="000000"/>
                          </a:solidFill>
                          <a:latin typeface="Arial" panose="020B0604020202020204" pitchFamily="34" charset="0"/>
                          <a:cs typeface="Arial" panose="020B0604020202020204" pitchFamily="34" charset="0"/>
                        </a:rPr>
                        <a:t>29 (11)</a:t>
                      </a:r>
                      <a:endParaRPr lang="en-GB" sz="1400" dirty="0">
                        <a:solidFill>
                          <a:srgbClr val="000000"/>
                        </a:solidFill>
                        <a:latin typeface="Arial" panose="020B0604020202020204" pitchFamily="34" charset="0"/>
                        <a:cs typeface="Arial" panose="020B0604020202020204" pitchFamily="34" charset="0"/>
                      </a:endParaRPr>
                    </a:p>
                  </a:txBody>
                  <a:tcPr marT="36000" marB="36000" anchor="ctr">
                    <a:lnL>
                      <a:noFill/>
                    </a:lnL>
                    <a:lnR>
                      <a:noFill/>
                    </a:lnR>
                    <a:lnT>
                      <a:noFill/>
                    </a:lnT>
                    <a:lnB>
                      <a:noFill/>
                    </a:lnB>
                    <a:lnTlToBr w="12700" cmpd="sng">
                      <a:noFill/>
                      <a:prstDash val="solid"/>
                    </a:lnTlToBr>
                    <a:lnBlToTr w="12700" cmpd="sng">
                      <a:noFill/>
                      <a:prstDash val="solid"/>
                    </a:lnBlToTr>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ts val="1400"/>
                        </a:lnSpc>
                      </a:pPr>
                      <a:r>
                        <a:rPr lang="en-GB" sz="1400" dirty="0" smtClean="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T="36000" marB="36000" anchor="ctr">
                    <a:lnL>
                      <a:noFill/>
                    </a:lnL>
                    <a:lnR>
                      <a:noFill/>
                    </a:lnR>
                    <a:lnT>
                      <a:noFill/>
                    </a:lnT>
                    <a:lnB>
                      <a:noFill/>
                    </a:lnB>
                    <a:lnTlToBr w="12700" cmpd="sng">
                      <a:noFill/>
                      <a:prstDash val="solid"/>
                    </a:lnTlToBr>
                    <a:lnBlToTr w="12700" cmpd="sng">
                      <a:noFill/>
                      <a:prstDash val="solid"/>
                    </a:lnBlToTr>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ts val="1400"/>
                        </a:lnSpc>
                      </a:pPr>
                      <a:r>
                        <a:rPr lang="en-GB" sz="1400" dirty="0" smtClean="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T="36000" marB="36000" anchor="ctr">
                    <a:lnL>
                      <a:noFill/>
                    </a:lnL>
                    <a:lnR>
                      <a:noFill/>
                    </a:lnR>
                    <a:lnT>
                      <a:noFill/>
                    </a:lnT>
                    <a:lnB>
                      <a:noFill/>
                    </a:lnB>
                    <a:lnTlToBr w="12700" cmpd="sng">
                      <a:noFill/>
                      <a:prstDash val="solid"/>
                    </a:lnTlToBr>
                    <a:lnBlToTr w="12700" cmpd="sng">
                      <a:noFill/>
                      <a:prstDash val="solid"/>
                    </a:lnBlToTr>
                  </a:tcPr>
                </a:tc>
              </a:tr>
              <a:tr h="24180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ts val="1400"/>
                        </a:lnSpc>
                      </a:pPr>
                      <a:r>
                        <a:rPr lang="en-GB" sz="1400" u="none" strike="noStrike" kern="1200" baseline="0" dirty="0" smtClean="0">
                          <a:solidFill>
                            <a:srgbClr val="000000"/>
                          </a:solidFill>
                          <a:latin typeface="Arial" panose="020B0604020202020204" pitchFamily="34" charset="0"/>
                          <a:cs typeface="Arial" panose="020B0604020202020204" pitchFamily="34" charset="0"/>
                        </a:rPr>
                        <a:t>Led to discontinuation</a:t>
                      </a:r>
                      <a:endParaRPr lang="en-GB" sz="1400" b="0" i="0" u="none" strike="noStrike" kern="1200" baseline="0" dirty="0" smtClean="0">
                        <a:solidFill>
                          <a:srgbClr val="000000"/>
                        </a:solidFill>
                        <a:latin typeface="Arial" panose="020B0604020202020204" pitchFamily="34" charset="0"/>
                        <a:ea typeface="+mn-ea"/>
                        <a:cs typeface="Arial" panose="020B0604020202020204" pitchFamily="34" charset="0"/>
                      </a:endParaRPr>
                    </a:p>
                  </a:txBody>
                  <a:tcPr marT="36000" marB="36000" anchor="ctr">
                    <a:lnL>
                      <a:noFill/>
                    </a:lnL>
                    <a:lnR>
                      <a:noFill/>
                    </a:lnR>
                    <a:lnT>
                      <a:noFill/>
                    </a:lnT>
                    <a:lnB>
                      <a:noFill/>
                    </a:lnB>
                    <a:lnTlToBr w="12700" cmpd="sng">
                      <a:noFill/>
                      <a:prstDash val="solid"/>
                    </a:lnTlToBr>
                    <a:lnBlToTr w="12700" cmpd="sng">
                      <a:noFill/>
                      <a:prstDash val="solid"/>
                    </a:lnBlToTr>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ts val="1400"/>
                        </a:lnSpc>
                      </a:pPr>
                      <a:r>
                        <a:rPr lang="en-GB" sz="1400" dirty="0" smtClean="0">
                          <a:solidFill>
                            <a:srgbClr val="000000"/>
                          </a:solidFill>
                          <a:latin typeface="Arial" panose="020B0604020202020204" pitchFamily="34" charset="0"/>
                          <a:cs typeface="Arial" panose="020B0604020202020204" pitchFamily="34" charset="0"/>
                        </a:rPr>
                        <a:t>7 (3)</a:t>
                      </a:r>
                      <a:endParaRPr lang="en-GB" sz="1400" dirty="0">
                        <a:solidFill>
                          <a:srgbClr val="000000"/>
                        </a:solidFill>
                        <a:latin typeface="Arial" panose="020B0604020202020204" pitchFamily="34" charset="0"/>
                        <a:cs typeface="Arial" panose="020B0604020202020204" pitchFamily="34" charset="0"/>
                      </a:endParaRPr>
                    </a:p>
                  </a:txBody>
                  <a:tcPr marT="36000" marB="36000" anchor="ctr">
                    <a:lnL>
                      <a:noFill/>
                    </a:lnL>
                    <a:lnR>
                      <a:noFill/>
                    </a:lnR>
                    <a:lnT>
                      <a:noFill/>
                    </a:lnT>
                    <a:lnB>
                      <a:noFill/>
                    </a:lnB>
                    <a:lnTlToBr w="12700" cmpd="sng">
                      <a:noFill/>
                      <a:prstDash val="solid"/>
                    </a:lnTlToBr>
                    <a:lnBlToTr w="12700" cmpd="sng">
                      <a:noFill/>
                      <a:prstDash val="solid"/>
                    </a:lnBlToTr>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ts val="1400"/>
                        </a:lnSpc>
                      </a:pPr>
                      <a:r>
                        <a:rPr lang="en-GB" sz="1400" dirty="0" smtClean="0">
                          <a:solidFill>
                            <a:srgbClr val="000000"/>
                          </a:solidFill>
                          <a:latin typeface="Arial" panose="020B0604020202020204" pitchFamily="34" charset="0"/>
                          <a:cs typeface="Arial" panose="020B0604020202020204" pitchFamily="34" charset="0"/>
                        </a:rPr>
                        <a:t>3 (12)</a:t>
                      </a:r>
                      <a:endParaRPr lang="en-GB" sz="1400" dirty="0">
                        <a:solidFill>
                          <a:srgbClr val="000000"/>
                        </a:solidFill>
                        <a:latin typeface="Arial" panose="020B0604020202020204" pitchFamily="34" charset="0"/>
                        <a:cs typeface="Arial" panose="020B0604020202020204" pitchFamily="34" charset="0"/>
                      </a:endParaRPr>
                    </a:p>
                  </a:txBody>
                  <a:tcPr marT="36000" marB="36000" anchor="ctr">
                    <a:lnL>
                      <a:noFill/>
                    </a:lnL>
                    <a:lnR>
                      <a:noFill/>
                    </a:lnR>
                    <a:lnT>
                      <a:noFill/>
                    </a:lnT>
                    <a:lnB>
                      <a:noFill/>
                    </a:lnB>
                    <a:lnTlToBr w="12700" cmpd="sng">
                      <a:noFill/>
                      <a:prstDash val="solid"/>
                    </a:lnTlToBr>
                    <a:lnBlToTr w="12700" cmpd="sng">
                      <a:noFill/>
                      <a:prstDash val="solid"/>
                    </a:lnBlToTr>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ts val="1400"/>
                        </a:lnSpc>
                      </a:pPr>
                      <a:r>
                        <a:rPr lang="en-GB" sz="1400" dirty="0" smtClean="0">
                          <a:solidFill>
                            <a:srgbClr val="000000"/>
                          </a:solidFill>
                          <a:latin typeface="Arial" panose="020B0604020202020204" pitchFamily="34" charset="0"/>
                          <a:cs typeface="Arial" panose="020B0604020202020204" pitchFamily="34" charset="0"/>
                        </a:rPr>
                        <a:t>0 (0)</a:t>
                      </a:r>
                      <a:endParaRPr lang="en-GB" sz="1400" dirty="0">
                        <a:solidFill>
                          <a:srgbClr val="000000"/>
                        </a:solidFill>
                        <a:latin typeface="Arial" panose="020B0604020202020204" pitchFamily="34" charset="0"/>
                        <a:cs typeface="Arial" panose="020B0604020202020204" pitchFamily="34" charset="0"/>
                      </a:endParaRPr>
                    </a:p>
                  </a:txBody>
                  <a:tcPr marT="36000" marB="36000" anchor="ctr">
                    <a:lnL>
                      <a:noFill/>
                    </a:lnL>
                    <a:lnR>
                      <a:noFill/>
                    </a:lnR>
                    <a:lnT>
                      <a:noFill/>
                    </a:lnT>
                    <a:lnB>
                      <a:noFill/>
                    </a:lnB>
                    <a:lnTlToBr w="12700" cmpd="sng">
                      <a:noFill/>
                      <a:prstDash val="solid"/>
                    </a:lnTlToBr>
                    <a:lnBlToTr w="12700" cmpd="sng">
                      <a:noFill/>
                      <a:prstDash val="solid"/>
                    </a:lnBlToTr>
                  </a:tcPr>
                </a:tc>
              </a:tr>
              <a:tr h="24180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lnSpc>
                          <a:spcPts val="1400"/>
                        </a:lnSpc>
                      </a:pPr>
                      <a:r>
                        <a:rPr lang="en-GB" sz="1400" u="none" strike="noStrike" kern="1200" baseline="0" dirty="0" smtClean="0">
                          <a:solidFill>
                            <a:srgbClr val="000000"/>
                          </a:solidFill>
                          <a:latin typeface="Arial" panose="020B0604020202020204" pitchFamily="34" charset="0"/>
                          <a:cs typeface="Arial" panose="020B0604020202020204" pitchFamily="34" charset="0"/>
                        </a:rPr>
                        <a:t>Led to death</a:t>
                      </a:r>
                      <a:endParaRPr lang="en-GB" sz="1400" dirty="0" smtClean="0">
                        <a:solidFill>
                          <a:srgbClr val="000000"/>
                        </a:solidFill>
                        <a:latin typeface="Arial" panose="020B0604020202020204" pitchFamily="34" charset="0"/>
                        <a:cs typeface="Arial" panose="020B0604020202020204" pitchFamily="34" charset="0"/>
                      </a:endParaRPr>
                    </a:p>
                  </a:txBody>
                  <a:tcPr marT="36000" marB="36000" anchor="ctr">
                    <a:lnL>
                      <a:noFill/>
                    </a:lnL>
                    <a:lnR>
                      <a:noFill/>
                    </a:lnR>
                    <a:lnT>
                      <a:noFill/>
                    </a:lnT>
                    <a:lnB>
                      <a:noFill/>
                    </a:lnB>
                    <a:lnTlToBr w="12700" cmpd="sng">
                      <a:noFill/>
                      <a:prstDash val="solid"/>
                    </a:lnTlToBr>
                    <a:lnBlToTr w="12700" cmpd="sng">
                      <a:noFill/>
                      <a:prstDash val="solid"/>
                    </a:lnBlToTr>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ts val="1400"/>
                        </a:lnSpc>
                      </a:pPr>
                      <a:r>
                        <a:rPr lang="en-GB" sz="1400" dirty="0" smtClean="0">
                          <a:solidFill>
                            <a:srgbClr val="000000"/>
                          </a:solidFill>
                          <a:latin typeface="Arial" panose="020B0604020202020204" pitchFamily="34" charset="0"/>
                          <a:cs typeface="Arial" panose="020B0604020202020204" pitchFamily="34" charset="0"/>
                        </a:rPr>
                        <a:t>2 (1)</a:t>
                      </a:r>
                      <a:endParaRPr lang="en-GB" sz="1400" dirty="0">
                        <a:solidFill>
                          <a:srgbClr val="000000"/>
                        </a:solidFill>
                        <a:latin typeface="Arial" panose="020B0604020202020204" pitchFamily="34" charset="0"/>
                        <a:cs typeface="Arial" panose="020B0604020202020204" pitchFamily="34" charset="0"/>
                      </a:endParaRPr>
                    </a:p>
                  </a:txBody>
                  <a:tcPr marT="36000" marB="36000" anchor="ctr">
                    <a:lnL>
                      <a:noFill/>
                    </a:lnL>
                    <a:lnR>
                      <a:noFill/>
                    </a:lnR>
                    <a:lnT>
                      <a:noFill/>
                    </a:lnT>
                    <a:lnB>
                      <a:noFill/>
                    </a:lnB>
                    <a:lnTlToBr w="12700" cmpd="sng">
                      <a:noFill/>
                      <a:prstDash val="solid"/>
                    </a:lnTlToBr>
                    <a:lnBlToTr w="12700" cmpd="sng">
                      <a:noFill/>
                      <a:prstDash val="solid"/>
                    </a:lnBlToTr>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ts val="1400"/>
                        </a:lnSpc>
                      </a:pPr>
                      <a:r>
                        <a:rPr lang="en-GB" sz="1400" dirty="0" smtClean="0">
                          <a:solidFill>
                            <a:srgbClr val="000000"/>
                          </a:solidFill>
                          <a:latin typeface="Arial" panose="020B0604020202020204" pitchFamily="34" charset="0"/>
                          <a:cs typeface="Arial" panose="020B0604020202020204" pitchFamily="34" charset="0"/>
                        </a:rPr>
                        <a:t>0 (0)</a:t>
                      </a:r>
                    </a:p>
                  </a:txBody>
                  <a:tcPr marT="36000" marB="36000" anchor="ctr">
                    <a:lnL>
                      <a:noFill/>
                    </a:lnL>
                    <a:lnR>
                      <a:noFill/>
                    </a:lnR>
                    <a:lnT>
                      <a:noFill/>
                    </a:lnT>
                    <a:lnB>
                      <a:noFill/>
                    </a:lnB>
                    <a:lnTlToBr w="12700" cmpd="sng">
                      <a:noFill/>
                      <a:prstDash val="solid"/>
                    </a:lnTlToBr>
                    <a:lnBlToTr w="12700" cmpd="sng">
                      <a:noFill/>
                      <a:prstDash val="solid"/>
                    </a:lnBlToTr>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ts val="1400"/>
                        </a:lnSpc>
                      </a:pPr>
                      <a:r>
                        <a:rPr lang="en-GB" sz="1400" dirty="0" smtClean="0">
                          <a:solidFill>
                            <a:srgbClr val="000000"/>
                          </a:solidFill>
                          <a:latin typeface="Arial" panose="020B0604020202020204" pitchFamily="34" charset="0"/>
                          <a:cs typeface="Arial" panose="020B0604020202020204" pitchFamily="34" charset="0"/>
                        </a:rPr>
                        <a:t>1 (3)</a:t>
                      </a:r>
                    </a:p>
                  </a:txBody>
                  <a:tcPr marT="36000" marB="36000" anchor="ctr">
                    <a:lnL>
                      <a:noFill/>
                    </a:lnL>
                    <a:lnR>
                      <a:noFill/>
                    </a:lnR>
                    <a:lnT>
                      <a:noFill/>
                    </a:lnT>
                    <a:lnB>
                      <a:noFill/>
                    </a:lnB>
                    <a:lnTlToBr w="12700" cmpd="sng">
                      <a:noFill/>
                      <a:prstDash val="solid"/>
                    </a:lnTlToBr>
                    <a:lnBlToTr w="12700" cmpd="sng">
                      <a:noFill/>
                      <a:prstDash val="solid"/>
                    </a:lnBlToTr>
                  </a:tcPr>
                </a:tc>
              </a:tr>
            </a:tbl>
          </a:graphicData>
        </a:graphic>
      </p:graphicFrame>
      <p:sp>
        <p:nvSpPr>
          <p:cNvPr id="18" name="Text Placeholder 2"/>
          <p:cNvSpPr>
            <a:spLocks noGrp="1"/>
          </p:cNvSpPr>
          <p:nvPr>
            <p:ph type="body" sz="quarter" idx="11"/>
          </p:nvPr>
        </p:nvSpPr>
        <p:spPr>
          <a:xfrm>
            <a:off x="3882684" y="6096000"/>
            <a:ext cx="4896192" cy="487363"/>
          </a:xfrm>
        </p:spPr>
        <p:txBody>
          <a:bodyPr/>
          <a:lstStyle/>
          <a:p>
            <a:r>
              <a:rPr lang="fr-FR" dirty="0" err="1"/>
              <a:t>Wainberg</a:t>
            </a:r>
            <a:r>
              <a:rPr lang="fr-FR" dirty="0"/>
              <a:t> ZA, et al. </a:t>
            </a:r>
            <a:r>
              <a:rPr lang="en-US" dirty="0">
                <a:solidFill>
                  <a:schemeClr val="tx1"/>
                </a:solidFill>
                <a:latin typeface="Arial" panose="020B0604020202020204" pitchFamily="34" charset="0"/>
                <a:cs typeface="Arial" panose="020B0604020202020204" pitchFamily="34" charset="0"/>
              </a:rPr>
              <a:t>Ann </a:t>
            </a:r>
            <a:r>
              <a:rPr lang="en-US" dirty="0" err="1">
                <a:solidFill>
                  <a:schemeClr val="tx1"/>
                </a:solidFill>
                <a:latin typeface="Arial" panose="020B0604020202020204" pitchFamily="34" charset="0"/>
                <a:cs typeface="Arial" panose="020B0604020202020204" pitchFamily="34" charset="0"/>
              </a:rPr>
              <a:t>Oncol</a:t>
            </a:r>
            <a:r>
              <a:rPr lang="en-US" dirty="0">
                <a:solidFill>
                  <a:schemeClr val="tx1"/>
                </a:solidFill>
                <a:latin typeface="Arial" panose="020B0604020202020204" pitchFamily="34" charset="0"/>
                <a:cs typeface="Arial" panose="020B0604020202020204" pitchFamily="34" charset="0"/>
              </a:rPr>
              <a:t> 2017;28(</a:t>
            </a:r>
            <a:r>
              <a:rPr lang="en-US" dirty="0" err="1">
                <a:solidFill>
                  <a:schemeClr val="tx1"/>
                </a:solidFill>
                <a:latin typeface="Arial" panose="020B0604020202020204" pitchFamily="34" charset="0"/>
                <a:cs typeface="Arial" panose="020B0604020202020204" pitchFamily="34" charset="0"/>
              </a:rPr>
              <a:t>Suppl</a:t>
            </a:r>
            <a:r>
              <a:rPr lang="en-US" dirty="0">
                <a:solidFill>
                  <a:schemeClr val="tx1"/>
                </a:solidFill>
                <a:latin typeface="Arial" panose="020B0604020202020204" pitchFamily="34" charset="0"/>
                <a:cs typeface="Arial" panose="020B0604020202020204" pitchFamily="34" charset="0"/>
              </a:rPr>
              <a:t> 5):</a:t>
            </a:r>
            <a:r>
              <a:rPr lang="en-US" dirty="0" err="1">
                <a:solidFill>
                  <a:schemeClr val="tx1"/>
                </a:solidFill>
                <a:latin typeface="Arial" panose="020B0604020202020204" pitchFamily="34" charset="0"/>
                <a:cs typeface="Arial" panose="020B0604020202020204" pitchFamily="34" charset="0"/>
              </a:rPr>
              <a:t>Abstr</a:t>
            </a:r>
            <a:r>
              <a:rPr lang="en-US" dirty="0">
                <a:solidFill>
                  <a:schemeClr val="tx1"/>
                </a:solidFill>
                <a:latin typeface="Arial" panose="020B0604020202020204" pitchFamily="34" charset="0"/>
                <a:cs typeface="Arial" panose="020B0604020202020204" pitchFamily="34" charset="0"/>
              </a:rPr>
              <a:t> </a:t>
            </a:r>
            <a:r>
              <a:rPr lang="fr-FR" dirty="0" smtClean="0"/>
              <a:t>LBA28_PR</a:t>
            </a:r>
            <a:endParaRPr lang="en-GB" dirty="0"/>
          </a:p>
        </p:txBody>
      </p:sp>
    </p:spTree>
    <p:extLst>
      <p:ext uri="{BB962C8B-B14F-4D97-AF65-F5344CB8AC3E}">
        <p14:creationId xmlns="" xmlns:p14="http://schemas.microsoft.com/office/powerpoint/2010/main" val="26409932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p:cNvSpPr>
            <a:spLocks noGrp="1"/>
          </p:cNvSpPr>
          <p:nvPr>
            <p:ph idx="1"/>
          </p:nvPr>
        </p:nvSpPr>
        <p:spPr/>
        <p:txBody>
          <a:bodyPr/>
          <a:lstStyle/>
          <a:p>
            <a:pPr marL="0" indent="0">
              <a:buNone/>
            </a:pPr>
            <a:r>
              <a:rPr lang="en-US" b="1" dirty="0"/>
              <a:t>Study objective</a:t>
            </a:r>
          </a:p>
          <a:p>
            <a:pPr marL="285750" indent="-285750">
              <a:buFont typeface="Arial" panose="020B0604020202020204" pitchFamily="34" charset="0"/>
              <a:buChar char="•"/>
            </a:pPr>
            <a:r>
              <a:rPr lang="en-US" dirty="0"/>
              <a:t>To evaluate the efficacy of 6 vs. 12 months of S-1 adjuvant CT in patients with stage II gastric cancer</a:t>
            </a:r>
          </a:p>
          <a:p>
            <a:endParaRPr lang="en-GB" dirty="0"/>
          </a:p>
        </p:txBody>
      </p:sp>
      <p:sp>
        <p:nvSpPr>
          <p:cNvPr id="17" name="Text Placeholder 16"/>
          <p:cNvSpPr>
            <a:spLocks noGrp="1"/>
          </p:cNvSpPr>
          <p:nvPr>
            <p:ph type="body" sz="quarter" idx="10"/>
          </p:nvPr>
        </p:nvSpPr>
        <p:spPr/>
        <p:txBody>
          <a:bodyPr/>
          <a:lstStyle/>
          <a:p>
            <a:r>
              <a:rPr lang="en-GB" dirty="0"/>
              <a:t>*1 course = 4-weeks on, 2-weeks </a:t>
            </a:r>
            <a:r>
              <a:rPr lang="en-GB" dirty="0" smtClean="0"/>
              <a:t>off</a:t>
            </a:r>
            <a:endParaRPr lang="en-GB" dirty="0"/>
          </a:p>
        </p:txBody>
      </p:sp>
      <p:sp>
        <p:nvSpPr>
          <p:cNvPr id="18" name="Text Placeholder 17"/>
          <p:cNvSpPr>
            <a:spLocks noGrp="1"/>
          </p:cNvSpPr>
          <p:nvPr>
            <p:ph type="body" sz="quarter" idx="11"/>
          </p:nvPr>
        </p:nvSpPr>
        <p:spPr>
          <a:xfrm>
            <a:off x="4122052" y="6096000"/>
            <a:ext cx="4656824" cy="487363"/>
          </a:xfrm>
        </p:spPr>
        <p:txBody>
          <a:bodyPr/>
          <a:lstStyle/>
          <a:p>
            <a:r>
              <a:rPr lang="en-GB" dirty="0"/>
              <a:t>Yoshikawa T, et al. </a:t>
            </a:r>
            <a:r>
              <a:rPr lang="fr-FR" dirty="0"/>
              <a:t>Ann </a:t>
            </a:r>
            <a:r>
              <a:rPr lang="fr-FR" dirty="0" err="1"/>
              <a:t>Oncol</a:t>
            </a:r>
            <a:r>
              <a:rPr lang="fr-FR" dirty="0"/>
              <a:t> 2017;28(</a:t>
            </a:r>
            <a:r>
              <a:rPr lang="fr-FR" dirty="0" err="1"/>
              <a:t>Suppl</a:t>
            </a:r>
            <a:r>
              <a:rPr lang="fr-FR" dirty="0"/>
              <a:t> 5):</a:t>
            </a:r>
            <a:r>
              <a:rPr lang="fr-FR" dirty="0" err="1"/>
              <a:t>Abstr</a:t>
            </a:r>
            <a:r>
              <a:rPr lang="fr-FR" dirty="0"/>
              <a:t> </a:t>
            </a:r>
            <a:r>
              <a:rPr lang="en-GB" dirty="0" smtClean="0"/>
              <a:t>626PD</a:t>
            </a:r>
            <a:endParaRPr lang="en-GB" dirty="0"/>
          </a:p>
        </p:txBody>
      </p:sp>
      <p:sp>
        <p:nvSpPr>
          <p:cNvPr id="32" name="Rectangle 2"/>
          <p:cNvSpPr txBox="1">
            <a:spLocks noChangeArrowheads="1"/>
          </p:cNvSpPr>
          <p:nvPr/>
        </p:nvSpPr>
        <p:spPr bwMode="auto">
          <a:xfrm>
            <a:off x="365124" y="179614"/>
            <a:ext cx="8238945" cy="8077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45720" rIns="0" bIns="0" numCol="1" anchor="ctr" anchorCtr="0" compatLnSpc="1">
            <a:prstTxWarp prst="textNoShape">
              <a:avLst/>
            </a:prstTxWarp>
          </a:bodyPr>
          <a:lstStyle>
            <a:lvl1pPr algn="l" rtl="0" fontAlgn="base">
              <a:spcBef>
                <a:spcPct val="0"/>
              </a:spcBef>
              <a:spcAft>
                <a:spcPct val="0"/>
              </a:spcAft>
              <a:defRPr sz="1800" b="1">
                <a:solidFill>
                  <a:schemeClr val="bg1"/>
                </a:solidFill>
                <a:latin typeface="+mj-lt"/>
                <a:ea typeface="+mj-ea"/>
                <a:cs typeface="+mj-cs"/>
              </a:defRPr>
            </a:lvl1pPr>
            <a:lvl2pPr algn="l" rtl="0" fontAlgn="base">
              <a:spcBef>
                <a:spcPct val="0"/>
              </a:spcBef>
              <a:spcAft>
                <a:spcPct val="0"/>
              </a:spcAft>
              <a:defRPr sz="2800" b="1">
                <a:solidFill>
                  <a:schemeClr val="tx2"/>
                </a:solidFill>
                <a:latin typeface="Arial" charset="0"/>
                <a:cs typeface="Arial" charset="0"/>
              </a:defRPr>
            </a:lvl2pPr>
            <a:lvl3pPr algn="l" rtl="0" fontAlgn="base">
              <a:spcBef>
                <a:spcPct val="0"/>
              </a:spcBef>
              <a:spcAft>
                <a:spcPct val="0"/>
              </a:spcAft>
              <a:defRPr sz="2800" b="1">
                <a:solidFill>
                  <a:schemeClr val="tx2"/>
                </a:solidFill>
                <a:latin typeface="Arial" charset="0"/>
                <a:cs typeface="Arial" charset="0"/>
              </a:defRPr>
            </a:lvl3pPr>
            <a:lvl4pPr algn="l" rtl="0" fontAlgn="base">
              <a:spcBef>
                <a:spcPct val="0"/>
              </a:spcBef>
              <a:spcAft>
                <a:spcPct val="0"/>
              </a:spcAft>
              <a:defRPr sz="2800" b="1">
                <a:solidFill>
                  <a:schemeClr val="tx2"/>
                </a:solidFill>
                <a:latin typeface="Arial" charset="0"/>
                <a:cs typeface="Arial" charset="0"/>
              </a:defRPr>
            </a:lvl4pPr>
            <a:lvl5pPr algn="l" rtl="0" fontAlgn="base">
              <a:spcBef>
                <a:spcPct val="0"/>
              </a:spcBef>
              <a:spcAft>
                <a:spcPct val="0"/>
              </a:spcAft>
              <a:defRPr sz="2800" b="1">
                <a:solidFill>
                  <a:schemeClr val="tx2"/>
                </a:solidFill>
                <a:latin typeface="Arial" charset="0"/>
                <a:cs typeface="Arial" charset="0"/>
              </a:defRPr>
            </a:lvl5pPr>
            <a:lvl6pPr marL="457200" algn="l" rtl="0" fontAlgn="base">
              <a:spcBef>
                <a:spcPct val="0"/>
              </a:spcBef>
              <a:spcAft>
                <a:spcPct val="0"/>
              </a:spcAft>
              <a:defRPr sz="2800" b="1">
                <a:solidFill>
                  <a:schemeClr val="tx2"/>
                </a:solidFill>
                <a:latin typeface="Arial" charset="0"/>
                <a:cs typeface="Arial" charset="0"/>
              </a:defRPr>
            </a:lvl6pPr>
            <a:lvl7pPr marL="914400" algn="l" rtl="0" fontAlgn="base">
              <a:spcBef>
                <a:spcPct val="0"/>
              </a:spcBef>
              <a:spcAft>
                <a:spcPct val="0"/>
              </a:spcAft>
              <a:defRPr sz="2800" b="1">
                <a:solidFill>
                  <a:schemeClr val="tx2"/>
                </a:solidFill>
                <a:latin typeface="Arial" charset="0"/>
                <a:cs typeface="Arial" charset="0"/>
              </a:defRPr>
            </a:lvl7pPr>
            <a:lvl8pPr marL="1371600" algn="l" rtl="0" fontAlgn="base">
              <a:spcBef>
                <a:spcPct val="0"/>
              </a:spcBef>
              <a:spcAft>
                <a:spcPct val="0"/>
              </a:spcAft>
              <a:defRPr sz="2800" b="1">
                <a:solidFill>
                  <a:schemeClr val="tx2"/>
                </a:solidFill>
                <a:latin typeface="Arial" charset="0"/>
                <a:cs typeface="Arial" charset="0"/>
              </a:defRPr>
            </a:lvl8pPr>
            <a:lvl9pPr marL="1828800" algn="l" rtl="0" fontAlgn="base">
              <a:spcBef>
                <a:spcPct val="0"/>
              </a:spcBef>
              <a:spcAft>
                <a:spcPct val="0"/>
              </a:spcAft>
              <a:defRPr sz="2800" b="1">
                <a:solidFill>
                  <a:schemeClr val="tx2"/>
                </a:solidFill>
                <a:latin typeface="Arial" charset="0"/>
                <a:cs typeface="Arial" charset="0"/>
              </a:defRPr>
            </a:lvl9pPr>
          </a:lstStyle>
          <a:p>
            <a:r>
              <a:rPr lang="en-GB" altLang="zh-CN" dirty="0" smtClean="0"/>
              <a:t>626PD: </a:t>
            </a:r>
            <a:r>
              <a:rPr lang="en-GB" dirty="0" smtClean="0"/>
              <a:t>A randomized phase III trial comparing 4 courses and 8 courses of S-1 adjuvant chemotherapy for p-stage II gastric cancer: JCOG1104 </a:t>
            </a:r>
            <a:br>
              <a:rPr lang="en-GB" dirty="0" smtClean="0"/>
            </a:br>
            <a:r>
              <a:rPr lang="en-GB" dirty="0" smtClean="0"/>
              <a:t>(OPAS-1) – Yoshikawa T, et al</a:t>
            </a:r>
            <a:endParaRPr lang="en-GB" altLang="zh-CN" dirty="0"/>
          </a:p>
        </p:txBody>
      </p:sp>
      <p:sp>
        <p:nvSpPr>
          <p:cNvPr id="33" name="Oval 14"/>
          <p:cNvSpPr>
            <a:spLocks noChangeArrowheads="1"/>
          </p:cNvSpPr>
          <p:nvPr/>
        </p:nvSpPr>
        <p:spPr bwMode="auto">
          <a:xfrm>
            <a:off x="4255697" y="3454458"/>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en-GB" altLang="zh-CN" b="1" dirty="0" smtClean="0">
                <a:solidFill>
                  <a:srgbClr val="043882"/>
                </a:solidFill>
                <a:latin typeface="Arial"/>
                <a:ea typeface="SimSun" pitchFamily="2" charset="-122"/>
                <a:cs typeface="Arial"/>
              </a:rPr>
              <a:t>R</a:t>
            </a:r>
          </a:p>
        </p:txBody>
      </p:sp>
      <p:cxnSp>
        <p:nvCxnSpPr>
          <p:cNvPr id="34" name="AutoShape 15"/>
          <p:cNvCxnSpPr>
            <a:cxnSpLocks noChangeShapeType="1"/>
            <a:stCxn id="33" idx="0"/>
            <a:endCxn id="36" idx="1"/>
          </p:cNvCxnSpPr>
          <p:nvPr/>
        </p:nvCxnSpPr>
        <p:spPr bwMode="auto">
          <a:xfrm rot="5400000" flipH="1" flipV="1">
            <a:off x="4594230" y="2458627"/>
            <a:ext cx="949096" cy="1042567"/>
          </a:xfrm>
          <a:prstGeom prst="bentConnector2">
            <a:avLst/>
          </a:prstGeom>
          <a:noFill/>
          <a:ln w="57150">
            <a:solidFill>
              <a:schemeClr val="bg2">
                <a:lumMod val="60000"/>
                <a:lumOff val="40000"/>
              </a:schemeClr>
            </a:solidFill>
            <a:round/>
            <a:headEnd/>
            <a:tailEnd type="triangle" w="med" len="med"/>
          </a:ln>
        </p:spPr>
      </p:cxnSp>
      <p:cxnSp>
        <p:nvCxnSpPr>
          <p:cNvPr id="35" name="AutoShape 19"/>
          <p:cNvCxnSpPr>
            <a:cxnSpLocks noChangeShapeType="1"/>
            <a:stCxn id="38" idx="3"/>
            <a:endCxn id="33" idx="2"/>
          </p:cNvCxnSpPr>
          <p:nvPr/>
        </p:nvCxnSpPr>
        <p:spPr bwMode="auto">
          <a:xfrm flipV="1">
            <a:off x="4122051" y="3746558"/>
            <a:ext cx="133646" cy="1"/>
          </a:xfrm>
          <a:prstGeom prst="straightConnector1">
            <a:avLst/>
          </a:prstGeom>
          <a:noFill/>
          <a:ln w="57150">
            <a:solidFill>
              <a:schemeClr val="bg2">
                <a:lumMod val="60000"/>
                <a:lumOff val="40000"/>
              </a:schemeClr>
            </a:solidFill>
            <a:round/>
            <a:headEnd type="none" w="med" len="med"/>
            <a:tailEnd type="none" w="med" len="med"/>
          </a:ln>
        </p:spPr>
      </p:cxnSp>
      <p:sp>
        <p:nvSpPr>
          <p:cNvPr id="36" name="AutoShape 8"/>
          <p:cNvSpPr>
            <a:spLocks noChangeArrowheads="1"/>
          </p:cNvSpPr>
          <p:nvPr/>
        </p:nvSpPr>
        <p:spPr bwMode="auto">
          <a:xfrm>
            <a:off x="5590062" y="2178246"/>
            <a:ext cx="3221964" cy="654232"/>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en-GB" altLang="zh-CN" b="1" dirty="0" smtClean="0">
                <a:solidFill>
                  <a:srgbClr val="FFFFFF"/>
                </a:solidFill>
                <a:latin typeface="Arial"/>
                <a:ea typeface="SimSun" pitchFamily="2" charset="-122"/>
                <a:cs typeface="Arial"/>
              </a:rPr>
              <a:t>Arm A</a:t>
            </a:r>
            <a:r>
              <a:rPr lang="en-GB" altLang="zh-CN" dirty="0" smtClean="0">
                <a:solidFill>
                  <a:srgbClr val="FFFFFF"/>
                </a:solidFill>
                <a:latin typeface="Arial"/>
                <a:ea typeface="SimSun" pitchFamily="2" charset="-122"/>
                <a:cs typeface="Arial"/>
              </a:rPr>
              <a:t>: 8 courses* (1 year)</a:t>
            </a:r>
          </a:p>
          <a:p>
            <a:pPr algn="ctr" defTabSz="892175" eaLnBrk="0" hangingPunct="0"/>
            <a:r>
              <a:rPr lang="en-GB" altLang="zh-CN" dirty="0" smtClean="0">
                <a:solidFill>
                  <a:srgbClr val="FFFFFF"/>
                </a:solidFill>
                <a:latin typeface="Arial"/>
                <a:ea typeface="SimSun" pitchFamily="2" charset="-122"/>
                <a:cs typeface="Arial"/>
              </a:rPr>
              <a:t>S-1 80 mg/m</a:t>
            </a:r>
            <a:r>
              <a:rPr lang="en-GB" altLang="zh-CN" baseline="30000" dirty="0" smtClean="0">
                <a:solidFill>
                  <a:srgbClr val="FFFFFF"/>
                </a:solidFill>
                <a:latin typeface="Arial"/>
                <a:ea typeface="SimSun" pitchFamily="2" charset="-122"/>
                <a:cs typeface="Arial"/>
              </a:rPr>
              <a:t>2 </a:t>
            </a:r>
            <a:r>
              <a:rPr lang="en-GB" altLang="zh-CN" dirty="0" smtClean="0">
                <a:solidFill>
                  <a:srgbClr val="FFFFFF"/>
                </a:solidFill>
                <a:latin typeface="Arial"/>
                <a:ea typeface="SimSun" pitchFamily="2" charset="-122"/>
                <a:cs typeface="Arial"/>
              </a:rPr>
              <a:t>(n=262)</a:t>
            </a:r>
            <a:endParaRPr lang="en-GB" altLang="zh-CN" dirty="0">
              <a:solidFill>
                <a:srgbClr val="FFFFFF"/>
              </a:solidFill>
              <a:latin typeface="Arial"/>
              <a:ea typeface="SimSun" pitchFamily="2" charset="-122"/>
              <a:cs typeface="Arial"/>
            </a:endParaRPr>
          </a:p>
        </p:txBody>
      </p:sp>
      <p:sp>
        <p:nvSpPr>
          <p:cNvPr id="38" name="AutoShape 9"/>
          <p:cNvSpPr>
            <a:spLocks noChangeArrowheads="1"/>
          </p:cNvSpPr>
          <p:nvPr/>
        </p:nvSpPr>
        <p:spPr bwMode="auto">
          <a:xfrm>
            <a:off x="126608" y="2247430"/>
            <a:ext cx="3995443" cy="2998257"/>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en-US" altLang="zh-CN" dirty="0">
                <a:solidFill>
                  <a:srgbClr val="FFFFFF"/>
                </a:solidFill>
                <a:latin typeface="Arial"/>
                <a:ea typeface="SimSun" pitchFamily="2" charset="-122"/>
                <a:cs typeface="Arial"/>
              </a:rPr>
              <a:t>Key patient inclusion criteria</a:t>
            </a:r>
            <a:endParaRPr lang="en-GB" altLang="zh-CN" dirty="0">
              <a:solidFill>
                <a:srgbClr val="FFFFFF"/>
              </a:solidFill>
              <a:latin typeface="Arial"/>
              <a:ea typeface="SimSun" pitchFamily="2" charset="-122"/>
              <a:cs typeface="Arial"/>
            </a:endParaRPr>
          </a:p>
          <a:p>
            <a:pPr marL="228600" indent="-228600" defTabSz="892175" eaLnBrk="0" hangingPunct="0">
              <a:spcAft>
                <a:spcPct val="30000"/>
              </a:spcAft>
              <a:buFont typeface="Arial" pitchFamily="34" charset="0"/>
              <a:buChar char="•"/>
            </a:pPr>
            <a:r>
              <a:rPr lang="en-GB" altLang="zh-CN" dirty="0" smtClean="0">
                <a:solidFill>
                  <a:srgbClr val="FFFFFF"/>
                </a:solidFill>
                <a:latin typeface="Arial"/>
                <a:ea typeface="SimSun" pitchFamily="2" charset="-122"/>
                <a:cs typeface="Arial"/>
              </a:rPr>
              <a:t>Histologically proven adenocarcinoma of the stomach – stage II (excl. T1N2-3 and T3N0)</a:t>
            </a:r>
          </a:p>
          <a:p>
            <a:pPr marL="228600" indent="-228600" defTabSz="892175" eaLnBrk="0" hangingPunct="0">
              <a:spcAft>
                <a:spcPct val="30000"/>
              </a:spcAft>
              <a:buFont typeface="Arial" pitchFamily="34" charset="0"/>
              <a:buChar char="•"/>
            </a:pPr>
            <a:r>
              <a:rPr lang="en-GB" altLang="zh-CN" dirty="0" smtClean="0">
                <a:solidFill>
                  <a:srgbClr val="FFFFFF"/>
                </a:solidFill>
                <a:latin typeface="Arial"/>
                <a:ea typeface="SimSun" pitchFamily="2" charset="-122"/>
                <a:cs typeface="Arial"/>
              </a:rPr>
              <a:t>R0 resection </a:t>
            </a:r>
          </a:p>
          <a:p>
            <a:pPr marL="228600" indent="-228600" defTabSz="892175" eaLnBrk="0" hangingPunct="0">
              <a:spcAft>
                <a:spcPct val="30000"/>
              </a:spcAft>
              <a:buFont typeface="Arial" pitchFamily="34" charset="0"/>
              <a:buChar char="•"/>
            </a:pPr>
            <a:r>
              <a:rPr lang="en-GB" altLang="zh-CN" dirty="0" smtClean="0">
                <a:solidFill>
                  <a:srgbClr val="FFFFFF"/>
                </a:solidFill>
                <a:latin typeface="Arial"/>
                <a:ea typeface="SimSun" pitchFamily="2" charset="-122"/>
                <a:cs typeface="Arial"/>
              </a:rPr>
              <a:t>Surgery by laparotomy (or laparoscopic approach for stage I)</a:t>
            </a:r>
          </a:p>
          <a:p>
            <a:pPr marL="228600" indent="-228600" defTabSz="892175" eaLnBrk="0" hangingPunct="0">
              <a:spcAft>
                <a:spcPct val="30000"/>
              </a:spcAft>
              <a:buFont typeface="Arial" pitchFamily="34" charset="0"/>
              <a:buChar char="•"/>
            </a:pPr>
            <a:r>
              <a:rPr lang="en-GB" altLang="zh-CN" dirty="0" smtClean="0">
                <a:solidFill>
                  <a:srgbClr val="FFFFFF"/>
                </a:solidFill>
                <a:latin typeface="Arial"/>
                <a:ea typeface="SimSun" pitchFamily="2" charset="-122"/>
                <a:cs typeface="Arial"/>
              </a:rPr>
              <a:t>ECOG </a:t>
            </a:r>
            <a:r>
              <a:rPr lang="en-GB" altLang="zh-CN" dirty="0">
                <a:solidFill>
                  <a:srgbClr val="FFFFFF"/>
                </a:solidFill>
                <a:latin typeface="Arial"/>
                <a:ea typeface="SimSun" pitchFamily="2" charset="-122"/>
                <a:cs typeface="Arial"/>
              </a:rPr>
              <a:t>PS </a:t>
            </a:r>
            <a:r>
              <a:rPr lang="en-GB" altLang="zh-CN" dirty="0" smtClean="0">
                <a:solidFill>
                  <a:srgbClr val="FFFFFF"/>
                </a:solidFill>
                <a:latin typeface="Arial"/>
                <a:ea typeface="SimSun" pitchFamily="2" charset="-122"/>
                <a:cs typeface="Arial"/>
              </a:rPr>
              <a:t>0–1</a:t>
            </a:r>
            <a:endParaRPr lang="en-GB" altLang="zh-CN" dirty="0">
              <a:solidFill>
                <a:srgbClr val="FFFFFF"/>
              </a:solidFill>
              <a:latin typeface="Arial"/>
              <a:ea typeface="SimSun" pitchFamily="2" charset="-122"/>
              <a:cs typeface="Arial"/>
            </a:endParaRPr>
          </a:p>
          <a:p>
            <a:pPr defTabSz="892175" eaLnBrk="0" hangingPunct="0">
              <a:spcAft>
                <a:spcPct val="30000"/>
              </a:spcAft>
            </a:pPr>
            <a:r>
              <a:rPr lang="en-GB" altLang="zh-CN" dirty="0">
                <a:solidFill>
                  <a:srgbClr val="FFFFFF"/>
                </a:solidFill>
                <a:latin typeface="Arial"/>
                <a:ea typeface="SimSun" pitchFamily="2" charset="-122"/>
                <a:cs typeface="Arial"/>
              </a:rPr>
              <a:t>(</a:t>
            </a:r>
            <a:r>
              <a:rPr lang="en-GB" altLang="zh-CN" dirty="0" smtClean="0">
                <a:solidFill>
                  <a:srgbClr val="FFFFFF"/>
                </a:solidFill>
                <a:latin typeface="Arial"/>
                <a:ea typeface="SimSun" pitchFamily="2" charset="-122"/>
                <a:cs typeface="Arial"/>
              </a:rPr>
              <a:t>n=528)</a:t>
            </a:r>
            <a:endParaRPr lang="en-GB" altLang="zh-CN" dirty="0">
              <a:solidFill>
                <a:srgbClr val="FFFFFF"/>
              </a:solidFill>
              <a:latin typeface="Arial"/>
              <a:ea typeface="SimSun" pitchFamily="2" charset="-122"/>
              <a:cs typeface="Arial"/>
            </a:endParaRPr>
          </a:p>
        </p:txBody>
      </p:sp>
      <p:sp>
        <p:nvSpPr>
          <p:cNvPr id="39" name="Rectangle 9"/>
          <p:cNvSpPr txBox="1">
            <a:spLocks noChangeArrowheads="1"/>
          </p:cNvSpPr>
          <p:nvPr/>
        </p:nvSpPr>
        <p:spPr bwMode="auto">
          <a:xfrm>
            <a:off x="348581" y="5517232"/>
            <a:ext cx="4130676" cy="91218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b="1" smtClean="0">
                <a:solidFill>
                  <a:schemeClr val="bg2"/>
                </a:solidFill>
              </a:rPr>
              <a:t>PRIMARY ENDPOINT(S)</a:t>
            </a:r>
          </a:p>
          <a:p>
            <a:r>
              <a:rPr lang="en-GB" smtClean="0"/>
              <a:t>RFS</a:t>
            </a:r>
          </a:p>
          <a:p>
            <a:endParaRPr lang="en-GB" dirty="0"/>
          </a:p>
        </p:txBody>
      </p:sp>
      <p:sp>
        <p:nvSpPr>
          <p:cNvPr id="40" name="Content Placeholder 26"/>
          <p:cNvSpPr txBox="1">
            <a:spLocks/>
          </p:cNvSpPr>
          <p:nvPr/>
        </p:nvSpPr>
        <p:spPr>
          <a:xfrm>
            <a:off x="3988405" y="5517232"/>
            <a:ext cx="4904075" cy="912184"/>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b="1" smtClean="0">
                <a:solidFill>
                  <a:schemeClr val="bg2"/>
                </a:solidFill>
              </a:rPr>
              <a:t>SECONDARY ENDPOINTS</a:t>
            </a:r>
          </a:p>
          <a:p>
            <a:r>
              <a:rPr lang="en-GB" smtClean="0"/>
              <a:t>OS, TTF, safety, proportion of the treatment continuation at each time point</a:t>
            </a:r>
            <a:endParaRPr lang="en-GB" dirty="0"/>
          </a:p>
        </p:txBody>
      </p:sp>
      <p:cxnSp>
        <p:nvCxnSpPr>
          <p:cNvPr id="41" name="AutoShape 16"/>
          <p:cNvCxnSpPr>
            <a:cxnSpLocks noChangeShapeType="1"/>
            <a:stCxn id="33" idx="4"/>
            <a:endCxn id="43" idx="1"/>
          </p:cNvCxnSpPr>
          <p:nvPr/>
        </p:nvCxnSpPr>
        <p:spPr bwMode="auto">
          <a:xfrm rot="16200000" flipH="1">
            <a:off x="4560788" y="4025364"/>
            <a:ext cx="986984" cy="1013571"/>
          </a:xfrm>
          <a:prstGeom prst="bentConnector2">
            <a:avLst/>
          </a:prstGeom>
          <a:noFill/>
          <a:ln w="57150">
            <a:solidFill>
              <a:schemeClr val="bg2">
                <a:lumMod val="60000"/>
                <a:lumOff val="40000"/>
              </a:schemeClr>
            </a:solidFill>
            <a:round/>
            <a:headEnd/>
            <a:tailEnd type="triangle" w="med" len="med"/>
          </a:ln>
        </p:spPr>
      </p:cxnSp>
      <p:sp>
        <p:nvSpPr>
          <p:cNvPr id="43" name="AutoShape 12"/>
          <p:cNvSpPr>
            <a:spLocks noChangeArrowheads="1"/>
          </p:cNvSpPr>
          <p:nvPr/>
        </p:nvSpPr>
        <p:spPr bwMode="auto">
          <a:xfrm>
            <a:off x="5561066" y="4698526"/>
            <a:ext cx="3232033" cy="654231"/>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en-GB" altLang="zh-CN" b="1" dirty="0" smtClean="0">
                <a:solidFill>
                  <a:srgbClr val="4D4D4D"/>
                </a:solidFill>
                <a:latin typeface="Arial"/>
                <a:ea typeface="SimSun" pitchFamily="2" charset="-122"/>
                <a:cs typeface="Arial"/>
              </a:rPr>
              <a:t>Arm B</a:t>
            </a:r>
            <a:r>
              <a:rPr lang="en-GB" altLang="zh-CN" dirty="0" smtClean="0">
                <a:solidFill>
                  <a:srgbClr val="4D4D4D"/>
                </a:solidFill>
                <a:latin typeface="Arial"/>
                <a:ea typeface="SimSun" pitchFamily="2" charset="-122"/>
                <a:cs typeface="Arial"/>
              </a:rPr>
              <a:t>: </a:t>
            </a:r>
            <a:r>
              <a:rPr lang="en-GB" altLang="zh-CN" dirty="0">
                <a:solidFill>
                  <a:srgbClr val="4D4D4D"/>
                </a:solidFill>
                <a:latin typeface="Arial"/>
                <a:ea typeface="SimSun" pitchFamily="2" charset="-122"/>
                <a:cs typeface="Arial"/>
              </a:rPr>
              <a:t>4 </a:t>
            </a:r>
            <a:r>
              <a:rPr lang="en-GB" altLang="zh-CN" dirty="0" smtClean="0">
                <a:solidFill>
                  <a:srgbClr val="4D4D4D"/>
                </a:solidFill>
                <a:latin typeface="Arial"/>
                <a:ea typeface="SimSun" pitchFamily="2" charset="-122"/>
                <a:cs typeface="Arial"/>
              </a:rPr>
              <a:t>courses* (</a:t>
            </a:r>
            <a:r>
              <a:rPr lang="en-GB" altLang="zh-CN" dirty="0">
                <a:solidFill>
                  <a:srgbClr val="4D4D4D"/>
                </a:solidFill>
                <a:latin typeface="Arial"/>
                <a:ea typeface="SimSun" pitchFamily="2" charset="-122"/>
                <a:cs typeface="Arial"/>
              </a:rPr>
              <a:t>6 months</a:t>
            </a:r>
            <a:r>
              <a:rPr lang="en-GB" altLang="zh-CN" dirty="0" smtClean="0">
                <a:solidFill>
                  <a:srgbClr val="4D4D4D"/>
                </a:solidFill>
                <a:latin typeface="Arial"/>
                <a:ea typeface="SimSun" pitchFamily="2" charset="-122"/>
                <a:cs typeface="Arial"/>
              </a:rPr>
              <a:t>) S-1 80 mg/m</a:t>
            </a:r>
            <a:r>
              <a:rPr lang="en-GB" altLang="zh-CN" baseline="30000" dirty="0" smtClean="0">
                <a:solidFill>
                  <a:srgbClr val="4D4D4D"/>
                </a:solidFill>
                <a:latin typeface="Arial"/>
                <a:ea typeface="SimSun" pitchFamily="2" charset="-122"/>
                <a:cs typeface="Arial"/>
              </a:rPr>
              <a:t>2 </a:t>
            </a:r>
            <a:r>
              <a:rPr lang="en-GB" altLang="zh-CN" dirty="0" smtClean="0">
                <a:solidFill>
                  <a:srgbClr val="4D4D4D"/>
                </a:solidFill>
                <a:latin typeface="Arial"/>
                <a:ea typeface="SimSun" pitchFamily="2" charset="-122"/>
                <a:cs typeface="Arial"/>
              </a:rPr>
              <a:t>(</a:t>
            </a:r>
            <a:r>
              <a:rPr lang="en-GB" altLang="zh-CN" dirty="0">
                <a:solidFill>
                  <a:srgbClr val="4D4D4D"/>
                </a:solidFill>
                <a:latin typeface="Arial"/>
                <a:ea typeface="SimSun" pitchFamily="2" charset="-122"/>
                <a:cs typeface="Arial"/>
              </a:rPr>
              <a:t>n=</a:t>
            </a:r>
            <a:r>
              <a:rPr lang="en-GB" altLang="zh-CN" dirty="0" smtClean="0">
                <a:solidFill>
                  <a:srgbClr val="4D4D4D"/>
                </a:solidFill>
                <a:latin typeface="Arial"/>
                <a:ea typeface="SimSun" pitchFamily="2" charset="-122"/>
                <a:cs typeface="Arial"/>
              </a:rPr>
              <a:t>266)</a:t>
            </a:r>
            <a:endParaRPr lang="en-GB" altLang="zh-CN" dirty="0">
              <a:solidFill>
                <a:srgbClr val="4D4D4D"/>
              </a:solidFill>
              <a:latin typeface="Arial"/>
              <a:ea typeface="SimSun" pitchFamily="2" charset="-122"/>
              <a:cs typeface="Arial"/>
            </a:endParaRPr>
          </a:p>
        </p:txBody>
      </p:sp>
      <p:sp>
        <p:nvSpPr>
          <p:cNvPr id="45" name="Content Placeholder 26"/>
          <p:cNvSpPr txBox="1">
            <a:spLocks/>
          </p:cNvSpPr>
          <p:nvPr/>
        </p:nvSpPr>
        <p:spPr bwMode="auto">
          <a:xfrm>
            <a:off x="4949073" y="2903167"/>
            <a:ext cx="3892528" cy="892175"/>
          </a:xfrm>
          <a:prstGeom prst="rect">
            <a:avLst/>
          </a:prstGeom>
          <a:noFill/>
          <a:ln w="9525">
            <a:noFill/>
            <a:miter lim="800000"/>
            <a:headEnd/>
            <a:tailEnd/>
          </a:ln>
        </p:spPr>
        <p:txBody>
          <a:bodyPr/>
          <a:lstStyle/>
          <a:p>
            <a:pPr marL="190500" indent="-190500">
              <a:spcBef>
                <a:spcPts val="0"/>
              </a:spcBef>
              <a:spcAft>
                <a:spcPts val="400"/>
              </a:spcAft>
              <a:defRPr/>
            </a:pPr>
            <a:r>
              <a:rPr lang="en-GB" sz="1600" b="1" dirty="0">
                <a:solidFill>
                  <a:srgbClr val="043882"/>
                </a:solidFill>
                <a:latin typeface="Arial"/>
                <a:cs typeface="Arial"/>
              </a:rPr>
              <a:t>Stratification</a:t>
            </a:r>
          </a:p>
          <a:p>
            <a:pPr marL="203200" indent="-203200">
              <a:spcBef>
                <a:spcPts val="0"/>
              </a:spcBef>
              <a:spcAft>
                <a:spcPts val="400"/>
              </a:spcAft>
              <a:buFont typeface="Arial" pitchFamily="34" charset="0"/>
              <a:buChar char="•"/>
              <a:defRPr/>
            </a:pPr>
            <a:r>
              <a:rPr lang="en-GB" sz="1600" dirty="0" smtClean="0">
                <a:solidFill>
                  <a:srgbClr val="4D4D4D"/>
                </a:solidFill>
                <a:latin typeface="Arial"/>
                <a:cs typeface="Arial"/>
              </a:rPr>
              <a:t>Stage (IIA/IIB)</a:t>
            </a:r>
          </a:p>
          <a:p>
            <a:pPr marL="203200" indent="-203200">
              <a:spcBef>
                <a:spcPts val="0"/>
              </a:spcBef>
              <a:spcAft>
                <a:spcPts val="400"/>
              </a:spcAft>
              <a:buFont typeface="Arial" pitchFamily="34" charset="0"/>
              <a:buChar char="•"/>
              <a:defRPr/>
            </a:pPr>
            <a:r>
              <a:rPr lang="en-GB" sz="1600" dirty="0" smtClean="0">
                <a:solidFill>
                  <a:srgbClr val="4D4D4D"/>
                </a:solidFill>
                <a:latin typeface="Arial"/>
                <a:cs typeface="Arial"/>
              </a:rPr>
              <a:t>Age (&lt;70/≥70 years)</a:t>
            </a:r>
          </a:p>
          <a:p>
            <a:pPr marL="203200" indent="-203200">
              <a:spcBef>
                <a:spcPts val="0"/>
              </a:spcBef>
              <a:spcAft>
                <a:spcPts val="400"/>
              </a:spcAft>
              <a:buFont typeface="Arial" pitchFamily="34" charset="0"/>
              <a:buChar char="•"/>
              <a:defRPr/>
            </a:pPr>
            <a:r>
              <a:rPr lang="en-GB" sz="1600" dirty="0" smtClean="0">
                <a:solidFill>
                  <a:srgbClr val="4D4D4D"/>
                </a:solidFill>
                <a:latin typeface="Arial"/>
                <a:cs typeface="Arial"/>
              </a:rPr>
              <a:t>Surgery (open </a:t>
            </a:r>
            <a:r>
              <a:rPr lang="en-GB" sz="1600" dirty="0" err="1" smtClean="0">
                <a:solidFill>
                  <a:srgbClr val="4D4D4D"/>
                </a:solidFill>
                <a:latin typeface="Arial"/>
                <a:cs typeface="Arial"/>
              </a:rPr>
              <a:t>bursectomy</a:t>
            </a:r>
            <a:r>
              <a:rPr lang="en-GB" sz="1600" dirty="0" smtClean="0">
                <a:solidFill>
                  <a:srgbClr val="4D4D4D"/>
                </a:solidFill>
                <a:latin typeface="Arial"/>
                <a:cs typeface="Arial"/>
              </a:rPr>
              <a:t>/open non- </a:t>
            </a:r>
            <a:r>
              <a:rPr lang="en-GB" sz="1600" dirty="0" err="1" smtClean="0">
                <a:solidFill>
                  <a:srgbClr val="4D4D4D"/>
                </a:solidFill>
                <a:latin typeface="Arial"/>
                <a:cs typeface="Arial"/>
              </a:rPr>
              <a:t>bursectomy</a:t>
            </a:r>
            <a:r>
              <a:rPr lang="en-GB" sz="1600" dirty="0" smtClean="0">
                <a:solidFill>
                  <a:srgbClr val="4D4D4D"/>
                </a:solidFill>
                <a:latin typeface="Arial"/>
                <a:cs typeface="Arial"/>
              </a:rPr>
              <a:t>/laparoscopic surgery)</a:t>
            </a:r>
          </a:p>
          <a:p>
            <a:pPr marL="203200" indent="-203200">
              <a:spcBef>
                <a:spcPts val="0"/>
              </a:spcBef>
              <a:spcAft>
                <a:spcPts val="400"/>
              </a:spcAft>
              <a:buFont typeface="Arial" pitchFamily="34" charset="0"/>
              <a:buChar char="•"/>
              <a:defRPr/>
            </a:pPr>
            <a:r>
              <a:rPr lang="en-GB" sz="1600" dirty="0" smtClean="0">
                <a:solidFill>
                  <a:srgbClr val="4D4D4D"/>
                </a:solidFill>
                <a:latin typeface="Arial"/>
                <a:cs typeface="Arial"/>
              </a:rPr>
              <a:t>Institution</a:t>
            </a:r>
            <a:endParaRPr lang="en-GB" sz="1600" dirty="0">
              <a:solidFill>
                <a:srgbClr val="4D4D4D"/>
              </a:solidFill>
              <a:latin typeface="Arial"/>
              <a:cs typeface="Arial"/>
            </a:endParaRPr>
          </a:p>
        </p:txBody>
      </p:sp>
    </p:spTree>
    <p:extLst>
      <p:ext uri="{BB962C8B-B14F-4D97-AF65-F5344CB8AC3E}">
        <p14:creationId xmlns="" xmlns:p14="http://schemas.microsoft.com/office/powerpoint/2010/main" val="2681097819"/>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p:txBody>
          <a:bodyPr/>
          <a:lstStyle/>
          <a:p>
            <a:pPr marL="0" indent="0">
              <a:buNone/>
            </a:pPr>
            <a:r>
              <a:rPr lang="en-GB" b="1" dirty="0" smtClean="0"/>
              <a:t>Key results</a:t>
            </a:r>
            <a:endParaRPr lang="en-GB" b="1" dirty="0"/>
          </a:p>
        </p:txBody>
      </p:sp>
      <p:sp>
        <p:nvSpPr>
          <p:cNvPr id="435" name="Title 1"/>
          <p:cNvSpPr>
            <a:spLocks noGrp="1"/>
          </p:cNvSpPr>
          <p:nvPr>
            <p:ph type="title"/>
          </p:nvPr>
        </p:nvSpPr>
        <p:spPr>
          <a:xfrm>
            <a:off x="365124" y="179614"/>
            <a:ext cx="8238945" cy="807720"/>
          </a:xfrm>
        </p:spPr>
        <p:txBody>
          <a:bodyPr/>
          <a:lstStyle/>
          <a:p>
            <a:r>
              <a:rPr lang="en-GB" altLang="zh-CN" kern="1200" dirty="0"/>
              <a:t>626PD: </a:t>
            </a:r>
            <a:r>
              <a:rPr lang="en-GB" kern="1200" dirty="0"/>
              <a:t>A randomized phase III trial comparing 4 courses and 8 courses of S-1 adjuvant chemotherapy for p-stage II gastric cancer: JCOG1104 </a:t>
            </a:r>
            <a:br>
              <a:rPr lang="en-GB" kern="1200" dirty="0"/>
            </a:br>
            <a:r>
              <a:rPr lang="en-GB" kern="1200" dirty="0"/>
              <a:t>(OPAS-1) – Yoshikawa T, et al</a:t>
            </a:r>
            <a:endParaRPr lang="en-GB" altLang="zh-CN" kern="1200" dirty="0"/>
          </a:p>
        </p:txBody>
      </p:sp>
      <p:grpSp>
        <p:nvGrpSpPr>
          <p:cNvPr id="437" name="Group 436">
            <a:extLst>
              <a:ext uri="{FF2B5EF4-FFF2-40B4-BE49-F238E27FC236}">
                <a16:creationId xmlns="" xmlns:a16="http://schemas.microsoft.com/office/drawing/2014/main" id="{5152806C-074C-4446-AA84-757B086939BD}"/>
              </a:ext>
            </a:extLst>
          </p:cNvPr>
          <p:cNvGrpSpPr/>
          <p:nvPr/>
        </p:nvGrpSpPr>
        <p:grpSpPr>
          <a:xfrm>
            <a:off x="220132" y="1700808"/>
            <a:ext cx="8769120" cy="5009897"/>
            <a:chOff x="220132" y="1989520"/>
            <a:chExt cx="8769120" cy="5009897"/>
          </a:xfrm>
        </p:grpSpPr>
        <p:sp>
          <p:nvSpPr>
            <p:cNvPr id="438" name="Freeform: Shape 569">
              <a:extLst>
                <a:ext uri="{FF2B5EF4-FFF2-40B4-BE49-F238E27FC236}">
                  <a16:creationId xmlns="" xmlns:a16="http://schemas.microsoft.com/office/drawing/2014/main" id="{18EC5B64-7450-45A8-B1EA-49507DAD7F4D}"/>
                </a:ext>
              </a:extLst>
            </p:cNvPr>
            <p:cNvSpPr/>
            <p:nvPr/>
          </p:nvSpPr>
          <p:spPr>
            <a:xfrm>
              <a:off x="1306830" y="2133600"/>
              <a:ext cx="7396300" cy="2806700"/>
            </a:xfrm>
            <a:custGeom>
              <a:avLst/>
              <a:gdLst>
                <a:gd name="connsiteX0" fmla="*/ 0 w 2813050"/>
                <a:gd name="connsiteY0" fmla="*/ 0 h 2806700"/>
                <a:gd name="connsiteX1" fmla="*/ 0 w 2813050"/>
                <a:gd name="connsiteY1" fmla="*/ 2806700 h 2806700"/>
                <a:gd name="connsiteX2" fmla="*/ 2813050 w 2813050"/>
                <a:gd name="connsiteY2" fmla="*/ 2806700 h 2806700"/>
              </a:gdLst>
              <a:ahLst/>
              <a:cxnLst>
                <a:cxn ang="0">
                  <a:pos x="connsiteX0" y="connsiteY0"/>
                </a:cxn>
                <a:cxn ang="0">
                  <a:pos x="connsiteX1" y="connsiteY1"/>
                </a:cxn>
                <a:cxn ang="0">
                  <a:pos x="connsiteX2" y="connsiteY2"/>
                </a:cxn>
              </a:cxnLst>
              <a:rect l="l" t="t" r="r" b="b"/>
              <a:pathLst>
                <a:path w="2813050" h="2806700">
                  <a:moveTo>
                    <a:pt x="0" y="0"/>
                  </a:moveTo>
                  <a:lnTo>
                    <a:pt x="0" y="2806700"/>
                  </a:lnTo>
                  <a:lnTo>
                    <a:pt x="2813050" y="2806700"/>
                  </a:lnTo>
                </a:path>
              </a:pathLst>
            </a:custGeom>
            <a:ln w="26035" cap="flat">
              <a:solidFill>
                <a:srgbClr val="000000"/>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en-GB" sz="1600">
                <a:solidFill>
                  <a:srgbClr val="4D4D4D"/>
                </a:solidFill>
              </a:endParaRPr>
            </a:p>
          </p:txBody>
        </p:sp>
        <p:sp>
          <p:nvSpPr>
            <p:cNvPr id="439" name="TextBox 438">
              <a:extLst>
                <a:ext uri="{FF2B5EF4-FFF2-40B4-BE49-F238E27FC236}">
                  <a16:creationId xmlns="" xmlns:a16="http://schemas.microsoft.com/office/drawing/2014/main" id="{A66A6F4E-C84C-4919-9D79-A6585C76976D}"/>
                </a:ext>
              </a:extLst>
            </p:cNvPr>
            <p:cNvSpPr txBox="1"/>
            <p:nvPr/>
          </p:nvSpPr>
          <p:spPr>
            <a:xfrm>
              <a:off x="864461" y="1989520"/>
              <a:ext cx="321169" cy="288147"/>
            </a:xfrm>
            <a:prstGeom prst="rect">
              <a:avLst/>
            </a:prstGeom>
            <a:noFill/>
          </p:spPr>
          <p:txBody>
            <a:bodyPr wrap="none" lIns="36000" tIns="36000" rIns="36000" bIns="36000" rtlCol="0" anchor="ctr" anchorCtr="0">
              <a:spAutoFit/>
            </a:bodyPr>
            <a:lstStyle/>
            <a:p>
              <a:pPr algn="r" fontAlgn="auto">
                <a:spcBef>
                  <a:spcPts val="0"/>
                </a:spcBef>
                <a:spcAft>
                  <a:spcPts val="0"/>
                </a:spcAft>
              </a:pPr>
              <a:r>
                <a:rPr lang="en-GB" sz="1400" dirty="0">
                  <a:solidFill>
                    <a:srgbClr val="000000"/>
                  </a:solidFill>
                  <a:latin typeface="Arial"/>
                  <a:cs typeface="Arial"/>
                </a:rPr>
                <a:t>1.0</a:t>
              </a:r>
            </a:p>
          </p:txBody>
        </p:sp>
        <p:sp>
          <p:nvSpPr>
            <p:cNvPr id="440" name="TextBox 439">
              <a:extLst>
                <a:ext uri="{FF2B5EF4-FFF2-40B4-BE49-F238E27FC236}">
                  <a16:creationId xmlns="" xmlns:a16="http://schemas.microsoft.com/office/drawing/2014/main" id="{5F9E45CE-0B4B-489D-B5F9-4762C8074611}"/>
                </a:ext>
              </a:extLst>
            </p:cNvPr>
            <p:cNvSpPr txBox="1"/>
            <p:nvPr/>
          </p:nvSpPr>
          <p:spPr>
            <a:xfrm>
              <a:off x="864461" y="2551019"/>
              <a:ext cx="321169" cy="288147"/>
            </a:xfrm>
            <a:prstGeom prst="rect">
              <a:avLst/>
            </a:prstGeom>
            <a:noFill/>
          </p:spPr>
          <p:txBody>
            <a:bodyPr wrap="none" lIns="36000" tIns="36000" rIns="36000" bIns="36000" rtlCol="0" anchor="ctr" anchorCtr="0">
              <a:spAutoFit/>
            </a:bodyPr>
            <a:lstStyle/>
            <a:p>
              <a:pPr algn="r" fontAlgn="auto">
                <a:spcBef>
                  <a:spcPts val="0"/>
                </a:spcBef>
                <a:spcAft>
                  <a:spcPts val="0"/>
                </a:spcAft>
              </a:pPr>
              <a:r>
                <a:rPr lang="en-GB" sz="1400" dirty="0">
                  <a:solidFill>
                    <a:srgbClr val="000000"/>
                  </a:solidFill>
                  <a:latin typeface="Arial"/>
                  <a:cs typeface="Arial"/>
                </a:rPr>
                <a:t>0.8</a:t>
              </a:r>
            </a:p>
          </p:txBody>
        </p:sp>
        <p:sp>
          <p:nvSpPr>
            <p:cNvPr id="441" name="TextBox 440">
              <a:extLst>
                <a:ext uri="{FF2B5EF4-FFF2-40B4-BE49-F238E27FC236}">
                  <a16:creationId xmlns="" xmlns:a16="http://schemas.microsoft.com/office/drawing/2014/main" id="{CF9D400C-871A-4BA7-B009-6BB63BD38F23}"/>
                </a:ext>
              </a:extLst>
            </p:cNvPr>
            <p:cNvSpPr txBox="1"/>
            <p:nvPr/>
          </p:nvSpPr>
          <p:spPr>
            <a:xfrm>
              <a:off x="864461" y="3112518"/>
              <a:ext cx="321169" cy="288147"/>
            </a:xfrm>
            <a:prstGeom prst="rect">
              <a:avLst/>
            </a:prstGeom>
            <a:noFill/>
          </p:spPr>
          <p:txBody>
            <a:bodyPr wrap="none" lIns="36000" tIns="36000" rIns="36000" bIns="36000" rtlCol="0" anchor="ctr" anchorCtr="0">
              <a:spAutoFit/>
            </a:bodyPr>
            <a:lstStyle/>
            <a:p>
              <a:pPr algn="r" fontAlgn="auto">
                <a:spcBef>
                  <a:spcPts val="0"/>
                </a:spcBef>
                <a:spcAft>
                  <a:spcPts val="0"/>
                </a:spcAft>
              </a:pPr>
              <a:r>
                <a:rPr lang="en-GB" sz="1400" dirty="0">
                  <a:solidFill>
                    <a:srgbClr val="000000"/>
                  </a:solidFill>
                  <a:latin typeface="Arial"/>
                  <a:cs typeface="Arial"/>
                </a:rPr>
                <a:t>0.6</a:t>
              </a:r>
            </a:p>
          </p:txBody>
        </p:sp>
        <p:sp>
          <p:nvSpPr>
            <p:cNvPr id="442" name="TextBox 441">
              <a:extLst>
                <a:ext uri="{FF2B5EF4-FFF2-40B4-BE49-F238E27FC236}">
                  <a16:creationId xmlns="" xmlns:a16="http://schemas.microsoft.com/office/drawing/2014/main" id="{C08F38B7-971C-4E39-AF17-F90DCD59F974}"/>
                </a:ext>
              </a:extLst>
            </p:cNvPr>
            <p:cNvSpPr txBox="1"/>
            <p:nvPr/>
          </p:nvSpPr>
          <p:spPr>
            <a:xfrm>
              <a:off x="864461" y="3674017"/>
              <a:ext cx="321169" cy="288147"/>
            </a:xfrm>
            <a:prstGeom prst="rect">
              <a:avLst/>
            </a:prstGeom>
            <a:noFill/>
          </p:spPr>
          <p:txBody>
            <a:bodyPr wrap="none" lIns="36000" tIns="36000" rIns="36000" bIns="36000" rtlCol="0" anchor="ctr" anchorCtr="0">
              <a:spAutoFit/>
            </a:bodyPr>
            <a:lstStyle/>
            <a:p>
              <a:pPr algn="r" fontAlgn="auto">
                <a:spcBef>
                  <a:spcPts val="0"/>
                </a:spcBef>
                <a:spcAft>
                  <a:spcPts val="0"/>
                </a:spcAft>
              </a:pPr>
              <a:r>
                <a:rPr lang="en-GB" sz="1400" dirty="0">
                  <a:solidFill>
                    <a:srgbClr val="000000"/>
                  </a:solidFill>
                  <a:latin typeface="Arial"/>
                  <a:cs typeface="Arial"/>
                </a:rPr>
                <a:t>0.4</a:t>
              </a:r>
            </a:p>
          </p:txBody>
        </p:sp>
        <p:sp>
          <p:nvSpPr>
            <p:cNvPr id="443" name="TextBox 442">
              <a:extLst>
                <a:ext uri="{FF2B5EF4-FFF2-40B4-BE49-F238E27FC236}">
                  <a16:creationId xmlns="" xmlns:a16="http://schemas.microsoft.com/office/drawing/2014/main" id="{8A9C64B9-BCC3-4756-96E9-44F660C394EE}"/>
                </a:ext>
              </a:extLst>
            </p:cNvPr>
            <p:cNvSpPr txBox="1"/>
            <p:nvPr/>
          </p:nvSpPr>
          <p:spPr>
            <a:xfrm>
              <a:off x="864461" y="4235516"/>
              <a:ext cx="321169" cy="288147"/>
            </a:xfrm>
            <a:prstGeom prst="rect">
              <a:avLst/>
            </a:prstGeom>
            <a:noFill/>
          </p:spPr>
          <p:txBody>
            <a:bodyPr wrap="none" lIns="36000" tIns="36000" rIns="36000" bIns="36000" rtlCol="0" anchor="ctr" anchorCtr="0">
              <a:spAutoFit/>
            </a:bodyPr>
            <a:lstStyle/>
            <a:p>
              <a:pPr algn="r" fontAlgn="auto">
                <a:spcBef>
                  <a:spcPts val="0"/>
                </a:spcBef>
                <a:spcAft>
                  <a:spcPts val="0"/>
                </a:spcAft>
              </a:pPr>
              <a:r>
                <a:rPr lang="en-GB" sz="1400" dirty="0">
                  <a:solidFill>
                    <a:srgbClr val="000000"/>
                  </a:solidFill>
                  <a:latin typeface="Arial"/>
                  <a:cs typeface="Arial"/>
                </a:rPr>
                <a:t>0.2</a:t>
              </a:r>
            </a:p>
          </p:txBody>
        </p:sp>
        <p:sp>
          <p:nvSpPr>
            <p:cNvPr id="444" name="TextBox 443">
              <a:extLst>
                <a:ext uri="{FF2B5EF4-FFF2-40B4-BE49-F238E27FC236}">
                  <a16:creationId xmlns="" xmlns:a16="http://schemas.microsoft.com/office/drawing/2014/main" id="{CC8F7725-8CF0-4387-822F-81BFC757E102}"/>
                </a:ext>
              </a:extLst>
            </p:cNvPr>
            <p:cNvSpPr txBox="1"/>
            <p:nvPr/>
          </p:nvSpPr>
          <p:spPr>
            <a:xfrm>
              <a:off x="864461" y="4797013"/>
              <a:ext cx="321169" cy="288147"/>
            </a:xfrm>
            <a:prstGeom prst="rect">
              <a:avLst/>
            </a:prstGeom>
            <a:noFill/>
          </p:spPr>
          <p:txBody>
            <a:bodyPr wrap="none" lIns="36000" tIns="36000" rIns="36000" bIns="36000" rtlCol="0" anchor="ctr" anchorCtr="0">
              <a:spAutoFit/>
            </a:bodyPr>
            <a:lstStyle/>
            <a:p>
              <a:pPr algn="r" fontAlgn="auto">
                <a:spcBef>
                  <a:spcPts val="0"/>
                </a:spcBef>
                <a:spcAft>
                  <a:spcPts val="0"/>
                </a:spcAft>
              </a:pPr>
              <a:r>
                <a:rPr lang="en-GB" sz="1400" dirty="0">
                  <a:solidFill>
                    <a:srgbClr val="000000"/>
                  </a:solidFill>
                  <a:latin typeface="Arial"/>
                  <a:cs typeface="Arial"/>
                </a:rPr>
                <a:t>0.0</a:t>
              </a:r>
            </a:p>
          </p:txBody>
        </p:sp>
        <p:cxnSp>
          <p:nvCxnSpPr>
            <p:cNvPr id="445" name="Straight Connector 444">
              <a:extLst>
                <a:ext uri="{FF2B5EF4-FFF2-40B4-BE49-F238E27FC236}">
                  <a16:creationId xmlns="" xmlns:a16="http://schemas.microsoft.com/office/drawing/2014/main" id="{4C6BAB7B-CB5F-445A-928F-4810FADECDE7}"/>
                </a:ext>
              </a:extLst>
            </p:cNvPr>
            <p:cNvCxnSpPr>
              <a:cxnSpLocks/>
            </p:cNvCxnSpPr>
            <p:nvPr/>
          </p:nvCxnSpPr>
          <p:spPr>
            <a:xfrm rot="5400000">
              <a:off x="1261830" y="4985300"/>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sp>
          <p:nvSpPr>
            <p:cNvPr id="446" name="TextBox 445">
              <a:extLst>
                <a:ext uri="{FF2B5EF4-FFF2-40B4-BE49-F238E27FC236}">
                  <a16:creationId xmlns="" xmlns:a16="http://schemas.microsoft.com/office/drawing/2014/main" id="{D6338DC9-BA97-4B03-9CC8-CE066296FADC}"/>
                </a:ext>
              </a:extLst>
            </p:cNvPr>
            <p:cNvSpPr txBox="1"/>
            <p:nvPr/>
          </p:nvSpPr>
          <p:spPr>
            <a:xfrm>
              <a:off x="1220785" y="5036550"/>
              <a:ext cx="172089" cy="288147"/>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en-GB" sz="1400" dirty="0">
                  <a:solidFill>
                    <a:srgbClr val="000000"/>
                  </a:solidFill>
                  <a:latin typeface="Arial"/>
                  <a:cs typeface="Arial"/>
                </a:rPr>
                <a:t>0</a:t>
              </a:r>
            </a:p>
          </p:txBody>
        </p:sp>
        <p:cxnSp>
          <p:nvCxnSpPr>
            <p:cNvPr id="447" name="Straight Connector 446">
              <a:extLst>
                <a:ext uri="{FF2B5EF4-FFF2-40B4-BE49-F238E27FC236}">
                  <a16:creationId xmlns="" xmlns:a16="http://schemas.microsoft.com/office/drawing/2014/main" id="{5ECFA5ED-B625-482D-B55E-C65A4E4F7807}"/>
                </a:ext>
              </a:extLst>
            </p:cNvPr>
            <p:cNvCxnSpPr>
              <a:cxnSpLocks/>
            </p:cNvCxnSpPr>
            <p:nvPr/>
          </p:nvCxnSpPr>
          <p:spPr>
            <a:xfrm rot="5400000">
              <a:off x="2738531" y="4985300"/>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sp>
          <p:nvSpPr>
            <p:cNvPr id="448" name="TextBox 447">
              <a:extLst>
                <a:ext uri="{FF2B5EF4-FFF2-40B4-BE49-F238E27FC236}">
                  <a16:creationId xmlns="" xmlns:a16="http://schemas.microsoft.com/office/drawing/2014/main" id="{B63C1FC0-57B7-45C9-8071-E437FE93EC4A}"/>
                </a:ext>
              </a:extLst>
            </p:cNvPr>
            <p:cNvSpPr txBox="1"/>
            <p:nvPr/>
          </p:nvSpPr>
          <p:spPr>
            <a:xfrm>
              <a:off x="2699087" y="5036550"/>
              <a:ext cx="172089" cy="288147"/>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en-US" sz="1400" dirty="0">
                  <a:solidFill>
                    <a:srgbClr val="000000"/>
                  </a:solidFill>
                  <a:latin typeface="Arial"/>
                  <a:cs typeface="Arial"/>
                </a:rPr>
                <a:t>1</a:t>
              </a:r>
              <a:endParaRPr lang="en-GB" sz="1400" dirty="0">
                <a:solidFill>
                  <a:srgbClr val="000000"/>
                </a:solidFill>
                <a:latin typeface="Arial"/>
                <a:cs typeface="Arial"/>
              </a:endParaRPr>
            </a:p>
          </p:txBody>
        </p:sp>
        <p:cxnSp>
          <p:nvCxnSpPr>
            <p:cNvPr id="449" name="Straight Connector 448">
              <a:extLst>
                <a:ext uri="{FF2B5EF4-FFF2-40B4-BE49-F238E27FC236}">
                  <a16:creationId xmlns="" xmlns:a16="http://schemas.microsoft.com/office/drawing/2014/main" id="{F790188A-BFBF-4F02-BAAA-C8B3A65CC1DE}"/>
                </a:ext>
              </a:extLst>
            </p:cNvPr>
            <p:cNvCxnSpPr>
              <a:cxnSpLocks/>
            </p:cNvCxnSpPr>
            <p:nvPr/>
          </p:nvCxnSpPr>
          <p:spPr>
            <a:xfrm rot="5400000">
              <a:off x="4215232" y="4985300"/>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sp>
          <p:nvSpPr>
            <p:cNvPr id="450" name="TextBox 449">
              <a:extLst>
                <a:ext uri="{FF2B5EF4-FFF2-40B4-BE49-F238E27FC236}">
                  <a16:creationId xmlns="" xmlns:a16="http://schemas.microsoft.com/office/drawing/2014/main" id="{41040EB4-7D04-4CAD-AA88-BF2D26663F80}"/>
                </a:ext>
              </a:extLst>
            </p:cNvPr>
            <p:cNvSpPr txBox="1"/>
            <p:nvPr/>
          </p:nvSpPr>
          <p:spPr>
            <a:xfrm>
              <a:off x="4175155" y="5036550"/>
              <a:ext cx="172089" cy="288147"/>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en-US" sz="1400" dirty="0">
                  <a:solidFill>
                    <a:srgbClr val="000000"/>
                  </a:solidFill>
                  <a:latin typeface="Arial"/>
                  <a:cs typeface="Arial"/>
                </a:rPr>
                <a:t>2</a:t>
              </a:r>
              <a:endParaRPr lang="en-GB" sz="1400" dirty="0">
                <a:solidFill>
                  <a:srgbClr val="000000"/>
                </a:solidFill>
                <a:latin typeface="Arial"/>
                <a:cs typeface="Arial"/>
              </a:endParaRPr>
            </a:p>
          </p:txBody>
        </p:sp>
        <p:cxnSp>
          <p:nvCxnSpPr>
            <p:cNvPr id="451" name="Straight Connector 450">
              <a:extLst>
                <a:ext uri="{FF2B5EF4-FFF2-40B4-BE49-F238E27FC236}">
                  <a16:creationId xmlns="" xmlns:a16="http://schemas.microsoft.com/office/drawing/2014/main" id="{D0082ABD-2EC6-442A-AFA6-81C57207B557}"/>
                </a:ext>
              </a:extLst>
            </p:cNvPr>
            <p:cNvCxnSpPr>
              <a:cxnSpLocks/>
            </p:cNvCxnSpPr>
            <p:nvPr/>
          </p:nvCxnSpPr>
          <p:spPr>
            <a:xfrm rot="5400000">
              <a:off x="5691933" y="4985300"/>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sp>
          <p:nvSpPr>
            <p:cNvPr id="452" name="TextBox 451">
              <a:extLst>
                <a:ext uri="{FF2B5EF4-FFF2-40B4-BE49-F238E27FC236}">
                  <a16:creationId xmlns="" xmlns:a16="http://schemas.microsoft.com/office/drawing/2014/main" id="{D6D18C9A-132E-40B5-A176-A50EDFEA74CA}"/>
                </a:ext>
              </a:extLst>
            </p:cNvPr>
            <p:cNvSpPr txBox="1"/>
            <p:nvPr/>
          </p:nvSpPr>
          <p:spPr>
            <a:xfrm>
              <a:off x="5656591" y="5036550"/>
              <a:ext cx="172089" cy="288147"/>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en-GB" sz="1400" dirty="0">
                  <a:solidFill>
                    <a:srgbClr val="000000"/>
                  </a:solidFill>
                  <a:latin typeface="Arial"/>
                  <a:cs typeface="Arial"/>
                </a:rPr>
                <a:t>3</a:t>
              </a:r>
            </a:p>
          </p:txBody>
        </p:sp>
        <p:cxnSp>
          <p:nvCxnSpPr>
            <p:cNvPr id="453" name="Straight Connector 452">
              <a:extLst>
                <a:ext uri="{FF2B5EF4-FFF2-40B4-BE49-F238E27FC236}">
                  <a16:creationId xmlns="" xmlns:a16="http://schemas.microsoft.com/office/drawing/2014/main" id="{98E01735-4F9E-4540-A41C-5B26D0A61C78}"/>
                </a:ext>
              </a:extLst>
            </p:cNvPr>
            <p:cNvCxnSpPr>
              <a:cxnSpLocks/>
            </p:cNvCxnSpPr>
            <p:nvPr/>
          </p:nvCxnSpPr>
          <p:spPr>
            <a:xfrm rot="5400000">
              <a:off x="7168634" y="4985300"/>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sp>
          <p:nvSpPr>
            <p:cNvPr id="454" name="TextBox 453">
              <a:extLst>
                <a:ext uri="{FF2B5EF4-FFF2-40B4-BE49-F238E27FC236}">
                  <a16:creationId xmlns="" xmlns:a16="http://schemas.microsoft.com/office/drawing/2014/main" id="{0213FDA5-832B-4EA2-8268-B8D025BC01CD}"/>
                </a:ext>
              </a:extLst>
            </p:cNvPr>
            <p:cNvSpPr txBox="1"/>
            <p:nvPr/>
          </p:nvSpPr>
          <p:spPr>
            <a:xfrm>
              <a:off x="7133834" y="5036550"/>
              <a:ext cx="172089" cy="288147"/>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en-US" sz="1400" dirty="0">
                  <a:solidFill>
                    <a:srgbClr val="000000"/>
                  </a:solidFill>
                  <a:latin typeface="Arial"/>
                  <a:cs typeface="Arial"/>
                </a:rPr>
                <a:t>4</a:t>
              </a:r>
              <a:endParaRPr lang="en-GB" sz="1400" dirty="0">
                <a:solidFill>
                  <a:srgbClr val="000000"/>
                </a:solidFill>
                <a:latin typeface="Arial"/>
                <a:cs typeface="Arial"/>
              </a:endParaRPr>
            </a:p>
          </p:txBody>
        </p:sp>
        <p:cxnSp>
          <p:nvCxnSpPr>
            <p:cNvPr id="455" name="Straight Connector 454">
              <a:extLst>
                <a:ext uri="{FF2B5EF4-FFF2-40B4-BE49-F238E27FC236}">
                  <a16:creationId xmlns="" xmlns:a16="http://schemas.microsoft.com/office/drawing/2014/main" id="{4C72684B-C231-4546-AF54-4D72DD406395}"/>
                </a:ext>
              </a:extLst>
            </p:cNvPr>
            <p:cNvCxnSpPr>
              <a:cxnSpLocks/>
            </p:cNvCxnSpPr>
            <p:nvPr/>
          </p:nvCxnSpPr>
          <p:spPr>
            <a:xfrm rot="5400000">
              <a:off x="8645334" y="4985300"/>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sp>
          <p:nvSpPr>
            <p:cNvPr id="456" name="TextBox 455">
              <a:extLst>
                <a:ext uri="{FF2B5EF4-FFF2-40B4-BE49-F238E27FC236}">
                  <a16:creationId xmlns="" xmlns:a16="http://schemas.microsoft.com/office/drawing/2014/main" id="{17CE3407-FC38-4E9F-BCFC-E99CF2250C66}"/>
                </a:ext>
              </a:extLst>
            </p:cNvPr>
            <p:cNvSpPr txBox="1"/>
            <p:nvPr/>
          </p:nvSpPr>
          <p:spPr>
            <a:xfrm>
              <a:off x="8604290" y="5036550"/>
              <a:ext cx="172089" cy="288147"/>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en-US" sz="1400" dirty="0">
                  <a:solidFill>
                    <a:srgbClr val="000000"/>
                  </a:solidFill>
                  <a:latin typeface="Arial"/>
                  <a:cs typeface="Arial"/>
                </a:rPr>
                <a:t>5</a:t>
              </a:r>
              <a:endParaRPr lang="en-GB" sz="1400" dirty="0">
                <a:solidFill>
                  <a:srgbClr val="000000"/>
                </a:solidFill>
                <a:latin typeface="Arial"/>
                <a:cs typeface="Arial"/>
              </a:endParaRPr>
            </a:p>
          </p:txBody>
        </p:sp>
        <p:sp>
          <p:nvSpPr>
            <p:cNvPr id="457" name="TextBox 456">
              <a:extLst>
                <a:ext uri="{FF2B5EF4-FFF2-40B4-BE49-F238E27FC236}">
                  <a16:creationId xmlns="" xmlns:a16="http://schemas.microsoft.com/office/drawing/2014/main" id="{1E9711FD-025A-4303-8B8B-3C3EE651E9C9}"/>
                </a:ext>
              </a:extLst>
            </p:cNvPr>
            <p:cNvSpPr txBox="1"/>
            <p:nvPr/>
          </p:nvSpPr>
          <p:spPr>
            <a:xfrm>
              <a:off x="1121398" y="5653929"/>
              <a:ext cx="370863" cy="503590"/>
            </a:xfrm>
            <a:prstGeom prst="rect">
              <a:avLst/>
            </a:prstGeom>
            <a:noFill/>
          </p:spPr>
          <p:txBody>
            <a:bodyPr wrap="none" lIns="36000" tIns="36000" rIns="36000" bIns="36000" rtlCol="0" anchor="b" anchorCtr="0">
              <a:spAutoFit/>
            </a:bodyPr>
            <a:lstStyle/>
            <a:p>
              <a:pPr algn="ctr" fontAlgn="auto">
                <a:spcBef>
                  <a:spcPts val="0"/>
                </a:spcBef>
                <a:spcAft>
                  <a:spcPts val="0"/>
                </a:spcAft>
              </a:pPr>
              <a:r>
                <a:rPr lang="en-GB" sz="1400" dirty="0">
                  <a:solidFill>
                    <a:srgbClr val="000000"/>
                  </a:solidFill>
                  <a:latin typeface="Arial"/>
                  <a:cs typeface="Arial"/>
                </a:rPr>
                <a:t>261</a:t>
              </a:r>
            </a:p>
            <a:p>
              <a:pPr algn="ctr" fontAlgn="auto">
                <a:spcBef>
                  <a:spcPts val="0"/>
                </a:spcBef>
                <a:spcAft>
                  <a:spcPts val="0"/>
                </a:spcAft>
              </a:pPr>
              <a:r>
                <a:rPr lang="en-US" sz="1400" dirty="0">
                  <a:solidFill>
                    <a:srgbClr val="000000"/>
                  </a:solidFill>
                  <a:latin typeface="Arial"/>
                  <a:cs typeface="Arial"/>
                </a:rPr>
                <a:t>2</a:t>
              </a:r>
              <a:r>
                <a:rPr lang="en-GB" sz="1400" dirty="0">
                  <a:solidFill>
                    <a:srgbClr val="000000"/>
                  </a:solidFill>
                  <a:latin typeface="Arial"/>
                  <a:cs typeface="Arial"/>
                </a:rPr>
                <a:t>66</a:t>
              </a:r>
            </a:p>
          </p:txBody>
        </p:sp>
        <p:sp>
          <p:nvSpPr>
            <p:cNvPr id="458" name="TextBox 457">
              <a:extLst>
                <a:ext uri="{FF2B5EF4-FFF2-40B4-BE49-F238E27FC236}">
                  <a16:creationId xmlns="" xmlns:a16="http://schemas.microsoft.com/office/drawing/2014/main" id="{CBA6BBD2-57EB-48D6-82F2-2AC9C13BDE5C}"/>
                </a:ext>
              </a:extLst>
            </p:cNvPr>
            <p:cNvSpPr txBox="1"/>
            <p:nvPr/>
          </p:nvSpPr>
          <p:spPr>
            <a:xfrm>
              <a:off x="2599700" y="5653929"/>
              <a:ext cx="370863" cy="503590"/>
            </a:xfrm>
            <a:prstGeom prst="rect">
              <a:avLst/>
            </a:prstGeom>
            <a:noFill/>
          </p:spPr>
          <p:txBody>
            <a:bodyPr wrap="none" lIns="36000" tIns="36000" rIns="36000" bIns="36000" rtlCol="0" anchor="b" anchorCtr="0">
              <a:spAutoFit/>
            </a:bodyPr>
            <a:lstStyle/>
            <a:p>
              <a:pPr algn="ctr" fontAlgn="auto">
                <a:spcBef>
                  <a:spcPts val="0"/>
                </a:spcBef>
                <a:spcAft>
                  <a:spcPts val="0"/>
                </a:spcAft>
              </a:pPr>
              <a:r>
                <a:rPr lang="en-US" sz="1400" dirty="0">
                  <a:solidFill>
                    <a:srgbClr val="000000"/>
                  </a:solidFill>
                  <a:latin typeface="Arial"/>
                  <a:cs typeface="Arial"/>
                </a:rPr>
                <a:t>181</a:t>
              </a:r>
            </a:p>
            <a:p>
              <a:pPr algn="ctr" fontAlgn="auto">
                <a:spcBef>
                  <a:spcPts val="0"/>
                </a:spcBef>
                <a:spcAft>
                  <a:spcPts val="0"/>
                </a:spcAft>
              </a:pPr>
              <a:r>
                <a:rPr lang="en-US" sz="1400" dirty="0">
                  <a:solidFill>
                    <a:srgbClr val="000000"/>
                  </a:solidFill>
                  <a:latin typeface="Arial"/>
                  <a:cs typeface="Arial"/>
                </a:rPr>
                <a:t>170</a:t>
              </a:r>
              <a:endParaRPr lang="en-GB" sz="1400" dirty="0">
                <a:solidFill>
                  <a:srgbClr val="000000"/>
                </a:solidFill>
                <a:latin typeface="Arial"/>
                <a:cs typeface="Arial"/>
              </a:endParaRPr>
            </a:p>
          </p:txBody>
        </p:sp>
        <p:sp>
          <p:nvSpPr>
            <p:cNvPr id="459" name="TextBox 458">
              <a:extLst>
                <a:ext uri="{FF2B5EF4-FFF2-40B4-BE49-F238E27FC236}">
                  <a16:creationId xmlns="" xmlns:a16="http://schemas.microsoft.com/office/drawing/2014/main" id="{C381B6E5-E163-47EF-8648-BEFE6B68E35F}"/>
                </a:ext>
              </a:extLst>
            </p:cNvPr>
            <p:cNvSpPr txBox="1"/>
            <p:nvPr/>
          </p:nvSpPr>
          <p:spPr>
            <a:xfrm>
              <a:off x="4075769" y="5653929"/>
              <a:ext cx="370862" cy="503590"/>
            </a:xfrm>
            <a:prstGeom prst="rect">
              <a:avLst/>
            </a:prstGeom>
            <a:noFill/>
          </p:spPr>
          <p:txBody>
            <a:bodyPr wrap="none" lIns="36000" tIns="36000" rIns="36000" bIns="36000" rtlCol="0" anchor="b" anchorCtr="0">
              <a:spAutoFit/>
            </a:bodyPr>
            <a:lstStyle/>
            <a:p>
              <a:pPr algn="ctr" fontAlgn="auto">
                <a:spcBef>
                  <a:spcPts val="0"/>
                </a:spcBef>
                <a:spcAft>
                  <a:spcPts val="0"/>
                </a:spcAft>
              </a:pPr>
              <a:r>
                <a:rPr lang="en-US" sz="1400" dirty="0">
                  <a:solidFill>
                    <a:srgbClr val="000000"/>
                  </a:solidFill>
                  <a:latin typeface="Arial"/>
                  <a:cs typeface="Arial"/>
                </a:rPr>
                <a:t>104</a:t>
              </a:r>
            </a:p>
            <a:p>
              <a:pPr algn="ctr" fontAlgn="auto">
                <a:spcBef>
                  <a:spcPts val="0"/>
                </a:spcBef>
                <a:spcAft>
                  <a:spcPts val="0"/>
                </a:spcAft>
              </a:pPr>
              <a:r>
                <a:rPr lang="en-US" sz="1400" dirty="0">
                  <a:solidFill>
                    <a:srgbClr val="000000"/>
                  </a:solidFill>
                  <a:latin typeface="Arial"/>
                  <a:cs typeface="Arial"/>
                </a:rPr>
                <a:t>101</a:t>
              </a:r>
              <a:endParaRPr lang="en-GB" sz="1400" dirty="0">
                <a:solidFill>
                  <a:srgbClr val="000000"/>
                </a:solidFill>
                <a:latin typeface="Arial"/>
                <a:cs typeface="Arial"/>
              </a:endParaRPr>
            </a:p>
          </p:txBody>
        </p:sp>
        <p:sp>
          <p:nvSpPr>
            <p:cNvPr id="460" name="TextBox 459">
              <a:extLst>
                <a:ext uri="{FF2B5EF4-FFF2-40B4-BE49-F238E27FC236}">
                  <a16:creationId xmlns="" xmlns:a16="http://schemas.microsoft.com/office/drawing/2014/main" id="{BFFFB52F-34B6-4804-9957-E04DD54477D8}"/>
                </a:ext>
              </a:extLst>
            </p:cNvPr>
            <p:cNvSpPr txBox="1"/>
            <p:nvPr/>
          </p:nvSpPr>
          <p:spPr>
            <a:xfrm>
              <a:off x="5606898" y="5653929"/>
              <a:ext cx="271475" cy="503590"/>
            </a:xfrm>
            <a:prstGeom prst="rect">
              <a:avLst/>
            </a:prstGeom>
            <a:noFill/>
          </p:spPr>
          <p:txBody>
            <a:bodyPr wrap="none" lIns="36000" tIns="36000" rIns="36000" bIns="36000" rtlCol="0" anchor="b" anchorCtr="0">
              <a:spAutoFit/>
            </a:bodyPr>
            <a:lstStyle/>
            <a:p>
              <a:pPr algn="ctr" fontAlgn="auto">
                <a:spcBef>
                  <a:spcPts val="0"/>
                </a:spcBef>
                <a:spcAft>
                  <a:spcPts val="0"/>
                </a:spcAft>
              </a:pPr>
              <a:r>
                <a:rPr lang="en-US" sz="1400" dirty="0">
                  <a:solidFill>
                    <a:srgbClr val="000000"/>
                  </a:solidFill>
                  <a:latin typeface="Arial"/>
                  <a:cs typeface="Arial"/>
                </a:rPr>
                <a:t>56</a:t>
              </a:r>
            </a:p>
            <a:p>
              <a:pPr algn="ctr" fontAlgn="auto">
                <a:spcBef>
                  <a:spcPts val="0"/>
                </a:spcBef>
                <a:spcAft>
                  <a:spcPts val="0"/>
                </a:spcAft>
              </a:pPr>
              <a:r>
                <a:rPr lang="en-US" sz="1400" dirty="0">
                  <a:solidFill>
                    <a:srgbClr val="000000"/>
                  </a:solidFill>
                  <a:latin typeface="Arial"/>
                  <a:cs typeface="Arial"/>
                </a:rPr>
                <a:t>44</a:t>
              </a:r>
              <a:endParaRPr lang="en-GB" sz="1400" dirty="0">
                <a:solidFill>
                  <a:srgbClr val="000000"/>
                </a:solidFill>
                <a:latin typeface="Arial"/>
                <a:cs typeface="Arial"/>
              </a:endParaRPr>
            </a:p>
          </p:txBody>
        </p:sp>
        <p:sp>
          <p:nvSpPr>
            <p:cNvPr id="461" name="TextBox 460">
              <a:extLst>
                <a:ext uri="{FF2B5EF4-FFF2-40B4-BE49-F238E27FC236}">
                  <a16:creationId xmlns="" xmlns:a16="http://schemas.microsoft.com/office/drawing/2014/main" id="{0CCC0264-C45B-41F9-AC99-43D360A07008}"/>
                </a:ext>
              </a:extLst>
            </p:cNvPr>
            <p:cNvSpPr txBox="1"/>
            <p:nvPr/>
          </p:nvSpPr>
          <p:spPr>
            <a:xfrm>
              <a:off x="7084141" y="5653929"/>
              <a:ext cx="271475" cy="503590"/>
            </a:xfrm>
            <a:prstGeom prst="rect">
              <a:avLst/>
            </a:prstGeom>
            <a:noFill/>
          </p:spPr>
          <p:txBody>
            <a:bodyPr wrap="none" lIns="36000" tIns="36000" rIns="36000" bIns="36000" rtlCol="0" anchor="b" anchorCtr="0">
              <a:spAutoFit/>
            </a:bodyPr>
            <a:lstStyle/>
            <a:p>
              <a:pPr algn="ctr" fontAlgn="auto">
                <a:spcBef>
                  <a:spcPts val="0"/>
                </a:spcBef>
                <a:spcAft>
                  <a:spcPts val="0"/>
                </a:spcAft>
              </a:pPr>
              <a:r>
                <a:rPr lang="en-US" sz="1400" dirty="0">
                  <a:solidFill>
                    <a:srgbClr val="000000"/>
                  </a:solidFill>
                  <a:latin typeface="Arial"/>
                  <a:cs typeface="Arial"/>
                </a:rPr>
                <a:t>13</a:t>
              </a:r>
            </a:p>
            <a:p>
              <a:pPr algn="ctr" fontAlgn="auto">
                <a:spcBef>
                  <a:spcPts val="0"/>
                </a:spcBef>
                <a:spcAft>
                  <a:spcPts val="0"/>
                </a:spcAft>
              </a:pPr>
              <a:r>
                <a:rPr lang="en-US" sz="1400" dirty="0">
                  <a:solidFill>
                    <a:srgbClr val="000000"/>
                  </a:solidFill>
                  <a:latin typeface="Arial"/>
                  <a:cs typeface="Arial"/>
                </a:rPr>
                <a:t>14</a:t>
              </a:r>
              <a:endParaRPr lang="en-GB" sz="1400" dirty="0">
                <a:solidFill>
                  <a:srgbClr val="000000"/>
                </a:solidFill>
                <a:latin typeface="Arial"/>
                <a:cs typeface="Arial"/>
              </a:endParaRPr>
            </a:p>
          </p:txBody>
        </p:sp>
        <p:sp>
          <p:nvSpPr>
            <p:cNvPr id="462" name="TextBox 461">
              <a:extLst>
                <a:ext uri="{FF2B5EF4-FFF2-40B4-BE49-F238E27FC236}">
                  <a16:creationId xmlns="" xmlns:a16="http://schemas.microsoft.com/office/drawing/2014/main" id="{172A1AD6-63FB-49A2-85F7-5BA04A8A40B1}"/>
                </a:ext>
              </a:extLst>
            </p:cNvPr>
            <p:cNvSpPr txBox="1"/>
            <p:nvPr/>
          </p:nvSpPr>
          <p:spPr>
            <a:xfrm>
              <a:off x="8604290" y="5653929"/>
              <a:ext cx="172089" cy="503590"/>
            </a:xfrm>
            <a:prstGeom prst="rect">
              <a:avLst/>
            </a:prstGeom>
            <a:noFill/>
          </p:spPr>
          <p:txBody>
            <a:bodyPr wrap="none" lIns="36000" tIns="36000" rIns="36000" bIns="36000" rtlCol="0" anchor="b" anchorCtr="0">
              <a:spAutoFit/>
            </a:bodyPr>
            <a:lstStyle/>
            <a:p>
              <a:pPr algn="ctr" fontAlgn="auto">
                <a:spcBef>
                  <a:spcPts val="0"/>
                </a:spcBef>
                <a:spcAft>
                  <a:spcPts val="0"/>
                </a:spcAft>
              </a:pPr>
              <a:r>
                <a:rPr lang="en-US" sz="1400" dirty="0">
                  <a:solidFill>
                    <a:srgbClr val="000000"/>
                  </a:solidFill>
                  <a:latin typeface="Arial"/>
                  <a:cs typeface="Arial"/>
                </a:rPr>
                <a:t>0</a:t>
              </a:r>
            </a:p>
            <a:p>
              <a:pPr algn="ctr" fontAlgn="auto">
                <a:spcBef>
                  <a:spcPts val="0"/>
                </a:spcBef>
                <a:spcAft>
                  <a:spcPts val="0"/>
                </a:spcAft>
              </a:pPr>
              <a:r>
                <a:rPr lang="en-US" sz="1400" dirty="0">
                  <a:solidFill>
                    <a:srgbClr val="000000"/>
                  </a:solidFill>
                  <a:latin typeface="Arial"/>
                  <a:cs typeface="Arial"/>
                </a:rPr>
                <a:t>0</a:t>
              </a:r>
              <a:endParaRPr lang="en-GB" sz="1400" dirty="0">
                <a:solidFill>
                  <a:srgbClr val="000000"/>
                </a:solidFill>
                <a:latin typeface="Arial"/>
                <a:cs typeface="Arial"/>
              </a:endParaRPr>
            </a:p>
          </p:txBody>
        </p:sp>
        <p:sp>
          <p:nvSpPr>
            <p:cNvPr id="463" name="TextBox 462">
              <a:extLst>
                <a:ext uri="{FF2B5EF4-FFF2-40B4-BE49-F238E27FC236}">
                  <a16:creationId xmlns="" xmlns:a16="http://schemas.microsoft.com/office/drawing/2014/main" id="{0059EE6E-B854-4488-85D3-6776E91D5FD7}"/>
                </a:ext>
              </a:extLst>
            </p:cNvPr>
            <p:cNvSpPr txBox="1"/>
            <p:nvPr/>
          </p:nvSpPr>
          <p:spPr>
            <a:xfrm>
              <a:off x="220132" y="5438485"/>
              <a:ext cx="879013" cy="719034"/>
            </a:xfrm>
            <a:prstGeom prst="rect">
              <a:avLst/>
            </a:prstGeom>
            <a:noFill/>
          </p:spPr>
          <p:txBody>
            <a:bodyPr wrap="none" lIns="36000" tIns="36000" rIns="36000" bIns="36000" rtlCol="0" anchor="b" anchorCtr="0">
              <a:spAutoFit/>
            </a:bodyPr>
            <a:lstStyle/>
            <a:p>
              <a:pPr algn="r" fontAlgn="auto">
                <a:spcBef>
                  <a:spcPts val="0"/>
                </a:spcBef>
                <a:spcAft>
                  <a:spcPts val="0"/>
                </a:spcAft>
              </a:pPr>
              <a:r>
                <a:rPr lang="en-US" sz="1400" dirty="0">
                  <a:solidFill>
                    <a:srgbClr val="000000"/>
                  </a:solidFill>
                  <a:latin typeface="Arial"/>
                  <a:cs typeface="Arial"/>
                </a:rPr>
                <a:t>No. at risk</a:t>
              </a:r>
            </a:p>
            <a:p>
              <a:pPr algn="r" fontAlgn="auto">
                <a:spcBef>
                  <a:spcPts val="0"/>
                </a:spcBef>
                <a:spcAft>
                  <a:spcPts val="0"/>
                </a:spcAft>
              </a:pPr>
              <a:r>
                <a:rPr lang="en-US" sz="1400" dirty="0">
                  <a:solidFill>
                    <a:srgbClr val="B60D27"/>
                  </a:solidFill>
                  <a:latin typeface="Arial"/>
                  <a:cs typeface="Arial"/>
                </a:rPr>
                <a:t>Arm A</a:t>
              </a:r>
            </a:p>
            <a:p>
              <a:pPr algn="r" fontAlgn="auto">
                <a:spcBef>
                  <a:spcPts val="0"/>
                </a:spcBef>
                <a:spcAft>
                  <a:spcPts val="0"/>
                </a:spcAft>
              </a:pPr>
              <a:r>
                <a:rPr lang="en-US" sz="1400" dirty="0">
                  <a:solidFill>
                    <a:srgbClr val="B2C0D8"/>
                  </a:solidFill>
                  <a:latin typeface="Arial"/>
                  <a:cs typeface="Arial"/>
                </a:rPr>
                <a:t>Arm B</a:t>
              </a:r>
            </a:p>
          </p:txBody>
        </p:sp>
        <p:sp>
          <p:nvSpPr>
            <p:cNvPr id="464" name="TextBox 463">
              <a:extLst>
                <a:ext uri="{FF2B5EF4-FFF2-40B4-BE49-F238E27FC236}">
                  <a16:creationId xmlns="" xmlns:a16="http://schemas.microsoft.com/office/drawing/2014/main" id="{FB1E65ED-6D0C-4E87-9BF2-4B7180F5C49D}"/>
                </a:ext>
              </a:extLst>
            </p:cNvPr>
            <p:cNvSpPr txBox="1"/>
            <p:nvPr/>
          </p:nvSpPr>
          <p:spPr>
            <a:xfrm>
              <a:off x="3955268" y="5281024"/>
              <a:ext cx="2104863" cy="288147"/>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en-US" sz="1400" dirty="0">
                  <a:solidFill>
                    <a:srgbClr val="000000"/>
                  </a:solidFill>
                  <a:latin typeface="Arial"/>
                  <a:cs typeface="Arial"/>
                </a:rPr>
                <a:t>Years after </a:t>
              </a:r>
              <a:r>
                <a:rPr lang="en-US" sz="1400" dirty="0" smtClean="0">
                  <a:solidFill>
                    <a:srgbClr val="000000"/>
                  </a:solidFill>
                  <a:latin typeface="Arial"/>
                  <a:cs typeface="Arial"/>
                </a:rPr>
                <a:t>randomization</a:t>
              </a:r>
              <a:endParaRPr lang="en-GB" sz="1400" dirty="0">
                <a:solidFill>
                  <a:srgbClr val="000000"/>
                </a:solidFill>
                <a:latin typeface="Arial"/>
                <a:cs typeface="Arial"/>
              </a:endParaRPr>
            </a:p>
          </p:txBody>
        </p:sp>
        <p:sp>
          <p:nvSpPr>
            <p:cNvPr id="465" name="TextBox 464">
              <a:extLst>
                <a:ext uri="{FF2B5EF4-FFF2-40B4-BE49-F238E27FC236}">
                  <a16:creationId xmlns="" xmlns:a16="http://schemas.microsoft.com/office/drawing/2014/main" id="{49FA609C-37DD-4DB7-B040-5EFBC41238DC}"/>
                </a:ext>
              </a:extLst>
            </p:cNvPr>
            <p:cNvSpPr txBox="1"/>
            <p:nvPr/>
          </p:nvSpPr>
          <p:spPr>
            <a:xfrm rot="16200000">
              <a:off x="-38024" y="3392878"/>
              <a:ext cx="1307015" cy="288147"/>
            </a:xfrm>
            <a:prstGeom prst="rect">
              <a:avLst/>
            </a:prstGeom>
            <a:noFill/>
          </p:spPr>
          <p:txBody>
            <a:bodyPr wrap="none" lIns="36000" tIns="36000" rIns="36000" bIns="36000" rtlCol="0" anchor="ctr" anchorCtr="0">
              <a:spAutoFit/>
            </a:bodyPr>
            <a:lstStyle/>
            <a:p>
              <a:pPr algn="ctr" fontAlgn="auto">
                <a:spcBef>
                  <a:spcPts val="0"/>
                </a:spcBef>
                <a:spcAft>
                  <a:spcPts val="0"/>
                </a:spcAft>
              </a:pPr>
              <a:r>
                <a:rPr lang="en-GB" sz="1400" dirty="0" smtClean="0">
                  <a:solidFill>
                    <a:srgbClr val="000000"/>
                  </a:solidFill>
                  <a:latin typeface="Arial"/>
                  <a:cs typeface="Arial"/>
                </a:rPr>
                <a:t>Proportion RFS</a:t>
              </a:r>
              <a:endParaRPr lang="en-GB" sz="1400" dirty="0">
                <a:solidFill>
                  <a:srgbClr val="000000"/>
                </a:solidFill>
                <a:latin typeface="Arial"/>
                <a:cs typeface="Arial"/>
              </a:endParaRPr>
            </a:p>
          </p:txBody>
        </p:sp>
        <p:sp>
          <p:nvSpPr>
            <p:cNvPr id="466" name="TextBox 465">
              <a:extLst>
                <a:ext uri="{FF2B5EF4-FFF2-40B4-BE49-F238E27FC236}">
                  <a16:creationId xmlns="" xmlns:a16="http://schemas.microsoft.com/office/drawing/2014/main" id="{41F2B598-3E76-4A5D-9337-69AEA3054612}"/>
                </a:ext>
              </a:extLst>
            </p:cNvPr>
            <p:cNvSpPr txBox="1"/>
            <p:nvPr/>
          </p:nvSpPr>
          <p:spPr>
            <a:xfrm>
              <a:off x="6120339" y="3995757"/>
              <a:ext cx="2749718" cy="442035"/>
            </a:xfrm>
            <a:prstGeom prst="rect">
              <a:avLst/>
            </a:prstGeom>
            <a:noFill/>
          </p:spPr>
          <p:txBody>
            <a:bodyPr wrap="none" lIns="36000" tIns="36000" rIns="36000" bIns="36000" rtlCol="0" anchor="t" anchorCtr="0">
              <a:spAutoFit/>
            </a:bodyPr>
            <a:lstStyle/>
            <a:p>
              <a:pPr algn="r" fontAlgn="auto">
                <a:spcBef>
                  <a:spcPts val="0"/>
                </a:spcBef>
                <a:spcAft>
                  <a:spcPts val="0"/>
                </a:spcAft>
              </a:pPr>
              <a:r>
                <a:rPr lang="en-US" sz="1200" dirty="0">
                  <a:solidFill>
                    <a:srgbClr val="000000"/>
                  </a:solidFill>
                  <a:latin typeface="Arial"/>
                  <a:cs typeface="Arial"/>
                </a:rPr>
                <a:t>HR </a:t>
              </a:r>
              <a:r>
                <a:rPr lang="en-US" sz="1200" dirty="0" smtClean="0">
                  <a:solidFill>
                    <a:srgbClr val="000000"/>
                  </a:solidFill>
                  <a:latin typeface="Arial"/>
                  <a:cs typeface="Arial"/>
                </a:rPr>
                <a:t>2.52 (95%CI 1.11, 5.77</a:t>
              </a:r>
              <a:r>
                <a:rPr lang="en-US" sz="1200" dirty="0">
                  <a:solidFill>
                    <a:srgbClr val="000000"/>
                  </a:solidFill>
                  <a:latin typeface="Arial"/>
                  <a:cs typeface="Arial"/>
                </a:rPr>
                <a:t>)</a:t>
              </a:r>
              <a:br>
                <a:rPr lang="en-US" sz="1200" dirty="0">
                  <a:solidFill>
                    <a:srgbClr val="000000"/>
                  </a:solidFill>
                  <a:latin typeface="Arial"/>
                  <a:cs typeface="Arial"/>
                </a:rPr>
              </a:br>
              <a:r>
                <a:rPr lang="en-US" sz="1200" dirty="0" smtClean="0">
                  <a:solidFill>
                    <a:srgbClr val="000000"/>
                  </a:solidFill>
                  <a:latin typeface="Arial"/>
                  <a:cs typeface="Arial"/>
                </a:rPr>
                <a:t>1-sided p-value </a:t>
              </a:r>
              <a:r>
                <a:rPr lang="en-US" sz="1200" dirty="0">
                  <a:solidFill>
                    <a:srgbClr val="000000"/>
                  </a:solidFill>
                  <a:latin typeface="Arial"/>
                  <a:cs typeface="Arial"/>
                </a:rPr>
                <a:t>for non-inferiority</a:t>
              </a:r>
              <a:r>
                <a:rPr lang="en-US" sz="1200" dirty="0" smtClean="0">
                  <a:solidFill>
                    <a:srgbClr val="000000"/>
                  </a:solidFill>
                  <a:latin typeface="Arial"/>
                  <a:cs typeface="Arial"/>
                </a:rPr>
                <a:t>*: </a:t>
              </a:r>
              <a:r>
                <a:rPr lang="en-US" sz="1200" dirty="0">
                  <a:solidFill>
                    <a:srgbClr val="000000"/>
                  </a:solidFill>
                  <a:latin typeface="Arial"/>
                  <a:cs typeface="Arial"/>
                </a:rPr>
                <a:t>0.93</a:t>
              </a:r>
            </a:p>
          </p:txBody>
        </p:sp>
        <p:sp>
          <p:nvSpPr>
            <p:cNvPr id="467" name="TextBox 466">
              <a:extLst>
                <a:ext uri="{FF2B5EF4-FFF2-40B4-BE49-F238E27FC236}">
                  <a16:creationId xmlns="" xmlns:a16="http://schemas.microsoft.com/office/drawing/2014/main" id="{9C5EB472-E70F-4BC2-834B-E68EB1CAA4CE}"/>
                </a:ext>
              </a:extLst>
            </p:cNvPr>
            <p:cNvSpPr txBox="1"/>
            <p:nvPr/>
          </p:nvSpPr>
          <p:spPr>
            <a:xfrm>
              <a:off x="5353507" y="3505288"/>
              <a:ext cx="1076183" cy="442035"/>
            </a:xfrm>
            <a:prstGeom prst="rect">
              <a:avLst/>
            </a:prstGeom>
            <a:noFill/>
          </p:spPr>
          <p:txBody>
            <a:bodyPr wrap="none" lIns="36000" tIns="36000" rIns="36000" bIns="36000" rtlCol="0" anchor="t" anchorCtr="0">
              <a:spAutoFit/>
            </a:bodyPr>
            <a:lstStyle/>
            <a:p>
              <a:pPr fontAlgn="auto">
                <a:spcBef>
                  <a:spcPts val="0"/>
                </a:spcBef>
                <a:spcAft>
                  <a:spcPts val="0"/>
                </a:spcAft>
              </a:pPr>
              <a:r>
                <a:rPr lang="en-US" sz="1200" dirty="0">
                  <a:solidFill>
                    <a:srgbClr val="000000"/>
                  </a:solidFill>
                  <a:latin typeface="Arial"/>
                  <a:cs typeface="Arial"/>
                </a:rPr>
                <a:t>Arm A (n=261)</a:t>
              </a:r>
            </a:p>
            <a:p>
              <a:pPr fontAlgn="auto">
                <a:spcBef>
                  <a:spcPts val="0"/>
                </a:spcBef>
                <a:spcAft>
                  <a:spcPts val="0"/>
                </a:spcAft>
              </a:pPr>
              <a:r>
                <a:rPr lang="en-US" sz="1200" dirty="0">
                  <a:solidFill>
                    <a:srgbClr val="000000"/>
                  </a:solidFill>
                  <a:latin typeface="Arial"/>
                  <a:cs typeface="Arial"/>
                </a:rPr>
                <a:t>Arm B (n=266)</a:t>
              </a:r>
            </a:p>
          </p:txBody>
        </p:sp>
        <p:sp>
          <p:nvSpPr>
            <p:cNvPr id="468" name="TextBox 467">
              <a:extLst>
                <a:ext uri="{FF2B5EF4-FFF2-40B4-BE49-F238E27FC236}">
                  <a16:creationId xmlns="" xmlns:a16="http://schemas.microsoft.com/office/drawing/2014/main" id="{C797306A-B0D0-43FA-9277-F5693C9A6979}"/>
                </a:ext>
              </a:extLst>
            </p:cNvPr>
            <p:cNvSpPr txBox="1"/>
            <p:nvPr/>
          </p:nvSpPr>
          <p:spPr>
            <a:xfrm>
              <a:off x="6423697" y="3320622"/>
              <a:ext cx="850160" cy="626701"/>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en-US" sz="1200" b="1" dirty="0">
                  <a:solidFill>
                    <a:srgbClr val="000000"/>
                  </a:solidFill>
                  <a:latin typeface="Arial"/>
                  <a:cs typeface="Arial"/>
                </a:rPr>
                <a:t>No. events</a:t>
              </a:r>
            </a:p>
            <a:p>
              <a:pPr algn="ctr" fontAlgn="auto">
                <a:spcBef>
                  <a:spcPts val="0"/>
                </a:spcBef>
                <a:spcAft>
                  <a:spcPts val="0"/>
                </a:spcAft>
              </a:pPr>
              <a:r>
                <a:rPr lang="en-US" sz="1200" dirty="0">
                  <a:solidFill>
                    <a:srgbClr val="000000"/>
                  </a:solidFill>
                  <a:latin typeface="Arial"/>
                  <a:cs typeface="Arial"/>
                </a:rPr>
                <a:t>8</a:t>
              </a:r>
            </a:p>
            <a:p>
              <a:pPr algn="ctr" fontAlgn="auto">
                <a:spcBef>
                  <a:spcPts val="0"/>
                </a:spcBef>
                <a:spcAft>
                  <a:spcPts val="0"/>
                </a:spcAft>
              </a:pPr>
              <a:r>
                <a:rPr lang="en-US" sz="1200" dirty="0">
                  <a:solidFill>
                    <a:srgbClr val="000000"/>
                  </a:solidFill>
                  <a:latin typeface="Arial"/>
                  <a:cs typeface="Arial"/>
                </a:rPr>
                <a:t>19</a:t>
              </a:r>
            </a:p>
          </p:txBody>
        </p:sp>
        <p:cxnSp>
          <p:nvCxnSpPr>
            <p:cNvPr id="469" name="Straight Connector 468">
              <a:extLst>
                <a:ext uri="{FF2B5EF4-FFF2-40B4-BE49-F238E27FC236}">
                  <a16:creationId xmlns="" xmlns:a16="http://schemas.microsoft.com/office/drawing/2014/main" id="{C9D957F8-7668-4454-B39F-BD227790D3E4}"/>
                </a:ext>
              </a:extLst>
            </p:cNvPr>
            <p:cNvCxnSpPr/>
            <p:nvPr/>
          </p:nvCxnSpPr>
          <p:spPr>
            <a:xfrm>
              <a:off x="5126687" y="3633748"/>
              <a:ext cx="188092" cy="0"/>
            </a:xfrm>
            <a:prstGeom prst="line">
              <a:avLst/>
            </a:prstGeom>
            <a:ln w="28575" cap="sq">
              <a:solidFill>
                <a:schemeClr val="accent3"/>
              </a:solidFill>
              <a:miter lim="800000"/>
            </a:ln>
          </p:spPr>
          <p:style>
            <a:lnRef idx="1">
              <a:schemeClr val="accent1"/>
            </a:lnRef>
            <a:fillRef idx="0">
              <a:schemeClr val="accent1"/>
            </a:fillRef>
            <a:effectRef idx="0">
              <a:schemeClr val="accent1"/>
            </a:effectRef>
            <a:fontRef idx="minor">
              <a:schemeClr val="tx1"/>
            </a:fontRef>
          </p:style>
        </p:cxnSp>
        <p:cxnSp>
          <p:nvCxnSpPr>
            <p:cNvPr id="470" name="Straight Connector 469">
              <a:extLst>
                <a:ext uri="{FF2B5EF4-FFF2-40B4-BE49-F238E27FC236}">
                  <a16:creationId xmlns="" xmlns:a16="http://schemas.microsoft.com/office/drawing/2014/main" id="{EEDBD919-02A3-439C-B7F7-CDCAE80AAAD4}"/>
                </a:ext>
              </a:extLst>
            </p:cNvPr>
            <p:cNvCxnSpPr/>
            <p:nvPr/>
          </p:nvCxnSpPr>
          <p:spPr>
            <a:xfrm>
              <a:off x="5126687" y="3817898"/>
              <a:ext cx="188092" cy="0"/>
            </a:xfrm>
            <a:prstGeom prst="line">
              <a:avLst/>
            </a:prstGeom>
            <a:ln w="28575" cap="sq">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471" name="Straight Connector 470">
              <a:extLst>
                <a:ext uri="{FF2B5EF4-FFF2-40B4-BE49-F238E27FC236}">
                  <a16:creationId xmlns="" xmlns:a16="http://schemas.microsoft.com/office/drawing/2014/main" id="{22972476-BBC2-48AD-AFD3-40F24A2A2F22}"/>
                </a:ext>
              </a:extLst>
            </p:cNvPr>
            <p:cNvCxnSpPr/>
            <p:nvPr/>
          </p:nvCxnSpPr>
          <p:spPr>
            <a:xfrm>
              <a:off x="1225172" y="2133228"/>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cxnSp>
          <p:nvCxnSpPr>
            <p:cNvPr id="472" name="Straight Connector 471">
              <a:extLst>
                <a:ext uri="{FF2B5EF4-FFF2-40B4-BE49-F238E27FC236}">
                  <a16:creationId xmlns="" xmlns:a16="http://schemas.microsoft.com/office/drawing/2014/main" id="{560B2C42-CD8A-4B62-A7A4-8A7FE950B843}"/>
                </a:ext>
              </a:extLst>
            </p:cNvPr>
            <p:cNvCxnSpPr/>
            <p:nvPr/>
          </p:nvCxnSpPr>
          <p:spPr>
            <a:xfrm>
              <a:off x="1225172" y="2694727"/>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cxnSp>
          <p:nvCxnSpPr>
            <p:cNvPr id="473" name="Straight Connector 472">
              <a:extLst>
                <a:ext uri="{FF2B5EF4-FFF2-40B4-BE49-F238E27FC236}">
                  <a16:creationId xmlns="" xmlns:a16="http://schemas.microsoft.com/office/drawing/2014/main" id="{C2E1D576-B9D9-4C96-91A2-C433C92067E8}"/>
                </a:ext>
              </a:extLst>
            </p:cNvPr>
            <p:cNvCxnSpPr/>
            <p:nvPr/>
          </p:nvCxnSpPr>
          <p:spPr>
            <a:xfrm>
              <a:off x="1225172" y="3256226"/>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cxnSp>
          <p:nvCxnSpPr>
            <p:cNvPr id="474" name="Straight Connector 473">
              <a:extLst>
                <a:ext uri="{FF2B5EF4-FFF2-40B4-BE49-F238E27FC236}">
                  <a16:creationId xmlns="" xmlns:a16="http://schemas.microsoft.com/office/drawing/2014/main" id="{F15AE028-101A-446B-87FD-756F0E105A97}"/>
                </a:ext>
              </a:extLst>
            </p:cNvPr>
            <p:cNvCxnSpPr/>
            <p:nvPr/>
          </p:nvCxnSpPr>
          <p:spPr>
            <a:xfrm>
              <a:off x="1225172" y="3817725"/>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cxnSp>
          <p:nvCxnSpPr>
            <p:cNvPr id="475" name="Straight Connector 474">
              <a:extLst>
                <a:ext uri="{FF2B5EF4-FFF2-40B4-BE49-F238E27FC236}">
                  <a16:creationId xmlns="" xmlns:a16="http://schemas.microsoft.com/office/drawing/2014/main" id="{A50552BC-1300-4439-A33F-BB81681089CE}"/>
                </a:ext>
              </a:extLst>
            </p:cNvPr>
            <p:cNvCxnSpPr/>
            <p:nvPr/>
          </p:nvCxnSpPr>
          <p:spPr>
            <a:xfrm>
              <a:off x="1225172" y="4379224"/>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cxnSp>
          <p:nvCxnSpPr>
            <p:cNvPr id="476" name="Straight Connector 475">
              <a:extLst>
                <a:ext uri="{FF2B5EF4-FFF2-40B4-BE49-F238E27FC236}">
                  <a16:creationId xmlns="" xmlns:a16="http://schemas.microsoft.com/office/drawing/2014/main" id="{B8E6FB0C-6F8E-4B6A-ABDE-3BD52CD20D44}"/>
                </a:ext>
              </a:extLst>
            </p:cNvPr>
            <p:cNvCxnSpPr/>
            <p:nvPr/>
          </p:nvCxnSpPr>
          <p:spPr>
            <a:xfrm>
              <a:off x="1225172" y="4940300"/>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sp>
          <p:nvSpPr>
            <p:cNvPr id="477" name="TextBox 476">
              <a:extLst>
                <a:ext uri="{FF2B5EF4-FFF2-40B4-BE49-F238E27FC236}">
                  <a16:creationId xmlns="" xmlns:a16="http://schemas.microsoft.com/office/drawing/2014/main" id="{E6016DD6-E37F-4431-BD2B-EB6D0CEA2715}"/>
                </a:ext>
              </a:extLst>
            </p:cNvPr>
            <p:cNvSpPr txBox="1"/>
            <p:nvPr/>
          </p:nvSpPr>
          <p:spPr>
            <a:xfrm>
              <a:off x="7263664" y="3307035"/>
              <a:ext cx="1725588" cy="626701"/>
            </a:xfrm>
            <a:prstGeom prst="rect">
              <a:avLst/>
            </a:prstGeom>
            <a:noFill/>
          </p:spPr>
          <p:txBody>
            <a:bodyPr wrap="square" lIns="36000" tIns="36000" rIns="36000" bIns="36000" rtlCol="0" anchor="t" anchorCtr="0">
              <a:spAutoFit/>
            </a:bodyPr>
            <a:lstStyle/>
            <a:p>
              <a:pPr algn="ctr" fontAlgn="auto">
                <a:spcBef>
                  <a:spcPts val="0"/>
                </a:spcBef>
                <a:spcAft>
                  <a:spcPts val="0"/>
                </a:spcAft>
              </a:pPr>
              <a:r>
                <a:rPr lang="en-US" sz="1200" b="1" dirty="0">
                  <a:solidFill>
                    <a:srgbClr val="000000"/>
                  </a:solidFill>
                  <a:latin typeface="Arial"/>
                  <a:cs typeface="Arial"/>
                </a:rPr>
                <a:t>3-year </a:t>
              </a:r>
              <a:r>
                <a:rPr lang="en-US" sz="1200" b="1" dirty="0" smtClean="0">
                  <a:solidFill>
                    <a:srgbClr val="000000"/>
                  </a:solidFill>
                  <a:latin typeface="Arial"/>
                  <a:cs typeface="Arial"/>
                </a:rPr>
                <a:t>RFS, % (95%CI</a:t>
              </a:r>
              <a:r>
                <a:rPr lang="en-US" sz="1200" b="1" dirty="0">
                  <a:solidFill>
                    <a:srgbClr val="000000"/>
                  </a:solidFill>
                  <a:latin typeface="Arial"/>
                  <a:cs typeface="Arial"/>
                </a:rPr>
                <a:t>)</a:t>
              </a:r>
            </a:p>
            <a:p>
              <a:pPr algn="ctr" fontAlgn="auto">
                <a:spcBef>
                  <a:spcPts val="0"/>
                </a:spcBef>
                <a:spcAft>
                  <a:spcPts val="0"/>
                </a:spcAft>
              </a:pPr>
              <a:r>
                <a:rPr lang="en-US" sz="1200" dirty="0" smtClean="0">
                  <a:solidFill>
                    <a:srgbClr val="000000"/>
                  </a:solidFill>
                  <a:latin typeface="Arial"/>
                  <a:cs typeface="Arial"/>
                </a:rPr>
                <a:t>95.3 </a:t>
              </a:r>
              <a:r>
                <a:rPr lang="en-US" sz="1200" dirty="0">
                  <a:solidFill>
                    <a:srgbClr val="000000"/>
                  </a:solidFill>
                  <a:latin typeface="Arial"/>
                  <a:cs typeface="Arial"/>
                </a:rPr>
                <a:t>(</a:t>
              </a:r>
              <a:r>
                <a:rPr lang="en-US" sz="1200" dirty="0" smtClean="0">
                  <a:solidFill>
                    <a:srgbClr val="000000"/>
                  </a:solidFill>
                  <a:latin typeface="Arial"/>
                  <a:cs typeface="Arial"/>
                </a:rPr>
                <a:t>90.7, 97.7</a:t>
              </a:r>
              <a:r>
                <a:rPr lang="en-US" sz="1200" dirty="0">
                  <a:solidFill>
                    <a:srgbClr val="000000"/>
                  </a:solidFill>
                  <a:latin typeface="Arial"/>
                  <a:cs typeface="Arial"/>
                </a:rPr>
                <a:t>)</a:t>
              </a:r>
            </a:p>
            <a:p>
              <a:pPr algn="ctr" fontAlgn="auto">
                <a:spcBef>
                  <a:spcPts val="0"/>
                </a:spcBef>
                <a:spcAft>
                  <a:spcPts val="0"/>
                </a:spcAft>
              </a:pPr>
              <a:r>
                <a:rPr lang="en-US" sz="1200" dirty="0" smtClean="0">
                  <a:solidFill>
                    <a:srgbClr val="000000"/>
                  </a:solidFill>
                  <a:latin typeface="Arial"/>
                  <a:cs typeface="Arial"/>
                </a:rPr>
                <a:t>88.9 </a:t>
              </a:r>
              <a:r>
                <a:rPr lang="en-US" sz="1200" dirty="0">
                  <a:solidFill>
                    <a:srgbClr val="000000"/>
                  </a:solidFill>
                  <a:latin typeface="Arial"/>
                  <a:cs typeface="Arial"/>
                </a:rPr>
                <a:t>(</a:t>
              </a:r>
              <a:r>
                <a:rPr lang="en-US" sz="1200" dirty="0" smtClean="0">
                  <a:solidFill>
                    <a:srgbClr val="000000"/>
                  </a:solidFill>
                  <a:latin typeface="Arial"/>
                  <a:cs typeface="Arial"/>
                </a:rPr>
                <a:t>82.1, 93.3</a:t>
              </a:r>
              <a:r>
                <a:rPr lang="en-US" sz="1200" dirty="0">
                  <a:solidFill>
                    <a:srgbClr val="000000"/>
                  </a:solidFill>
                  <a:latin typeface="Arial"/>
                  <a:cs typeface="Arial"/>
                </a:rPr>
                <a:t>)</a:t>
              </a:r>
            </a:p>
          </p:txBody>
        </p:sp>
        <p:sp>
          <p:nvSpPr>
            <p:cNvPr id="478" name="TextBox 477">
              <a:extLst>
                <a:ext uri="{FF2B5EF4-FFF2-40B4-BE49-F238E27FC236}">
                  <a16:creationId xmlns="" xmlns:a16="http://schemas.microsoft.com/office/drawing/2014/main" id="{E474873E-E1C3-411B-BF24-BF88A2957D92}"/>
                </a:ext>
              </a:extLst>
            </p:cNvPr>
            <p:cNvSpPr txBox="1"/>
            <p:nvPr/>
          </p:nvSpPr>
          <p:spPr>
            <a:xfrm>
              <a:off x="4499232" y="6742048"/>
              <a:ext cx="72768" cy="257369"/>
            </a:xfrm>
            <a:prstGeom prst="rect">
              <a:avLst/>
            </a:prstGeom>
            <a:noFill/>
          </p:spPr>
          <p:txBody>
            <a:bodyPr wrap="none" lIns="36000" tIns="36000" rIns="36000" bIns="36000" rtlCol="0" anchor="t" anchorCtr="0">
              <a:spAutoFit/>
            </a:bodyPr>
            <a:lstStyle/>
            <a:p>
              <a:pPr algn="r" fontAlgn="auto">
                <a:spcBef>
                  <a:spcPts val="0"/>
                </a:spcBef>
                <a:spcAft>
                  <a:spcPts val="0"/>
                </a:spcAft>
              </a:pPr>
              <a:endParaRPr lang="en-US" sz="1200" dirty="0">
                <a:solidFill>
                  <a:srgbClr val="4D4D4D"/>
                </a:solidFill>
                <a:latin typeface="Arial"/>
                <a:cs typeface="Arial"/>
              </a:endParaRPr>
            </a:p>
          </p:txBody>
        </p:sp>
        <p:grpSp>
          <p:nvGrpSpPr>
            <p:cNvPr id="479" name="Group 478">
              <a:extLst>
                <a:ext uri="{FF2B5EF4-FFF2-40B4-BE49-F238E27FC236}">
                  <a16:creationId xmlns="" xmlns:a16="http://schemas.microsoft.com/office/drawing/2014/main" id="{BDD68DDA-2966-4AD9-9D53-426E118F9E10}"/>
                </a:ext>
              </a:extLst>
            </p:cNvPr>
            <p:cNvGrpSpPr/>
            <p:nvPr/>
          </p:nvGrpSpPr>
          <p:grpSpPr>
            <a:xfrm>
              <a:off x="1285281" y="2071008"/>
              <a:ext cx="6940689" cy="478544"/>
              <a:chOff x="1475656" y="1700808"/>
              <a:chExt cx="9140825" cy="630238"/>
            </a:xfrm>
          </p:grpSpPr>
          <p:grpSp>
            <p:nvGrpSpPr>
              <p:cNvPr id="480" name="Group 479">
                <a:extLst>
                  <a:ext uri="{FF2B5EF4-FFF2-40B4-BE49-F238E27FC236}">
                    <a16:creationId xmlns="" xmlns:a16="http://schemas.microsoft.com/office/drawing/2014/main" id="{F267E32D-0EC5-49FA-A180-8C1AFE3C8AD2}"/>
                  </a:ext>
                </a:extLst>
              </p:cNvPr>
              <p:cNvGrpSpPr/>
              <p:nvPr/>
            </p:nvGrpSpPr>
            <p:grpSpPr>
              <a:xfrm>
                <a:off x="1475656" y="1700808"/>
                <a:ext cx="9140825" cy="250825"/>
                <a:chOff x="1475656" y="1700808"/>
                <a:chExt cx="9140825" cy="250825"/>
              </a:xfrm>
            </p:grpSpPr>
            <p:sp>
              <p:nvSpPr>
                <p:cNvPr id="1080" name="Freeform 5">
                  <a:extLst>
                    <a:ext uri="{FF2B5EF4-FFF2-40B4-BE49-F238E27FC236}">
                      <a16:creationId xmlns="" xmlns:a16="http://schemas.microsoft.com/office/drawing/2014/main" id="{C179A404-6CAC-4600-B214-696AD80FE5DC}"/>
                    </a:ext>
                  </a:extLst>
                </p:cNvPr>
                <p:cNvSpPr>
                  <a:spLocks/>
                </p:cNvSpPr>
                <p:nvPr/>
              </p:nvSpPr>
              <p:spPr bwMode="auto">
                <a:xfrm>
                  <a:off x="1475656" y="1770658"/>
                  <a:ext cx="9140825" cy="180975"/>
                </a:xfrm>
                <a:custGeom>
                  <a:avLst/>
                  <a:gdLst>
                    <a:gd name="T0" fmla="*/ 5758 w 5758"/>
                    <a:gd name="T1" fmla="*/ 114 h 114"/>
                    <a:gd name="T2" fmla="*/ 2082 w 5758"/>
                    <a:gd name="T3" fmla="*/ 114 h 114"/>
                    <a:gd name="T4" fmla="*/ 2082 w 5758"/>
                    <a:gd name="T5" fmla="*/ 98 h 114"/>
                    <a:gd name="T6" fmla="*/ 1971 w 5758"/>
                    <a:gd name="T7" fmla="*/ 98 h 114"/>
                    <a:gd name="T8" fmla="*/ 1971 w 5758"/>
                    <a:gd name="T9" fmla="*/ 81 h 114"/>
                    <a:gd name="T10" fmla="*/ 1782 w 5758"/>
                    <a:gd name="T11" fmla="*/ 81 h 114"/>
                    <a:gd name="T12" fmla="*/ 1782 w 5758"/>
                    <a:gd name="T13" fmla="*/ 66 h 114"/>
                    <a:gd name="T14" fmla="*/ 1581 w 5758"/>
                    <a:gd name="T15" fmla="*/ 66 h 114"/>
                    <a:gd name="T16" fmla="*/ 1581 w 5758"/>
                    <a:gd name="T17" fmla="*/ 49 h 114"/>
                    <a:gd name="T18" fmla="*/ 1305 w 5758"/>
                    <a:gd name="T19" fmla="*/ 49 h 114"/>
                    <a:gd name="T20" fmla="*/ 1305 w 5758"/>
                    <a:gd name="T21" fmla="*/ 32 h 114"/>
                    <a:gd name="T22" fmla="*/ 673 w 5758"/>
                    <a:gd name="T23" fmla="*/ 32 h 114"/>
                    <a:gd name="T24" fmla="*/ 673 w 5758"/>
                    <a:gd name="T25" fmla="*/ 26 h 114"/>
                    <a:gd name="T26" fmla="*/ 627 w 5758"/>
                    <a:gd name="T27" fmla="*/ 26 h 114"/>
                    <a:gd name="T28" fmla="*/ 627 w 5758"/>
                    <a:gd name="T29" fmla="*/ 17 h 114"/>
                    <a:gd name="T30" fmla="*/ 522 w 5758"/>
                    <a:gd name="T31" fmla="*/ 17 h 114"/>
                    <a:gd name="T32" fmla="*/ 522 w 5758"/>
                    <a:gd name="T33" fmla="*/ 0 h 114"/>
                    <a:gd name="T34" fmla="*/ 0 w 5758"/>
                    <a:gd name="T35"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58" h="114">
                      <a:moveTo>
                        <a:pt x="5758" y="114"/>
                      </a:moveTo>
                      <a:lnTo>
                        <a:pt x="2082" y="114"/>
                      </a:lnTo>
                      <a:lnTo>
                        <a:pt x="2082" y="98"/>
                      </a:lnTo>
                      <a:lnTo>
                        <a:pt x="1971" y="98"/>
                      </a:lnTo>
                      <a:lnTo>
                        <a:pt x="1971" y="81"/>
                      </a:lnTo>
                      <a:lnTo>
                        <a:pt x="1782" y="81"/>
                      </a:lnTo>
                      <a:lnTo>
                        <a:pt x="1782" y="66"/>
                      </a:lnTo>
                      <a:lnTo>
                        <a:pt x="1581" y="66"/>
                      </a:lnTo>
                      <a:lnTo>
                        <a:pt x="1581" y="49"/>
                      </a:lnTo>
                      <a:lnTo>
                        <a:pt x="1305" y="49"/>
                      </a:lnTo>
                      <a:lnTo>
                        <a:pt x="1305" y="32"/>
                      </a:lnTo>
                      <a:lnTo>
                        <a:pt x="673" y="32"/>
                      </a:lnTo>
                      <a:lnTo>
                        <a:pt x="673" y="26"/>
                      </a:lnTo>
                      <a:lnTo>
                        <a:pt x="627" y="26"/>
                      </a:lnTo>
                      <a:lnTo>
                        <a:pt x="627" y="17"/>
                      </a:lnTo>
                      <a:lnTo>
                        <a:pt x="522" y="17"/>
                      </a:lnTo>
                      <a:lnTo>
                        <a:pt x="522" y="0"/>
                      </a:lnTo>
                      <a:lnTo>
                        <a:pt x="0" y="0"/>
                      </a:lnTo>
                    </a:path>
                  </a:pathLst>
                </a:custGeom>
                <a:noFill/>
                <a:ln w="25400" cap="flat">
                  <a:solidFill>
                    <a:schemeClr val="accent3"/>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81" name="Line 6">
                  <a:extLst>
                    <a:ext uri="{FF2B5EF4-FFF2-40B4-BE49-F238E27FC236}">
                      <a16:creationId xmlns="" xmlns:a16="http://schemas.microsoft.com/office/drawing/2014/main" id="{DAA74572-FC83-4D0A-99FC-98FC5DEE8C9E}"/>
                    </a:ext>
                  </a:extLst>
                </p:cNvPr>
                <p:cNvSpPr>
                  <a:spLocks noChangeShapeType="1"/>
                </p:cNvSpPr>
                <p:nvPr/>
              </p:nvSpPr>
              <p:spPr bwMode="auto">
                <a:xfrm>
                  <a:off x="1836019" y="1700808"/>
                  <a:ext cx="0" cy="6985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82" name="Line 7">
                  <a:extLst>
                    <a:ext uri="{FF2B5EF4-FFF2-40B4-BE49-F238E27FC236}">
                      <a16:creationId xmlns="" xmlns:a16="http://schemas.microsoft.com/office/drawing/2014/main" id="{29C79AEF-ED43-485A-8137-A0399E1184DC}"/>
                    </a:ext>
                  </a:extLst>
                </p:cNvPr>
                <p:cNvSpPr>
                  <a:spLocks noChangeShapeType="1"/>
                </p:cNvSpPr>
                <p:nvPr/>
              </p:nvSpPr>
              <p:spPr bwMode="auto">
                <a:xfrm>
                  <a:off x="1872531" y="1700808"/>
                  <a:ext cx="0" cy="6985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83" name="Line 8">
                  <a:extLst>
                    <a:ext uri="{FF2B5EF4-FFF2-40B4-BE49-F238E27FC236}">
                      <a16:creationId xmlns="" xmlns:a16="http://schemas.microsoft.com/office/drawing/2014/main" id="{43BCCBB7-FA02-4EA5-B788-C3593035398E}"/>
                    </a:ext>
                  </a:extLst>
                </p:cNvPr>
                <p:cNvSpPr>
                  <a:spLocks noChangeShapeType="1"/>
                </p:cNvSpPr>
                <p:nvPr/>
              </p:nvSpPr>
              <p:spPr bwMode="auto">
                <a:xfrm>
                  <a:off x="2278931" y="1700808"/>
                  <a:ext cx="0" cy="6985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84" name="Line 9">
                  <a:extLst>
                    <a:ext uri="{FF2B5EF4-FFF2-40B4-BE49-F238E27FC236}">
                      <a16:creationId xmlns="" xmlns:a16="http://schemas.microsoft.com/office/drawing/2014/main" id="{04E35551-88FC-4527-AE40-0C2AA61DF6EC}"/>
                    </a:ext>
                  </a:extLst>
                </p:cNvPr>
                <p:cNvSpPr>
                  <a:spLocks noChangeShapeType="1"/>
                </p:cNvSpPr>
                <p:nvPr/>
              </p:nvSpPr>
              <p:spPr bwMode="auto">
                <a:xfrm>
                  <a:off x="2312269" y="1727796"/>
                  <a:ext cx="0" cy="6985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85" name="Line 10">
                  <a:extLst>
                    <a:ext uri="{FF2B5EF4-FFF2-40B4-BE49-F238E27FC236}">
                      <a16:creationId xmlns="" xmlns:a16="http://schemas.microsoft.com/office/drawing/2014/main" id="{2CCCBB98-3CA9-4BEF-B3E0-77DA4220AEEE}"/>
                    </a:ext>
                  </a:extLst>
                </p:cNvPr>
                <p:cNvSpPr>
                  <a:spLocks noChangeShapeType="1"/>
                </p:cNvSpPr>
                <p:nvPr/>
              </p:nvSpPr>
              <p:spPr bwMode="auto">
                <a:xfrm>
                  <a:off x="2350369" y="1727796"/>
                  <a:ext cx="0" cy="6985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86" name="Line 11">
                  <a:extLst>
                    <a:ext uri="{FF2B5EF4-FFF2-40B4-BE49-F238E27FC236}">
                      <a16:creationId xmlns="" xmlns:a16="http://schemas.microsoft.com/office/drawing/2014/main" id="{07F0B103-183F-4E51-8FDB-045C84D7BCBC}"/>
                    </a:ext>
                  </a:extLst>
                </p:cNvPr>
                <p:cNvSpPr>
                  <a:spLocks noChangeShapeType="1"/>
                </p:cNvSpPr>
                <p:nvPr/>
              </p:nvSpPr>
              <p:spPr bwMode="auto">
                <a:xfrm>
                  <a:off x="2383706" y="1727796"/>
                  <a:ext cx="0" cy="6985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87" name="Line 12">
                  <a:extLst>
                    <a:ext uri="{FF2B5EF4-FFF2-40B4-BE49-F238E27FC236}">
                      <a16:creationId xmlns="" xmlns:a16="http://schemas.microsoft.com/office/drawing/2014/main" id="{C2D76770-755B-44CD-8A28-9D9E8D2574D0}"/>
                    </a:ext>
                  </a:extLst>
                </p:cNvPr>
                <p:cNvSpPr>
                  <a:spLocks noChangeShapeType="1"/>
                </p:cNvSpPr>
                <p:nvPr/>
              </p:nvSpPr>
              <p:spPr bwMode="auto">
                <a:xfrm>
                  <a:off x="1555031" y="1700808"/>
                  <a:ext cx="0" cy="6985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88" name="Line 13">
                  <a:extLst>
                    <a:ext uri="{FF2B5EF4-FFF2-40B4-BE49-F238E27FC236}">
                      <a16:creationId xmlns="" xmlns:a16="http://schemas.microsoft.com/office/drawing/2014/main" id="{E344E7C6-624B-4A2F-9386-320E77FF5580}"/>
                    </a:ext>
                  </a:extLst>
                </p:cNvPr>
                <p:cNvSpPr>
                  <a:spLocks noChangeShapeType="1"/>
                </p:cNvSpPr>
                <p:nvPr/>
              </p:nvSpPr>
              <p:spPr bwMode="auto">
                <a:xfrm>
                  <a:off x="2085256" y="1700808"/>
                  <a:ext cx="0" cy="6985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89" name="Line 14">
                  <a:extLst>
                    <a:ext uri="{FF2B5EF4-FFF2-40B4-BE49-F238E27FC236}">
                      <a16:creationId xmlns="" xmlns:a16="http://schemas.microsoft.com/office/drawing/2014/main" id="{E2827DDA-C02C-48CC-99D3-9742A2DA5B43}"/>
                    </a:ext>
                  </a:extLst>
                </p:cNvPr>
                <p:cNvSpPr>
                  <a:spLocks noChangeShapeType="1"/>
                </p:cNvSpPr>
                <p:nvPr/>
              </p:nvSpPr>
              <p:spPr bwMode="auto">
                <a:xfrm>
                  <a:off x="2099544" y="1700808"/>
                  <a:ext cx="0" cy="6985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90" name="Line 15">
                  <a:extLst>
                    <a:ext uri="{FF2B5EF4-FFF2-40B4-BE49-F238E27FC236}">
                      <a16:creationId xmlns="" xmlns:a16="http://schemas.microsoft.com/office/drawing/2014/main" id="{0A986CA2-DB49-499C-8D6B-66E51DBD467C}"/>
                    </a:ext>
                  </a:extLst>
                </p:cNvPr>
                <p:cNvSpPr>
                  <a:spLocks noChangeShapeType="1"/>
                </p:cNvSpPr>
                <p:nvPr/>
              </p:nvSpPr>
              <p:spPr bwMode="auto">
                <a:xfrm>
                  <a:off x="1982069" y="1700808"/>
                  <a:ext cx="0" cy="6985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91" name="Line 16">
                  <a:extLst>
                    <a:ext uri="{FF2B5EF4-FFF2-40B4-BE49-F238E27FC236}">
                      <a16:creationId xmlns="" xmlns:a16="http://schemas.microsoft.com/office/drawing/2014/main" id="{24C7BCED-75B4-4AC5-AB7D-2604BD75E309}"/>
                    </a:ext>
                  </a:extLst>
                </p:cNvPr>
                <p:cNvSpPr>
                  <a:spLocks noChangeShapeType="1"/>
                </p:cNvSpPr>
                <p:nvPr/>
              </p:nvSpPr>
              <p:spPr bwMode="auto">
                <a:xfrm>
                  <a:off x="1994769" y="1700808"/>
                  <a:ext cx="0" cy="6985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92" name="Line 17">
                  <a:extLst>
                    <a:ext uri="{FF2B5EF4-FFF2-40B4-BE49-F238E27FC236}">
                      <a16:creationId xmlns="" xmlns:a16="http://schemas.microsoft.com/office/drawing/2014/main" id="{CB8B1F20-E7E0-4DE0-BCBB-0F0AF8D306C0}"/>
                    </a:ext>
                  </a:extLst>
                </p:cNvPr>
                <p:cNvSpPr>
                  <a:spLocks noChangeShapeType="1"/>
                </p:cNvSpPr>
                <p:nvPr/>
              </p:nvSpPr>
              <p:spPr bwMode="auto">
                <a:xfrm>
                  <a:off x="1953494" y="1700808"/>
                  <a:ext cx="0" cy="6985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93" name="Line 18">
                  <a:extLst>
                    <a:ext uri="{FF2B5EF4-FFF2-40B4-BE49-F238E27FC236}">
                      <a16:creationId xmlns="" xmlns:a16="http://schemas.microsoft.com/office/drawing/2014/main" id="{0A0CCA36-D226-4593-8C77-5078ACEA5BFB}"/>
                    </a:ext>
                  </a:extLst>
                </p:cNvPr>
                <p:cNvSpPr>
                  <a:spLocks noChangeShapeType="1"/>
                </p:cNvSpPr>
                <p:nvPr/>
              </p:nvSpPr>
              <p:spPr bwMode="auto">
                <a:xfrm>
                  <a:off x="1967781" y="1700808"/>
                  <a:ext cx="0" cy="6985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94" name="Line 19">
                  <a:extLst>
                    <a:ext uri="{FF2B5EF4-FFF2-40B4-BE49-F238E27FC236}">
                      <a16:creationId xmlns="" xmlns:a16="http://schemas.microsoft.com/office/drawing/2014/main" id="{3A9B9C35-888A-4F9D-BF35-80A65F72EA3A}"/>
                    </a:ext>
                  </a:extLst>
                </p:cNvPr>
                <p:cNvSpPr>
                  <a:spLocks noChangeShapeType="1"/>
                </p:cNvSpPr>
                <p:nvPr/>
              </p:nvSpPr>
              <p:spPr bwMode="auto">
                <a:xfrm>
                  <a:off x="2837731" y="1751608"/>
                  <a:ext cx="0" cy="6985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95" name="Line 20">
                  <a:extLst>
                    <a:ext uri="{FF2B5EF4-FFF2-40B4-BE49-F238E27FC236}">
                      <a16:creationId xmlns="" xmlns:a16="http://schemas.microsoft.com/office/drawing/2014/main" id="{45443575-7253-4F87-98BE-55AC7EE84A96}"/>
                    </a:ext>
                  </a:extLst>
                </p:cNvPr>
                <p:cNvSpPr>
                  <a:spLocks noChangeShapeType="1"/>
                </p:cNvSpPr>
                <p:nvPr/>
              </p:nvSpPr>
              <p:spPr bwMode="auto">
                <a:xfrm>
                  <a:off x="2810744" y="1751608"/>
                  <a:ext cx="0" cy="6985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96" name="Line 21">
                  <a:extLst>
                    <a:ext uri="{FF2B5EF4-FFF2-40B4-BE49-F238E27FC236}">
                      <a16:creationId xmlns="" xmlns:a16="http://schemas.microsoft.com/office/drawing/2014/main" id="{1ECBDE00-4A12-4578-8899-F1DC9ABC4171}"/>
                    </a:ext>
                  </a:extLst>
                </p:cNvPr>
                <p:cNvSpPr>
                  <a:spLocks noChangeShapeType="1"/>
                </p:cNvSpPr>
                <p:nvPr/>
              </p:nvSpPr>
              <p:spPr bwMode="auto">
                <a:xfrm>
                  <a:off x="2823444" y="1751608"/>
                  <a:ext cx="0" cy="6985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97" name="Line 22">
                  <a:extLst>
                    <a:ext uri="{FF2B5EF4-FFF2-40B4-BE49-F238E27FC236}">
                      <a16:creationId xmlns="" xmlns:a16="http://schemas.microsoft.com/office/drawing/2014/main" id="{4A3C9233-1B91-4D0D-BDB1-62B44357DD24}"/>
                    </a:ext>
                  </a:extLst>
                </p:cNvPr>
                <p:cNvSpPr>
                  <a:spLocks noChangeShapeType="1"/>
                </p:cNvSpPr>
                <p:nvPr/>
              </p:nvSpPr>
              <p:spPr bwMode="auto">
                <a:xfrm>
                  <a:off x="2909169" y="1751608"/>
                  <a:ext cx="0" cy="6985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98" name="Line 23">
                  <a:extLst>
                    <a:ext uri="{FF2B5EF4-FFF2-40B4-BE49-F238E27FC236}">
                      <a16:creationId xmlns="" xmlns:a16="http://schemas.microsoft.com/office/drawing/2014/main" id="{91F2F4F7-C48F-470A-89E8-F0AF8F23BC47}"/>
                    </a:ext>
                  </a:extLst>
                </p:cNvPr>
                <p:cNvSpPr>
                  <a:spLocks noChangeShapeType="1"/>
                </p:cNvSpPr>
                <p:nvPr/>
              </p:nvSpPr>
              <p:spPr bwMode="auto">
                <a:xfrm>
                  <a:off x="2882181" y="1751608"/>
                  <a:ext cx="0" cy="6985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99" name="Line 24">
                  <a:extLst>
                    <a:ext uri="{FF2B5EF4-FFF2-40B4-BE49-F238E27FC236}">
                      <a16:creationId xmlns="" xmlns:a16="http://schemas.microsoft.com/office/drawing/2014/main" id="{7E27CADD-CF85-4491-9C65-0FF94AE38DA9}"/>
                    </a:ext>
                  </a:extLst>
                </p:cNvPr>
                <p:cNvSpPr>
                  <a:spLocks noChangeShapeType="1"/>
                </p:cNvSpPr>
                <p:nvPr/>
              </p:nvSpPr>
              <p:spPr bwMode="auto">
                <a:xfrm>
                  <a:off x="2894881" y="1751608"/>
                  <a:ext cx="0" cy="6985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00" name="Line 25">
                  <a:extLst>
                    <a:ext uri="{FF2B5EF4-FFF2-40B4-BE49-F238E27FC236}">
                      <a16:creationId xmlns="" xmlns:a16="http://schemas.microsoft.com/office/drawing/2014/main" id="{397A9863-D065-48EC-B63E-CB1AB2C79859}"/>
                    </a:ext>
                  </a:extLst>
                </p:cNvPr>
                <p:cNvSpPr>
                  <a:spLocks noChangeShapeType="1"/>
                </p:cNvSpPr>
                <p:nvPr/>
              </p:nvSpPr>
              <p:spPr bwMode="auto">
                <a:xfrm>
                  <a:off x="3050456" y="1751608"/>
                  <a:ext cx="0" cy="6985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01" name="Line 26">
                  <a:extLst>
                    <a:ext uri="{FF2B5EF4-FFF2-40B4-BE49-F238E27FC236}">
                      <a16:creationId xmlns="" xmlns:a16="http://schemas.microsoft.com/office/drawing/2014/main" id="{7392945B-D660-4FB0-845F-ADC44C774A11}"/>
                    </a:ext>
                  </a:extLst>
                </p:cNvPr>
                <p:cNvSpPr>
                  <a:spLocks noChangeShapeType="1"/>
                </p:cNvSpPr>
                <p:nvPr/>
              </p:nvSpPr>
              <p:spPr bwMode="auto">
                <a:xfrm>
                  <a:off x="3021881" y="1751608"/>
                  <a:ext cx="0" cy="6985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02" name="Line 27">
                  <a:extLst>
                    <a:ext uri="{FF2B5EF4-FFF2-40B4-BE49-F238E27FC236}">
                      <a16:creationId xmlns="" xmlns:a16="http://schemas.microsoft.com/office/drawing/2014/main" id="{DC00C5D8-52C8-44E9-9A82-08B003E0DE63}"/>
                    </a:ext>
                  </a:extLst>
                </p:cNvPr>
                <p:cNvSpPr>
                  <a:spLocks noChangeShapeType="1"/>
                </p:cNvSpPr>
                <p:nvPr/>
              </p:nvSpPr>
              <p:spPr bwMode="auto">
                <a:xfrm>
                  <a:off x="3036169" y="1751608"/>
                  <a:ext cx="0" cy="6985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03" name="Line 28">
                  <a:extLst>
                    <a:ext uri="{FF2B5EF4-FFF2-40B4-BE49-F238E27FC236}">
                      <a16:creationId xmlns="" xmlns:a16="http://schemas.microsoft.com/office/drawing/2014/main" id="{F52BCA79-59F2-49F8-8A69-8100E7E7B0DB}"/>
                    </a:ext>
                  </a:extLst>
                </p:cNvPr>
                <p:cNvSpPr>
                  <a:spLocks noChangeShapeType="1"/>
                </p:cNvSpPr>
                <p:nvPr/>
              </p:nvSpPr>
              <p:spPr bwMode="auto">
                <a:xfrm>
                  <a:off x="3174281" y="1751608"/>
                  <a:ext cx="0" cy="6985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04" name="Line 29">
                  <a:extLst>
                    <a:ext uri="{FF2B5EF4-FFF2-40B4-BE49-F238E27FC236}">
                      <a16:creationId xmlns="" xmlns:a16="http://schemas.microsoft.com/office/drawing/2014/main" id="{3A0E364C-EC75-4191-BE1B-93770761AE87}"/>
                    </a:ext>
                  </a:extLst>
                </p:cNvPr>
                <p:cNvSpPr>
                  <a:spLocks noChangeShapeType="1"/>
                </p:cNvSpPr>
                <p:nvPr/>
              </p:nvSpPr>
              <p:spPr bwMode="auto">
                <a:xfrm>
                  <a:off x="3145706" y="1751608"/>
                  <a:ext cx="0" cy="6985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05" name="Line 30">
                  <a:extLst>
                    <a:ext uri="{FF2B5EF4-FFF2-40B4-BE49-F238E27FC236}">
                      <a16:creationId xmlns="" xmlns:a16="http://schemas.microsoft.com/office/drawing/2014/main" id="{2B50A984-F812-442C-910C-059F80826115}"/>
                    </a:ext>
                  </a:extLst>
                </p:cNvPr>
                <p:cNvSpPr>
                  <a:spLocks noChangeShapeType="1"/>
                </p:cNvSpPr>
                <p:nvPr/>
              </p:nvSpPr>
              <p:spPr bwMode="auto">
                <a:xfrm>
                  <a:off x="3159994" y="1751608"/>
                  <a:ext cx="0" cy="6985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06" name="Line 31">
                  <a:extLst>
                    <a:ext uri="{FF2B5EF4-FFF2-40B4-BE49-F238E27FC236}">
                      <a16:creationId xmlns="" xmlns:a16="http://schemas.microsoft.com/office/drawing/2014/main" id="{EF09F190-6E29-4988-849F-D9E6915D22B2}"/>
                    </a:ext>
                  </a:extLst>
                </p:cNvPr>
                <p:cNvSpPr>
                  <a:spLocks noChangeShapeType="1"/>
                </p:cNvSpPr>
                <p:nvPr/>
              </p:nvSpPr>
              <p:spPr bwMode="auto">
                <a:xfrm>
                  <a:off x="3809281" y="1778596"/>
                  <a:ext cx="0" cy="6985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07" name="Line 32">
                  <a:extLst>
                    <a:ext uri="{FF2B5EF4-FFF2-40B4-BE49-F238E27FC236}">
                      <a16:creationId xmlns="" xmlns:a16="http://schemas.microsoft.com/office/drawing/2014/main" id="{2F609409-27EA-4391-B44C-4E0A225A4F07}"/>
                    </a:ext>
                  </a:extLst>
                </p:cNvPr>
                <p:cNvSpPr>
                  <a:spLocks noChangeShapeType="1"/>
                </p:cNvSpPr>
                <p:nvPr/>
              </p:nvSpPr>
              <p:spPr bwMode="auto">
                <a:xfrm>
                  <a:off x="3782294" y="1778596"/>
                  <a:ext cx="0" cy="6985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08" name="Line 33">
                  <a:extLst>
                    <a:ext uri="{FF2B5EF4-FFF2-40B4-BE49-F238E27FC236}">
                      <a16:creationId xmlns="" xmlns:a16="http://schemas.microsoft.com/office/drawing/2014/main" id="{018CC87F-B1EA-47BA-AB9D-B2CBB3100CCA}"/>
                    </a:ext>
                  </a:extLst>
                </p:cNvPr>
                <p:cNvSpPr>
                  <a:spLocks noChangeShapeType="1"/>
                </p:cNvSpPr>
                <p:nvPr/>
              </p:nvSpPr>
              <p:spPr bwMode="auto">
                <a:xfrm>
                  <a:off x="3794994" y="1778596"/>
                  <a:ext cx="0" cy="6985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09" name="Line 34">
                  <a:extLst>
                    <a:ext uri="{FF2B5EF4-FFF2-40B4-BE49-F238E27FC236}">
                      <a16:creationId xmlns="" xmlns:a16="http://schemas.microsoft.com/office/drawing/2014/main" id="{3C2F2AFA-5248-444E-B809-AC311C19300E}"/>
                    </a:ext>
                  </a:extLst>
                </p:cNvPr>
                <p:cNvSpPr>
                  <a:spLocks noChangeShapeType="1"/>
                </p:cNvSpPr>
                <p:nvPr/>
              </p:nvSpPr>
              <p:spPr bwMode="auto">
                <a:xfrm>
                  <a:off x="3709269" y="1778596"/>
                  <a:ext cx="0" cy="6985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10" name="Line 35">
                  <a:extLst>
                    <a:ext uri="{FF2B5EF4-FFF2-40B4-BE49-F238E27FC236}">
                      <a16:creationId xmlns="" xmlns:a16="http://schemas.microsoft.com/office/drawing/2014/main" id="{33AE8333-55A1-4F98-B25C-071FA70F9F13}"/>
                    </a:ext>
                  </a:extLst>
                </p:cNvPr>
                <p:cNvSpPr>
                  <a:spLocks noChangeShapeType="1"/>
                </p:cNvSpPr>
                <p:nvPr/>
              </p:nvSpPr>
              <p:spPr bwMode="auto">
                <a:xfrm>
                  <a:off x="3723556" y="1778596"/>
                  <a:ext cx="0" cy="6985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11" name="Line 36">
                  <a:extLst>
                    <a:ext uri="{FF2B5EF4-FFF2-40B4-BE49-F238E27FC236}">
                      <a16:creationId xmlns="" xmlns:a16="http://schemas.microsoft.com/office/drawing/2014/main" id="{3387D76E-C45B-4B39-9314-182949BE7328}"/>
                    </a:ext>
                  </a:extLst>
                </p:cNvPr>
                <p:cNvSpPr>
                  <a:spLocks noChangeShapeType="1"/>
                </p:cNvSpPr>
                <p:nvPr/>
              </p:nvSpPr>
              <p:spPr bwMode="auto">
                <a:xfrm>
                  <a:off x="3620369" y="1778596"/>
                  <a:ext cx="0" cy="6985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12" name="Line 37">
                  <a:extLst>
                    <a:ext uri="{FF2B5EF4-FFF2-40B4-BE49-F238E27FC236}">
                      <a16:creationId xmlns="" xmlns:a16="http://schemas.microsoft.com/office/drawing/2014/main" id="{8BDFB432-D9B8-4903-8AD6-59A72947DBF3}"/>
                    </a:ext>
                  </a:extLst>
                </p:cNvPr>
                <p:cNvSpPr>
                  <a:spLocks noChangeShapeType="1"/>
                </p:cNvSpPr>
                <p:nvPr/>
              </p:nvSpPr>
              <p:spPr bwMode="auto">
                <a:xfrm>
                  <a:off x="3633069" y="1778596"/>
                  <a:ext cx="0" cy="6985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13" name="Line 38">
                  <a:extLst>
                    <a:ext uri="{FF2B5EF4-FFF2-40B4-BE49-F238E27FC236}">
                      <a16:creationId xmlns="" xmlns:a16="http://schemas.microsoft.com/office/drawing/2014/main" id="{77773732-4FFD-47AA-B38E-CD9D0532EF3A}"/>
                    </a:ext>
                  </a:extLst>
                </p:cNvPr>
                <p:cNvSpPr>
                  <a:spLocks noChangeShapeType="1"/>
                </p:cNvSpPr>
                <p:nvPr/>
              </p:nvSpPr>
              <p:spPr bwMode="auto">
                <a:xfrm>
                  <a:off x="3952156" y="1778596"/>
                  <a:ext cx="0" cy="6985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14" name="Line 39">
                  <a:extLst>
                    <a:ext uri="{FF2B5EF4-FFF2-40B4-BE49-F238E27FC236}">
                      <a16:creationId xmlns="" xmlns:a16="http://schemas.microsoft.com/office/drawing/2014/main" id="{4C6A2A7C-AAC2-43C2-8E1D-A717E0F24949}"/>
                    </a:ext>
                  </a:extLst>
                </p:cNvPr>
                <p:cNvSpPr>
                  <a:spLocks noChangeShapeType="1"/>
                </p:cNvSpPr>
                <p:nvPr/>
              </p:nvSpPr>
              <p:spPr bwMode="auto">
                <a:xfrm>
                  <a:off x="3923581" y="1778596"/>
                  <a:ext cx="0" cy="6985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15" name="Line 40">
                  <a:extLst>
                    <a:ext uri="{FF2B5EF4-FFF2-40B4-BE49-F238E27FC236}">
                      <a16:creationId xmlns="" xmlns:a16="http://schemas.microsoft.com/office/drawing/2014/main" id="{13513EE5-10CC-46FF-AD0A-6A4D22061385}"/>
                    </a:ext>
                  </a:extLst>
                </p:cNvPr>
                <p:cNvSpPr>
                  <a:spLocks noChangeShapeType="1"/>
                </p:cNvSpPr>
                <p:nvPr/>
              </p:nvSpPr>
              <p:spPr bwMode="auto">
                <a:xfrm>
                  <a:off x="3937869" y="1778596"/>
                  <a:ext cx="0" cy="6985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16" name="Line 41">
                  <a:extLst>
                    <a:ext uri="{FF2B5EF4-FFF2-40B4-BE49-F238E27FC236}">
                      <a16:creationId xmlns="" xmlns:a16="http://schemas.microsoft.com/office/drawing/2014/main" id="{42F1DF0C-E5AB-4838-85F0-0C10DDE5A59A}"/>
                    </a:ext>
                  </a:extLst>
                </p:cNvPr>
                <p:cNvSpPr>
                  <a:spLocks noChangeShapeType="1"/>
                </p:cNvSpPr>
                <p:nvPr/>
              </p:nvSpPr>
              <p:spPr bwMode="auto">
                <a:xfrm>
                  <a:off x="4144244" y="1803996"/>
                  <a:ext cx="0" cy="71438"/>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17" name="Line 42">
                  <a:extLst>
                    <a:ext uri="{FF2B5EF4-FFF2-40B4-BE49-F238E27FC236}">
                      <a16:creationId xmlns="" xmlns:a16="http://schemas.microsoft.com/office/drawing/2014/main" id="{4BA5EF5A-BC15-40F3-93DF-150D53FFBB5F}"/>
                    </a:ext>
                  </a:extLst>
                </p:cNvPr>
                <p:cNvSpPr>
                  <a:spLocks noChangeShapeType="1"/>
                </p:cNvSpPr>
                <p:nvPr/>
              </p:nvSpPr>
              <p:spPr bwMode="auto">
                <a:xfrm>
                  <a:off x="4217269" y="1803996"/>
                  <a:ext cx="0" cy="71438"/>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18" name="Line 43">
                  <a:extLst>
                    <a:ext uri="{FF2B5EF4-FFF2-40B4-BE49-F238E27FC236}">
                      <a16:creationId xmlns="" xmlns:a16="http://schemas.microsoft.com/office/drawing/2014/main" id="{AEF51E84-C925-4C86-94CA-767031BB5AA5}"/>
                    </a:ext>
                  </a:extLst>
                </p:cNvPr>
                <p:cNvSpPr>
                  <a:spLocks noChangeShapeType="1"/>
                </p:cNvSpPr>
                <p:nvPr/>
              </p:nvSpPr>
              <p:spPr bwMode="auto">
                <a:xfrm>
                  <a:off x="4115669" y="1803996"/>
                  <a:ext cx="0" cy="71438"/>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19" name="Line 44">
                  <a:extLst>
                    <a:ext uri="{FF2B5EF4-FFF2-40B4-BE49-F238E27FC236}">
                      <a16:creationId xmlns="" xmlns:a16="http://schemas.microsoft.com/office/drawing/2014/main" id="{0D40E488-6C8E-41A7-810C-3FA206CA7140}"/>
                    </a:ext>
                  </a:extLst>
                </p:cNvPr>
                <p:cNvSpPr>
                  <a:spLocks noChangeShapeType="1"/>
                </p:cNvSpPr>
                <p:nvPr/>
              </p:nvSpPr>
              <p:spPr bwMode="auto">
                <a:xfrm>
                  <a:off x="4129956" y="1803996"/>
                  <a:ext cx="0" cy="71438"/>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20" name="Line 45">
                  <a:extLst>
                    <a:ext uri="{FF2B5EF4-FFF2-40B4-BE49-F238E27FC236}">
                      <a16:creationId xmlns="" xmlns:a16="http://schemas.microsoft.com/office/drawing/2014/main" id="{1458F8B3-DF32-41B1-91DB-44AE834AD8CE}"/>
                    </a:ext>
                  </a:extLst>
                </p:cNvPr>
                <p:cNvSpPr>
                  <a:spLocks noChangeShapeType="1"/>
                </p:cNvSpPr>
                <p:nvPr/>
              </p:nvSpPr>
              <p:spPr bwMode="auto">
                <a:xfrm>
                  <a:off x="4269656" y="1803996"/>
                  <a:ext cx="0" cy="71438"/>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21" name="Line 46">
                  <a:extLst>
                    <a:ext uri="{FF2B5EF4-FFF2-40B4-BE49-F238E27FC236}">
                      <a16:creationId xmlns="" xmlns:a16="http://schemas.microsoft.com/office/drawing/2014/main" id="{A1959044-72BF-4D23-9363-A53621C97A75}"/>
                    </a:ext>
                  </a:extLst>
                </p:cNvPr>
                <p:cNvSpPr>
                  <a:spLocks noChangeShapeType="1"/>
                </p:cNvSpPr>
                <p:nvPr/>
              </p:nvSpPr>
              <p:spPr bwMode="auto">
                <a:xfrm>
                  <a:off x="4304581" y="1803996"/>
                  <a:ext cx="0" cy="71438"/>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22" name="Line 47">
                  <a:extLst>
                    <a:ext uri="{FF2B5EF4-FFF2-40B4-BE49-F238E27FC236}">
                      <a16:creationId xmlns="" xmlns:a16="http://schemas.microsoft.com/office/drawing/2014/main" id="{6110852F-B7BA-41A5-8A0E-008D39DB23DF}"/>
                    </a:ext>
                  </a:extLst>
                </p:cNvPr>
                <p:cNvSpPr>
                  <a:spLocks noChangeShapeType="1"/>
                </p:cNvSpPr>
                <p:nvPr/>
              </p:nvSpPr>
              <p:spPr bwMode="auto">
                <a:xfrm>
                  <a:off x="4323631" y="1830983"/>
                  <a:ext cx="0" cy="6985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23" name="Line 48">
                  <a:extLst>
                    <a:ext uri="{FF2B5EF4-FFF2-40B4-BE49-F238E27FC236}">
                      <a16:creationId xmlns="" xmlns:a16="http://schemas.microsoft.com/office/drawing/2014/main" id="{577B8438-628F-4807-BC6A-9B0FF80FB914}"/>
                    </a:ext>
                  </a:extLst>
                </p:cNvPr>
                <p:cNvSpPr>
                  <a:spLocks noChangeShapeType="1"/>
                </p:cNvSpPr>
                <p:nvPr/>
              </p:nvSpPr>
              <p:spPr bwMode="auto">
                <a:xfrm>
                  <a:off x="4361731" y="1830983"/>
                  <a:ext cx="0" cy="6985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24" name="Line 49">
                  <a:extLst>
                    <a:ext uri="{FF2B5EF4-FFF2-40B4-BE49-F238E27FC236}">
                      <a16:creationId xmlns="" xmlns:a16="http://schemas.microsoft.com/office/drawing/2014/main" id="{A283962F-DCA9-44BA-AA94-11B893980EEA}"/>
                    </a:ext>
                  </a:extLst>
                </p:cNvPr>
                <p:cNvSpPr>
                  <a:spLocks noChangeShapeType="1"/>
                </p:cNvSpPr>
                <p:nvPr/>
              </p:nvSpPr>
              <p:spPr bwMode="auto">
                <a:xfrm>
                  <a:off x="4429994" y="1830983"/>
                  <a:ext cx="0" cy="6985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25" name="Line 50">
                  <a:extLst>
                    <a:ext uri="{FF2B5EF4-FFF2-40B4-BE49-F238E27FC236}">
                      <a16:creationId xmlns="" xmlns:a16="http://schemas.microsoft.com/office/drawing/2014/main" id="{A01A518D-FC27-4DF9-A943-1E67FBBB1940}"/>
                    </a:ext>
                  </a:extLst>
                </p:cNvPr>
                <p:cNvSpPr>
                  <a:spLocks noChangeShapeType="1"/>
                </p:cNvSpPr>
                <p:nvPr/>
              </p:nvSpPr>
              <p:spPr bwMode="auto">
                <a:xfrm>
                  <a:off x="4518894" y="1830983"/>
                  <a:ext cx="0" cy="6985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26" name="Line 51">
                  <a:extLst>
                    <a:ext uri="{FF2B5EF4-FFF2-40B4-BE49-F238E27FC236}">
                      <a16:creationId xmlns="" xmlns:a16="http://schemas.microsoft.com/office/drawing/2014/main" id="{E788F7E3-0B43-40E4-86A2-C5B3551A0F19}"/>
                    </a:ext>
                  </a:extLst>
                </p:cNvPr>
                <p:cNvSpPr>
                  <a:spLocks noChangeShapeType="1"/>
                </p:cNvSpPr>
                <p:nvPr/>
              </p:nvSpPr>
              <p:spPr bwMode="auto">
                <a:xfrm>
                  <a:off x="4590331" y="1830983"/>
                  <a:ext cx="0" cy="6985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27" name="Line 52">
                  <a:extLst>
                    <a:ext uri="{FF2B5EF4-FFF2-40B4-BE49-F238E27FC236}">
                      <a16:creationId xmlns="" xmlns:a16="http://schemas.microsoft.com/office/drawing/2014/main" id="{7F90AF90-EA8E-45AE-8D53-64D8581D53D9}"/>
                    </a:ext>
                  </a:extLst>
                </p:cNvPr>
                <p:cNvSpPr>
                  <a:spLocks noChangeShapeType="1"/>
                </p:cNvSpPr>
                <p:nvPr/>
              </p:nvSpPr>
              <p:spPr bwMode="auto">
                <a:xfrm>
                  <a:off x="4255369" y="1803996"/>
                  <a:ext cx="0" cy="71438"/>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28" name="Line 53">
                  <a:extLst>
                    <a:ext uri="{FF2B5EF4-FFF2-40B4-BE49-F238E27FC236}">
                      <a16:creationId xmlns="" xmlns:a16="http://schemas.microsoft.com/office/drawing/2014/main" id="{70FE2346-FE0F-4E99-9B07-98A55EF64698}"/>
                    </a:ext>
                  </a:extLst>
                </p:cNvPr>
                <p:cNvSpPr>
                  <a:spLocks noChangeShapeType="1"/>
                </p:cNvSpPr>
                <p:nvPr/>
              </p:nvSpPr>
              <p:spPr bwMode="auto">
                <a:xfrm>
                  <a:off x="4641131" y="1854796"/>
                  <a:ext cx="0" cy="71438"/>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29" name="Line 54">
                  <a:extLst>
                    <a:ext uri="{FF2B5EF4-FFF2-40B4-BE49-F238E27FC236}">
                      <a16:creationId xmlns="" xmlns:a16="http://schemas.microsoft.com/office/drawing/2014/main" id="{C366D214-66F2-4C01-9811-241BF14D4B8F}"/>
                    </a:ext>
                  </a:extLst>
                </p:cNvPr>
                <p:cNvSpPr>
                  <a:spLocks noChangeShapeType="1"/>
                </p:cNvSpPr>
                <p:nvPr/>
              </p:nvSpPr>
              <p:spPr bwMode="auto">
                <a:xfrm>
                  <a:off x="4780831" y="1854796"/>
                  <a:ext cx="0" cy="71438"/>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30" name="Line 55">
                  <a:extLst>
                    <a:ext uri="{FF2B5EF4-FFF2-40B4-BE49-F238E27FC236}">
                      <a16:creationId xmlns="" xmlns:a16="http://schemas.microsoft.com/office/drawing/2014/main" id="{2250575D-82D8-4AD6-9C7D-DB7428F2CA13}"/>
                    </a:ext>
                  </a:extLst>
                </p:cNvPr>
                <p:cNvSpPr>
                  <a:spLocks noChangeShapeType="1"/>
                </p:cNvSpPr>
                <p:nvPr/>
              </p:nvSpPr>
              <p:spPr bwMode="auto">
                <a:xfrm>
                  <a:off x="4626844" y="1854796"/>
                  <a:ext cx="0" cy="71438"/>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31" name="Line 56">
                  <a:extLst>
                    <a:ext uri="{FF2B5EF4-FFF2-40B4-BE49-F238E27FC236}">
                      <a16:creationId xmlns="" xmlns:a16="http://schemas.microsoft.com/office/drawing/2014/main" id="{C82045E8-3FE1-40E1-AD0C-3EE8CFFCE59C}"/>
                    </a:ext>
                  </a:extLst>
                </p:cNvPr>
                <p:cNvSpPr>
                  <a:spLocks noChangeShapeType="1"/>
                </p:cNvSpPr>
                <p:nvPr/>
              </p:nvSpPr>
              <p:spPr bwMode="auto">
                <a:xfrm>
                  <a:off x="3331444" y="1751608"/>
                  <a:ext cx="0" cy="6985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32" name="Line 57">
                  <a:extLst>
                    <a:ext uri="{FF2B5EF4-FFF2-40B4-BE49-F238E27FC236}">
                      <a16:creationId xmlns="" xmlns:a16="http://schemas.microsoft.com/office/drawing/2014/main" id="{DD0A0ABE-FC02-4201-9702-08AE4AF8CDF1}"/>
                    </a:ext>
                  </a:extLst>
                </p:cNvPr>
                <p:cNvSpPr>
                  <a:spLocks noChangeShapeType="1"/>
                </p:cNvSpPr>
                <p:nvPr/>
              </p:nvSpPr>
              <p:spPr bwMode="auto">
                <a:xfrm>
                  <a:off x="3302869" y="1751608"/>
                  <a:ext cx="0" cy="6985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33" name="Line 58">
                  <a:extLst>
                    <a:ext uri="{FF2B5EF4-FFF2-40B4-BE49-F238E27FC236}">
                      <a16:creationId xmlns="" xmlns:a16="http://schemas.microsoft.com/office/drawing/2014/main" id="{F0949E94-A888-40C6-AFDB-24E31CA4D09D}"/>
                    </a:ext>
                  </a:extLst>
                </p:cNvPr>
                <p:cNvSpPr>
                  <a:spLocks noChangeShapeType="1"/>
                </p:cNvSpPr>
                <p:nvPr/>
              </p:nvSpPr>
              <p:spPr bwMode="auto">
                <a:xfrm>
                  <a:off x="3317156" y="1751608"/>
                  <a:ext cx="0" cy="6985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34" name="Line 59">
                  <a:extLst>
                    <a:ext uri="{FF2B5EF4-FFF2-40B4-BE49-F238E27FC236}">
                      <a16:creationId xmlns="" xmlns:a16="http://schemas.microsoft.com/office/drawing/2014/main" id="{A2CB0D15-808F-453E-A6AD-3E6AF3EDE6FC}"/>
                    </a:ext>
                  </a:extLst>
                </p:cNvPr>
                <p:cNvSpPr>
                  <a:spLocks noChangeShapeType="1"/>
                </p:cNvSpPr>
                <p:nvPr/>
              </p:nvSpPr>
              <p:spPr bwMode="auto">
                <a:xfrm>
                  <a:off x="3372719" y="1751608"/>
                  <a:ext cx="0" cy="6985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35" name="Line 60">
                  <a:extLst>
                    <a:ext uri="{FF2B5EF4-FFF2-40B4-BE49-F238E27FC236}">
                      <a16:creationId xmlns="" xmlns:a16="http://schemas.microsoft.com/office/drawing/2014/main" id="{87374978-56FD-4D6C-97A7-0FD133CBC4EF}"/>
                    </a:ext>
                  </a:extLst>
                </p:cNvPr>
                <p:cNvSpPr>
                  <a:spLocks noChangeShapeType="1"/>
                </p:cNvSpPr>
                <p:nvPr/>
              </p:nvSpPr>
              <p:spPr bwMode="auto">
                <a:xfrm>
                  <a:off x="3383831" y="1751608"/>
                  <a:ext cx="0" cy="6985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36" name="Line 61">
                  <a:extLst>
                    <a:ext uri="{FF2B5EF4-FFF2-40B4-BE49-F238E27FC236}">
                      <a16:creationId xmlns="" xmlns:a16="http://schemas.microsoft.com/office/drawing/2014/main" id="{42045C8D-6340-4C80-B9D4-5EBC4C94FE30}"/>
                    </a:ext>
                  </a:extLst>
                </p:cNvPr>
                <p:cNvSpPr>
                  <a:spLocks noChangeShapeType="1"/>
                </p:cNvSpPr>
                <p:nvPr/>
              </p:nvSpPr>
              <p:spPr bwMode="auto">
                <a:xfrm>
                  <a:off x="3344144" y="1751608"/>
                  <a:ext cx="0" cy="6985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37" name="Line 62">
                  <a:extLst>
                    <a:ext uri="{FF2B5EF4-FFF2-40B4-BE49-F238E27FC236}">
                      <a16:creationId xmlns="" xmlns:a16="http://schemas.microsoft.com/office/drawing/2014/main" id="{4F6A1954-DEC3-495D-AA27-F2FCE66F89CC}"/>
                    </a:ext>
                  </a:extLst>
                </p:cNvPr>
                <p:cNvSpPr>
                  <a:spLocks noChangeShapeType="1"/>
                </p:cNvSpPr>
                <p:nvPr/>
              </p:nvSpPr>
              <p:spPr bwMode="auto">
                <a:xfrm>
                  <a:off x="3358431" y="1751608"/>
                  <a:ext cx="0" cy="6985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38" name="Line 63">
                  <a:extLst>
                    <a:ext uri="{FF2B5EF4-FFF2-40B4-BE49-F238E27FC236}">
                      <a16:creationId xmlns="" xmlns:a16="http://schemas.microsoft.com/office/drawing/2014/main" id="{34F8B497-AEFF-4020-8943-5ABFF6F782DB}"/>
                    </a:ext>
                  </a:extLst>
                </p:cNvPr>
                <p:cNvSpPr>
                  <a:spLocks noChangeShapeType="1"/>
                </p:cNvSpPr>
                <p:nvPr/>
              </p:nvSpPr>
              <p:spPr bwMode="auto">
                <a:xfrm>
                  <a:off x="4834806" y="1881783"/>
                  <a:ext cx="0" cy="6985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39" name="Line 64">
                  <a:extLst>
                    <a:ext uri="{FF2B5EF4-FFF2-40B4-BE49-F238E27FC236}">
                      <a16:creationId xmlns="" xmlns:a16="http://schemas.microsoft.com/office/drawing/2014/main" id="{5C11E6A5-510A-4F57-B546-46BE6FF54D9C}"/>
                    </a:ext>
                  </a:extLst>
                </p:cNvPr>
                <p:cNvSpPr>
                  <a:spLocks noChangeShapeType="1"/>
                </p:cNvSpPr>
                <p:nvPr/>
              </p:nvSpPr>
              <p:spPr bwMode="auto">
                <a:xfrm>
                  <a:off x="4806231" y="1881783"/>
                  <a:ext cx="0" cy="6985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40" name="Line 65">
                  <a:extLst>
                    <a:ext uri="{FF2B5EF4-FFF2-40B4-BE49-F238E27FC236}">
                      <a16:creationId xmlns="" xmlns:a16="http://schemas.microsoft.com/office/drawing/2014/main" id="{EF09CEE9-CAE4-4FC8-9A22-F18066529249}"/>
                    </a:ext>
                  </a:extLst>
                </p:cNvPr>
                <p:cNvSpPr>
                  <a:spLocks noChangeShapeType="1"/>
                </p:cNvSpPr>
                <p:nvPr/>
              </p:nvSpPr>
              <p:spPr bwMode="auto">
                <a:xfrm>
                  <a:off x="4793531" y="1881783"/>
                  <a:ext cx="0" cy="6985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41" name="Line 66">
                  <a:extLst>
                    <a:ext uri="{FF2B5EF4-FFF2-40B4-BE49-F238E27FC236}">
                      <a16:creationId xmlns="" xmlns:a16="http://schemas.microsoft.com/office/drawing/2014/main" id="{884A046C-25F8-43FA-97F6-1162E857D617}"/>
                    </a:ext>
                  </a:extLst>
                </p:cNvPr>
                <p:cNvSpPr>
                  <a:spLocks noChangeShapeType="1"/>
                </p:cNvSpPr>
                <p:nvPr/>
              </p:nvSpPr>
              <p:spPr bwMode="auto">
                <a:xfrm>
                  <a:off x="4820519" y="1881783"/>
                  <a:ext cx="0" cy="6985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42" name="Line 67">
                  <a:extLst>
                    <a:ext uri="{FF2B5EF4-FFF2-40B4-BE49-F238E27FC236}">
                      <a16:creationId xmlns="" xmlns:a16="http://schemas.microsoft.com/office/drawing/2014/main" id="{07B5DE76-5492-4600-9EBD-F6F9F175D632}"/>
                    </a:ext>
                  </a:extLst>
                </p:cNvPr>
                <p:cNvSpPr>
                  <a:spLocks noChangeShapeType="1"/>
                </p:cNvSpPr>
                <p:nvPr/>
              </p:nvSpPr>
              <p:spPr bwMode="auto">
                <a:xfrm>
                  <a:off x="4874494" y="1881783"/>
                  <a:ext cx="0" cy="6985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43" name="Line 68">
                  <a:extLst>
                    <a:ext uri="{FF2B5EF4-FFF2-40B4-BE49-F238E27FC236}">
                      <a16:creationId xmlns="" xmlns:a16="http://schemas.microsoft.com/office/drawing/2014/main" id="{BB0B65A7-EFB0-4BF7-BBEB-2F5E712D999D}"/>
                    </a:ext>
                  </a:extLst>
                </p:cNvPr>
                <p:cNvSpPr>
                  <a:spLocks noChangeShapeType="1"/>
                </p:cNvSpPr>
                <p:nvPr/>
              </p:nvSpPr>
              <p:spPr bwMode="auto">
                <a:xfrm>
                  <a:off x="4888781" y="1881783"/>
                  <a:ext cx="0" cy="6985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44" name="Line 69">
                  <a:extLst>
                    <a:ext uri="{FF2B5EF4-FFF2-40B4-BE49-F238E27FC236}">
                      <a16:creationId xmlns="" xmlns:a16="http://schemas.microsoft.com/office/drawing/2014/main" id="{772EC90C-BE03-463D-8E70-D9ED2FFA7BBB}"/>
                    </a:ext>
                  </a:extLst>
                </p:cNvPr>
                <p:cNvSpPr>
                  <a:spLocks noChangeShapeType="1"/>
                </p:cNvSpPr>
                <p:nvPr/>
              </p:nvSpPr>
              <p:spPr bwMode="auto">
                <a:xfrm>
                  <a:off x="4925294" y="1881783"/>
                  <a:ext cx="0" cy="6985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45" name="Line 70">
                  <a:extLst>
                    <a:ext uri="{FF2B5EF4-FFF2-40B4-BE49-F238E27FC236}">
                      <a16:creationId xmlns="" xmlns:a16="http://schemas.microsoft.com/office/drawing/2014/main" id="{8CD8892D-FE90-4FE5-97B6-139F7062CF81}"/>
                    </a:ext>
                  </a:extLst>
                </p:cNvPr>
                <p:cNvSpPr>
                  <a:spLocks noChangeShapeType="1"/>
                </p:cNvSpPr>
                <p:nvPr/>
              </p:nvSpPr>
              <p:spPr bwMode="auto">
                <a:xfrm>
                  <a:off x="5085631" y="1881783"/>
                  <a:ext cx="0" cy="6985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46" name="Line 71">
                  <a:extLst>
                    <a:ext uri="{FF2B5EF4-FFF2-40B4-BE49-F238E27FC236}">
                      <a16:creationId xmlns="" xmlns:a16="http://schemas.microsoft.com/office/drawing/2014/main" id="{05F904DA-343D-4DB6-A962-BC4EC02198A6}"/>
                    </a:ext>
                  </a:extLst>
                </p:cNvPr>
                <p:cNvSpPr>
                  <a:spLocks noChangeShapeType="1"/>
                </p:cNvSpPr>
                <p:nvPr/>
              </p:nvSpPr>
              <p:spPr bwMode="auto">
                <a:xfrm>
                  <a:off x="5118969" y="1881783"/>
                  <a:ext cx="0" cy="6985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47" name="Line 72">
                  <a:extLst>
                    <a:ext uri="{FF2B5EF4-FFF2-40B4-BE49-F238E27FC236}">
                      <a16:creationId xmlns="" xmlns:a16="http://schemas.microsoft.com/office/drawing/2014/main" id="{B4382888-B129-48DA-BB5A-BFB524977C7F}"/>
                    </a:ext>
                  </a:extLst>
                </p:cNvPr>
                <p:cNvSpPr>
                  <a:spLocks noChangeShapeType="1"/>
                </p:cNvSpPr>
                <p:nvPr/>
              </p:nvSpPr>
              <p:spPr bwMode="auto">
                <a:xfrm>
                  <a:off x="5153894" y="1881783"/>
                  <a:ext cx="0" cy="6985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48" name="Line 73">
                  <a:extLst>
                    <a:ext uri="{FF2B5EF4-FFF2-40B4-BE49-F238E27FC236}">
                      <a16:creationId xmlns="" xmlns:a16="http://schemas.microsoft.com/office/drawing/2014/main" id="{32379E7C-CB9A-419D-A5CF-349A02EB3DE2}"/>
                    </a:ext>
                  </a:extLst>
                </p:cNvPr>
                <p:cNvSpPr>
                  <a:spLocks noChangeShapeType="1"/>
                </p:cNvSpPr>
                <p:nvPr/>
              </p:nvSpPr>
              <p:spPr bwMode="auto">
                <a:xfrm>
                  <a:off x="5261844" y="1881783"/>
                  <a:ext cx="0" cy="6985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49" name="Line 74">
                  <a:extLst>
                    <a:ext uri="{FF2B5EF4-FFF2-40B4-BE49-F238E27FC236}">
                      <a16:creationId xmlns="" xmlns:a16="http://schemas.microsoft.com/office/drawing/2014/main" id="{035692C9-DF72-41F2-B4E2-EC0754A7AA80}"/>
                    </a:ext>
                  </a:extLst>
                </p:cNvPr>
                <p:cNvSpPr>
                  <a:spLocks noChangeShapeType="1"/>
                </p:cNvSpPr>
                <p:nvPr/>
              </p:nvSpPr>
              <p:spPr bwMode="auto">
                <a:xfrm>
                  <a:off x="5295181" y="1881783"/>
                  <a:ext cx="0" cy="6985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50" name="Line 75">
                  <a:extLst>
                    <a:ext uri="{FF2B5EF4-FFF2-40B4-BE49-F238E27FC236}">
                      <a16:creationId xmlns="" xmlns:a16="http://schemas.microsoft.com/office/drawing/2014/main" id="{3C27F96D-A062-438F-AC61-D028C40B0C52}"/>
                    </a:ext>
                  </a:extLst>
                </p:cNvPr>
                <p:cNvSpPr>
                  <a:spLocks noChangeShapeType="1"/>
                </p:cNvSpPr>
                <p:nvPr/>
              </p:nvSpPr>
              <p:spPr bwMode="auto">
                <a:xfrm>
                  <a:off x="5190406" y="1881783"/>
                  <a:ext cx="0" cy="6985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51" name="Line 76">
                  <a:extLst>
                    <a:ext uri="{FF2B5EF4-FFF2-40B4-BE49-F238E27FC236}">
                      <a16:creationId xmlns="" xmlns:a16="http://schemas.microsoft.com/office/drawing/2014/main" id="{EE29AD40-66C3-48B1-A81C-DC43FBF142A4}"/>
                    </a:ext>
                  </a:extLst>
                </p:cNvPr>
                <p:cNvSpPr>
                  <a:spLocks noChangeShapeType="1"/>
                </p:cNvSpPr>
                <p:nvPr/>
              </p:nvSpPr>
              <p:spPr bwMode="auto">
                <a:xfrm>
                  <a:off x="5419006" y="1881783"/>
                  <a:ext cx="0" cy="6985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52" name="Line 77">
                  <a:extLst>
                    <a:ext uri="{FF2B5EF4-FFF2-40B4-BE49-F238E27FC236}">
                      <a16:creationId xmlns="" xmlns:a16="http://schemas.microsoft.com/office/drawing/2014/main" id="{F41870C4-B190-4F05-A739-1362EF8BC53C}"/>
                    </a:ext>
                  </a:extLst>
                </p:cNvPr>
                <p:cNvSpPr>
                  <a:spLocks noChangeShapeType="1"/>
                </p:cNvSpPr>
                <p:nvPr/>
              </p:nvSpPr>
              <p:spPr bwMode="auto">
                <a:xfrm>
                  <a:off x="5455519" y="1881783"/>
                  <a:ext cx="0" cy="6985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53" name="Line 78">
                  <a:extLst>
                    <a:ext uri="{FF2B5EF4-FFF2-40B4-BE49-F238E27FC236}">
                      <a16:creationId xmlns="" xmlns:a16="http://schemas.microsoft.com/office/drawing/2014/main" id="{662C49E3-8BFF-470D-9048-D417E1EAEBCD}"/>
                    </a:ext>
                  </a:extLst>
                </p:cNvPr>
                <p:cNvSpPr>
                  <a:spLocks noChangeShapeType="1"/>
                </p:cNvSpPr>
                <p:nvPr/>
              </p:nvSpPr>
              <p:spPr bwMode="auto">
                <a:xfrm>
                  <a:off x="4849094" y="1881783"/>
                  <a:ext cx="0" cy="6985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54" name="Line 79">
                  <a:extLst>
                    <a:ext uri="{FF2B5EF4-FFF2-40B4-BE49-F238E27FC236}">
                      <a16:creationId xmlns="" xmlns:a16="http://schemas.microsoft.com/office/drawing/2014/main" id="{6620E4A7-27D6-4C4A-B49B-7122C8FE54E5}"/>
                    </a:ext>
                  </a:extLst>
                </p:cNvPr>
                <p:cNvSpPr>
                  <a:spLocks noChangeShapeType="1"/>
                </p:cNvSpPr>
                <p:nvPr/>
              </p:nvSpPr>
              <p:spPr bwMode="auto">
                <a:xfrm>
                  <a:off x="4860206" y="1881783"/>
                  <a:ext cx="0" cy="6985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55" name="Line 80">
                  <a:extLst>
                    <a:ext uri="{FF2B5EF4-FFF2-40B4-BE49-F238E27FC236}">
                      <a16:creationId xmlns="" xmlns:a16="http://schemas.microsoft.com/office/drawing/2014/main" id="{9E23F9C6-7F89-4BF0-9171-4C166C330B63}"/>
                    </a:ext>
                  </a:extLst>
                </p:cNvPr>
                <p:cNvSpPr>
                  <a:spLocks noChangeShapeType="1"/>
                </p:cNvSpPr>
                <p:nvPr/>
              </p:nvSpPr>
              <p:spPr bwMode="auto">
                <a:xfrm>
                  <a:off x="6122269" y="1881783"/>
                  <a:ext cx="0" cy="6985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56" name="Line 81">
                  <a:extLst>
                    <a:ext uri="{FF2B5EF4-FFF2-40B4-BE49-F238E27FC236}">
                      <a16:creationId xmlns="" xmlns:a16="http://schemas.microsoft.com/office/drawing/2014/main" id="{E941786C-1073-434C-9CBD-1C341D4E1439}"/>
                    </a:ext>
                  </a:extLst>
                </p:cNvPr>
                <p:cNvSpPr>
                  <a:spLocks noChangeShapeType="1"/>
                </p:cNvSpPr>
                <p:nvPr/>
              </p:nvSpPr>
              <p:spPr bwMode="auto">
                <a:xfrm>
                  <a:off x="6109569" y="1881783"/>
                  <a:ext cx="0" cy="6985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57" name="Line 82">
                  <a:extLst>
                    <a:ext uri="{FF2B5EF4-FFF2-40B4-BE49-F238E27FC236}">
                      <a16:creationId xmlns="" xmlns:a16="http://schemas.microsoft.com/office/drawing/2014/main" id="{20C0F51D-6EF5-4720-B3E7-BF4CFC607562}"/>
                    </a:ext>
                  </a:extLst>
                </p:cNvPr>
                <p:cNvSpPr>
                  <a:spLocks noChangeShapeType="1"/>
                </p:cNvSpPr>
                <p:nvPr/>
              </p:nvSpPr>
              <p:spPr bwMode="auto">
                <a:xfrm>
                  <a:off x="6165131" y="1881783"/>
                  <a:ext cx="0" cy="6985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58" name="Line 83">
                  <a:extLst>
                    <a:ext uri="{FF2B5EF4-FFF2-40B4-BE49-F238E27FC236}">
                      <a16:creationId xmlns="" xmlns:a16="http://schemas.microsoft.com/office/drawing/2014/main" id="{06C364BB-9E8A-4B84-B6C2-2BFE3F808CB0}"/>
                    </a:ext>
                  </a:extLst>
                </p:cNvPr>
                <p:cNvSpPr>
                  <a:spLocks noChangeShapeType="1"/>
                </p:cNvSpPr>
                <p:nvPr/>
              </p:nvSpPr>
              <p:spPr bwMode="auto">
                <a:xfrm>
                  <a:off x="6176244" y="1881783"/>
                  <a:ext cx="0" cy="6985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59" name="Line 84">
                  <a:extLst>
                    <a:ext uri="{FF2B5EF4-FFF2-40B4-BE49-F238E27FC236}">
                      <a16:creationId xmlns="" xmlns:a16="http://schemas.microsoft.com/office/drawing/2014/main" id="{BC22B3D4-D90C-42B9-AA3C-B3E77713FF29}"/>
                    </a:ext>
                  </a:extLst>
                </p:cNvPr>
                <p:cNvSpPr>
                  <a:spLocks noChangeShapeType="1"/>
                </p:cNvSpPr>
                <p:nvPr/>
              </p:nvSpPr>
              <p:spPr bwMode="auto">
                <a:xfrm>
                  <a:off x="6252444" y="1881783"/>
                  <a:ext cx="0" cy="6985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60" name="Line 85">
                  <a:extLst>
                    <a:ext uri="{FF2B5EF4-FFF2-40B4-BE49-F238E27FC236}">
                      <a16:creationId xmlns="" xmlns:a16="http://schemas.microsoft.com/office/drawing/2014/main" id="{F45F18EE-786F-41C7-B058-A8B2C091BD05}"/>
                    </a:ext>
                  </a:extLst>
                </p:cNvPr>
                <p:cNvSpPr>
                  <a:spLocks noChangeShapeType="1"/>
                </p:cNvSpPr>
                <p:nvPr/>
              </p:nvSpPr>
              <p:spPr bwMode="auto">
                <a:xfrm>
                  <a:off x="6265144" y="1881783"/>
                  <a:ext cx="0" cy="6985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61" name="Line 86">
                  <a:extLst>
                    <a:ext uri="{FF2B5EF4-FFF2-40B4-BE49-F238E27FC236}">
                      <a16:creationId xmlns="" xmlns:a16="http://schemas.microsoft.com/office/drawing/2014/main" id="{10DB3DB6-AC46-45F9-BCA9-30FC089E0B59}"/>
                    </a:ext>
                  </a:extLst>
                </p:cNvPr>
                <p:cNvSpPr>
                  <a:spLocks noChangeShapeType="1"/>
                </p:cNvSpPr>
                <p:nvPr/>
              </p:nvSpPr>
              <p:spPr bwMode="auto">
                <a:xfrm>
                  <a:off x="6212756" y="1881783"/>
                  <a:ext cx="0" cy="6985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62" name="Line 87">
                  <a:extLst>
                    <a:ext uri="{FF2B5EF4-FFF2-40B4-BE49-F238E27FC236}">
                      <a16:creationId xmlns="" xmlns:a16="http://schemas.microsoft.com/office/drawing/2014/main" id="{F35D9E33-256D-4BBE-9662-218D025821DF}"/>
                    </a:ext>
                  </a:extLst>
                </p:cNvPr>
                <p:cNvSpPr>
                  <a:spLocks noChangeShapeType="1"/>
                </p:cNvSpPr>
                <p:nvPr/>
              </p:nvSpPr>
              <p:spPr bwMode="auto">
                <a:xfrm>
                  <a:off x="6319119" y="1881783"/>
                  <a:ext cx="0" cy="6985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63" name="Line 88">
                  <a:extLst>
                    <a:ext uri="{FF2B5EF4-FFF2-40B4-BE49-F238E27FC236}">
                      <a16:creationId xmlns="" xmlns:a16="http://schemas.microsoft.com/office/drawing/2014/main" id="{DD9E2CAA-34B8-4EBC-B89E-F0FFC60B1653}"/>
                    </a:ext>
                  </a:extLst>
                </p:cNvPr>
                <p:cNvSpPr>
                  <a:spLocks noChangeShapeType="1"/>
                </p:cNvSpPr>
                <p:nvPr/>
              </p:nvSpPr>
              <p:spPr bwMode="auto">
                <a:xfrm>
                  <a:off x="6425481" y="1881783"/>
                  <a:ext cx="0" cy="6985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64" name="Line 89">
                  <a:extLst>
                    <a:ext uri="{FF2B5EF4-FFF2-40B4-BE49-F238E27FC236}">
                      <a16:creationId xmlns="" xmlns:a16="http://schemas.microsoft.com/office/drawing/2014/main" id="{745D4D36-B5A4-4A4F-872A-3B0546E29757}"/>
                    </a:ext>
                  </a:extLst>
                </p:cNvPr>
                <p:cNvSpPr>
                  <a:spLocks noChangeShapeType="1"/>
                </p:cNvSpPr>
                <p:nvPr/>
              </p:nvSpPr>
              <p:spPr bwMode="auto">
                <a:xfrm>
                  <a:off x="6136556" y="1881783"/>
                  <a:ext cx="0" cy="6985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65" name="Line 90">
                  <a:extLst>
                    <a:ext uri="{FF2B5EF4-FFF2-40B4-BE49-F238E27FC236}">
                      <a16:creationId xmlns="" xmlns:a16="http://schemas.microsoft.com/office/drawing/2014/main" id="{7AD88182-F097-43C7-B02A-CB393270C757}"/>
                    </a:ext>
                  </a:extLst>
                </p:cNvPr>
                <p:cNvSpPr>
                  <a:spLocks noChangeShapeType="1"/>
                </p:cNvSpPr>
                <p:nvPr/>
              </p:nvSpPr>
              <p:spPr bwMode="auto">
                <a:xfrm>
                  <a:off x="6150844" y="1881783"/>
                  <a:ext cx="0" cy="6985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66" name="Line 91">
                  <a:extLst>
                    <a:ext uri="{FF2B5EF4-FFF2-40B4-BE49-F238E27FC236}">
                      <a16:creationId xmlns="" xmlns:a16="http://schemas.microsoft.com/office/drawing/2014/main" id="{DE3983EE-7937-4887-8F18-191A7F863B13}"/>
                    </a:ext>
                  </a:extLst>
                </p:cNvPr>
                <p:cNvSpPr>
                  <a:spLocks noChangeShapeType="1"/>
                </p:cNvSpPr>
                <p:nvPr/>
              </p:nvSpPr>
              <p:spPr bwMode="auto">
                <a:xfrm>
                  <a:off x="7411319" y="1881783"/>
                  <a:ext cx="0" cy="6985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67" name="Line 92">
                  <a:extLst>
                    <a:ext uri="{FF2B5EF4-FFF2-40B4-BE49-F238E27FC236}">
                      <a16:creationId xmlns="" xmlns:a16="http://schemas.microsoft.com/office/drawing/2014/main" id="{E3F6A272-11C6-4468-A80D-4B4F5F64DE9A}"/>
                    </a:ext>
                  </a:extLst>
                </p:cNvPr>
                <p:cNvSpPr>
                  <a:spLocks noChangeShapeType="1"/>
                </p:cNvSpPr>
                <p:nvPr/>
              </p:nvSpPr>
              <p:spPr bwMode="auto">
                <a:xfrm>
                  <a:off x="7397031" y="1881783"/>
                  <a:ext cx="0" cy="6985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68" name="Line 93">
                  <a:extLst>
                    <a:ext uri="{FF2B5EF4-FFF2-40B4-BE49-F238E27FC236}">
                      <a16:creationId xmlns="" xmlns:a16="http://schemas.microsoft.com/office/drawing/2014/main" id="{6367A241-56F1-4118-9AD1-5900848B983F}"/>
                    </a:ext>
                  </a:extLst>
                </p:cNvPr>
                <p:cNvSpPr>
                  <a:spLocks noChangeShapeType="1"/>
                </p:cNvSpPr>
                <p:nvPr/>
              </p:nvSpPr>
              <p:spPr bwMode="auto">
                <a:xfrm>
                  <a:off x="7452594" y="1881783"/>
                  <a:ext cx="0" cy="6985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69" name="Line 94">
                  <a:extLst>
                    <a:ext uri="{FF2B5EF4-FFF2-40B4-BE49-F238E27FC236}">
                      <a16:creationId xmlns="" xmlns:a16="http://schemas.microsoft.com/office/drawing/2014/main" id="{62B00537-9B7D-4696-935D-CEB8EA1505BA}"/>
                    </a:ext>
                  </a:extLst>
                </p:cNvPr>
                <p:cNvSpPr>
                  <a:spLocks noChangeShapeType="1"/>
                </p:cNvSpPr>
                <p:nvPr/>
              </p:nvSpPr>
              <p:spPr bwMode="auto">
                <a:xfrm>
                  <a:off x="7466881" y="1881783"/>
                  <a:ext cx="0" cy="6985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70" name="Line 95">
                  <a:extLst>
                    <a:ext uri="{FF2B5EF4-FFF2-40B4-BE49-F238E27FC236}">
                      <a16:creationId xmlns="" xmlns:a16="http://schemas.microsoft.com/office/drawing/2014/main" id="{5FB15D13-E11A-41D3-83A8-35E5DE09E0F4}"/>
                    </a:ext>
                  </a:extLst>
                </p:cNvPr>
                <p:cNvSpPr>
                  <a:spLocks noChangeShapeType="1"/>
                </p:cNvSpPr>
                <p:nvPr/>
              </p:nvSpPr>
              <p:spPr bwMode="auto">
                <a:xfrm>
                  <a:off x="7425606" y="1881783"/>
                  <a:ext cx="0" cy="6985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71" name="Line 96">
                  <a:extLst>
                    <a:ext uri="{FF2B5EF4-FFF2-40B4-BE49-F238E27FC236}">
                      <a16:creationId xmlns="" xmlns:a16="http://schemas.microsoft.com/office/drawing/2014/main" id="{232CEAA9-A755-49C0-B42D-9E1BF81507AD}"/>
                    </a:ext>
                  </a:extLst>
                </p:cNvPr>
                <p:cNvSpPr>
                  <a:spLocks noChangeShapeType="1"/>
                </p:cNvSpPr>
                <p:nvPr/>
              </p:nvSpPr>
              <p:spPr bwMode="auto">
                <a:xfrm>
                  <a:off x="7438306" y="1881783"/>
                  <a:ext cx="0" cy="6985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72" name="Line 106">
                  <a:extLst>
                    <a:ext uri="{FF2B5EF4-FFF2-40B4-BE49-F238E27FC236}">
                      <a16:creationId xmlns="" xmlns:a16="http://schemas.microsoft.com/office/drawing/2014/main" id="{3612433C-ABCE-42C4-8EDB-A298288E8768}"/>
                    </a:ext>
                  </a:extLst>
                </p:cNvPr>
                <p:cNvSpPr>
                  <a:spLocks noChangeShapeType="1"/>
                </p:cNvSpPr>
                <p:nvPr/>
              </p:nvSpPr>
              <p:spPr bwMode="auto">
                <a:xfrm>
                  <a:off x="8703544" y="1881783"/>
                  <a:ext cx="0" cy="6985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73" name="Line 107">
                  <a:extLst>
                    <a:ext uri="{FF2B5EF4-FFF2-40B4-BE49-F238E27FC236}">
                      <a16:creationId xmlns="" xmlns:a16="http://schemas.microsoft.com/office/drawing/2014/main" id="{752EF32A-6729-40D7-BBE5-B6D61DF9C1D0}"/>
                    </a:ext>
                  </a:extLst>
                </p:cNvPr>
                <p:cNvSpPr>
                  <a:spLocks noChangeShapeType="1"/>
                </p:cNvSpPr>
                <p:nvPr/>
              </p:nvSpPr>
              <p:spPr bwMode="auto">
                <a:xfrm>
                  <a:off x="8744819" y="1881783"/>
                  <a:ext cx="0" cy="6985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74" name="Line 108">
                  <a:extLst>
                    <a:ext uri="{FF2B5EF4-FFF2-40B4-BE49-F238E27FC236}">
                      <a16:creationId xmlns="" xmlns:a16="http://schemas.microsoft.com/office/drawing/2014/main" id="{3C5C2465-49FA-4316-B19F-4A33A0A0498E}"/>
                    </a:ext>
                  </a:extLst>
                </p:cNvPr>
                <p:cNvSpPr>
                  <a:spLocks noChangeShapeType="1"/>
                </p:cNvSpPr>
                <p:nvPr/>
              </p:nvSpPr>
              <p:spPr bwMode="auto">
                <a:xfrm>
                  <a:off x="8759106" y="1881783"/>
                  <a:ext cx="0" cy="6985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75" name="Line 109">
                  <a:extLst>
                    <a:ext uri="{FF2B5EF4-FFF2-40B4-BE49-F238E27FC236}">
                      <a16:creationId xmlns="" xmlns:a16="http://schemas.microsoft.com/office/drawing/2014/main" id="{07AC3514-927F-4D2E-BC1B-25A5340E50D2}"/>
                    </a:ext>
                  </a:extLst>
                </p:cNvPr>
                <p:cNvSpPr>
                  <a:spLocks noChangeShapeType="1"/>
                </p:cNvSpPr>
                <p:nvPr/>
              </p:nvSpPr>
              <p:spPr bwMode="auto">
                <a:xfrm>
                  <a:off x="9181381" y="1881783"/>
                  <a:ext cx="0" cy="6985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76" name="Line 110">
                  <a:extLst>
                    <a:ext uri="{FF2B5EF4-FFF2-40B4-BE49-F238E27FC236}">
                      <a16:creationId xmlns="" xmlns:a16="http://schemas.microsoft.com/office/drawing/2014/main" id="{FB1DC6EF-909F-434B-92FC-33A6C81120A9}"/>
                    </a:ext>
                  </a:extLst>
                </p:cNvPr>
                <p:cNvSpPr>
                  <a:spLocks noChangeShapeType="1"/>
                </p:cNvSpPr>
                <p:nvPr/>
              </p:nvSpPr>
              <p:spPr bwMode="auto">
                <a:xfrm>
                  <a:off x="9194081" y="1881783"/>
                  <a:ext cx="0" cy="6985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77" name="Line 111">
                  <a:extLst>
                    <a:ext uri="{FF2B5EF4-FFF2-40B4-BE49-F238E27FC236}">
                      <a16:creationId xmlns="" xmlns:a16="http://schemas.microsoft.com/office/drawing/2014/main" id="{BDF92444-8747-4127-98D0-2B08C37D9D1B}"/>
                    </a:ext>
                  </a:extLst>
                </p:cNvPr>
                <p:cNvSpPr>
                  <a:spLocks noChangeShapeType="1"/>
                </p:cNvSpPr>
                <p:nvPr/>
              </p:nvSpPr>
              <p:spPr bwMode="auto">
                <a:xfrm>
                  <a:off x="9692556" y="1881783"/>
                  <a:ext cx="0" cy="6985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78" name="Line 112">
                  <a:extLst>
                    <a:ext uri="{FF2B5EF4-FFF2-40B4-BE49-F238E27FC236}">
                      <a16:creationId xmlns="" xmlns:a16="http://schemas.microsoft.com/office/drawing/2014/main" id="{DCFC5062-5E7A-4808-9CBA-050BBBFAFEE6}"/>
                    </a:ext>
                  </a:extLst>
                </p:cNvPr>
                <p:cNvSpPr>
                  <a:spLocks noChangeShapeType="1"/>
                </p:cNvSpPr>
                <p:nvPr/>
              </p:nvSpPr>
              <p:spPr bwMode="auto">
                <a:xfrm>
                  <a:off x="9705256" y="1881783"/>
                  <a:ext cx="0" cy="6985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79" name="Line 115">
                  <a:extLst>
                    <a:ext uri="{FF2B5EF4-FFF2-40B4-BE49-F238E27FC236}">
                      <a16:creationId xmlns="" xmlns:a16="http://schemas.microsoft.com/office/drawing/2014/main" id="{9FB773E8-33D9-4713-9535-BC9F4E69E4F8}"/>
                    </a:ext>
                  </a:extLst>
                </p:cNvPr>
                <p:cNvSpPr>
                  <a:spLocks noChangeShapeType="1"/>
                </p:cNvSpPr>
                <p:nvPr/>
              </p:nvSpPr>
              <p:spPr bwMode="auto">
                <a:xfrm>
                  <a:off x="8716244" y="1881783"/>
                  <a:ext cx="0" cy="6985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80" name="Line 116">
                  <a:extLst>
                    <a:ext uri="{FF2B5EF4-FFF2-40B4-BE49-F238E27FC236}">
                      <a16:creationId xmlns="" xmlns:a16="http://schemas.microsoft.com/office/drawing/2014/main" id="{2981F449-FB79-4B8D-8C3A-0ACDAD1A3DC5}"/>
                    </a:ext>
                  </a:extLst>
                </p:cNvPr>
                <p:cNvSpPr>
                  <a:spLocks noChangeShapeType="1"/>
                </p:cNvSpPr>
                <p:nvPr/>
              </p:nvSpPr>
              <p:spPr bwMode="auto">
                <a:xfrm>
                  <a:off x="8730531" y="1881783"/>
                  <a:ext cx="0" cy="6985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81" name="Line 249">
                  <a:extLst>
                    <a:ext uri="{FF2B5EF4-FFF2-40B4-BE49-F238E27FC236}">
                      <a16:creationId xmlns="" xmlns:a16="http://schemas.microsoft.com/office/drawing/2014/main" id="{F5EF7E19-56A9-4252-A751-1A5F8C6A1DBD}"/>
                    </a:ext>
                  </a:extLst>
                </p:cNvPr>
                <p:cNvSpPr>
                  <a:spLocks noChangeShapeType="1"/>
                </p:cNvSpPr>
                <p:nvPr/>
              </p:nvSpPr>
              <p:spPr bwMode="auto">
                <a:xfrm>
                  <a:off x="8120931" y="1881783"/>
                  <a:ext cx="0" cy="6985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82" name="Line 250">
                  <a:extLst>
                    <a:ext uri="{FF2B5EF4-FFF2-40B4-BE49-F238E27FC236}">
                      <a16:creationId xmlns="" xmlns:a16="http://schemas.microsoft.com/office/drawing/2014/main" id="{8F2FF45B-6F2D-40D0-86B8-1BE4F284CCC3}"/>
                    </a:ext>
                  </a:extLst>
                </p:cNvPr>
                <p:cNvSpPr>
                  <a:spLocks noChangeShapeType="1"/>
                </p:cNvSpPr>
                <p:nvPr/>
              </p:nvSpPr>
              <p:spPr bwMode="auto">
                <a:xfrm>
                  <a:off x="8133631" y="1881783"/>
                  <a:ext cx="0" cy="6985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83" name="Line 251">
                  <a:extLst>
                    <a:ext uri="{FF2B5EF4-FFF2-40B4-BE49-F238E27FC236}">
                      <a16:creationId xmlns="" xmlns:a16="http://schemas.microsoft.com/office/drawing/2014/main" id="{7F689C3B-5670-490D-B128-E825FB30F747}"/>
                    </a:ext>
                  </a:extLst>
                </p:cNvPr>
                <p:cNvSpPr>
                  <a:spLocks noChangeShapeType="1"/>
                </p:cNvSpPr>
                <p:nvPr/>
              </p:nvSpPr>
              <p:spPr bwMode="auto">
                <a:xfrm>
                  <a:off x="8173319" y="1881783"/>
                  <a:ext cx="0" cy="6985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84" name="Line 252">
                  <a:extLst>
                    <a:ext uri="{FF2B5EF4-FFF2-40B4-BE49-F238E27FC236}">
                      <a16:creationId xmlns="" xmlns:a16="http://schemas.microsoft.com/office/drawing/2014/main" id="{D1838654-7A26-480E-B2CE-1A3FAFA2703F}"/>
                    </a:ext>
                  </a:extLst>
                </p:cNvPr>
                <p:cNvSpPr>
                  <a:spLocks noChangeShapeType="1"/>
                </p:cNvSpPr>
                <p:nvPr/>
              </p:nvSpPr>
              <p:spPr bwMode="auto">
                <a:xfrm>
                  <a:off x="8187606" y="1881783"/>
                  <a:ext cx="0" cy="6985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85" name="Line 253">
                  <a:extLst>
                    <a:ext uri="{FF2B5EF4-FFF2-40B4-BE49-F238E27FC236}">
                      <a16:creationId xmlns="" xmlns:a16="http://schemas.microsoft.com/office/drawing/2014/main" id="{AFA0A9F9-E954-4D55-8A2C-CDA37AA7334A}"/>
                    </a:ext>
                  </a:extLst>
                </p:cNvPr>
                <p:cNvSpPr>
                  <a:spLocks noChangeShapeType="1"/>
                </p:cNvSpPr>
                <p:nvPr/>
              </p:nvSpPr>
              <p:spPr bwMode="auto">
                <a:xfrm>
                  <a:off x="8262219" y="1881783"/>
                  <a:ext cx="0" cy="6985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86" name="Line 254">
                  <a:extLst>
                    <a:ext uri="{FF2B5EF4-FFF2-40B4-BE49-F238E27FC236}">
                      <a16:creationId xmlns="" xmlns:a16="http://schemas.microsoft.com/office/drawing/2014/main" id="{1041FA27-E1D9-4C19-9990-3DC206ABF8DB}"/>
                    </a:ext>
                  </a:extLst>
                </p:cNvPr>
                <p:cNvSpPr>
                  <a:spLocks noChangeShapeType="1"/>
                </p:cNvSpPr>
                <p:nvPr/>
              </p:nvSpPr>
              <p:spPr bwMode="auto">
                <a:xfrm>
                  <a:off x="8314606" y="1881783"/>
                  <a:ext cx="0" cy="6985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87" name="Line 255">
                  <a:extLst>
                    <a:ext uri="{FF2B5EF4-FFF2-40B4-BE49-F238E27FC236}">
                      <a16:creationId xmlns="" xmlns:a16="http://schemas.microsoft.com/office/drawing/2014/main" id="{4035C9A8-C451-4329-9554-DE819300F291}"/>
                    </a:ext>
                  </a:extLst>
                </p:cNvPr>
                <p:cNvSpPr>
                  <a:spLocks noChangeShapeType="1"/>
                </p:cNvSpPr>
                <p:nvPr/>
              </p:nvSpPr>
              <p:spPr bwMode="auto">
                <a:xfrm>
                  <a:off x="8386044" y="1881783"/>
                  <a:ext cx="0" cy="6985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88" name="Line 256">
                  <a:extLst>
                    <a:ext uri="{FF2B5EF4-FFF2-40B4-BE49-F238E27FC236}">
                      <a16:creationId xmlns="" xmlns:a16="http://schemas.microsoft.com/office/drawing/2014/main" id="{12938FD3-678D-4860-90FE-1FD8E87C2313}"/>
                    </a:ext>
                  </a:extLst>
                </p:cNvPr>
                <p:cNvSpPr>
                  <a:spLocks noChangeShapeType="1"/>
                </p:cNvSpPr>
                <p:nvPr/>
              </p:nvSpPr>
              <p:spPr bwMode="auto">
                <a:xfrm>
                  <a:off x="8632106" y="1881783"/>
                  <a:ext cx="0" cy="6985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89" name="Line 257">
                  <a:extLst>
                    <a:ext uri="{FF2B5EF4-FFF2-40B4-BE49-F238E27FC236}">
                      <a16:creationId xmlns="" xmlns:a16="http://schemas.microsoft.com/office/drawing/2014/main" id="{6A1A68F7-1C96-47B7-8B7E-929E0A7BDC4A}"/>
                    </a:ext>
                  </a:extLst>
                </p:cNvPr>
                <p:cNvSpPr>
                  <a:spLocks noChangeShapeType="1"/>
                </p:cNvSpPr>
                <p:nvPr/>
              </p:nvSpPr>
              <p:spPr bwMode="auto">
                <a:xfrm>
                  <a:off x="8808319" y="1881783"/>
                  <a:ext cx="0" cy="6985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90" name="Line 258">
                  <a:extLst>
                    <a:ext uri="{FF2B5EF4-FFF2-40B4-BE49-F238E27FC236}">
                      <a16:creationId xmlns="" xmlns:a16="http://schemas.microsoft.com/office/drawing/2014/main" id="{E6E145E8-534E-4628-BB56-A53A98BBFBDD}"/>
                    </a:ext>
                  </a:extLst>
                </p:cNvPr>
                <p:cNvSpPr>
                  <a:spLocks noChangeShapeType="1"/>
                </p:cNvSpPr>
                <p:nvPr/>
              </p:nvSpPr>
              <p:spPr bwMode="auto">
                <a:xfrm>
                  <a:off x="8967069" y="1881783"/>
                  <a:ext cx="0" cy="6985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91" name="Line 259">
                  <a:extLst>
                    <a:ext uri="{FF2B5EF4-FFF2-40B4-BE49-F238E27FC236}">
                      <a16:creationId xmlns="" xmlns:a16="http://schemas.microsoft.com/office/drawing/2014/main" id="{2BABFA4D-8154-4BD9-90AD-19C0656C1CAE}"/>
                    </a:ext>
                  </a:extLst>
                </p:cNvPr>
                <p:cNvSpPr>
                  <a:spLocks noChangeShapeType="1"/>
                </p:cNvSpPr>
                <p:nvPr/>
              </p:nvSpPr>
              <p:spPr bwMode="auto">
                <a:xfrm>
                  <a:off x="9073431" y="1881783"/>
                  <a:ext cx="0" cy="6985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92" name="Line 260">
                  <a:extLst>
                    <a:ext uri="{FF2B5EF4-FFF2-40B4-BE49-F238E27FC236}">
                      <a16:creationId xmlns="" xmlns:a16="http://schemas.microsoft.com/office/drawing/2014/main" id="{9FE45EA3-B630-40E2-8D9E-E1A7D1B5E437}"/>
                    </a:ext>
                  </a:extLst>
                </p:cNvPr>
                <p:cNvSpPr>
                  <a:spLocks noChangeShapeType="1"/>
                </p:cNvSpPr>
                <p:nvPr/>
              </p:nvSpPr>
              <p:spPr bwMode="auto">
                <a:xfrm>
                  <a:off x="9106769" y="1881783"/>
                  <a:ext cx="0" cy="6985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93" name="Line 261">
                  <a:extLst>
                    <a:ext uri="{FF2B5EF4-FFF2-40B4-BE49-F238E27FC236}">
                      <a16:creationId xmlns="" xmlns:a16="http://schemas.microsoft.com/office/drawing/2014/main" id="{03799A59-A755-4345-9C00-415EF6015A96}"/>
                    </a:ext>
                  </a:extLst>
                </p:cNvPr>
                <p:cNvSpPr>
                  <a:spLocks noChangeShapeType="1"/>
                </p:cNvSpPr>
                <p:nvPr/>
              </p:nvSpPr>
              <p:spPr bwMode="auto">
                <a:xfrm>
                  <a:off x="9143281" y="1881783"/>
                  <a:ext cx="0" cy="6985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94" name="Line 262">
                  <a:extLst>
                    <a:ext uri="{FF2B5EF4-FFF2-40B4-BE49-F238E27FC236}">
                      <a16:creationId xmlns="" xmlns:a16="http://schemas.microsoft.com/office/drawing/2014/main" id="{A137A39E-7983-4895-947C-F7184CD70D8B}"/>
                    </a:ext>
                  </a:extLst>
                </p:cNvPr>
                <p:cNvSpPr>
                  <a:spLocks noChangeShapeType="1"/>
                </p:cNvSpPr>
                <p:nvPr/>
              </p:nvSpPr>
              <p:spPr bwMode="auto">
                <a:xfrm>
                  <a:off x="9248056" y="1881783"/>
                  <a:ext cx="0" cy="6985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95" name="Line 263">
                  <a:extLst>
                    <a:ext uri="{FF2B5EF4-FFF2-40B4-BE49-F238E27FC236}">
                      <a16:creationId xmlns="" xmlns:a16="http://schemas.microsoft.com/office/drawing/2014/main" id="{48B3E590-C5EA-4AD9-AFA0-B53A3990152A}"/>
                    </a:ext>
                  </a:extLst>
                </p:cNvPr>
                <p:cNvSpPr>
                  <a:spLocks noChangeShapeType="1"/>
                </p:cNvSpPr>
                <p:nvPr/>
              </p:nvSpPr>
              <p:spPr bwMode="auto">
                <a:xfrm>
                  <a:off x="9319494" y="1881783"/>
                  <a:ext cx="0" cy="6985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96" name="Line 264">
                  <a:extLst>
                    <a:ext uri="{FF2B5EF4-FFF2-40B4-BE49-F238E27FC236}">
                      <a16:creationId xmlns="" xmlns:a16="http://schemas.microsoft.com/office/drawing/2014/main" id="{36B5BA54-5FD6-474A-ABFE-14BA8A482EEF}"/>
                    </a:ext>
                  </a:extLst>
                </p:cNvPr>
                <p:cNvSpPr>
                  <a:spLocks noChangeShapeType="1"/>
                </p:cNvSpPr>
                <p:nvPr/>
              </p:nvSpPr>
              <p:spPr bwMode="auto">
                <a:xfrm>
                  <a:off x="9408394" y="1881783"/>
                  <a:ext cx="0" cy="6985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97" name="Line 265">
                  <a:extLst>
                    <a:ext uri="{FF2B5EF4-FFF2-40B4-BE49-F238E27FC236}">
                      <a16:creationId xmlns="" xmlns:a16="http://schemas.microsoft.com/office/drawing/2014/main" id="{2E1F3519-37C3-4DD7-A586-4EA2CA072288}"/>
                    </a:ext>
                  </a:extLst>
                </p:cNvPr>
                <p:cNvSpPr>
                  <a:spLocks noChangeShapeType="1"/>
                </p:cNvSpPr>
                <p:nvPr/>
              </p:nvSpPr>
              <p:spPr bwMode="auto">
                <a:xfrm>
                  <a:off x="9638581" y="1881783"/>
                  <a:ext cx="0" cy="6985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98" name="Line 266">
                  <a:extLst>
                    <a:ext uri="{FF2B5EF4-FFF2-40B4-BE49-F238E27FC236}">
                      <a16:creationId xmlns="" xmlns:a16="http://schemas.microsoft.com/office/drawing/2014/main" id="{21942D9B-A601-4A14-AB7A-95D8B02C3407}"/>
                    </a:ext>
                  </a:extLst>
                </p:cNvPr>
                <p:cNvSpPr>
                  <a:spLocks noChangeShapeType="1"/>
                </p:cNvSpPr>
                <p:nvPr/>
              </p:nvSpPr>
              <p:spPr bwMode="auto">
                <a:xfrm>
                  <a:off x="9814794" y="1881783"/>
                  <a:ext cx="0" cy="6985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99" name="Line 267">
                  <a:extLst>
                    <a:ext uri="{FF2B5EF4-FFF2-40B4-BE49-F238E27FC236}">
                      <a16:creationId xmlns="" xmlns:a16="http://schemas.microsoft.com/office/drawing/2014/main" id="{A757C184-C539-4125-80F6-612EF63F4530}"/>
                    </a:ext>
                  </a:extLst>
                </p:cNvPr>
                <p:cNvSpPr>
                  <a:spLocks noChangeShapeType="1"/>
                </p:cNvSpPr>
                <p:nvPr/>
              </p:nvSpPr>
              <p:spPr bwMode="auto">
                <a:xfrm>
                  <a:off x="9991006" y="1881783"/>
                  <a:ext cx="0" cy="6985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00" name="Line 268">
                  <a:extLst>
                    <a:ext uri="{FF2B5EF4-FFF2-40B4-BE49-F238E27FC236}">
                      <a16:creationId xmlns="" xmlns:a16="http://schemas.microsoft.com/office/drawing/2014/main" id="{307C46F7-A89C-4593-B8D2-F9475612E66C}"/>
                    </a:ext>
                  </a:extLst>
                </p:cNvPr>
                <p:cNvSpPr>
                  <a:spLocks noChangeShapeType="1"/>
                </p:cNvSpPr>
                <p:nvPr/>
              </p:nvSpPr>
              <p:spPr bwMode="auto">
                <a:xfrm>
                  <a:off x="10202144" y="1881783"/>
                  <a:ext cx="0" cy="6985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01" name="Line 269">
                  <a:extLst>
                    <a:ext uri="{FF2B5EF4-FFF2-40B4-BE49-F238E27FC236}">
                      <a16:creationId xmlns="" xmlns:a16="http://schemas.microsoft.com/office/drawing/2014/main" id="{719CD760-2C6C-434D-8DBC-1807AAA18B97}"/>
                    </a:ext>
                  </a:extLst>
                </p:cNvPr>
                <p:cNvSpPr>
                  <a:spLocks noChangeShapeType="1"/>
                </p:cNvSpPr>
                <p:nvPr/>
              </p:nvSpPr>
              <p:spPr bwMode="auto">
                <a:xfrm>
                  <a:off x="10345019" y="1881783"/>
                  <a:ext cx="0" cy="6985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02" name="Line 270">
                  <a:extLst>
                    <a:ext uri="{FF2B5EF4-FFF2-40B4-BE49-F238E27FC236}">
                      <a16:creationId xmlns="" xmlns:a16="http://schemas.microsoft.com/office/drawing/2014/main" id="{3E6FF362-A711-4E00-914E-B9F4ED0CF5AC}"/>
                    </a:ext>
                  </a:extLst>
                </p:cNvPr>
                <p:cNvSpPr>
                  <a:spLocks noChangeShapeType="1"/>
                </p:cNvSpPr>
                <p:nvPr/>
              </p:nvSpPr>
              <p:spPr bwMode="auto">
                <a:xfrm>
                  <a:off x="10610130" y="1881782"/>
                  <a:ext cx="0" cy="69851"/>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03" name="Line 307">
                  <a:extLst>
                    <a:ext uri="{FF2B5EF4-FFF2-40B4-BE49-F238E27FC236}">
                      <a16:creationId xmlns="" xmlns:a16="http://schemas.microsoft.com/office/drawing/2014/main" id="{D06B37AC-38A2-4980-BF8F-413ADA455A49}"/>
                    </a:ext>
                  </a:extLst>
                </p:cNvPr>
                <p:cNvSpPr>
                  <a:spLocks noChangeShapeType="1"/>
                </p:cNvSpPr>
                <p:nvPr/>
              </p:nvSpPr>
              <p:spPr bwMode="auto">
                <a:xfrm>
                  <a:off x="8106644" y="1881783"/>
                  <a:ext cx="0" cy="6985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04" name="Line 308">
                  <a:extLst>
                    <a:ext uri="{FF2B5EF4-FFF2-40B4-BE49-F238E27FC236}">
                      <a16:creationId xmlns="" xmlns:a16="http://schemas.microsoft.com/office/drawing/2014/main" id="{FD41540E-07F5-4C32-B02A-F5A35CA1EE24}"/>
                    </a:ext>
                  </a:extLst>
                </p:cNvPr>
                <p:cNvSpPr>
                  <a:spLocks noChangeShapeType="1"/>
                </p:cNvSpPr>
                <p:nvPr/>
              </p:nvSpPr>
              <p:spPr bwMode="auto">
                <a:xfrm>
                  <a:off x="6601694" y="1881783"/>
                  <a:ext cx="0" cy="6985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05" name="Line 309">
                  <a:extLst>
                    <a:ext uri="{FF2B5EF4-FFF2-40B4-BE49-F238E27FC236}">
                      <a16:creationId xmlns="" xmlns:a16="http://schemas.microsoft.com/office/drawing/2014/main" id="{0BBC0A3E-68D5-4315-9964-68281C3D241E}"/>
                    </a:ext>
                  </a:extLst>
                </p:cNvPr>
                <p:cNvSpPr>
                  <a:spLocks noChangeShapeType="1"/>
                </p:cNvSpPr>
                <p:nvPr/>
              </p:nvSpPr>
              <p:spPr bwMode="auto">
                <a:xfrm>
                  <a:off x="6615981" y="1881783"/>
                  <a:ext cx="0" cy="6985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06" name="Line 310">
                  <a:extLst>
                    <a:ext uri="{FF2B5EF4-FFF2-40B4-BE49-F238E27FC236}">
                      <a16:creationId xmlns="" xmlns:a16="http://schemas.microsoft.com/office/drawing/2014/main" id="{B44B2D22-64EE-45AD-AD7A-AAAF4E590EFC}"/>
                    </a:ext>
                  </a:extLst>
                </p:cNvPr>
                <p:cNvSpPr>
                  <a:spLocks noChangeShapeType="1"/>
                </p:cNvSpPr>
                <p:nvPr/>
              </p:nvSpPr>
              <p:spPr bwMode="auto">
                <a:xfrm>
                  <a:off x="6904906" y="1881783"/>
                  <a:ext cx="0" cy="6985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07" name="Line 311">
                  <a:extLst>
                    <a:ext uri="{FF2B5EF4-FFF2-40B4-BE49-F238E27FC236}">
                      <a16:creationId xmlns="" xmlns:a16="http://schemas.microsoft.com/office/drawing/2014/main" id="{B2D97026-1F75-4FBB-8B61-55851211941D}"/>
                    </a:ext>
                  </a:extLst>
                </p:cNvPr>
                <p:cNvSpPr>
                  <a:spLocks noChangeShapeType="1"/>
                </p:cNvSpPr>
                <p:nvPr/>
              </p:nvSpPr>
              <p:spPr bwMode="auto">
                <a:xfrm>
                  <a:off x="6919194" y="1881783"/>
                  <a:ext cx="0" cy="6985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08" name="Line 312">
                  <a:extLst>
                    <a:ext uri="{FF2B5EF4-FFF2-40B4-BE49-F238E27FC236}">
                      <a16:creationId xmlns="" xmlns:a16="http://schemas.microsoft.com/office/drawing/2014/main" id="{97AE9189-3D3F-47DC-9BCD-69F13F42F28D}"/>
                    </a:ext>
                  </a:extLst>
                </p:cNvPr>
                <p:cNvSpPr>
                  <a:spLocks noChangeShapeType="1"/>
                </p:cNvSpPr>
                <p:nvPr/>
              </p:nvSpPr>
              <p:spPr bwMode="auto">
                <a:xfrm>
                  <a:off x="7236694" y="1881783"/>
                  <a:ext cx="0" cy="6985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09" name="Line 313">
                  <a:extLst>
                    <a:ext uri="{FF2B5EF4-FFF2-40B4-BE49-F238E27FC236}">
                      <a16:creationId xmlns="" xmlns:a16="http://schemas.microsoft.com/office/drawing/2014/main" id="{C988416E-3A38-4C36-B22B-FE2497EECC6D}"/>
                    </a:ext>
                  </a:extLst>
                </p:cNvPr>
                <p:cNvSpPr>
                  <a:spLocks noChangeShapeType="1"/>
                </p:cNvSpPr>
                <p:nvPr/>
              </p:nvSpPr>
              <p:spPr bwMode="auto">
                <a:xfrm>
                  <a:off x="7250981" y="1881783"/>
                  <a:ext cx="0" cy="6985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10" name="Line 314">
                  <a:extLst>
                    <a:ext uri="{FF2B5EF4-FFF2-40B4-BE49-F238E27FC236}">
                      <a16:creationId xmlns="" xmlns:a16="http://schemas.microsoft.com/office/drawing/2014/main" id="{36460ADE-783A-4919-8146-F87F1B3E64CA}"/>
                    </a:ext>
                  </a:extLst>
                </p:cNvPr>
                <p:cNvSpPr>
                  <a:spLocks noChangeShapeType="1"/>
                </p:cNvSpPr>
                <p:nvPr/>
              </p:nvSpPr>
              <p:spPr bwMode="auto">
                <a:xfrm>
                  <a:off x="7347819" y="1881783"/>
                  <a:ext cx="0" cy="6985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11" name="Line 315">
                  <a:extLst>
                    <a:ext uri="{FF2B5EF4-FFF2-40B4-BE49-F238E27FC236}">
                      <a16:creationId xmlns="" xmlns:a16="http://schemas.microsoft.com/office/drawing/2014/main" id="{632B8493-CA37-40C7-9897-A649DDD726D8}"/>
                    </a:ext>
                  </a:extLst>
                </p:cNvPr>
                <p:cNvSpPr>
                  <a:spLocks noChangeShapeType="1"/>
                </p:cNvSpPr>
                <p:nvPr/>
              </p:nvSpPr>
              <p:spPr bwMode="auto">
                <a:xfrm>
                  <a:off x="7358931" y="1881783"/>
                  <a:ext cx="0" cy="6985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12" name="Line 316">
                  <a:extLst>
                    <a:ext uri="{FF2B5EF4-FFF2-40B4-BE49-F238E27FC236}">
                      <a16:creationId xmlns="" xmlns:a16="http://schemas.microsoft.com/office/drawing/2014/main" id="{753EE587-AAB8-43A4-BCE6-94B3EF727686}"/>
                    </a:ext>
                  </a:extLst>
                </p:cNvPr>
                <p:cNvSpPr>
                  <a:spLocks noChangeShapeType="1"/>
                </p:cNvSpPr>
                <p:nvPr/>
              </p:nvSpPr>
              <p:spPr bwMode="auto">
                <a:xfrm>
                  <a:off x="7519269" y="1881783"/>
                  <a:ext cx="0" cy="6985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13" name="Line 317">
                  <a:extLst>
                    <a:ext uri="{FF2B5EF4-FFF2-40B4-BE49-F238E27FC236}">
                      <a16:creationId xmlns="" xmlns:a16="http://schemas.microsoft.com/office/drawing/2014/main" id="{679C51E7-D4BB-40AA-B6A8-38360B6BFF4B}"/>
                    </a:ext>
                  </a:extLst>
                </p:cNvPr>
                <p:cNvSpPr>
                  <a:spLocks noChangeShapeType="1"/>
                </p:cNvSpPr>
                <p:nvPr/>
              </p:nvSpPr>
              <p:spPr bwMode="auto">
                <a:xfrm>
                  <a:off x="7571656" y="1881783"/>
                  <a:ext cx="0" cy="6985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14" name="Line 318">
                  <a:extLst>
                    <a:ext uri="{FF2B5EF4-FFF2-40B4-BE49-F238E27FC236}">
                      <a16:creationId xmlns="" xmlns:a16="http://schemas.microsoft.com/office/drawing/2014/main" id="{0A0DE57C-BAAD-436E-81B5-68591388F653}"/>
                    </a:ext>
                  </a:extLst>
                </p:cNvPr>
                <p:cNvSpPr>
                  <a:spLocks noChangeShapeType="1"/>
                </p:cNvSpPr>
                <p:nvPr/>
              </p:nvSpPr>
              <p:spPr bwMode="auto">
                <a:xfrm>
                  <a:off x="7627219" y="1881783"/>
                  <a:ext cx="0" cy="6985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15" name="Line 319">
                  <a:extLst>
                    <a:ext uri="{FF2B5EF4-FFF2-40B4-BE49-F238E27FC236}">
                      <a16:creationId xmlns="" xmlns:a16="http://schemas.microsoft.com/office/drawing/2014/main" id="{5B83ABAB-4032-4BC0-BB50-5445C5471D41}"/>
                    </a:ext>
                  </a:extLst>
                </p:cNvPr>
                <p:cNvSpPr>
                  <a:spLocks noChangeShapeType="1"/>
                </p:cNvSpPr>
                <p:nvPr/>
              </p:nvSpPr>
              <p:spPr bwMode="auto">
                <a:xfrm>
                  <a:off x="7731994" y="1881783"/>
                  <a:ext cx="0" cy="6985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16" name="Line 320">
                  <a:extLst>
                    <a:ext uri="{FF2B5EF4-FFF2-40B4-BE49-F238E27FC236}">
                      <a16:creationId xmlns="" xmlns:a16="http://schemas.microsoft.com/office/drawing/2014/main" id="{F04775FC-A9E7-4540-82B9-FC5B96226F4D}"/>
                    </a:ext>
                  </a:extLst>
                </p:cNvPr>
                <p:cNvSpPr>
                  <a:spLocks noChangeShapeType="1"/>
                </p:cNvSpPr>
                <p:nvPr/>
              </p:nvSpPr>
              <p:spPr bwMode="auto">
                <a:xfrm>
                  <a:off x="7960594" y="1881783"/>
                  <a:ext cx="0" cy="6985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17" name="Line 321">
                  <a:extLst>
                    <a:ext uri="{FF2B5EF4-FFF2-40B4-BE49-F238E27FC236}">
                      <a16:creationId xmlns="" xmlns:a16="http://schemas.microsoft.com/office/drawing/2014/main" id="{FC1DB2A1-6EF1-486C-B487-75DBA614CA1A}"/>
                    </a:ext>
                  </a:extLst>
                </p:cNvPr>
                <p:cNvSpPr>
                  <a:spLocks noChangeShapeType="1"/>
                </p:cNvSpPr>
                <p:nvPr/>
              </p:nvSpPr>
              <p:spPr bwMode="auto">
                <a:xfrm>
                  <a:off x="6654081" y="1881783"/>
                  <a:ext cx="0" cy="6985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18" name="Line 322">
                  <a:extLst>
                    <a:ext uri="{FF2B5EF4-FFF2-40B4-BE49-F238E27FC236}">
                      <a16:creationId xmlns="" xmlns:a16="http://schemas.microsoft.com/office/drawing/2014/main" id="{C2BA7991-7FE6-4A90-ACA2-5ED7D9718DB9}"/>
                    </a:ext>
                  </a:extLst>
                </p:cNvPr>
                <p:cNvSpPr>
                  <a:spLocks noChangeShapeType="1"/>
                </p:cNvSpPr>
                <p:nvPr/>
              </p:nvSpPr>
              <p:spPr bwMode="auto">
                <a:xfrm>
                  <a:off x="6690594" y="1881783"/>
                  <a:ext cx="0" cy="6985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19" name="Line 323">
                  <a:extLst>
                    <a:ext uri="{FF2B5EF4-FFF2-40B4-BE49-F238E27FC236}">
                      <a16:creationId xmlns="" xmlns:a16="http://schemas.microsoft.com/office/drawing/2014/main" id="{BB86BC79-2B46-4F2B-AF16-8372111655B8}"/>
                    </a:ext>
                  </a:extLst>
                </p:cNvPr>
                <p:cNvSpPr>
                  <a:spLocks noChangeShapeType="1"/>
                </p:cNvSpPr>
                <p:nvPr/>
              </p:nvSpPr>
              <p:spPr bwMode="auto">
                <a:xfrm>
                  <a:off x="6866806" y="1881783"/>
                  <a:ext cx="0" cy="6985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20" name="Line 324">
                  <a:extLst>
                    <a:ext uri="{FF2B5EF4-FFF2-40B4-BE49-F238E27FC236}">
                      <a16:creationId xmlns="" xmlns:a16="http://schemas.microsoft.com/office/drawing/2014/main" id="{61C50C03-557A-40FC-A56E-B778755E70F5}"/>
                    </a:ext>
                  </a:extLst>
                </p:cNvPr>
                <p:cNvSpPr>
                  <a:spLocks noChangeShapeType="1"/>
                </p:cNvSpPr>
                <p:nvPr/>
              </p:nvSpPr>
              <p:spPr bwMode="auto">
                <a:xfrm>
                  <a:off x="7060481" y="1881783"/>
                  <a:ext cx="0" cy="6985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21" name="Line 325">
                  <a:extLst>
                    <a:ext uri="{FF2B5EF4-FFF2-40B4-BE49-F238E27FC236}">
                      <a16:creationId xmlns="" xmlns:a16="http://schemas.microsoft.com/office/drawing/2014/main" id="{FE8BC8CE-5DA8-40C3-A662-C536BB5416F2}"/>
                    </a:ext>
                  </a:extLst>
                </p:cNvPr>
                <p:cNvSpPr>
                  <a:spLocks noChangeShapeType="1"/>
                </p:cNvSpPr>
                <p:nvPr/>
              </p:nvSpPr>
              <p:spPr bwMode="auto">
                <a:xfrm>
                  <a:off x="7098581" y="1881783"/>
                  <a:ext cx="0" cy="6985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22" name="Line 326">
                  <a:extLst>
                    <a:ext uri="{FF2B5EF4-FFF2-40B4-BE49-F238E27FC236}">
                      <a16:creationId xmlns="" xmlns:a16="http://schemas.microsoft.com/office/drawing/2014/main" id="{C8EE3267-996A-4AC6-8CED-441223BD5CE9}"/>
                    </a:ext>
                  </a:extLst>
                </p:cNvPr>
                <p:cNvSpPr>
                  <a:spLocks noChangeShapeType="1"/>
                </p:cNvSpPr>
                <p:nvPr/>
              </p:nvSpPr>
              <p:spPr bwMode="auto">
                <a:xfrm>
                  <a:off x="7131919" y="1881783"/>
                  <a:ext cx="0" cy="6985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23" name="Line 327">
                  <a:extLst>
                    <a:ext uri="{FF2B5EF4-FFF2-40B4-BE49-F238E27FC236}">
                      <a16:creationId xmlns="" xmlns:a16="http://schemas.microsoft.com/office/drawing/2014/main" id="{FB0E0B1C-1235-4E69-8B19-8C646C0B00E7}"/>
                    </a:ext>
                  </a:extLst>
                </p:cNvPr>
                <p:cNvSpPr>
                  <a:spLocks noChangeShapeType="1"/>
                </p:cNvSpPr>
                <p:nvPr/>
              </p:nvSpPr>
              <p:spPr bwMode="auto">
                <a:xfrm>
                  <a:off x="7203356" y="1881783"/>
                  <a:ext cx="0" cy="6985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24" name="Line 328">
                  <a:extLst>
                    <a:ext uri="{FF2B5EF4-FFF2-40B4-BE49-F238E27FC236}">
                      <a16:creationId xmlns="" xmlns:a16="http://schemas.microsoft.com/office/drawing/2014/main" id="{24E28689-9778-4303-89BA-1EAC7DB68673}"/>
                    </a:ext>
                  </a:extLst>
                </p:cNvPr>
                <p:cNvSpPr>
                  <a:spLocks noChangeShapeType="1"/>
                </p:cNvSpPr>
                <p:nvPr/>
              </p:nvSpPr>
              <p:spPr bwMode="auto">
                <a:xfrm>
                  <a:off x="7289081" y="1881783"/>
                  <a:ext cx="0" cy="6985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25" name="Line 329">
                  <a:extLst>
                    <a:ext uri="{FF2B5EF4-FFF2-40B4-BE49-F238E27FC236}">
                      <a16:creationId xmlns="" xmlns:a16="http://schemas.microsoft.com/office/drawing/2014/main" id="{50ADB310-1236-4184-AB86-8D8C5CCEADAC}"/>
                    </a:ext>
                  </a:extLst>
                </p:cNvPr>
                <p:cNvSpPr>
                  <a:spLocks noChangeShapeType="1"/>
                </p:cNvSpPr>
                <p:nvPr/>
              </p:nvSpPr>
              <p:spPr bwMode="auto">
                <a:xfrm>
                  <a:off x="6587406" y="1881783"/>
                  <a:ext cx="0" cy="6985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26" name="Line 330">
                  <a:extLst>
                    <a:ext uri="{FF2B5EF4-FFF2-40B4-BE49-F238E27FC236}">
                      <a16:creationId xmlns="" xmlns:a16="http://schemas.microsoft.com/office/drawing/2014/main" id="{1E0FBB9B-66CF-42EB-B58B-D12562CEB243}"/>
                    </a:ext>
                  </a:extLst>
                </p:cNvPr>
                <p:cNvSpPr>
                  <a:spLocks noChangeShapeType="1"/>
                </p:cNvSpPr>
                <p:nvPr/>
              </p:nvSpPr>
              <p:spPr bwMode="auto">
                <a:xfrm>
                  <a:off x="5366619" y="1881783"/>
                  <a:ext cx="0" cy="6985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27" name="Line 331">
                  <a:extLst>
                    <a:ext uri="{FF2B5EF4-FFF2-40B4-BE49-F238E27FC236}">
                      <a16:creationId xmlns="" xmlns:a16="http://schemas.microsoft.com/office/drawing/2014/main" id="{0822B6CC-C393-4720-B5A5-F78A12B32FF0}"/>
                    </a:ext>
                  </a:extLst>
                </p:cNvPr>
                <p:cNvSpPr>
                  <a:spLocks noChangeShapeType="1"/>
                </p:cNvSpPr>
                <p:nvPr/>
              </p:nvSpPr>
              <p:spPr bwMode="auto">
                <a:xfrm>
                  <a:off x="5379319" y="1881783"/>
                  <a:ext cx="0" cy="6985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28" name="Line 332">
                  <a:extLst>
                    <a:ext uri="{FF2B5EF4-FFF2-40B4-BE49-F238E27FC236}">
                      <a16:creationId xmlns="" xmlns:a16="http://schemas.microsoft.com/office/drawing/2014/main" id="{B234AB18-5A04-4BC0-AEF1-7407022E7375}"/>
                    </a:ext>
                  </a:extLst>
                </p:cNvPr>
                <p:cNvSpPr>
                  <a:spLocks noChangeShapeType="1"/>
                </p:cNvSpPr>
                <p:nvPr/>
              </p:nvSpPr>
              <p:spPr bwMode="auto">
                <a:xfrm>
                  <a:off x="5528544" y="1881783"/>
                  <a:ext cx="0" cy="6985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29" name="Line 333">
                  <a:extLst>
                    <a:ext uri="{FF2B5EF4-FFF2-40B4-BE49-F238E27FC236}">
                      <a16:creationId xmlns="" xmlns:a16="http://schemas.microsoft.com/office/drawing/2014/main" id="{8243608F-4FA2-44A8-85B2-ADE65C8717EC}"/>
                    </a:ext>
                  </a:extLst>
                </p:cNvPr>
                <p:cNvSpPr>
                  <a:spLocks noChangeShapeType="1"/>
                </p:cNvSpPr>
                <p:nvPr/>
              </p:nvSpPr>
              <p:spPr bwMode="auto">
                <a:xfrm>
                  <a:off x="5541244" y="1881783"/>
                  <a:ext cx="0" cy="6985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30" name="Line 334">
                  <a:extLst>
                    <a:ext uri="{FF2B5EF4-FFF2-40B4-BE49-F238E27FC236}">
                      <a16:creationId xmlns="" xmlns:a16="http://schemas.microsoft.com/office/drawing/2014/main" id="{F6D32A7C-83DB-4C22-9EF1-990B4135E8F4}"/>
                    </a:ext>
                  </a:extLst>
                </p:cNvPr>
                <p:cNvSpPr>
                  <a:spLocks noChangeShapeType="1"/>
                </p:cNvSpPr>
                <p:nvPr/>
              </p:nvSpPr>
              <p:spPr bwMode="auto">
                <a:xfrm>
                  <a:off x="5579344" y="1881783"/>
                  <a:ext cx="0" cy="6985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31" name="Line 335">
                  <a:extLst>
                    <a:ext uri="{FF2B5EF4-FFF2-40B4-BE49-F238E27FC236}">
                      <a16:creationId xmlns="" xmlns:a16="http://schemas.microsoft.com/office/drawing/2014/main" id="{A36B2F61-3537-4341-A77C-7736471D67D5}"/>
                    </a:ext>
                  </a:extLst>
                </p:cNvPr>
                <p:cNvSpPr>
                  <a:spLocks noChangeShapeType="1"/>
                </p:cNvSpPr>
                <p:nvPr/>
              </p:nvSpPr>
              <p:spPr bwMode="auto">
                <a:xfrm>
                  <a:off x="5684119" y="1881783"/>
                  <a:ext cx="0" cy="6985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32" name="Line 336">
                  <a:extLst>
                    <a:ext uri="{FF2B5EF4-FFF2-40B4-BE49-F238E27FC236}">
                      <a16:creationId xmlns="" xmlns:a16="http://schemas.microsoft.com/office/drawing/2014/main" id="{334C654D-6324-4C6D-B671-6AFB03E11D7B}"/>
                    </a:ext>
                  </a:extLst>
                </p:cNvPr>
                <p:cNvSpPr>
                  <a:spLocks noChangeShapeType="1"/>
                </p:cNvSpPr>
                <p:nvPr/>
              </p:nvSpPr>
              <p:spPr bwMode="auto">
                <a:xfrm>
                  <a:off x="5720631" y="1881783"/>
                  <a:ext cx="0" cy="6985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33" name="Line 337">
                  <a:extLst>
                    <a:ext uri="{FF2B5EF4-FFF2-40B4-BE49-F238E27FC236}">
                      <a16:creationId xmlns="" xmlns:a16="http://schemas.microsoft.com/office/drawing/2014/main" id="{9A4018FB-1926-48BA-A482-1BF2B356E786}"/>
                    </a:ext>
                  </a:extLst>
                </p:cNvPr>
                <p:cNvSpPr>
                  <a:spLocks noChangeShapeType="1"/>
                </p:cNvSpPr>
                <p:nvPr/>
              </p:nvSpPr>
              <p:spPr bwMode="auto">
                <a:xfrm>
                  <a:off x="5966694" y="1881783"/>
                  <a:ext cx="0" cy="6985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34" name="Line 338">
                  <a:extLst>
                    <a:ext uri="{FF2B5EF4-FFF2-40B4-BE49-F238E27FC236}">
                      <a16:creationId xmlns="" xmlns:a16="http://schemas.microsoft.com/office/drawing/2014/main" id="{A3B95122-F472-4526-BB52-2E6CCC770917}"/>
                    </a:ext>
                  </a:extLst>
                </p:cNvPr>
                <p:cNvSpPr>
                  <a:spLocks noChangeShapeType="1"/>
                </p:cNvSpPr>
                <p:nvPr/>
              </p:nvSpPr>
              <p:spPr bwMode="auto">
                <a:xfrm>
                  <a:off x="5615856" y="1881783"/>
                  <a:ext cx="0" cy="6985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35" name="Line 339">
                  <a:extLst>
                    <a:ext uri="{FF2B5EF4-FFF2-40B4-BE49-F238E27FC236}">
                      <a16:creationId xmlns="" xmlns:a16="http://schemas.microsoft.com/office/drawing/2014/main" id="{67209E45-4165-4732-8209-552E20E3F22C}"/>
                    </a:ext>
                  </a:extLst>
                </p:cNvPr>
                <p:cNvSpPr>
                  <a:spLocks noChangeShapeType="1"/>
                </p:cNvSpPr>
                <p:nvPr/>
              </p:nvSpPr>
              <p:spPr bwMode="auto">
                <a:xfrm>
                  <a:off x="5630144" y="1881783"/>
                  <a:ext cx="0" cy="6985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36" name="Line 340">
                  <a:extLst>
                    <a:ext uri="{FF2B5EF4-FFF2-40B4-BE49-F238E27FC236}">
                      <a16:creationId xmlns="" xmlns:a16="http://schemas.microsoft.com/office/drawing/2014/main" id="{5ADCA496-6BDE-4EEE-A9D8-69776D27FE57}"/>
                    </a:ext>
                  </a:extLst>
                </p:cNvPr>
                <p:cNvSpPr>
                  <a:spLocks noChangeShapeType="1"/>
                </p:cNvSpPr>
                <p:nvPr/>
              </p:nvSpPr>
              <p:spPr bwMode="auto">
                <a:xfrm>
                  <a:off x="5755556" y="1881783"/>
                  <a:ext cx="0" cy="6985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37" name="Line 341">
                  <a:extLst>
                    <a:ext uri="{FF2B5EF4-FFF2-40B4-BE49-F238E27FC236}">
                      <a16:creationId xmlns="" xmlns:a16="http://schemas.microsoft.com/office/drawing/2014/main" id="{59010F1E-7182-44FB-8007-D16E7FF4A941}"/>
                    </a:ext>
                  </a:extLst>
                </p:cNvPr>
                <p:cNvSpPr>
                  <a:spLocks noChangeShapeType="1"/>
                </p:cNvSpPr>
                <p:nvPr/>
              </p:nvSpPr>
              <p:spPr bwMode="auto">
                <a:xfrm>
                  <a:off x="5768256" y="1881783"/>
                  <a:ext cx="0" cy="6985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38" name="Line 342">
                  <a:extLst>
                    <a:ext uri="{FF2B5EF4-FFF2-40B4-BE49-F238E27FC236}">
                      <a16:creationId xmlns="" xmlns:a16="http://schemas.microsoft.com/office/drawing/2014/main" id="{5F95B7C4-F799-41E4-9A94-6A7C58091657}"/>
                    </a:ext>
                  </a:extLst>
                </p:cNvPr>
                <p:cNvSpPr>
                  <a:spLocks noChangeShapeType="1"/>
                </p:cNvSpPr>
                <p:nvPr/>
              </p:nvSpPr>
              <p:spPr bwMode="auto">
                <a:xfrm>
                  <a:off x="5352331" y="1881783"/>
                  <a:ext cx="0" cy="6985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39" name="Line 343">
                  <a:extLst>
                    <a:ext uri="{FF2B5EF4-FFF2-40B4-BE49-F238E27FC236}">
                      <a16:creationId xmlns="" xmlns:a16="http://schemas.microsoft.com/office/drawing/2014/main" id="{11F56DA5-27AF-478D-8CFC-3F7794DDC126}"/>
                    </a:ext>
                  </a:extLst>
                </p:cNvPr>
                <p:cNvSpPr>
                  <a:spLocks noChangeShapeType="1"/>
                </p:cNvSpPr>
                <p:nvPr/>
              </p:nvSpPr>
              <p:spPr bwMode="auto">
                <a:xfrm>
                  <a:off x="3469556" y="1751608"/>
                  <a:ext cx="0" cy="6985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40" name="Line 344">
                  <a:extLst>
                    <a:ext uri="{FF2B5EF4-FFF2-40B4-BE49-F238E27FC236}">
                      <a16:creationId xmlns="" xmlns:a16="http://schemas.microsoft.com/office/drawing/2014/main" id="{50AC8D5B-7865-411C-BC4B-18DA0AE684B4}"/>
                    </a:ext>
                  </a:extLst>
                </p:cNvPr>
                <p:cNvSpPr>
                  <a:spLocks noChangeShapeType="1"/>
                </p:cNvSpPr>
                <p:nvPr/>
              </p:nvSpPr>
              <p:spPr bwMode="auto">
                <a:xfrm>
                  <a:off x="3440981" y="1751608"/>
                  <a:ext cx="0" cy="6985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41" name="Line 345">
                  <a:extLst>
                    <a:ext uri="{FF2B5EF4-FFF2-40B4-BE49-F238E27FC236}">
                      <a16:creationId xmlns="" xmlns:a16="http://schemas.microsoft.com/office/drawing/2014/main" id="{FF4EA7C7-CA96-43E3-BABE-9FA388052C41}"/>
                    </a:ext>
                  </a:extLst>
                </p:cNvPr>
                <p:cNvSpPr>
                  <a:spLocks noChangeShapeType="1"/>
                </p:cNvSpPr>
                <p:nvPr/>
              </p:nvSpPr>
              <p:spPr bwMode="auto">
                <a:xfrm>
                  <a:off x="3455269" y="1751608"/>
                  <a:ext cx="0" cy="6985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42" name="Line 346">
                  <a:extLst>
                    <a:ext uri="{FF2B5EF4-FFF2-40B4-BE49-F238E27FC236}">
                      <a16:creationId xmlns="" xmlns:a16="http://schemas.microsoft.com/office/drawing/2014/main" id="{D1085DC1-2B81-40DC-BAE3-9B13A1C21EB4}"/>
                    </a:ext>
                  </a:extLst>
                </p:cNvPr>
                <p:cNvSpPr>
                  <a:spLocks noChangeShapeType="1"/>
                </p:cNvSpPr>
                <p:nvPr/>
              </p:nvSpPr>
              <p:spPr bwMode="auto">
                <a:xfrm>
                  <a:off x="3510831" y="1751608"/>
                  <a:ext cx="0" cy="6985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43" name="Line 347">
                  <a:extLst>
                    <a:ext uri="{FF2B5EF4-FFF2-40B4-BE49-F238E27FC236}">
                      <a16:creationId xmlns="" xmlns:a16="http://schemas.microsoft.com/office/drawing/2014/main" id="{B8CEDEA2-5C53-400E-95F7-A59A1B5C6855}"/>
                    </a:ext>
                  </a:extLst>
                </p:cNvPr>
                <p:cNvSpPr>
                  <a:spLocks noChangeShapeType="1"/>
                </p:cNvSpPr>
                <p:nvPr/>
              </p:nvSpPr>
              <p:spPr bwMode="auto">
                <a:xfrm>
                  <a:off x="3548931" y="1778596"/>
                  <a:ext cx="0" cy="6985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44" name="Line 348">
                  <a:extLst>
                    <a:ext uri="{FF2B5EF4-FFF2-40B4-BE49-F238E27FC236}">
                      <a16:creationId xmlns="" xmlns:a16="http://schemas.microsoft.com/office/drawing/2014/main" id="{1555B33F-329C-49DA-AC9D-031FE05F28FC}"/>
                    </a:ext>
                  </a:extLst>
                </p:cNvPr>
                <p:cNvSpPr>
                  <a:spLocks noChangeShapeType="1"/>
                </p:cNvSpPr>
                <p:nvPr/>
              </p:nvSpPr>
              <p:spPr bwMode="auto">
                <a:xfrm>
                  <a:off x="3585444" y="1778596"/>
                  <a:ext cx="0" cy="6985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45" name="Line 349">
                  <a:extLst>
                    <a:ext uri="{FF2B5EF4-FFF2-40B4-BE49-F238E27FC236}">
                      <a16:creationId xmlns="" xmlns:a16="http://schemas.microsoft.com/office/drawing/2014/main" id="{4DA39B28-B470-4BB2-BD71-FB461EDA7C4E}"/>
                    </a:ext>
                  </a:extLst>
                </p:cNvPr>
                <p:cNvSpPr>
                  <a:spLocks noChangeShapeType="1"/>
                </p:cNvSpPr>
                <p:nvPr/>
              </p:nvSpPr>
              <p:spPr bwMode="auto">
                <a:xfrm>
                  <a:off x="3850556" y="1778596"/>
                  <a:ext cx="0" cy="6985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46" name="Line 350">
                  <a:extLst>
                    <a:ext uri="{FF2B5EF4-FFF2-40B4-BE49-F238E27FC236}">
                      <a16:creationId xmlns="" xmlns:a16="http://schemas.microsoft.com/office/drawing/2014/main" id="{F9240E15-32E9-4A6F-9670-C9659CEBC1BC}"/>
                    </a:ext>
                  </a:extLst>
                </p:cNvPr>
                <p:cNvSpPr>
                  <a:spLocks noChangeShapeType="1"/>
                </p:cNvSpPr>
                <p:nvPr/>
              </p:nvSpPr>
              <p:spPr bwMode="auto">
                <a:xfrm>
                  <a:off x="3883894" y="1778596"/>
                  <a:ext cx="0" cy="6985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47" name="Line 351">
                  <a:extLst>
                    <a:ext uri="{FF2B5EF4-FFF2-40B4-BE49-F238E27FC236}">
                      <a16:creationId xmlns="" xmlns:a16="http://schemas.microsoft.com/office/drawing/2014/main" id="{E5DF61EB-ECBB-478F-9218-024BDE5E3ABA}"/>
                    </a:ext>
                  </a:extLst>
                </p:cNvPr>
                <p:cNvSpPr>
                  <a:spLocks noChangeShapeType="1"/>
                </p:cNvSpPr>
                <p:nvPr/>
              </p:nvSpPr>
              <p:spPr bwMode="auto">
                <a:xfrm>
                  <a:off x="3990256" y="1803996"/>
                  <a:ext cx="0" cy="71438"/>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48" name="Line 352">
                  <a:extLst>
                    <a:ext uri="{FF2B5EF4-FFF2-40B4-BE49-F238E27FC236}">
                      <a16:creationId xmlns="" xmlns:a16="http://schemas.microsoft.com/office/drawing/2014/main" id="{CACCBF59-7B04-45F3-A9CB-F96920B3574A}"/>
                    </a:ext>
                  </a:extLst>
                </p:cNvPr>
                <p:cNvSpPr>
                  <a:spLocks noChangeShapeType="1"/>
                </p:cNvSpPr>
                <p:nvPr/>
              </p:nvSpPr>
              <p:spPr bwMode="auto">
                <a:xfrm>
                  <a:off x="3483844" y="1751608"/>
                  <a:ext cx="0" cy="6985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49" name="Line 353">
                  <a:extLst>
                    <a:ext uri="{FF2B5EF4-FFF2-40B4-BE49-F238E27FC236}">
                      <a16:creationId xmlns="" xmlns:a16="http://schemas.microsoft.com/office/drawing/2014/main" id="{002C3A4A-36C5-425C-BF5F-AE8F35CA1988}"/>
                    </a:ext>
                  </a:extLst>
                </p:cNvPr>
                <p:cNvSpPr>
                  <a:spLocks noChangeShapeType="1"/>
                </p:cNvSpPr>
                <p:nvPr/>
              </p:nvSpPr>
              <p:spPr bwMode="auto">
                <a:xfrm>
                  <a:off x="3496544" y="1751608"/>
                  <a:ext cx="0" cy="6985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50" name="Line 354">
                  <a:extLst>
                    <a:ext uri="{FF2B5EF4-FFF2-40B4-BE49-F238E27FC236}">
                      <a16:creationId xmlns="" xmlns:a16="http://schemas.microsoft.com/office/drawing/2014/main" id="{9DCEB7CC-3312-4E91-A3AE-A6528C140F37}"/>
                    </a:ext>
                  </a:extLst>
                </p:cNvPr>
                <p:cNvSpPr>
                  <a:spLocks noChangeShapeType="1"/>
                </p:cNvSpPr>
                <p:nvPr/>
              </p:nvSpPr>
              <p:spPr bwMode="auto">
                <a:xfrm>
                  <a:off x="1926506" y="1700808"/>
                  <a:ext cx="0" cy="6985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51" name="Line 355">
                  <a:extLst>
                    <a:ext uri="{FF2B5EF4-FFF2-40B4-BE49-F238E27FC236}">
                      <a16:creationId xmlns="" xmlns:a16="http://schemas.microsoft.com/office/drawing/2014/main" id="{76230FC5-CB93-4FC9-BF99-C67EE8747F56}"/>
                    </a:ext>
                  </a:extLst>
                </p:cNvPr>
                <p:cNvSpPr>
                  <a:spLocks noChangeShapeType="1"/>
                </p:cNvSpPr>
                <p:nvPr/>
              </p:nvSpPr>
              <p:spPr bwMode="auto">
                <a:xfrm>
                  <a:off x="1939206" y="1700808"/>
                  <a:ext cx="0" cy="6985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52" name="Line 356">
                  <a:extLst>
                    <a:ext uri="{FF2B5EF4-FFF2-40B4-BE49-F238E27FC236}">
                      <a16:creationId xmlns="" xmlns:a16="http://schemas.microsoft.com/office/drawing/2014/main" id="{54EFB9C1-0C24-4797-8D1A-AAF5F59C01D5}"/>
                    </a:ext>
                  </a:extLst>
                </p:cNvPr>
                <p:cNvSpPr>
                  <a:spLocks noChangeShapeType="1"/>
                </p:cNvSpPr>
                <p:nvPr/>
              </p:nvSpPr>
              <p:spPr bwMode="auto">
                <a:xfrm>
                  <a:off x="1767756" y="1700808"/>
                  <a:ext cx="0" cy="6985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53" name="Line 357">
                  <a:extLst>
                    <a:ext uri="{FF2B5EF4-FFF2-40B4-BE49-F238E27FC236}">
                      <a16:creationId xmlns="" xmlns:a16="http://schemas.microsoft.com/office/drawing/2014/main" id="{844B350B-0CAA-4F6F-8862-FA9668244ABB}"/>
                    </a:ext>
                  </a:extLst>
                </p:cNvPr>
                <p:cNvSpPr>
                  <a:spLocks noChangeShapeType="1"/>
                </p:cNvSpPr>
                <p:nvPr/>
              </p:nvSpPr>
              <p:spPr bwMode="auto">
                <a:xfrm>
                  <a:off x="1782044" y="1700808"/>
                  <a:ext cx="0" cy="6985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54" name="Line 358">
                  <a:extLst>
                    <a:ext uri="{FF2B5EF4-FFF2-40B4-BE49-F238E27FC236}">
                      <a16:creationId xmlns="" xmlns:a16="http://schemas.microsoft.com/office/drawing/2014/main" id="{C21D66FB-33BB-42E9-B7C4-1DD9132098FB}"/>
                    </a:ext>
                  </a:extLst>
                </p:cNvPr>
                <p:cNvSpPr>
                  <a:spLocks noChangeShapeType="1"/>
                </p:cNvSpPr>
                <p:nvPr/>
              </p:nvSpPr>
              <p:spPr bwMode="auto">
                <a:xfrm>
                  <a:off x="1740769" y="1700808"/>
                  <a:ext cx="0" cy="6985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55" name="Line 359">
                  <a:extLst>
                    <a:ext uri="{FF2B5EF4-FFF2-40B4-BE49-F238E27FC236}">
                      <a16:creationId xmlns="" xmlns:a16="http://schemas.microsoft.com/office/drawing/2014/main" id="{13F6669E-85D7-4D33-8226-FA6437445C5F}"/>
                    </a:ext>
                  </a:extLst>
                </p:cNvPr>
                <p:cNvSpPr>
                  <a:spLocks noChangeShapeType="1"/>
                </p:cNvSpPr>
                <p:nvPr/>
              </p:nvSpPr>
              <p:spPr bwMode="auto">
                <a:xfrm>
                  <a:off x="1753469" y="1700808"/>
                  <a:ext cx="0" cy="6985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56" name="Line 360">
                  <a:extLst>
                    <a:ext uri="{FF2B5EF4-FFF2-40B4-BE49-F238E27FC236}">
                      <a16:creationId xmlns="" xmlns:a16="http://schemas.microsoft.com/office/drawing/2014/main" id="{E9CDDC43-75E2-499D-9A1A-75ED0D48FC13}"/>
                    </a:ext>
                  </a:extLst>
                </p:cNvPr>
                <p:cNvSpPr>
                  <a:spLocks noChangeShapeType="1"/>
                </p:cNvSpPr>
                <p:nvPr/>
              </p:nvSpPr>
              <p:spPr bwMode="auto">
                <a:xfrm>
                  <a:off x="1712194" y="1700808"/>
                  <a:ext cx="0" cy="6985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57" name="Line 361">
                  <a:extLst>
                    <a:ext uri="{FF2B5EF4-FFF2-40B4-BE49-F238E27FC236}">
                      <a16:creationId xmlns="" xmlns:a16="http://schemas.microsoft.com/office/drawing/2014/main" id="{A1F386F3-C55B-4BB3-A2B4-7671559C78C9}"/>
                    </a:ext>
                  </a:extLst>
                </p:cNvPr>
                <p:cNvSpPr>
                  <a:spLocks noChangeShapeType="1"/>
                </p:cNvSpPr>
                <p:nvPr/>
              </p:nvSpPr>
              <p:spPr bwMode="auto">
                <a:xfrm>
                  <a:off x="1726481" y="1700808"/>
                  <a:ext cx="0" cy="6985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58" name="Line 362">
                  <a:extLst>
                    <a:ext uri="{FF2B5EF4-FFF2-40B4-BE49-F238E27FC236}">
                      <a16:creationId xmlns="" xmlns:a16="http://schemas.microsoft.com/office/drawing/2014/main" id="{713D35EF-8C50-4CBF-8D11-4E446B539F73}"/>
                    </a:ext>
                  </a:extLst>
                </p:cNvPr>
                <p:cNvSpPr>
                  <a:spLocks noChangeShapeType="1"/>
                </p:cNvSpPr>
                <p:nvPr/>
              </p:nvSpPr>
              <p:spPr bwMode="auto">
                <a:xfrm>
                  <a:off x="2418631" y="1727796"/>
                  <a:ext cx="0" cy="6985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59" name="Line 363">
                  <a:extLst>
                    <a:ext uri="{FF2B5EF4-FFF2-40B4-BE49-F238E27FC236}">
                      <a16:creationId xmlns="" xmlns:a16="http://schemas.microsoft.com/office/drawing/2014/main" id="{2B38FD80-879E-4D19-B479-C5A4A8EDB1A8}"/>
                    </a:ext>
                  </a:extLst>
                </p:cNvPr>
                <p:cNvSpPr>
                  <a:spLocks noChangeShapeType="1"/>
                </p:cNvSpPr>
                <p:nvPr/>
              </p:nvSpPr>
              <p:spPr bwMode="auto">
                <a:xfrm>
                  <a:off x="2436094" y="1727796"/>
                  <a:ext cx="0" cy="6985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60" name="Line 364">
                  <a:extLst>
                    <a:ext uri="{FF2B5EF4-FFF2-40B4-BE49-F238E27FC236}">
                      <a16:creationId xmlns="" xmlns:a16="http://schemas.microsoft.com/office/drawing/2014/main" id="{96FF617F-F089-4F9C-B86F-27CA0851E7B2}"/>
                    </a:ext>
                  </a:extLst>
                </p:cNvPr>
                <p:cNvSpPr>
                  <a:spLocks noChangeShapeType="1"/>
                </p:cNvSpPr>
                <p:nvPr/>
              </p:nvSpPr>
              <p:spPr bwMode="auto">
                <a:xfrm>
                  <a:off x="2507531" y="1742083"/>
                  <a:ext cx="0" cy="6985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61" name="Line 365">
                  <a:extLst>
                    <a:ext uri="{FF2B5EF4-FFF2-40B4-BE49-F238E27FC236}">
                      <a16:creationId xmlns="" xmlns:a16="http://schemas.microsoft.com/office/drawing/2014/main" id="{500A6EAD-8567-49AC-8E2D-ACE51FF14F44}"/>
                    </a:ext>
                  </a:extLst>
                </p:cNvPr>
                <p:cNvSpPr>
                  <a:spLocks noChangeShapeType="1"/>
                </p:cNvSpPr>
                <p:nvPr/>
              </p:nvSpPr>
              <p:spPr bwMode="auto">
                <a:xfrm>
                  <a:off x="2524994" y="1742083"/>
                  <a:ext cx="0" cy="6985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62" name="Line 366">
                  <a:extLst>
                    <a:ext uri="{FF2B5EF4-FFF2-40B4-BE49-F238E27FC236}">
                      <a16:creationId xmlns="" xmlns:a16="http://schemas.microsoft.com/office/drawing/2014/main" id="{C45822B9-7304-4EEE-90DE-8AEA0EEA389D}"/>
                    </a:ext>
                  </a:extLst>
                </p:cNvPr>
                <p:cNvSpPr>
                  <a:spLocks noChangeShapeType="1"/>
                </p:cNvSpPr>
                <p:nvPr/>
              </p:nvSpPr>
              <p:spPr bwMode="auto">
                <a:xfrm>
                  <a:off x="2596431" y="1751608"/>
                  <a:ext cx="0" cy="6985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63" name="Line 367">
                  <a:extLst>
                    <a:ext uri="{FF2B5EF4-FFF2-40B4-BE49-F238E27FC236}">
                      <a16:creationId xmlns="" xmlns:a16="http://schemas.microsoft.com/office/drawing/2014/main" id="{B336E7AE-4418-48E8-9B8D-6E552C92AD92}"/>
                    </a:ext>
                  </a:extLst>
                </p:cNvPr>
                <p:cNvSpPr>
                  <a:spLocks noChangeShapeType="1"/>
                </p:cNvSpPr>
                <p:nvPr/>
              </p:nvSpPr>
              <p:spPr bwMode="auto">
                <a:xfrm>
                  <a:off x="2612306" y="1751608"/>
                  <a:ext cx="0" cy="6985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64" name="Line 368">
                  <a:extLst>
                    <a:ext uri="{FF2B5EF4-FFF2-40B4-BE49-F238E27FC236}">
                      <a16:creationId xmlns="" xmlns:a16="http://schemas.microsoft.com/office/drawing/2014/main" id="{EC579EF5-A99B-4940-BE01-AD2669B38194}"/>
                    </a:ext>
                  </a:extLst>
                </p:cNvPr>
                <p:cNvSpPr>
                  <a:spLocks noChangeShapeType="1"/>
                </p:cNvSpPr>
                <p:nvPr/>
              </p:nvSpPr>
              <p:spPr bwMode="auto">
                <a:xfrm>
                  <a:off x="2683744" y="1751608"/>
                  <a:ext cx="0" cy="6985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65" name="Line 369">
                  <a:extLst>
                    <a:ext uri="{FF2B5EF4-FFF2-40B4-BE49-F238E27FC236}">
                      <a16:creationId xmlns="" xmlns:a16="http://schemas.microsoft.com/office/drawing/2014/main" id="{87BDC02D-5ED5-4863-93DD-86019F0F28E2}"/>
                    </a:ext>
                  </a:extLst>
                </p:cNvPr>
                <p:cNvSpPr>
                  <a:spLocks noChangeShapeType="1"/>
                </p:cNvSpPr>
                <p:nvPr/>
              </p:nvSpPr>
              <p:spPr bwMode="auto">
                <a:xfrm>
                  <a:off x="2717081" y="1751608"/>
                  <a:ext cx="0" cy="6985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66" name="Line 370">
                  <a:extLst>
                    <a:ext uri="{FF2B5EF4-FFF2-40B4-BE49-F238E27FC236}">
                      <a16:creationId xmlns="" xmlns:a16="http://schemas.microsoft.com/office/drawing/2014/main" id="{595C9C2B-D555-4564-AA7B-AD76E2DBA59C}"/>
                    </a:ext>
                  </a:extLst>
                </p:cNvPr>
                <p:cNvSpPr>
                  <a:spLocks noChangeShapeType="1"/>
                </p:cNvSpPr>
                <p:nvPr/>
              </p:nvSpPr>
              <p:spPr bwMode="auto">
                <a:xfrm>
                  <a:off x="2753594" y="1751608"/>
                  <a:ext cx="0" cy="6985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67" name="Line 371">
                  <a:extLst>
                    <a:ext uri="{FF2B5EF4-FFF2-40B4-BE49-F238E27FC236}">
                      <a16:creationId xmlns="" xmlns:a16="http://schemas.microsoft.com/office/drawing/2014/main" id="{C6EAEBC0-6925-432C-ACC5-D1DEEBB27D07}"/>
                    </a:ext>
                  </a:extLst>
                </p:cNvPr>
                <p:cNvSpPr>
                  <a:spLocks noChangeShapeType="1"/>
                </p:cNvSpPr>
                <p:nvPr/>
              </p:nvSpPr>
              <p:spPr bwMode="auto">
                <a:xfrm>
                  <a:off x="2985369" y="1751608"/>
                  <a:ext cx="0" cy="6985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68" name="Line 372">
                  <a:extLst>
                    <a:ext uri="{FF2B5EF4-FFF2-40B4-BE49-F238E27FC236}">
                      <a16:creationId xmlns="" xmlns:a16="http://schemas.microsoft.com/office/drawing/2014/main" id="{0577E521-5AC3-4B0F-AA83-BA32DF0BEA79}"/>
                    </a:ext>
                  </a:extLst>
                </p:cNvPr>
                <p:cNvSpPr>
                  <a:spLocks noChangeShapeType="1"/>
                </p:cNvSpPr>
                <p:nvPr/>
              </p:nvSpPr>
              <p:spPr bwMode="auto">
                <a:xfrm>
                  <a:off x="3090144" y="1751608"/>
                  <a:ext cx="0" cy="6985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69" name="Line 373">
                  <a:extLst>
                    <a:ext uri="{FF2B5EF4-FFF2-40B4-BE49-F238E27FC236}">
                      <a16:creationId xmlns="" xmlns:a16="http://schemas.microsoft.com/office/drawing/2014/main" id="{56FF53DA-B13E-470C-9D51-3A097E6C4615}"/>
                    </a:ext>
                  </a:extLst>
                </p:cNvPr>
                <p:cNvSpPr>
                  <a:spLocks noChangeShapeType="1"/>
                </p:cNvSpPr>
                <p:nvPr/>
              </p:nvSpPr>
              <p:spPr bwMode="auto">
                <a:xfrm>
                  <a:off x="3267944" y="1751608"/>
                  <a:ext cx="0" cy="6985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70" name="Line 374">
                  <a:extLst>
                    <a:ext uri="{FF2B5EF4-FFF2-40B4-BE49-F238E27FC236}">
                      <a16:creationId xmlns="" xmlns:a16="http://schemas.microsoft.com/office/drawing/2014/main" id="{3067EC81-C2DB-45CC-87DD-AB08262D4039}"/>
                    </a:ext>
                  </a:extLst>
                </p:cNvPr>
                <p:cNvSpPr>
                  <a:spLocks noChangeShapeType="1"/>
                </p:cNvSpPr>
                <p:nvPr/>
              </p:nvSpPr>
              <p:spPr bwMode="auto">
                <a:xfrm>
                  <a:off x="2559919" y="1751608"/>
                  <a:ext cx="0" cy="6985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71" name="Line 375">
                  <a:extLst>
                    <a:ext uri="{FF2B5EF4-FFF2-40B4-BE49-F238E27FC236}">
                      <a16:creationId xmlns="" xmlns:a16="http://schemas.microsoft.com/office/drawing/2014/main" id="{5B48D034-D6D1-45E5-9C44-8DBD59E7FEBE}"/>
                    </a:ext>
                  </a:extLst>
                </p:cNvPr>
                <p:cNvSpPr>
                  <a:spLocks noChangeShapeType="1"/>
                </p:cNvSpPr>
                <p:nvPr/>
              </p:nvSpPr>
              <p:spPr bwMode="auto">
                <a:xfrm>
                  <a:off x="2205906" y="1700808"/>
                  <a:ext cx="0" cy="6985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72" name="Line 376">
                  <a:extLst>
                    <a:ext uri="{FF2B5EF4-FFF2-40B4-BE49-F238E27FC236}">
                      <a16:creationId xmlns="" xmlns:a16="http://schemas.microsoft.com/office/drawing/2014/main" id="{8BF7D5D2-3CE0-4B00-874A-AC7918D488D0}"/>
                    </a:ext>
                  </a:extLst>
                </p:cNvPr>
                <p:cNvSpPr>
                  <a:spLocks noChangeShapeType="1"/>
                </p:cNvSpPr>
                <p:nvPr/>
              </p:nvSpPr>
              <p:spPr bwMode="auto">
                <a:xfrm>
                  <a:off x="2223369" y="1700808"/>
                  <a:ext cx="0" cy="6985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73" name="Line 377">
                  <a:extLst>
                    <a:ext uri="{FF2B5EF4-FFF2-40B4-BE49-F238E27FC236}">
                      <a16:creationId xmlns="" xmlns:a16="http://schemas.microsoft.com/office/drawing/2014/main" id="{88ACFED9-290F-4075-9425-3685E6A36156}"/>
                    </a:ext>
                  </a:extLst>
                </p:cNvPr>
                <p:cNvSpPr>
                  <a:spLocks noChangeShapeType="1"/>
                </p:cNvSpPr>
                <p:nvPr/>
              </p:nvSpPr>
              <p:spPr bwMode="auto">
                <a:xfrm>
                  <a:off x="2156694" y="1700808"/>
                  <a:ext cx="0" cy="6985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74" name="Line 378">
                  <a:extLst>
                    <a:ext uri="{FF2B5EF4-FFF2-40B4-BE49-F238E27FC236}">
                      <a16:creationId xmlns="" xmlns:a16="http://schemas.microsoft.com/office/drawing/2014/main" id="{A22AF972-0AFE-4619-BC76-FCD2D38DD751}"/>
                    </a:ext>
                  </a:extLst>
                </p:cNvPr>
                <p:cNvSpPr>
                  <a:spLocks noChangeShapeType="1"/>
                </p:cNvSpPr>
                <p:nvPr/>
              </p:nvSpPr>
              <p:spPr bwMode="auto">
                <a:xfrm>
                  <a:off x="2170981" y="1700808"/>
                  <a:ext cx="0" cy="6985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grpSp>
          <p:grpSp>
            <p:nvGrpSpPr>
              <p:cNvPr id="481" name="Group 480">
                <a:extLst>
                  <a:ext uri="{FF2B5EF4-FFF2-40B4-BE49-F238E27FC236}">
                    <a16:creationId xmlns="" xmlns:a16="http://schemas.microsoft.com/office/drawing/2014/main" id="{ED8A4B7D-D666-4873-864B-41620DDCCC75}"/>
                  </a:ext>
                </a:extLst>
              </p:cNvPr>
              <p:cNvGrpSpPr/>
              <p:nvPr/>
            </p:nvGrpSpPr>
            <p:grpSpPr>
              <a:xfrm>
                <a:off x="1475656" y="1715096"/>
                <a:ext cx="8823325" cy="615950"/>
                <a:chOff x="1475656" y="1715096"/>
                <a:chExt cx="8823325" cy="615950"/>
              </a:xfrm>
            </p:grpSpPr>
            <p:sp>
              <p:nvSpPr>
                <p:cNvPr id="482" name="Line 97">
                  <a:extLst>
                    <a:ext uri="{FF2B5EF4-FFF2-40B4-BE49-F238E27FC236}">
                      <a16:creationId xmlns="" xmlns:a16="http://schemas.microsoft.com/office/drawing/2014/main" id="{CC6CBE02-AAEF-474F-9019-531D28D82BBA}"/>
                    </a:ext>
                  </a:extLst>
                </p:cNvPr>
                <p:cNvSpPr>
                  <a:spLocks noChangeShapeType="1"/>
                </p:cNvSpPr>
                <p:nvPr/>
              </p:nvSpPr>
              <p:spPr bwMode="auto">
                <a:xfrm>
                  <a:off x="7182719" y="2123083"/>
                  <a:ext cx="0" cy="71438"/>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83" name="Line 98">
                  <a:extLst>
                    <a:ext uri="{FF2B5EF4-FFF2-40B4-BE49-F238E27FC236}">
                      <a16:creationId xmlns="" xmlns:a16="http://schemas.microsoft.com/office/drawing/2014/main" id="{BA8A2E86-BF16-46DA-836E-B40C41E9483C}"/>
                    </a:ext>
                  </a:extLst>
                </p:cNvPr>
                <p:cNvSpPr>
                  <a:spLocks noChangeShapeType="1"/>
                </p:cNvSpPr>
                <p:nvPr/>
              </p:nvSpPr>
              <p:spPr bwMode="auto">
                <a:xfrm>
                  <a:off x="7168431" y="2123083"/>
                  <a:ext cx="0" cy="71438"/>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84" name="Line 99">
                  <a:extLst>
                    <a:ext uri="{FF2B5EF4-FFF2-40B4-BE49-F238E27FC236}">
                      <a16:creationId xmlns="" xmlns:a16="http://schemas.microsoft.com/office/drawing/2014/main" id="{33D95079-BDE1-4611-963C-AD572722A712}"/>
                    </a:ext>
                  </a:extLst>
                </p:cNvPr>
                <p:cNvSpPr>
                  <a:spLocks noChangeShapeType="1"/>
                </p:cNvSpPr>
                <p:nvPr/>
              </p:nvSpPr>
              <p:spPr bwMode="auto">
                <a:xfrm>
                  <a:off x="7222406" y="2123083"/>
                  <a:ext cx="0" cy="71438"/>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85" name="Line 100">
                  <a:extLst>
                    <a:ext uri="{FF2B5EF4-FFF2-40B4-BE49-F238E27FC236}">
                      <a16:creationId xmlns="" xmlns:a16="http://schemas.microsoft.com/office/drawing/2014/main" id="{5489C37E-4F4C-41A3-B5B1-22D410613FF6}"/>
                    </a:ext>
                  </a:extLst>
                </p:cNvPr>
                <p:cNvSpPr>
                  <a:spLocks noChangeShapeType="1"/>
                </p:cNvSpPr>
                <p:nvPr/>
              </p:nvSpPr>
              <p:spPr bwMode="auto">
                <a:xfrm>
                  <a:off x="7236694" y="2123083"/>
                  <a:ext cx="0" cy="71438"/>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86" name="Line 101">
                  <a:extLst>
                    <a:ext uri="{FF2B5EF4-FFF2-40B4-BE49-F238E27FC236}">
                      <a16:creationId xmlns="" xmlns:a16="http://schemas.microsoft.com/office/drawing/2014/main" id="{FA48A94F-AD80-4B01-B228-2B0CE5BAF9ED}"/>
                    </a:ext>
                  </a:extLst>
                </p:cNvPr>
                <p:cNvSpPr>
                  <a:spLocks noChangeShapeType="1"/>
                </p:cNvSpPr>
                <p:nvPr/>
              </p:nvSpPr>
              <p:spPr bwMode="auto">
                <a:xfrm>
                  <a:off x="7193831" y="2123083"/>
                  <a:ext cx="0" cy="71438"/>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87" name="Line 102">
                  <a:extLst>
                    <a:ext uri="{FF2B5EF4-FFF2-40B4-BE49-F238E27FC236}">
                      <a16:creationId xmlns="" xmlns:a16="http://schemas.microsoft.com/office/drawing/2014/main" id="{38F708C1-264D-477F-B82D-6D6949364775}"/>
                    </a:ext>
                  </a:extLst>
                </p:cNvPr>
                <p:cNvSpPr>
                  <a:spLocks noChangeShapeType="1"/>
                </p:cNvSpPr>
                <p:nvPr/>
              </p:nvSpPr>
              <p:spPr bwMode="auto">
                <a:xfrm>
                  <a:off x="6830294" y="2057996"/>
                  <a:ext cx="0" cy="69850"/>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88" name="Line 103">
                  <a:extLst>
                    <a:ext uri="{FF2B5EF4-FFF2-40B4-BE49-F238E27FC236}">
                      <a16:creationId xmlns="" xmlns:a16="http://schemas.microsoft.com/office/drawing/2014/main" id="{08366C51-73D9-4B79-9468-F6BF695329A3}"/>
                    </a:ext>
                  </a:extLst>
                </p:cNvPr>
                <p:cNvSpPr>
                  <a:spLocks noChangeShapeType="1"/>
                </p:cNvSpPr>
                <p:nvPr/>
              </p:nvSpPr>
              <p:spPr bwMode="auto">
                <a:xfrm>
                  <a:off x="6816006" y="2057996"/>
                  <a:ext cx="0" cy="69850"/>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89" name="Line 104">
                  <a:extLst>
                    <a:ext uri="{FF2B5EF4-FFF2-40B4-BE49-F238E27FC236}">
                      <a16:creationId xmlns="" xmlns:a16="http://schemas.microsoft.com/office/drawing/2014/main" id="{979E7472-5E0A-4273-9253-F49A9606EF18}"/>
                    </a:ext>
                  </a:extLst>
                </p:cNvPr>
                <p:cNvSpPr>
                  <a:spLocks noChangeShapeType="1"/>
                </p:cNvSpPr>
                <p:nvPr/>
              </p:nvSpPr>
              <p:spPr bwMode="auto">
                <a:xfrm>
                  <a:off x="6846169" y="2057996"/>
                  <a:ext cx="0" cy="69850"/>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90" name="Line 105">
                  <a:extLst>
                    <a:ext uri="{FF2B5EF4-FFF2-40B4-BE49-F238E27FC236}">
                      <a16:creationId xmlns="" xmlns:a16="http://schemas.microsoft.com/office/drawing/2014/main" id="{B4684611-B12B-40F6-8450-E13D0FDCA82A}"/>
                    </a:ext>
                  </a:extLst>
                </p:cNvPr>
                <p:cNvSpPr>
                  <a:spLocks noChangeShapeType="1"/>
                </p:cNvSpPr>
                <p:nvPr/>
              </p:nvSpPr>
              <p:spPr bwMode="auto">
                <a:xfrm>
                  <a:off x="7208119" y="2123083"/>
                  <a:ext cx="0" cy="71438"/>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91" name="Line 113">
                  <a:extLst>
                    <a:ext uri="{FF2B5EF4-FFF2-40B4-BE49-F238E27FC236}">
                      <a16:creationId xmlns="" xmlns:a16="http://schemas.microsoft.com/office/drawing/2014/main" id="{044B3AD6-BE41-4420-ABDC-58D951363485}"/>
                    </a:ext>
                  </a:extLst>
                </p:cNvPr>
                <p:cNvSpPr>
                  <a:spLocks noChangeShapeType="1"/>
                </p:cNvSpPr>
                <p:nvPr/>
              </p:nvSpPr>
              <p:spPr bwMode="auto">
                <a:xfrm>
                  <a:off x="10189444" y="2259608"/>
                  <a:ext cx="0" cy="69850"/>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92" name="Line 114">
                  <a:extLst>
                    <a:ext uri="{FF2B5EF4-FFF2-40B4-BE49-F238E27FC236}">
                      <a16:creationId xmlns="" xmlns:a16="http://schemas.microsoft.com/office/drawing/2014/main" id="{95E9799A-5F36-440B-A8C8-6C4A5126E2F1}"/>
                    </a:ext>
                  </a:extLst>
                </p:cNvPr>
                <p:cNvSpPr>
                  <a:spLocks noChangeShapeType="1"/>
                </p:cNvSpPr>
                <p:nvPr/>
              </p:nvSpPr>
              <p:spPr bwMode="auto">
                <a:xfrm>
                  <a:off x="10202144" y="2259608"/>
                  <a:ext cx="0" cy="69850"/>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93" name="Line 117">
                  <a:extLst>
                    <a:ext uri="{FF2B5EF4-FFF2-40B4-BE49-F238E27FC236}">
                      <a16:creationId xmlns="" xmlns:a16="http://schemas.microsoft.com/office/drawing/2014/main" id="{9438A11C-55C8-4CD6-9DFA-BBDC72576677}"/>
                    </a:ext>
                  </a:extLst>
                </p:cNvPr>
                <p:cNvSpPr>
                  <a:spLocks noChangeShapeType="1"/>
                </p:cNvSpPr>
                <p:nvPr/>
              </p:nvSpPr>
              <p:spPr bwMode="auto">
                <a:xfrm>
                  <a:off x="9584606" y="2261196"/>
                  <a:ext cx="0" cy="69850"/>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94" name="Line 118">
                  <a:extLst>
                    <a:ext uri="{FF2B5EF4-FFF2-40B4-BE49-F238E27FC236}">
                      <a16:creationId xmlns="" xmlns:a16="http://schemas.microsoft.com/office/drawing/2014/main" id="{85586E05-4440-4E56-BA63-D8733343E002}"/>
                    </a:ext>
                  </a:extLst>
                </p:cNvPr>
                <p:cNvSpPr>
                  <a:spLocks noChangeShapeType="1"/>
                </p:cNvSpPr>
                <p:nvPr/>
              </p:nvSpPr>
              <p:spPr bwMode="auto">
                <a:xfrm>
                  <a:off x="9598894" y="2261196"/>
                  <a:ext cx="0" cy="69850"/>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95" name="Line 119">
                  <a:extLst>
                    <a:ext uri="{FF2B5EF4-FFF2-40B4-BE49-F238E27FC236}">
                      <a16:creationId xmlns="" xmlns:a16="http://schemas.microsoft.com/office/drawing/2014/main" id="{6024443F-D2C9-49D4-A349-FA078790C3FF}"/>
                    </a:ext>
                  </a:extLst>
                </p:cNvPr>
                <p:cNvSpPr>
                  <a:spLocks noChangeShapeType="1"/>
                </p:cNvSpPr>
                <p:nvPr/>
              </p:nvSpPr>
              <p:spPr bwMode="auto">
                <a:xfrm>
                  <a:off x="9570319" y="2261196"/>
                  <a:ext cx="0" cy="69850"/>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96" name="Line 120">
                  <a:extLst>
                    <a:ext uri="{FF2B5EF4-FFF2-40B4-BE49-F238E27FC236}">
                      <a16:creationId xmlns="" xmlns:a16="http://schemas.microsoft.com/office/drawing/2014/main" id="{6086AE3E-577B-4F9E-B7EE-AC55F75BB1DE}"/>
                    </a:ext>
                  </a:extLst>
                </p:cNvPr>
                <p:cNvSpPr>
                  <a:spLocks noChangeShapeType="1"/>
                </p:cNvSpPr>
                <p:nvPr/>
              </p:nvSpPr>
              <p:spPr bwMode="auto">
                <a:xfrm>
                  <a:off x="8982944" y="2261196"/>
                  <a:ext cx="0" cy="69850"/>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97" name="Line 121">
                  <a:extLst>
                    <a:ext uri="{FF2B5EF4-FFF2-40B4-BE49-F238E27FC236}">
                      <a16:creationId xmlns="" xmlns:a16="http://schemas.microsoft.com/office/drawing/2014/main" id="{FFAF22B9-41D2-44D8-A5A4-EE12C62B8B56}"/>
                    </a:ext>
                  </a:extLst>
                </p:cNvPr>
                <p:cNvSpPr>
                  <a:spLocks noChangeShapeType="1"/>
                </p:cNvSpPr>
                <p:nvPr/>
              </p:nvSpPr>
              <p:spPr bwMode="auto">
                <a:xfrm>
                  <a:off x="8997231" y="2261196"/>
                  <a:ext cx="0" cy="69850"/>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98" name="Line 122">
                  <a:extLst>
                    <a:ext uri="{FF2B5EF4-FFF2-40B4-BE49-F238E27FC236}">
                      <a16:creationId xmlns="" xmlns:a16="http://schemas.microsoft.com/office/drawing/2014/main" id="{9C129444-8B98-461D-83DD-9D138061C2D6}"/>
                    </a:ext>
                  </a:extLst>
                </p:cNvPr>
                <p:cNvSpPr>
                  <a:spLocks noChangeShapeType="1"/>
                </p:cNvSpPr>
                <p:nvPr/>
              </p:nvSpPr>
              <p:spPr bwMode="auto">
                <a:xfrm>
                  <a:off x="8971831" y="2261196"/>
                  <a:ext cx="0" cy="69850"/>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99" name="Line 123">
                  <a:extLst>
                    <a:ext uri="{FF2B5EF4-FFF2-40B4-BE49-F238E27FC236}">
                      <a16:creationId xmlns="" xmlns:a16="http://schemas.microsoft.com/office/drawing/2014/main" id="{0EAF7553-CB28-4678-AC32-95EA845FC459}"/>
                    </a:ext>
                  </a:extLst>
                </p:cNvPr>
                <p:cNvSpPr>
                  <a:spLocks noChangeShapeType="1"/>
                </p:cNvSpPr>
                <p:nvPr/>
              </p:nvSpPr>
              <p:spPr bwMode="auto">
                <a:xfrm>
                  <a:off x="8154269" y="2123083"/>
                  <a:ext cx="0" cy="71438"/>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00" name="Line 124">
                  <a:extLst>
                    <a:ext uri="{FF2B5EF4-FFF2-40B4-BE49-F238E27FC236}">
                      <a16:creationId xmlns="" xmlns:a16="http://schemas.microsoft.com/office/drawing/2014/main" id="{09240879-F892-4D04-8CAB-E2C6231C7542}"/>
                    </a:ext>
                  </a:extLst>
                </p:cNvPr>
                <p:cNvSpPr>
                  <a:spLocks noChangeShapeType="1"/>
                </p:cNvSpPr>
                <p:nvPr/>
              </p:nvSpPr>
              <p:spPr bwMode="auto">
                <a:xfrm>
                  <a:off x="8168556" y="2123083"/>
                  <a:ext cx="0" cy="71438"/>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01" name="Line 125">
                  <a:extLst>
                    <a:ext uri="{FF2B5EF4-FFF2-40B4-BE49-F238E27FC236}">
                      <a16:creationId xmlns="" xmlns:a16="http://schemas.microsoft.com/office/drawing/2014/main" id="{0A28A935-E55A-4512-94FC-E85C1F04BEE7}"/>
                    </a:ext>
                  </a:extLst>
                </p:cNvPr>
                <p:cNvSpPr>
                  <a:spLocks noChangeShapeType="1"/>
                </p:cNvSpPr>
                <p:nvPr/>
              </p:nvSpPr>
              <p:spPr bwMode="auto">
                <a:xfrm>
                  <a:off x="8244756" y="2123083"/>
                  <a:ext cx="0" cy="71438"/>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02" name="Line 126">
                  <a:extLst>
                    <a:ext uri="{FF2B5EF4-FFF2-40B4-BE49-F238E27FC236}">
                      <a16:creationId xmlns="" xmlns:a16="http://schemas.microsoft.com/office/drawing/2014/main" id="{ACFFE9F6-C1B4-4163-BE37-85382AF15198}"/>
                    </a:ext>
                  </a:extLst>
                </p:cNvPr>
                <p:cNvSpPr>
                  <a:spLocks noChangeShapeType="1"/>
                </p:cNvSpPr>
                <p:nvPr/>
              </p:nvSpPr>
              <p:spPr bwMode="auto">
                <a:xfrm>
                  <a:off x="8257456" y="2123083"/>
                  <a:ext cx="0" cy="71438"/>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03" name="Line 127">
                  <a:extLst>
                    <a:ext uri="{FF2B5EF4-FFF2-40B4-BE49-F238E27FC236}">
                      <a16:creationId xmlns="" xmlns:a16="http://schemas.microsoft.com/office/drawing/2014/main" id="{15779788-A927-4A7C-A7D8-AC2A35C2EADD}"/>
                    </a:ext>
                  </a:extLst>
                </p:cNvPr>
                <p:cNvSpPr>
                  <a:spLocks noChangeShapeType="1"/>
                </p:cNvSpPr>
                <p:nvPr/>
              </p:nvSpPr>
              <p:spPr bwMode="auto">
                <a:xfrm>
                  <a:off x="8139981" y="2123083"/>
                  <a:ext cx="0" cy="71438"/>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04" name="Line 128">
                  <a:extLst>
                    <a:ext uri="{FF2B5EF4-FFF2-40B4-BE49-F238E27FC236}">
                      <a16:creationId xmlns="" xmlns:a16="http://schemas.microsoft.com/office/drawing/2014/main" id="{F90131C9-B509-42E2-B1D4-FFFBCDFDB1B5}"/>
                    </a:ext>
                  </a:extLst>
                </p:cNvPr>
                <p:cNvSpPr>
                  <a:spLocks noChangeShapeType="1"/>
                </p:cNvSpPr>
                <p:nvPr/>
              </p:nvSpPr>
              <p:spPr bwMode="auto">
                <a:xfrm>
                  <a:off x="7130331" y="2123083"/>
                  <a:ext cx="0" cy="71438"/>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05" name="Line 129">
                  <a:extLst>
                    <a:ext uri="{FF2B5EF4-FFF2-40B4-BE49-F238E27FC236}">
                      <a16:creationId xmlns="" xmlns:a16="http://schemas.microsoft.com/office/drawing/2014/main" id="{84C3E135-68CD-44E7-B80C-B88DDD96D60A}"/>
                    </a:ext>
                  </a:extLst>
                </p:cNvPr>
                <p:cNvSpPr>
                  <a:spLocks noChangeShapeType="1"/>
                </p:cNvSpPr>
                <p:nvPr/>
              </p:nvSpPr>
              <p:spPr bwMode="auto">
                <a:xfrm>
                  <a:off x="7116044" y="2123083"/>
                  <a:ext cx="0" cy="71438"/>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06" name="Line 130">
                  <a:extLst>
                    <a:ext uri="{FF2B5EF4-FFF2-40B4-BE49-F238E27FC236}">
                      <a16:creationId xmlns="" xmlns:a16="http://schemas.microsoft.com/office/drawing/2014/main" id="{31F7F66E-0B05-4E8A-92D3-EAC9E418F435}"/>
                    </a:ext>
                  </a:extLst>
                </p:cNvPr>
                <p:cNvSpPr>
                  <a:spLocks noChangeShapeType="1"/>
                </p:cNvSpPr>
                <p:nvPr/>
              </p:nvSpPr>
              <p:spPr bwMode="auto">
                <a:xfrm>
                  <a:off x="6900144" y="2057996"/>
                  <a:ext cx="0" cy="69850"/>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07" name="Line 131">
                  <a:extLst>
                    <a:ext uri="{FF2B5EF4-FFF2-40B4-BE49-F238E27FC236}">
                      <a16:creationId xmlns="" xmlns:a16="http://schemas.microsoft.com/office/drawing/2014/main" id="{09CF34AA-DC7E-4752-9564-8DBA12014B6C}"/>
                    </a:ext>
                  </a:extLst>
                </p:cNvPr>
                <p:cNvSpPr>
                  <a:spLocks noChangeShapeType="1"/>
                </p:cNvSpPr>
                <p:nvPr/>
              </p:nvSpPr>
              <p:spPr bwMode="auto">
                <a:xfrm>
                  <a:off x="6885856" y="2057996"/>
                  <a:ext cx="0" cy="69850"/>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08" name="Line 132">
                  <a:extLst>
                    <a:ext uri="{FF2B5EF4-FFF2-40B4-BE49-F238E27FC236}">
                      <a16:creationId xmlns="" xmlns:a16="http://schemas.microsoft.com/office/drawing/2014/main" id="{2A0F8B7B-130C-4CF1-8801-765B0AD3EBE4}"/>
                    </a:ext>
                  </a:extLst>
                </p:cNvPr>
                <p:cNvSpPr>
                  <a:spLocks noChangeShapeType="1"/>
                </p:cNvSpPr>
                <p:nvPr/>
              </p:nvSpPr>
              <p:spPr bwMode="auto">
                <a:xfrm>
                  <a:off x="6723931" y="2057996"/>
                  <a:ext cx="0" cy="69850"/>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09" name="Line 133">
                  <a:extLst>
                    <a:ext uri="{FF2B5EF4-FFF2-40B4-BE49-F238E27FC236}">
                      <a16:creationId xmlns="" xmlns:a16="http://schemas.microsoft.com/office/drawing/2014/main" id="{7146860C-7FB0-4FFE-B0BB-867552D95193}"/>
                    </a:ext>
                  </a:extLst>
                </p:cNvPr>
                <p:cNvSpPr>
                  <a:spLocks noChangeShapeType="1"/>
                </p:cNvSpPr>
                <p:nvPr/>
              </p:nvSpPr>
              <p:spPr bwMode="auto">
                <a:xfrm>
                  <a:off x="6709644" y="2057996"/>
                  <a:ext cx="0" cy="69850"/>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10" name="Line 134">
                  <a:extLst>
                    <a:ext uri="{FF2B5EF4-FFF2-40B4-BE49-F238E27FC236}">
                      <a16:creationId xmlns="" xmlns:a16="http://schemas.microsoft.com/office/drawing/2014/main" id="{C14D0F4A-CE23-4F8E-B409-5FCE86A12A2F}"/>
                    </a:ext>
                  </a:extLst>
                </p:cNvPr>
                <p:cNvSpPr>
                  <a:spLocks noChangeShapeType="1"/>
                </p:cNvSpPr>
                <p:nvPr/>
              </p:nvSpPr>
              <p:spPr bwMode="auto">
                <a:xfrm>
                  <a:off x="6300069" y="2021483"/>
                  <a:ext cx="0" cy="71438"/>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11" name="Line 135">
                  <a:extLst>
                    <a:ext uri="{FF2B5EF4-FFF2-40B4-BE49-F238E27FC236}">
                      <a16:creationId xmlns="" xmlns:a16="http://schemas.microsoft.com/office/drawing/2014/main" id="{6B702432-1132-497A-B272-E3433C55F374}"/>
                    </a:ext>
                  </a:extLst>
                </p:cNvPr>
                <p:cNvSpPr>
                  <a:spLocks noChangeShapeType="1"/>
                </p:cNvSpPr>
                <p:nvPr/>
              </p:nvSpPr>
              <p:spPr bwMode="auto">
                <a:xfrm>
                  <a:off x="6285781" y="2021483"/>
                  <a:ext cx="0" cy="71438"/>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12" name="Line 136">
                  <a:extLst>
                    <a:ext uri="{FF2B5EF4-FFF2-40B4-BE49-F238E27FC236}">
                      <a16:creationId xmlns="" xmlns:a16="http://schemas.microsoft.com/office/drawing/2014/main" id="{AB95435D-D9A6-451C-A236-8FCDD68FC092}"/>
                    </a:ext>
                  </a:extLst>
                </p:cNvPr>
                <p:cNvSpPr>
                  <a:spLocks noChangeShapeType="1"/>
                </p:cNvSpPr>
                <p:nvPr/>
              </p:nvSpPr>
              <p:spPr bwMode="auto">
                <a:xfrm>
                  <a:off x="6563594" y="2021483"/>
                  <a:ext cx="0" cy="71438"/>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13" name="Line 137">
                  <a:extLst>
                    <a:ext uri="{FF2B5EF4-FFF2-40B4-BE49-F238E27FC236}">
                      <a16:creationId xmlns="" xmlns:a16="http://schemas.microsoft.com/office/drawing/2014/main" id="{F92D8561-01A2-4DBA-89B0-E06AC9983ACE}"/>
                    </a:ext>
                  </a:extLst>
                </p:cNvPr>
                <p:cNvSpPr>
                  <a:spLocks noChangeShapeType="1"/>
                </p:cNvSpPr>
                <p:nvPr/>
              </p:nvSpPr>
              <p:spPr bwMode="auto">
                <a:xfrm>
                  <a:off x="6549306" y="2021483"/>
                  <a:ext cx="0" cy="71438"/>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14" name="Line 138">
                  <a:extLst>
                    <a:ext uri="{FF2B5EF4-FFF2-40B4-BE49-F238E27FC236}">
                      <a16:creationId xmlns="" xmlns:a16="http://schemas.microsoft.com/office/drawing/2014/main" id="{7F7DF461-D11E-44F1-A7AC-C7A475D83738}"/>
                    </a:ext>
                  </a:extLst>
                </p:cNvPr>
                <p:cNvSpPr>
                  <a:spLocks noChangeShapeType="1"/>
                </p:cNvSpPr>
                <p:nvPr/>
              </p:nvSpPr>
              <p:spPr bwMode="auto">
                <a:xfrm>
                  <a:off x="6574706" y="2021483"/>
                  <a:ext cx="0" cy="71438"/>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15" name="Line 139">
                  <a:extLst>
                    <a:ext uri="{FF2B5EF4-FFF2-40B4-BE49-F238E27FC236}">
                      <a16:creationId xmlns="" xmlns:a16="http://schemas.microsoft.com/office/drawing/2014/main" id="{004CA936-CEB5-473A-90ED-7C006CBA5040}"/>
                    </a:ext>
                  </a:extLst>
                </p:cNvPr>
                <p:cNvSpPr>
                  <a:spLocks noChangeShapeType="1"/>
                </p:cNvSpPr>
                <p:nvPr/>
              </p:nvSpPr>
              <p:spPr bwMode="auto">
                <a:xfrm>
                  <a:off x="5715869" y="2021483"/>
                  <a:ext cx="0" cy="71438"/>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16" name="Line 140">
                  <a:extLst>
                    <a:ext uri="{FF2B5EF4-FFF2-40B4-BE49-F238E27FC236}">
                      <a16:creationId xmlns="" xmlns:a16="http://schemas.microsoft.com/office/drawing/2014/main" id="{BED3A35B-C93D-46E2-BC3E-7B69155DA04C}"/>
                    </a:ext>
                  </a:extLst>
                </p:cNvPr>
                <p:cNvSpPr>
                  <a:spLocks noChangeShapeType="1"/>
                </p:cNvSpPr>
                <p:nvPr/>
              </p:nvSpPr>
              <p:spPr bwMode="auto">
                <a:xfrm>
                  <a:off x="5701581" y="2021483"/>
                  <a:ext cx="0" cy="71438"/>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17" name="Line 141">
                  <a:extLst>
                    <a:ext uri="{FF2B5EF4-FFF2-40B4-BE49-F238E27FC236}">
                      <a16:creationId xmlns="" xmlns:a16="http://schemas.microsoft.com/office/drawing/2014/main" id="{D8B798A5-7426-48F3-AABD-FC7F5A7F7E47}"/>
                    </a:ext>
                  </a:extLst>
                </p:cNvPr>
                <p:cNvSpPr>
                  <a:spLocks noChangeShapeType="1"/>
                </p:cNvSpPr>
                <p:nvPr/>
              </p:nvSpPr>
              <p:spPr bwMode="auto">
                <a:xfrm>
                  <a:off x="5730156" y="2021483"/>
                  <a:ext cx="0" cy="71438"/>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18" name="Line 142">
                  <a:extLst>
                    <a:ext uri="{FF2B5EF4-FFF2-40B4-BE49-F238E27FC236}">
                      <a16:creationId xmlns="" xmlns:a16="http://schemas.microsoft.com/office/drawing/2014/main" id="{3DE665F1-9C52-468F-A7E7-0D95611A6833}"/>
                    </a:ext>
                  </a:extLst>
                </p:cNvPr>
                <p:cNvSpPr>
                  <a:spLocks noChangeShapeType="1"/>
                </p:cNvSpPr>
                <p:nvPr/>
              </p:nvSpPr>
              <p:spPr bwMode="auto">
                <a:xfrm>
                  <a:off x="5741269" y="2021483"/>
                  <a:ext cx="0" cy="71438"/>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19" name="Line 143">
                  <a:extLst>
                    <a:ext uri="{FF2B5EF4-FFF2-40B4-BE49-F238E27FC236}">
                      <a16:creationId xmlns="" xmlns:a16="http://schemas.microsoft.com/office/drawing/2014/main" id="{7329AC51-9072-4352-B9EE-C11E445C5A70}"/>
                    </a:ext>
                  </a:extLst>
                </p:cNvPr>
                <p:cNvSpPr>
                  <a:spLocks noChangeShapeType="1"/>
                </p:cNvSpPr>
                <p:nvPr/>
              </p:nvSpPr>
              <p:spPr bwMode="auto">
                <a:xfrm>
                  <a:off x="5755556" y="2021483"/>
                  <a:ext cx="0" cy="71438"/>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20" name="Line 144">
                  <a:extLst>
                    <a:ext uri="{FF2B5EF4-FFF2-40B4-BE49-F238E27FC236}">
                      <a16:creationId xmlns="" xmlns:a16="http://schemas.microsoft.com/office/drawing/2014/main" id="{CB655691-5451-4303-B4BB-C5D267DDBB4A}"/>
                    </a:ext>
                  </a:extLst>
                </p:cNvPr>
                <p:cNvSpPr>
                  <a:spLocks noChangeShapeType="1"/>
                </p:cNvSpPr>
                <p:nvPr/>
              </p:nvSpPr>
              <p:spPr bwMode="auto">
                <a:xfrm>
                  <a:off x="5133256" y="2021483"/>
                  <a:ext cx="0" cy="71438"/>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21" name="Line 145">
                  <a:extLst>
                    <a:ext uri="{FF2B5EF4-FFF2-40B4-BE49-F238E27FC236}">
                      <a16:creationId xmlns="" xmlns:a16="http://schemas.microsoft.com/office/drawing/2014/main" id="{9F80F68A-5864-4D8E-B97C-A9D9A77A2C02}"/>
                    </a:ext>
                  </a:extLst>
                </p:cNvPr>
                <p:cNvSpPr>
                  <a:spLocks noChangeShapeType="1"/>
                </p:cNvSpPr>
                <p:nvPr/>
              </p:nvSpPr>
              <p:spPr bwMode="auto">
                <a:xfrm>
                  <a:off x="5118969" y="2021483"/>
                  <a:ext cx="0" cy="71438"/>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22" name="Line 146">
                  <a:extLst>
                    <a:ext uri="{FF2B5EF4-FFF2-40B4-BE49-F238E27FC236}">
                      <a16:creationId xmlns="" xmlns:a16="http://schemas.microsoft.com/office/drawing/2014/main" id="{6A4539AC-AA07-49EF-B27A-0239290FC62A}"/>
                    </a:ext>
                  </a:extLst>
                </p:cNvPr>
                <p:cNvSpPr>
                  <a:spLocks noChangeShapeType="1"/>
                </p:cNvSpPr>
                <p:nvPr/>
              </p:nvSpPr>
              <p:spPr bwMode="auto">
                <a:xfrm>
                  <a:off x="5147544" y="2021483"/>
                  <a:ext cx="0" cy="71438"/>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23" name="Line 147">
                  <a:extLst>
                    <a:ext uri="{FF2B5EF4-FFF2-40B4-BE49-F238E27FC236}">
                      <a16:creationId xmlns="" xmlns:a16="http://schemas.microsoft.com/office/drawing/2014/main" id="{925582B6-2FC6-4225-A25B-1769B343024C}"/>
                    </a:ext>
                  </a:extLst>
                </p:cNvPr>
                <p:cNvSpPr>
                  <a:spLocks noChangeShapeType="1"/>
                </p:cNvSpPr>
                <p:nvPr/>
              </p:nvSpPr>
              <p:spPr bwMode="auto">
                <a:xfrm>
                  <a:off x="4552231" y="1959571"/>
                  <a:ext cx="0" cy="69850"/>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24" name="Line 148">
                  <a:extLst>
                    <a:ext uri="{FF2B5EF4-FFF2-40B4-BE49-F238E27FC236}">
                      <a16:creationId xmlns="" xmlns:a16="http://schemas.microsoft.com/office/drawing/2014/main" id="{35A391F1-D431-435B-8FB1-DFFBB92B6A35}"/>
                    </a:ext>
                  </a:extLst>
                </p:cNvPr>
                <p:cNvSpPr>
                  <a:spLocks noChangeShapeType="1"/>
                </p:cNvSpPr>
                <p:nvPr/>
              </p:nvSpPr>
              <p:spPr bwMode="auto">
                <a:xfrm>
                  <a:off x="4539531" y="1959571"/>
                  <a:ext cx="0" cy="69850"/>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25" name="Line 149">
                  <a:extLst>
                    <a:ext uri="{FF2B5EF4-FFF2-40B4-BE49-F238E27FC236}">
                      <a16:creationId xmlns="" xmlns:a16="http://schemas.microsoft.com/office/drawing/2014/main" id="{7E7265B7-9087-41DC-BECF-C401C1F1C36C}"/>
                    </a:ext>
                  </a:extLst>
                </p:cNvPr>
                <p:cNvSpPr>
                  <a:spLocks noChangeShapeType="1"/>
                </p:cNvSpPr>
                <p:nvPr/>
              </p:nvSpPr>
              <p:spPr bwMode="auto">
                <a:xfrm>
                  <a:off x="4288706" y="1930996"/>
                  <a:ext cx="0" cy="69850"/>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26" name="Line 150">
                  <a:extLst>
                    <a:ext uri="{FF2B5EF4-FFF2-40B4-BE49-F238E27FC236}">
                      <a16:creationId xmlns="" xmlns:a16="http://schemas.microsoft.com/office/drawing/2014/main" id="{D355065C-2CC0-4135-BBDD-92A98FF40721}"/>
                    </a:ext>
                  </a:extLst>
                </p:cNvPr>
                <p:cNvSpPr>
                  <a:spLocks noChangeShapeType="1"/>
                </p:cNvSpPr>
                <p:nvPr/>
              </p:nvSpPr>
              <p:spPr bwMode="auto">
                <a:xfrm>
                  <a:off x="4277594" y="1930996"/>
                  <a:ext cx="0" cy="69850"/>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27" name="Line 151">
                  <a:extLst>
                    <a:ext uri="{FF2B5EF4-FFF2-40B4-BE49-F238E27FC236}">
                      <a16:creationId xmlns="" xmlns:a16="http://schemas.microsoft.com/office/drawing/2014/main" id="{B4168F61-67E3-4303-B51D-33170539D927}"/>
                    </a:ext>
                  </a:extLst>
                </p:cNvPr>
                <p:cNvSpPr>
                  <a:spLocks noChangeShapeType="1"/>
                </p:cNvSpPr>
                <p:nvPr/>
              </p:nvSpPr>
              <p:spPr bwMode="auto">
                <a:xfrm>
                  <a:off x="4263306" y="1930996"/>
                  <a:ext cx="0" cy="69850"/>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28" name="Line 152">
                  <a:extLst>
                    <a:ext uri="{FF2B5EF4-FFF2-40B4-BE49-F238E27FC236}">
                      <a16:creationId xmlns="" xmlns:a16="http://schemas.microsoft.com/office/drawing/2014/main" id="{51C992CE-3C75-4A30-971A-6005258B2E72}"/>
                    </a:ext>
                  </a:extLst>
                </p:cNvPr>
                <p:cNvSpPr>
                  <a:spLocks noChangeShapeType="1"/>
                </p:cNvSpPr>
                <p:nvPr/>
              </p:nvSpPr>
              <p:spPr bwMode="auto">
                <a:xfrm>
                  <a:off x="4249019" y="1930996"/>
                  <a:ext cx="0" cy="69850"/>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29" name="Line 153">
                  <a:extLst>
                    <a:ext uri="{FF2B5EF4-FFF2-40B4-BE49-F238E27FC236}">
                      <a16:creationId xmlns="" xmlns:a16="http://schemas.microsoft.com/office/drawing/2014/main" id="{B8A6FE45-3ED0-4096-928A-4E83E08C3EDE}"/>
                    </a:ext>
                  </a:extLst>
                </p:cNvPr>
                <p:cNvSpPr>
                  <a:spLocks noChangeShapeType="1"/>
                </p:cNvSpPr>
                <p:nvPr/>
              </p:nvSpPr>
              <p:spPr bwMode="auto">
                <a:xfrm>
                  <a:off x="4182344" y="1904008"/>
                  <a:ext cx="0" cy="69850"/>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30" name="Line 154">
                  <a:extLst>
                    <a:ext uri="{FF2B5EF4-FFF2-40B4-BE49-F238E27FC236}">
                      <a16:creationId xmlns="" xmlns:a16="http://schemas.microsoft.com/office/drawing/2014/main" id="{9105204A-0982-402D-9B2F-FD061BC250F0}"/>
                    </a:ext>
                  </a:extLst>
                </p:cNvPr>
                <p:cNvSpPr>
                  <a:spLocks noChangeShapeType="1"/>
                </p:cNvSpPr>
                <p:nvPr/>
              </p:nvSpPr>
              <p:spPr bwMode="auto">
                <a:xfrm>
                  <a:off x="4007719" y="1904008"/>
                  <a:ext cx="0" cy="69850"/>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31" name="Line 155">
                  <a:extLst>
                    <a:ext uri="{FF2B5EF4-FFF2-40B4-BE49-F238E27FC236}">
                      <a16:creationId xmlns="" xmlns:a16="http://schemas.microsoft.com/office/drawing/2014/main" id="{940F3641-2733-40F9-8C39-5C8EFEC11631}"/>
                    </a:ext>
                  </a:extLst>
                </p:cNvPr>
                <p:cNvSpPr>
                  <a:spLocks noChangeShapeType="1"/>
                </p:cNvSpPr>
                <p:nvPr/>
              </p:nvSpPr>
              <p:spPr bwMode="auto">
                <a:xfrm>
                  <a:off x="3974381" y="1904008"/>
                  <a:ext cx="0" cy="69850"/>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32" name="Line 156">
                  <a:extLst>
                    <a:ext uri="{FF2B5EF4-FFF2-40B4-BE49-F238E27FC236}">
                      <a16:creationId xmlns="" xmlns:a16="http://schemas.microsoft.com/office/drawing/2014/main" id="{2940D882-57CE-42FB-BC70-90D7859DCE79}"/>
                    </a:ext>
                  </a:extLst>
                </p:cNvPr>
                <p:cNvSpPr>
                  <a:spLocks noChangeShapeType="1"/>
                </p:cNvSpPr>
                <p:nvPr/>
              </p:nvSpPr>
              <p:spPr bwMode="auto">
                <a:xfrm>
                  <a:off x="4169644" y="1904008"/>
                  <a:ext cx="0" cy="69850"/>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33" name="Line 157">
                  <a:extLst>
                    <a:ext uri="{FF2B5EF4-FFF2-40B4-BE49-F238E27FC236}">
                      <a16:creationId xmlns="" xmlns:a16="http://schemas.microsoft.com/office/drawing/2014/main" id="{B6CC2D32-3EBB-4298-998C-6A005EB9AD29}"/>
                    </a:ext>
                  </a:extLst>
                </p:cNvPr>
                <p:cNvSpPr>
                  <a:spLocks noChangeShapeType="1"/>
                </p:cNvSpPr>
                <p:nvPr/>
              </p:nvSpPr>
              <p:spPr bwMode="auto">
                <a:xfrm>
                  <a:off x="3918819" y="1904008"/>
                  <a:ext cx="0" cy="69850"/>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34" name="Line 158">
                  <a:extLst>
                    <a:ext uri="{FF2B5EF4-FFF2-40B4-BE49-F238E27FC236}">
                      <a16:creationId xmlns="" xmlns:a16="http://schemas.microsoft.com/office/drawing/2014/main" id="{564718A1-79AE-4103-98FD-6FA037ABCE4E}"/>
                    </a:ext>
                  </a:extLst>
                </p:cNvPr>
                <p:cNvSpPr>
                  <a:spLocks noChangeShapeType="1"/>
                </p:cNvSpPr>
                <p:nvPr/>
              </p:nvSpPr>
              <p:spPr bwMode="auto">
                <a:xfrm>
                  <a:off x="3904531" y="1904008"/>
                  <a:ext cx="0" cy="69850"/>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35" name="Line 159">
                  <a:extLst>
                    <a:ext uri="{FF2B5EF4-FFF2-40B4-BE49-F238E27FC236}">
                      <a16:creationId xmlns="" xmlns:a16="http://schemas.microsoft.com/office/drawing/2014/main" id="{620EEFEA-FE29-4783-BEBF-1A710E157093}"/>
                    </a:ext>
                  </a:extLst>
                </p:cNvPr>
                <p:cNvSpPr>
                  <a:spLocks noChangeShapeType="1"/>
                </p:cNvSpPr>
                <p:nvPr/>
              </p:nvSpPr>
              <p:spPr bwMode="auto">
                <a:xfrm>
                  <a:off x="3794994" y="1904008"/>
                  <a:ext cx="0" cy="69850"/>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36" name="Line 160">
                  <a:extLst>
                    <a:ext uri="{FF2B5EF4-FFF2-40B4-BE49-F238E27FC236}">
                      <a16:creationId xmlns="" xmlns:a16="http://schemas.microsoft.com/office/drawing/2014/main" id="{F17BA8BE-1509-4504-8D4E-F20C73E4BF8F}"/>
                    </a:ext>
                  </a:extLst>
                </p:cNvPr>
                <p:cNvSpPr>
                  <a:spLocks noChangeShapeType="1"/>
                </p:cNvSpPr>
                <p:nvPr/>
              </p:nvSpPr>
              <p:spPr bwMode="auto">
                <a:xfrm>
                  <a:off x="3782294" y="1904008"/>
                  <a:ext cx="0" cy="69850"/>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37" name="Line 161">
                  <a:extLst>
                    <a:ext uri="{FF2B5EF4-FFF2-40B4-BE49-F238E27FC236}">
                      <a16:creationId xmlns="" xmlns:a16="http://schemas.microsoft.com/office/drawing/2014/main" id="{4B8E83E6-B72E-4942-8AA9-4278C476B6C1}"/>
                    </a:ext>
                  </a:extLst>
                </p:cNvPr>
                <p:cNvSpPr>
                  <a:spLocks noChangeShapeType="1"/>
                </p:cNvSpPr>
                <p:nvPr/>
              </p:nvSpPr>
              <p:spPr bwMode="auto">
                <a:xfrm>
                  <a:off x="3687044" y="1904008"/>
                  <a:ext cx="0" cy="69850"/>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38" name="Line 162">
                  <a:extLst>
                    <a:ext uri="{FF2B5EF4-FFF2-40B4-BE49-F238E27FC236}">
                      <a16:creationId xmlns="" xmlns:a16="http://schemas.microsoft.com/office/drawing/2014/main" id="{41CA0119-26EA-40F2-9456-883D4B5BB3F9}"/>
                    </a:ext>
                  </a:extLst>
                </p:cNvPr>
                <p:cNvSpPr>
                  <a:spLocks noChangeShapeType="1"/>
                </p:cNvSpPr>
                <p:nvPr/>
              </p:nvSpPr>
              <p:spPr bwMode="auto">
                <a:xfrm>
                  <a:off x="3675931" y="1904008"/>
                  <a:ext cx="0" cy="69850"/>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39" name="Line 163">
                  <a:extLst>
                    <a:ext uri="{FF2B5EF4-FFF2-40B4-BE49-F238E27FC236}">
                      <a16:creationId xmlns="" xmlns:a16="http://schemas.microsoft.com/office/drawing/2014/main" id="{498D1189-E357-4A0E-A89B-F6E31EAB8DDB}"/>
                    </a:ext>
                  </a:extLst>
                </p:cNvPr>
                <p:cNvSpPr>
                  <a:spLocks noChangeShapeType="1"/>
                </p:cNvSpPr>
                <p:nvPr/>
              </p:nvSpPr>
              <p:spPr bwMode="auto">
                <a:xfrm>
                  <a:off x="3406056" y="1864321"/>
                  <a:ext cx="0" cy="71438"/>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40" name="Line 164">
                  <a:extLst>
                    <a:ext uri="{FF2B5EF4-FFF2-40B4-BE49-F238E27FC236}">
                      <a16:creationId xmlns="" xmlns:a16="http://schemas.microsoft.com/office/drawing/2014/main" id="{70264EFA-70DC-4E35-8633-3C294D68AF74}"/>
                    </a:ext>
                  </a:extLst>
                </p:cNvPr>
                <p:cNvSpPr>
                  <a:spLocks noChangeShapeType="1"/>
                </p:cNvSpPr>
                <p:nvPr/>
              </p:nvSpPr>
              <p:spPr bwMode="auto">
                <a:xfrm>
                  <a:off x="3391769" y="1864321"/>
                  <a:ext cx="0" cy="71438"/>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41" name="Line 165">
                  <a:extLst>
                    <a:ext uri="{FF2B5EF4-FFF2-40B4-BE49-F238E27FC236}">
                      <a16:creationId xmlns="" xmlns:a16="http://schemas.microsoft.com/office/drawing/2014/main" id="{3F2EB9C7-21E4-4115-999C-D433DB1B6F73}"/>
                    </a:ext>
                  </a:extLst>
                </p:cNvPr>
                <p:cNvSpPr>
                  <a:spLocks noChangeShapeType="1"/>
                </p:cNvSpPr>
                <p:nvPr/>
              </p:nvSpPr>
              <p:spPr bwMode="auto">
                <a:xfrm>
                  <a:off x="3455269" y="1864321"/>
                  <a:ext cx="0" cy="71438"/>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42" name="Line 166">
                  <a:extLst>
                    <a:ext uri="{FF2B5EF4-FFF2-40B4-BE49-F238E27FC236}">
                      <a16:creationId xmlns="" xmlns:a16="http://schemas.microsoft.com/office/drawing/2014/main" id="{983FD85C-B1BD-4995-9161-3D2FEED458BD}"/>
                    </a:ext>
                  </a:extLst>
                </p:cNvPr>
                <p:cNvSpPr>
                  <a:spLocks noChangeShapeType="1"/>
                </p:cNvSpPr>
                <p:nvPr/>
              </p:nvSpPr>
              <p:spPr bwMode="auto">
                <a:xfrm>
                  <a:off x="3440981" y="1864321"/>
                  <a:ext cx="0" cy="71438"/>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43" name="Line 167">
                  <a:extLst>
                    <a:ext uri="{FF2B5EF4-FFF2-40B4-BE49-F238E27FC236}">
                      <a16:creationId xmlns="" xmlns:a16="http://schemas.microsoft.com/office/drawing/2014/main" id="{4EC3D89B-0521-4175-868D-806D81A10DB8}"/>
                    </a:ext>
                  </a:extLst>
                </p:cNvPr>
                <p:cNvSpPr>
                  <a:spLocks noChangeShapeType="1"/>
                </p:cNvSpPr>
                <p:nvPr/>
              </p:nvSpPr>
              <p:spPr bwMode="auto">
                <a:xfrm>
                  <a:off x="3469556" y="1864321"/>
                  <a:ext cx="0" cy="71438"/>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44" name="Line 168">
                  <a:extLst>
                    <a:ext uri="{FF2B5EF4-FFF2-40B4-BE49-F238E27FC236}">
                      <a16:creationId xmlns="" xmlns:a16="http://schemas.microsoft.com/office/drawing/2014/main" id="{D7525E07-604F-41BE-8E0F-A6A7ED3EFF47}"/>
                    </a:ext>
                  </a:extLst>
                </p:cNvPr>
                <p:cNvSpPr>
                  <a:spLocks noChangeShapeType="1"/>
                </p:cNvSpPr>
                <p:nvPr/>
              </p:nvSpPr>
              <p:spPr bwMode="auto">
                <a:xfrm>
                  <a:off x="3483844" y="1864321"/>
                  <a:ext cx="0" cy="71438"/>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45" name="Line 169">
                  <a:extLst>
                    <a:ext uri="{FF2B5EF4-FFF2-40B4-BE49-F238E27FC236}">
                      <a16:creationId xmlns="" xmlns:a16="http://schemas.microsoft.com/office/drawing/2014/main" id="{ED5DFD7C-EC19-4853-BCCF-15B5D366D9A8}"/>
                    </a:ext>
                  </a:extLst>
                </p:cNvPr>
                <p:cNvSpPr>
                  <a:spLocks noChangeShapeType="1"/>
                </p:cNvSpPr>
                <p:nvPr/>
              </p:nvSpPr>
              <p:spPr bwMode="auto">
                <a:xfrm>
                  <a:off x="3321919" y="1864321"/>
                  <a:ext cx="0" cy="71438"/>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46" name="Line 170">
                  <a:extLst>
                    <a:ext uri="{FF2B5EF4-FFF2-40B4-BE49-F238E27FC236}">
                      <a16:creationId xmlns="" xmlns:a16="http://schemas.microsoft.com/office/drawing/2014/main" id="{98300C07-47A6-4BB5-A167-4BAD3DBC7AFA}"/>
                    </a:ext>
                  </a:extLst>
                </p:cNvPr>
                <p:cNvSpPr>
                  <a:spLocks noChangeShapeType="1"/>
                </p:cNvSpPr>
                <p:nvPr/>
              </p:nvSpPr>
              <p:spPr bwMode="auto">
                <a:xfrm>
                  <a:off x="3336206" y="1864321"/>
                  <a:ext cx="0" cy="71438"/>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47" name="Line 171">
                  <a:extLst>
                    <a:ext uri="{FF2B5EF4-FFF2-40B4-BE49-F238E27FC236}">
                      <a16:creationId xmlns="" xmlns:a16="http://schemas.microsoft.com/office/drawing/2014/main" id="{B55775F8-DE1F-44A0-ABE2-3DB6719458C6}"/>
                    </a:ext>
                  </a:extLst>
                </p:cNvPr>
                <p:cNvSpPr>
                  <a:spLocks noChangeShapeType="1"/>
                </p:cNvSpPr>
                <p:nvPr/>
              </p:nvSpPr>
              <p:spPr bwMode="auto">
                <a:xfrm>
                  <a:off x="3350494" y="1864321"/>
                  <a:ext cx="0" cy="71438"/>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48" name="Line 172">
                  <a:extLst>
                    <a:ext uri="{FF2B5EF4-FFF2-40B4-BE49-F238E27FC236}">
                      <a16:creationId xmlns="" xmlns:a16="http://schemas.microsoft.com/office/drawing/2014/main" id="{6CAB8F11-27F9-406F-BCB5-DFE4BC876472}"/>
                    </a:ext>
                  </a:extLst>
                </p:cNvPr>
                <p:cNvSpPr>
                  <a:spLocks noChangeShapeType="1"/>
                </p:cNvSpPr>
                <p:nvPr/>
              </p:nvSpPr>
              <p:spPr bwMode="auto">
                <a:xfrm>
                  <a:off x="3496544" y="1864321"/>
                  <a:ext cx="0" cy="71438"/>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49" name="Line 173">
                  <a:extLst>
                    <a:ext uri="{FF2B5EF4-FFF2-40B4-BE49-F238E27FC236}">
                      <a16:creationId xmlns="" xmlns:a16="http://schemas.microsoft.com/office/drawing/2014/main" id="{48FEEA53-B739-4E04-97BD-F8243679C206}"/>
                    </a:ext>
                  </a:extLst>
                </p:cNvPr>
                <p:cNvSpPr>
                  <a:spLocks noChangeShapeType="1"/>
                </p:cNvSpPr>
                <p:nvPr/>
              </p:nvSpPr>
              <p:spPr bwMode="auto">
                <a:xfrm>
                  <a:off x="3242544" y="1843683"/>
                  <a:ext cx="0" cy="69850"/>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50" name="Line 174">
                  <a:extLst>
                    <a:ext uri="{FF2B5EF4-FFF2-40B4-BE49-F238E27FC236}">
                      <a16:creationId xmlns="" xmlns:a16="http://schemas.microsoft.com/office/drawing/2014/main" id="{A5368548-4B03-4A7E-91E7-9AC48FF638D9}"/>
                    </a:ext>
                  </a:extLst>
                </p:cNvPr>
                <p:cNvSpPr>
                  <a:spLocks noChangeShapeType="1"/>
                </p:cNvSpPr>
                <p:nvPr/>
              </p:nvSpPr>
              <p:spPr bwMode="auto">
                <a:xfrm>
                  <a:off x="3228256" y="1843683"/>
                  <a:ext cx="0" cy="69850"/>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51" name="Line 175">
                  <a:extLst>
                    <a:ext uri="{FF2B5EF4-FFF2-40B4-BE49-F238E27FC236}">
                      <a16:creationId xmlns="" xmlns:a16="http://schemas.microsoft.com/office/drawing/2014/main" id="{52CE01DE-643E-4A15-94A9-B7EAB03BCB98}"/>
                    </a:ext>
                  </a:extLst>
                </p:cNvPr>
                <p:cNvSpPr>
                  <a:spLocks noChangeShapeType="1"/>
                </p:cNvSpPr>
                <p:nvPr/>
              </p:nvSpPr>
              <p:spPr bwMode="auto">
                <a:xfrm>
                  <a:off x="3107606" y="1843683"/>
                  <a:ext cx="0" cy="69850"/>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52" name="Line 176">
                  <a:extLst>
                    <a:ext uri="{FF2B5EF4-FFF2-40B4-BE49-F238E27FC236}">
                      <a16:creationId xmlns="" xmlns:a16="http://schemas.microsoft.com/office/drawing/2014/main" id="{9FEC8556-8616-4D24-80FD-CBF6B6E2C29A}"/>
                    </a:ext>
                  </a:extLst>
                </p:cNvPr>
                <p:cNvSpPr>
                  <a:spLocks noChangeShapeType="1"/>
                </p:cNvSpPr>
                <p:nvPr/>
              </p:nvSpPr>
              <p:spPr bwMode="auto">
                <a:xfrm>
                  <a:off x="2982194" y="1843683"/>
                  <a:ext cx="0" cy="69850"/>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53" name="Line 177">
                  <a:extLst>
                    <a:ext uri="{FF2B5EF4-FFF2-40B4-BE49-F238E27FC236}">
                      <a16:creationId xmlns="" xmlns:a16="http://schemas.microsoft.com/office/drawing/2014/main" id="{C2A5EE84-1C89-42B0-A2DC-264AD876223A}"/>
                    </a:ext>
                  </a:extLst>
                </p:cNvPr>
                <p:cNvSpPr>
                  <a:spLocks noChangeShapeType="1"/>
                </p:cNvSpPr>
                <p:nvPr/>
              </p:nvSpPr>
              <p:spPr bwMode="auto">
                <a:xfrm>
                  <a:off x="2947269" y="1829396"/>
                  <a:ext cx="0" cy="69850"/>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54" name="Line 178">
                  <a:extLst>
                    <a:ext uri="{FF2B5EF4-FFF2-40B4-BE49-F238E27FC236}">
                      <a16:creationId xmlns="" xmlns:a16="http://schemas.microsoft.com/office/drawing/2014/main" id="{50F12A07-3976-4FAF-8196-E6737E8C0FDD}"/>
                    </a:ext>
                  </a:extLst>
                </p:cNvPr>
                <p:cNvSpPr>
                  <a:spLocks noChangeShapeType="1"/>
                </p:cNvSpPr>
                <p:nvPr/>
              </p:nvSpPr>
              <p:spPr bwMode="auto">
                <a:xfrm>
                  <a:off x="2753594" y="1829396"/>
                  <a:ext cx="0" cy="69850"/>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55" name="Line 179">
                  <a:extLst>
                    <a:ext uri="{FF2B5EF4-FFF2-40B4-BE49-F238E27FC236}">
                      <a16:creationId xmlns="" xmlns:a16="http://schemas.microsoft.com/office/drawing/2014/main" id="{A9BFCE80-51DB-4F51-BA5A-3B25F51E8D1D}"/>
                    </a:ext>
                  </a:extLst>
                </p:cNvPr>
                <p:cNvSpPr>
                  <a:spLocks noChangeShapeType="1"/>
                </p:cNvSpPr>
                <p:nvPr/>
              </p:nvSpPr>
              <p:spPr bwMode="auto">
                <a:xfrm>
                  <a:off x="2717081" y="1829396"/>
                  <a:ext cx="0" cy="69850"/>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56" name="Line 180">
                  <a:extLst>
                    <a:ext uri="{FF2B5EF4-FFF2-40B4-BE49-F238E27FC236}">
                      <a16:creationId xmlns="" xmlns:a16="http://schemas.microsoft.com/office/drawing/2014/main" id="{18FE1A4D-E72B-4F56-A1AA-C3AF7D47C4CC}"/>
                    </a:ext>
                  </a:extLst>
                </p:cNvPr>
                <p:cNvSpPr>
                  <a:spLocks noChangeShapeType="1"/>
                </p:cNvSpPr>
                <p:nvPr/>
              </p:nvSpPr>
              <p:spPr bwMode="auto">
                <a:xfrm>
                  <a:off x="3258419" y="1843683"/>
                  <a:ext cx="0" cy="69850"/>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57" name="Line 181">
                  <a:extLst>
                    <a:ext uri="{FF2B5EF4-FFF2-40B4-BE49-F238E27FC236}">
                      <a16:creationId xmlns="" xmlns:a16="http://schemas.microsoft.com/office/drawing/2014/main" id="{A0FA3003-5EE5-4B18-8CC9-D1841B2A0BD6}"/>
                    </a:ext>
                  </a:extLst>
                </p:cNvPr>
                <p:cNvSpPr>
                  <a:spLocks noChangeShapeType="1"/>
                </p:cNvSpPr>
                <p:nvPr/>
              </p:nvSpPr>
              <p:spPr bwMode="auto">
                <a:xfrm>
                  <a:off x="3272706" y="1843683"/>
                  <a:ext cx="0" cy="69850"/>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58" name="Line 182">
                  <a:extLst>
                    <a:ext uri="{FF2B5EF4-FFF2-40B4-BE49-F238E27FC236}">
                      <a16:creationId xmlns="" xmlns:a16="http://schemas.microsoft.com/office/drawing/2014/main" id="{6692B9F5-4B83-40DC-8290-A6563FE899F2}"/>
                    </a:ext>
                  </a:extLst>
                </p:cNvPr>
                <p:cNvSpPr>
                  <a:spLocks noChangeShapeType="1"/>
                </p:cNvSpPr>
                <p:nvPr/>
              </p:nvSpPr>
              <p:spPr bwMode="auto">
                <a:xfrm>
                  <a:off x="3283819" y="1843683"/>
                  <a:ext cx="0" cy="69850"/>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59" name="Line 183">
                  <a:extLst>
                    <a:ext uri="{FF2B5EF4-FFF2-40B4-BE49-F238E27FC236}">
                      <a16:creationId xmlns="" xmlns:a16="http://schemas.microsoft.com/office/drawing/2014/main" id="{5299ED27-27C9-43C2-99EF-FF09977ABCEB}"/>
                    </a:ext>
                  </a:extLst>
                </p:cNvPr>
                <p:cNvSpPr>
                  <a:spLocks noChangeShapeType="1"/>
                </p:cNvSpPr>
                <p:nvPr/>
              </p:nvSpPr>
              <p:spPr bwMode="auto">
                <a:xfrm>
                  <a:off x="3031406" y="1843683"/>
                  <a:ext cx="0" cy="69850"/>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60" name="Line 184">
                  <a:extLst>
                    <a:ext uri="{FF2B5EF4-FFF2-40B4-BE49-F238E27FC236}">
                      <a16:creationId xmlns="" xmlns:a16="http://schemas.microsoft.com/office/drawing/2014/main" id="{6FB56AA3-D7BC-4C5B-BD0B-5AADF4489CAE}"/>
                    </a:ext>
                  </a:extLst>
                </p:cNvPr>
                <p:cNvSpPr>
                  <a:spLocks noChangeShapeType="1"/>
                </p:cNvSpPr>
                <p:nvPr/>
              </p:nvSpPr>
              <p:spPr bwMode="auto">
                <a:xfrm>
                  <a:off x="3018706" y="1843683"/>
                  <a:ext cx="0" cy="69850"/>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61" name="Line 185">
                  <a:extLst>
                    <a:ext uri="{FF2B5EF4-FFF2-40B4-BE49-F238E27FC236}">
                      <a16:creationId xmlns="" xmlns:a16="http://schemas.microsoft.com/office/drawing/2014/main" id="{E642C56A-1DE6-475F-84D0-054724A23EFB}"/>
                    </a:ext>
                  </a:extLst>
                </p:cNvPr>
                <p:cNvSpPr>
                  <a:spLocks noChangeShapeType="1"/>
                </p:cNvSpPr>
                <p:nvPr/>
              </p:nvSpPr>
              <p:spPr bwMode="auto">
                <a:xfrm>
                  <a:off x="2875831" y="1829396"/>
                  <a:ext cx="0" cy="69850"/>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62" name="Line 186">
                  <a:extLst>
                    <a:ext uri="{FF2B5EF4-FFF2-40B4-BE49-F238E27FC236}">
                      <a16:creationId xmlns="" xmlns:a16="http://schemas.microsoft.com/office/drawing/2014/main" id="{6F6700D4-3D1A-44FA-9436-0B133B30B082}"/>
                    </a:ext>
                  </a:extLst>
                </p:cNvPr>
                <p:cNvSpPr>
                  <a:spLocks noChangeShapeType="1"/>
                </p:cNvSpPr>
                <p:nvPr/>
              </p:nvSpPr>
              <p:spPr bwMode="auto">
                <a:xfrm>
                  <a:off x="2863131" y="1829396"/>
                  <a:ext cx="0" cy="69850"/>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63" name="Line 187">
                  <a:extLst>
                    <a:ext uri="{FF2B5EF4-FFF2-40B4-BE49-F238E27FC236}">
                      <a16:creationId xmlns="" xmlns:a16="http://schemas.microsoft.com/office/drawing/2014/main" id="{6E42E6F7-78B1-4BEA-AEB5-A8DDC6206F65}"/>
                    </a:ext>
                  </a:extLst>
                </p:cNvPr>
                <p:cNvSpPr>
                  <a:spLocks noChangeShapeType="1"/>
                </p:cNvSpPr>
                <p:nvPr/>
              </p:nvSpPr>
              <p:spPr bwMode="auto">
                <a:xfrm>
                  <a:off x="2823444" y="1829396"/>
                  <a:ext cx="0" cy="69850"/>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64" name="Line 188">
                  <a:extLst>
                    <a:ext uri="{FF2B5EF4-FFF2-40B4-BE49-F238E27FC236}">
                      <a16:creationId xmlns="" xmlns:a16="http://schemas.microsoft.com/office/drawing/2014/main" id="{C3E68AED-1BC1-441E-AD3B-6045A9896860}"/>
                    </a:ext>
                  </a:extLst>
                </p:cNvPr>
                <p:cNvSpPr>
                  <a:spLocks noChangeShapeType="1"/>
                </p:cNvSpPr>
                <p:nvPr/>
              </p:nvSpPr>
              <p:spPr bwMode="auto">
                <a:xfrm>
                  <a:off x="2810744" y="1829396"/>
                  <a:ext cx="0" cy="69850"/>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65" name="Line 189">
                  <a:extLst>
                    <a:ext uri="{FF2B5EF4-FFF2-40B4-BE49-F238E27FC236}">
                      <a16:creationId xmlns="" xmlns:a16="http://schemas.microsoft.com/office/drawing/2014/main" id="{FC7861EB-A9AF-475C-B05C-C8F01F9EBA39}"/>
                    </a:ext>
                  </a:extLst>
                </p:cNvPr>
                <p:cNvSpPr>
                  <a:spLocks noChangeShapeType="1"/>
                </p:cNvSpPr>
                <p:nvPr/>
              </p:nvSpPr>
              <p:spPr bwMode="auto">
                <a:xfrm>
                  <a:off x="2645644" y="1816696"/>
                  <a:ext cx="0" cy="69850"/>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66" name="Line 190">
                  <a:extLst>
                    <a:ext uri="{FF2B5EF4-FFF2-40B4-BE49-F238E27FC236}">
                      <a16:creationId xmlns="" xmlns:a16="http://schemas.microsoft.com/office/drawing/2014/main" id="{850B07F6-5F0D-48EE-82CC-123DD5FD6E21}"/>
                    </a:ext>
                  </a:extLst>
                </p:cNvPr>
                <p:cNvSpPr>
                  <a:spLocks noChangeShapeType="1"/>
                </p:cNvSpPr>
                <p:nvPr/>
              </p:nvSpPr>
              <p:spPr bwMode="auto">
                <a:xfrm>
                  <a:off x="2631356" y="1816696"/>
                  <a:ext cx="0" cy="69850"/>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67" name="Line 191">
                  <a:extLst>
                    <a:ext uri="{FF2B5EF4-FFF2-40B4-BE49-F238E27FC236}">
                      <a16:creationId xmlns="" xmlns:a16="http://schemas.microsoft.com/office/drawing/2014/main" id="{E4236267-8389-4B25-B009-742A49B56D21}"/>
                    </a:ext>
                  </a:extLst>
                </p:cNvPr>
                <p:cNvSpPr>
                  <a:spLocks noChangeShapeType="1"/>
                </p:cNvSpPr>
                <p:nvPr/>
              </p:nvSpPr>
              <p:spPr bwMode="auto">
                <a:xfrm>
                  <a:off x="2558331" y="1816696"/>
                  <a:ext cx="0" cy="69850"/>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68" name="Line 192">
                  <a:extLst>
                    <a:ext uri="{FF2B5EF4-FFF2-40B4-BE49-F238E27FC236}">
                      <a16:creationId xmlns="" xmlns:a16="http://schemas.microsoft.com/office/drawing/2014/main" id="{264E003C-7CC0-477B-A4B1-9DA0ECBCB352}"/>
                    </a:ext>
                  </a:extLst>
                </p:cNvPr>
                <p:cNvSpPr>
                  <a:spLocks noChangeShapeType="1"/>
                </p:cNvSpPr>
                <p:nvPr/>
              </p:nvSpPr>
              <p:spPr bwMode="auto">
                <a:xfrm>
                  <a:off x="2544044" y="1816696"/>
                  <a:ext cx="0" cy="69850"/>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988" name="Line 193">
                  <a:extLst>
                    <a:ext uri="{FF2B5EF4-FFF2-40B4-BE49-F238E27FC236}">
                      <a16:creationId xmlns="" xmlns:a16="http://schemas.microsoft.com/office/drawing/2014/main" id="{6AB80AFC-3DC7-4F4F-971A-AD8A5F36CB2F}"/>
                    </a:ext>
                  </a:extLst>
                </p:cNvPr>
                <p:cNvSpPr>
                  <a:spLocks noChangeShapeType="1"/>
                </p:cNvSpPr>
                <p:nvPr/>
              </p:nvSpPr>
              <p:spPr bwMode="auto">
                <a:xfrm>
                  <a:off x="2186856" y="1789708"/>
                  <a:ext cx="0" cy="69850"/>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989" name="Line 194">
                  <a:extLst>
                    <a:ext uri="{FF2B5EF4-FFF2-40B4-BE49-F238E27FC236}">
                      <a16:creationId xmlns="" xmlns:a16="http://schemas.microsoft.com/office/drawing/2014/main" id="{701F0AA8-266A-4E55-B262-D13FAD284344}"/>
                    </a:ext>
                  </a:extLst>
                </p:cNvPr>
                <p:cNvSpPr>
                  <a:spLocks noChangeShapeType="1"/>
                </p:cNvSpPr>
                <p:nvPr/>
              </p:nvSpPr>
              <p:spPr bwMode="auto">
                <a:xfrm>
                  <a:off x="2172569" y="1789708"/>
                  <a:ext cx="0" cy="69850"/>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990" name="Line 195">
                  <a:extLst>
                    <a:ext uri="{FF2B5EF4-FFF2-40B4-BE49-F238E27FC236}">
                      <a16:creationId xmlns="" xmlns:a16="http://schemas.microsoft.com/office/drawing/2014/main" id="{66D5F4D2-C347-49B5-82B0-97F3A214F575}"/>
                    </a:ext>
                  </a:extLst>
                </p:cNvPr>
                <p:cNvSpPr>
                  <a:spLocks noChangeShapeType="1"/>
                </p:cNvSpPr>
                <p:nvPr/>
              </p:nvSpPr>
              <p:spPr bwMode="auto">
                <a:xfrm>
                  <a:off x="1678856" y="1715096"/>
                  <a:ext cx="0" cy="69850"/>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991" name="Line 196">
                  <a:extLst>
                    <a:ext uri="{FF2B5EF4-FFF2-40B4-BE49-F238E27FC236}">
                      <a16:creationId xmlns="" xmlns:a16="http://schemas.microsoft.com/office/drawing/2014/main" id="{C9459032-DAE0-4F1F-B2E0-B140C75096CF}"/>
                    </a:ext>
                  </a:extLst>
                </p:cNvPr>
                <p:cNvSpPr>
                  <a:spLocks noChangeShapeType="1"/>
                </p:cNvSpPr>
                <p:nvPr/>
              </p:nvSpPr>
              <p:spPr bwMode="auto">
                <a:xfrm>
                  <a:off x="1664569" y="1715096"/>
                  <a:ext cx="0" cy="69850"/>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992" name="Line 197">
                  <a:extLst>
                    <a:ext uri="{FF2B5EF4-FFF2-40B4-BE49-F238E27FC236}">
                      <a16:creationId xmlns="" xmlns:a16="http://schemas.microsoft.com/office/drawing/2014/main" id="{87E406B0-F7F3-4433-9C15-32165186EC8C}"/>
                    </a:ext>
                  </a:extLst>
                </p:cNvPr>
                <p:cNvSpPr>
                  <a:spLocks noChangeShapeType="1"/>
                </p:cNvSpPr>
                <p:nvPr/>
              </p:nvSpPr>
              <p:spPr bwMode="auto">
                <a:xfrm>
                  <a:off x="1650281" y="1715096"/>
                  <a:ext cx="0" cy="69850"/>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993" name="Line 198">
                  <a:extLst>
                    <a:ext uri="{FF2B5EF4-FFF2-40B4-BE49-F238E27FC236}">
                      <a16:creationId xmlns="" xmlns:a16="http://schemas.microsoft.com/office/drawing/2014/main" id="{7C9E7117-112B-4816-9B36-4FFEB110D81A}"/>
                    </a:ext>
                  </a:extLst>
                </p:cNvPr>
                <p:cNvSpPr>
                  <a:spLocks noChangeShapeType="1"/>
                </p:cNvSpPr>
                <p:nvPr/>
              </p:nvSpPr>
              <p:spPr bwMode="auto">
                <a:xfrm>
                  <a:off x="1650281" y="1715096"/>
                  <a:ext cx="0" cy="69850"/>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994" name="Line 199">
                  <a:extLst>
                    <a:ext uri="{FF2B5EF4-FFF2-40B4-BE49-F238E27FC236}">
                      <a16:creationId xmlns="" xmlns:a16="http://schemas.microsoft.com/office/drawing/2014/main" id="{2452B936-98AA-4327-A2C6-CD24555E047D}"/>
                    </a:ext>
                  </a:extLst>
                </p:cNvPr>
                <p:cNvSpPr>
                  <a:spLocks noChangeShapeType="1"/>
                </p:cNvSpPr>
                <p:nvPr/>
              </p:nvSpPr>
              <p:spPr bwMode="auto">
                <a:xfrm>
                  <a:off x="1637581" y="1715096"/>
                  <a:ext cx="0" cy="69850"/>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995" name="Line 200">
                  <a:extLst>
                    <a:ext uri="{FF2B5EF4-FFF2-40B4-BE49-F238E27FC236}">
                      <a16:creationId xmlns="" xmlns:a16="http://schemas.microsoft.com/office/drawing/2014/main" id="{7086960C-5876-4B6D-BF45-F9EE9C592DC9}"/>
                    </a:ext>
                  </a:extLst>
                </p:cNvPr>
                <p:cNvSpPr>
                  <a:spLocks noChangeShapeType="1"/>
                </p:cNvSpPr>
                <p:nvPr/>
              </p:nvSpPr>
              <p:spPr bwMode="auto">
                <a:xfrm>
                  <a:off x="1797919" y="1751608"/>
                  <a:ext cx="0" cy="69850"/>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996" name="Line 201">
                  <a:extLst>
                    <a:ext uri="{FF2B5EF4-FFF2-40B4-BE49-F238E27FC236}">
                      <a16:creationId xmlns="" xmlns:a16="http://schemas.microsoft.com/office/drawing/2014/main" id="{AFAD5460-EB65-4C4D-A0EF-7671CB9F5638}"/>
                    </a:ext>
                  </a:extLst>
                </p:cNvPr>
                <p:cNvSpPr>
                  <a:spLocks noChangeShapeType="1"/>
                </p:cNvSpPr>
                <p:nvPr/>
              </p:nvSpPr>
              <p:spPr bwMode="auto">
                <a:xfrm>
                  <a:off x="1786806" y="1751608"/>
                  <a:ext cx="0" cy="69850"/>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997" name="Line 202">
                  <a:extLst>
                    <a:ext uri="{FF2B5EF4-FFF2-40B4-BE49-F238E27FC236}">
                      <a16:creationId xmlns="" xmlns:a16="http://schemas.microsoft.com/office/drawing/2014/main" id="{C35B9483-8FC5-4163-A037-C24104075E0B}"/>
                    </a:ext>
                  </a:extLst>
                </p:cNvPr>
                <p:cNvSpPr>
                  <a:spLocks noChangeShapeType="1"/>
                </p:cNvSpPr>
                <p:nvPr/>
              </p:nvSpPr>
              <p:spPr bwMode="auto">
                <a:xfrm>
                  <a:off x="1748706" y="1738908"/>
                  <a:ext cx="0" cy="69850"/>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998" name="Line 203">
                  <a:extLst>
                    <a:ext uri="{FF2B5EF4-FFF2-40B4-BE49-F238E27FC236}">
                      <a16:creationId xmlns="" xmlns:a16="http://schemas.microsoft.com/office/drawing/2014/main" id="{21F93E67-4E13-406B-830E-FC0370310E26}"/>
                    </a:ext>
                  </a:extLst>
                </p:cNvPr>
                <p:cNvSpPr>
                  <a:spLocks noChangeShapeType="1"/>
                </p:cNvSpPr>
                <p:nvPr/>
              </p:nvSpPr>
              <p:spPr bwMode="auto">
                <a:xfrm>
                  <a:off x="1712194" y="1738908"/>
                  <a:ext cx="0" cy="69850"/>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999" name="Line 204">
                  <a:extLst>
                    <a:ext uri="{FF2B5EF4-FFF2-40B4-BE49-F238E27FC236}">
                      <a16:creationId xmlns="" xmlns:a16="http://schemas.microsoft.com/office/drawing/2014/main" id="{7D7D4222-A7DF-4183-BECC-22D9497DE8F0}"/>
                    </a:ext>
                  </a:extLst>
                </p:cNvPr>
                <p:cNvSpPr>
                  <a:spLocks noChangeShapeType="1"/>
                </p:cNvSpPr>
                <p:nvPr/>
              </p:nvSpPr>
              <p:spPr bwMode="auto">
                <a:xfrm>
                  <a:off x="2375769" y="1789708"/>
                  <a:ext cx="0" cy="69850"/>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00" name="Line 206">
                  <a:extLst>
                    <a:ext uri="{FF2B5EF4-FFF2-40B4-BE49-F238E27FC236}">
                      <a16:creationId xmlns="" xmlns:a16="http://schemas.microsoft.com/office/drawing/2014/main" id="{94088F38-DB7E-43A6-AC50-F19A59624FC7}"/>
                    </a:ext>
                  </a:extLst>
                </p:cNvPr>
                <p:cNvSpPr>
                  <a:spLocks noChangeShapeType="1"/>
                </p:cNvSpPr>
                <p:nvPr/>
              </p:nvSpPr>
              <p:spPr bwMode="auto">
                <a:xfrm>
                  <a:off x="2361481" y="1789708"/>
                  <a:ext cx="0" cy="69850"/>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01" name="Line 207">
                  <a:extLst>
                    <a:ext uri="{FF2B5EF4-FFF2-40B4-BE49-F238E27FC236}">
                      <a16:creationId xmlns="" xmlns:a16="http://schemas.microsoft.com/office/drawing/2014/main" id="{7F389B16-27D3-4E5D-A327-68AA0D89291F}"/>
                    </a:ext>
                  </a:extLst>
                </p:cNvPr>
                <p:cNvSpPr>
                  <a:spLocks noChangeShapeType="1"/>
                </p:cNvSpPr>
                <p:nvPr/>
              </p:nvSpPr>
              <p:spPr bwMode="auto">
                <a:xfrm>
                  <a:off x="2390056" y="1789708"/>
                  <a:ext cx="0" cy="69850"/>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02" name="Line 208">
                  <a:extLst>
                    <a:ext uri="{FF2B5EF4-FFF2-40B4-BE49-F238E27FC236}">
                      <a16:creationId xmlns="" xmlns:a16="http://schemas.microsoft.com/office/drawing/2014/main" id="{F38D9407-1C75-44D7-AA4F-57B0D9277B3D}"/>
                    </a:ext>
                  </a:extLst>
                </p:cNvPr>
                <p:cNvSpPr>
                  <a:spLocks noChangeShapeType="1"/>
                </p:cNvSpPr>
                <p:nvPr/>
              </p:nvSpPr>
              <p:spPr bwMode="auto">
                <a:xfrm>
                  <a:off x="2402756" y="1789708"/>
                  <a:ext cx="0" cy="69850"/>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03" name="Line 209">
                  <a:extLst>
                    <a:ext uri="{FF2B5EF4-FFF2-40B4-BE49-F238E27FC236}">
                      <a16:creationId xmlns="" xmlns:a16="http://schemas.microsoft.com/office/drawing/2014/main" id="{D0FB7FB2-B146-415E-BA39-B69AFD9D3C4D}"/>
                    </a:ext>
                  </a:extLst>
                </p:cNvPr>
                <p:cNvSpPr>
                  <a:spLocks noChangeShapeType="1"/>
                </p:cNvSpPr>
                <p:nvPr/>
              </p:nvSpPr>
              <p:spPr bwMode="auto">
                <a:xfrm>
                  <a:off x="2294806" y="1789708"/>
                  <a:ext cx="0" cy="69850"/>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04" name="Line 210">
                  <a:extLst>
                    <a:ext uri="{FF2B5EF4-FFF2-40B4-BE49-F238E27FC236}">
                      <a16:creationId xmlns="" xmlns:a16="http://schemas.microsoft.com/office/drawing/2014/main" id="{03FBE67A-BC1E-4E3D-9553-59E366CD91AB}"/>
                    </a:ext>
                  </a:extLst>
                </p:cNvPr>
                <p:cNvSpPr>
                  <a:spLocks noChangeShapeType="1"/>
                </p:cNvSpPr>
                <p:nvPr/>
              </p:nvSpPr>
              <p:spPr bwMode="auto">
                <a:xfrm>
                  <a:off x="2280519" y="1789708"/>
                  <a:ext cx="0" cy="69850"/>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05" name="Line 211">
                  <a:extLst>
                    <a:ext uri="{FF2B5EF4-FFF2-40B4-BE49-F238E27FC236}">
                      <a16:creationId xmlns="" xmlns:a16="http://schemas.microsoft.com/office/drawing/2014/main" id="{E2CC09E0-1096-4C97-98D5-B79BC7FD180E}"/>
                    </a:ext>
                  </a:extLst>
                </p:cNvPr>
                <p:cNvSpPr>
                  <a:spLocks noChangeShapeType="1"/>
                </p:cNvSpPr>
                <p:nvPr/>
              </p:nvSpPr>
              <p:spPr bwMode="auto">
                <a:xfrm>
                  <a:off x="2242419" y="1789708"/>
                  <a:ext cx="0" cy="69850"/>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06" name="Line 212">
                  <a:extLst>
                    <a:ext uri="{FF2B5EF4-FFF2-40B4-BE49-F238E27FC236}">
                      <a16:creationId xmlns="" xmlns:a16="http://schemas.microsoft.com/office/drawing/2014/main" id="{CDC72184-1F60-4265-99C6-F9F72DAB78BC}"/>
                    </a:ext>
                  </a:extLst>
                </p:cNvPr>
                <p:cNvSpPr>
                  <a:spLocks noChangeShapeType="1"/>
                </p:cNvSpPr>
                <p:nvPr/>
              </p:nvSpPr>
              <p:spPr bwMode="auto">
                <a:xfrm>
                  <a:off x="2118594" y="1789708"/>
                  <a:ext cx="0" cy="69850"/>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07" name="Line 213">
                  <a:extLst>
                    <a:ext uri="{FF2B5EF4-FFF2-40B4-BE49-F238E27FC236}">
                      <a16:creationId xmlns="" xmlns:a16="http://schemas.microsoft.com/office/drawing/2014/main" id="{974F221C-885E-4B09-9DA7-13FE2D1D077E}"/>
                    </a:ext>
                  </a:extLst>
                </p:cNvPr>
                <p:cNvSpPr>
                  <a:spLocks noChangeShapeType="1"/>
                </p:cNvSpPr>
                <p:nvPr/>
              </p:nvSpPr>
              <p:spPr bwMode="auto">
                <a:xfrm>
                  <a:off x="2048744" y="1789708"/>
                  <a:ext cx="0" cy="69850"/>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08" name="Line 214">
                  <a:extLst>
                    <a:ext uri="{FF2B5EF4-FFF2-40B4-BE49-F238E27FC236}">
                      <a16:creationId xmlns="" xmlns:a16="http://schemas.microsoft.com/office/drawing/2014/main" id="{A2101236-04AC-4F5B-A3C1-CF6EC747F097}"/>
                    </a:ext>
                  </a:extLst>
                </p:cNvPr>
                <p:cNvSpPr>
                  <a:spLocks noChangeShapeType="1"/>
                </p:cNvSpPr>
                <p:nvPr/>
              </p:nvSpPr>
              <p:spPr bwMode="auto">
                <a:xfrm>
                  <a:off x="2013819" y="1789708"/>
                  <a:ext cx="0" cy="69850"/>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09" name="Line 215">
                  <a:extLst>
                    <a:ext uri="{FF2B5EF4-FFF2-40B4-BE49-F238E27FC236}">
                      <a16:creationId xmlns="" xmlns:a16="http://schemas.microsoft.com/office/drawing/2014/main" id="{3D20022E-B767-41F8-86C3-F94D9534F544}"/>
                    </a:ext>
                  </a:extLst>
                </p:cNvPr>
                <p:cNvSpPr>
                  <a:spLocks noChangeShapeType="1"/>
                </p:cNvSpPr>
                <p:nvPr/>
              </p:nvSpPr>
              <p:spPr bwMode="auto">
                <a:xfrm>
                  <a:off x="1943969" y="1778596"/>
                  <a:ext cx="0" cy="69850"/>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10" name="Line 216">
                  <a:extLst>
                    <a:ext uri="{FF2B5EF4-FFF2-40B4-BE49-F238E27FC236}">
                      <a16:creationId xmlns="" xmlns:a16="http://schemas.microsoft.com/office/drawing/2014/main" id="{1CF5862A-4BBB-46E8-88BF-24137497EF07}"/>
                    </a:ext>
                  </a:extLst>
                </p:cNvPr>
                <p:cNvSpPr>
                  <a:spLocks noChangeShapeType="1"/>
                </p:cNvSpPr>
                <p:nvPr/>
              </p:nvSpPr>
              <p:spPr bwMode="auto">
                <a:xfrm>
                  <a:off x="1872531" y="1753196"/>
                  <a:ext cx="0" cy="71438"/>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11" name="Line 217">
                  <a:extLst>
                    <a:ext uri="{FF2B5EF4-FFF2-40B4-BE49-F238E27FC236}">
                      <a16:creationId xmlns="" xmlns:a16="http://schemas.microsoft.com/office/drawing/2014/main" id="{9E0B83D4-FE1D-40D5-ACA5-B16B6A97917F}"/>
                    </a:ext>
                  </a:extLst>
                </p:cNvPr>
                <p:cNvSpPr>
                  <a:spLocks noChangeShapeType="1"/>
                </p:cNvSpPr>
                <p:nvPr/>
              </p:nvSpPr>
              <p:spPr bwMode="auto">
                <a:xfrm>
                  <a:off x="2471019" y="1816696"/>
                  <a:ext cx="0" cy="69850"/>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12" name="Line 218">
                  <a:extLst>
                    <a:ext uri="{FF2B5EF4-FFF2-40B4-BE49-F238E27FC236}">
                      <a16:creationId xmlns="" xmlns:a16="http://schemas.microsoft.com/office/drawing/2014/main" id="{8143816E-28AC-49C6-8B5F-C2EE7B1FE37C}"/>
                    </a:ext>
                  </a:extLst>
                </p:cNvPr>
                <p:cNvSpPr>
                  <a:spLocks noChangeShapeType="1"/>
                </p:cNvSpPr>
                <p:nvPr/>
              </p:nvSpPr>
              <p:spPr bwMode="auto">
                <a:xfrm>
                  <a:off x="2436094" y="1792883"/>
                  <a:ext cx="0" cy="69850"/>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13" name="Line 219">
                  <a:extLst>
                    <a:ext uri="{FF2B5EF4-FFF2-40B4-BE49-F238E27FC236}">
                      <a16:creationId xmlns="" xmlns:a16="http://schemas.microsoft.com/office/drawing/2014/main" id="{0B64DCCF-6165-4A80-91D6-F3FCB012782B}"/>
                    </a:ext>
                  </a:extLst>
                </p:cNvPr>
                <p:cNvSpPr>
                  <a:spLocks noChangeShapeType="1"/>
                </p:cNvSpPr>
                <p:nvPr/>
              </p:nvSpPr>
              <p:spPr bwMode="auto">
                <a:xfrm>
                  <a:off x="3045694" y="1843683"/>
                  <a:ext cx="0" cy="69850"/>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14" name="Line 220">
                  <a:extLst>
                    <a:ext uri="{FF2B5EF4-FFF2-40B4-BE49-F238E27FC236}">
                      <a16:creationId xmlns="" xmlns:a16="http://schemas.microsoft.com/office/drawing/2014/main" id="{C5C41D57-D3DF-49BD-807F-33E34BCA7A5E}"/>
                    </a:ext>
                  </a:extLst>
                </p:cNvPr>
                <p:cNvSpPr>
                  <a:spLocks noChangeShapeType="1"/>
                </p:cNvSpPr>
                <p:nvPr/>
              </p:nvSpPr>
              <p:spPr bwMode="auto">
                <a:xfrm>
                  <a:off x="3059981" y="1843683"/>
                  <a:ext cx="0" cy="69850"/>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15" name="Line 221">
                  <a:extLst>
                    <a:ext uri="{FF2B5EF4-FFF2-40B4-BE49-F238E27FC236}">
                      <a16:creationId xmlns="" xmlns:a16="http://schemas.microsoft.com/office/drawing/2014/main" id="{3B76FDD6-D815-4F70-98BA-20CE827DDE7A}"/>
                    </a:ext>
                  </a:extLst>
                </p:cNvPr>
                <p:cNvSpPr>
                  <a:spLocks noChangeShapeType="1"/>
                </p:cNvSpPr>
                <p:nvPr/>
              </p:nvSpPr>
              <p:spPr bwMode="auto">
                <a:xfrm>
                  <a:off x="3071094" y="1843683"/>
                  <a:ext cx="0" cy="69850"/>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16" name="Line 222">
                  <a:extLst>
                    <a:ext uri="{FF2B5EF4-FFF2-40B4-BE49-F238E27FC236}">
                      <a16:creationId xmlns="" xmlns:a16="http://schemas.microsoft.com/office/drawing/2014/main" id="{F6324203-D83B-4AA5-93F4-0FC0849076D0}"/>
                    </a:ext>
                  </a:extLst>
                </p:cNvPr>
                <p:cNvSpPr>
                  <a:spLocks noChangeShapeType="1"/>
                </p:cNvSpPr>
                <p:nvPr/>
              </p:nvSpPr>
              <p:spPr bwMode="auto">
                <a:xfrm>
                  <a:off x="3147294" y="1843683"/>
                  <a:ext cx="0" cy="69850"/>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17" name="Line 223">
                  <a:extLst>
                    <a:ext uri="{FF2B5EF4-FFF2-40B4-BE49-F238E27FC236}">
                      <a16:creationId xmlns="" xmlns:a16="http://schemas.microsoft.com/office/drawing/2014/main" id="{B47109AF-932E-406D-B4E3-3A1B7969E6B6}"/>
                    </a:ext>
                  </a:extLst>
                </p:cNvPr>
                <p:cNvSpPr>
                  <a:spLocks noChangeShapeType="1"/>
                </p:cNvSpPr>
                <p:nvPr/>
              </p:nvSpPr>
              <p:spPr bwMode="auto">
                <a:xfrm>
                  <a:off x="3161581" y="1843683"/>
                  <a:ext cx="0" cy="69850"/>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18" name="Line 224">
                  <a:extLst>
                    <a:ext uri="{FF2B5EF4-FFF2-40B4-BE49-F238E27FC236}">
                      <a16:creationId xmlns="" xmlns:a16="http://schemas.microsoft.com/office/drawing/2014/main" id="{FACF95AD-4AEE-421E-B56D-D1008E59C0E5}"/>
                    </a:ext>
                  </a:extLst>
                </p:cNvPr>
                <p:cNvSpPr>
                  <a:spLocks noChangeShapeType="1"/>
                </p:cNvSpPr>
                <p:nvPr/>
              </p:nvSpPr>
              <p:spPr bwMode="auto">
                <a:xfrm>
                  <a:off x="3174281" y="1843683"/>
                  <a:ext cx="0" cy="69850"/>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19" name="Line 225">
                  <a:extLst>
                    <a:ext uri="{FF2B5EF4-FFF2-40B4-BE49-F238E27FC236}">
                      <a16:creationId xmlns="" xmlns:a16="http://schemas.microsoft.com/office/drawing/2014/main" id="{BA4D69A4-4AB7-4C05-8D0B-E0E782CE52B0}"/>
                    </a:ext>
                  </a:extLst>
                </p:cNvPr>
                <p:cNvSpPr>
                  <a:spLocks noChangeShapeType="1"/>
                </p:cNvSpPr>
                <p:nvPr/>
              </p:nvSpPr>
              <p:spPr bwMode="auto">
                <a:xfrm>
                  <a:off x="3620369" y="1904008"/>
                  <a:ext cx="0" cy="69850"/>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20" name="Line 226">
                  <a:extLst>
                    <a:ext uri="{FF2B5EF4-FFF2-40B4-BE49-F238E27FC236}">
                      <a16:creationId xmlns="" xmlns:a16="http://schemas.microsoft.com/office/drawing/2014/main" id="{1823E729-B3D6-4C1F-AC7D-410E2CC18FE3}"/>
                    </a:ext>
                  </a:extLst>
                </p:cNvPr>
                <p:cNvSpPr>
                  <a:spLocks noChangeShapeType="1"/>
                </p:cNvSpPr>
                <p:nvPr/>
              </p:nvSpPr>
              <p:spPr bwMode="auto">
                <a:xfrm>
                  <a:off x="3548931" y="1881783"/>
                  <a:ext cx="0" cy="69850"/>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21" name="Line 227">
                  <a:extLst>
                    <a:ext uri="{FF2B5EF4-FFF2-40B4-BE49-F238E27FC236}">
                      <a16:creationId xmlns="" xmlns:a16="http://schemas.microsoft.com/office/drawing/2014/main" id="{539B0170-6841-42E9-8796-D4F5D891DC9B}"/>
                    </a:ext>
                  </a:extLst>
                </p:cNvPr>
                <p:cNvSpPr>
                  <a:spLocks noChangeShapeType="1"/>
                </p:cNvSpPr>
                <p:nvPr/>
              </p:nvSpPr>
              <p:spPr bwMode="auto">
                <a:xfrm>
                  <a:off x="3809281" y="1904008"/>
                  <a:ext cx="0" cy="69850"/>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22" name="Line 228">
                  <a:extLst>
                    <a:ext uri="{FF2B5EF4-FFF2-40B4-BE49-F238E27FC236}">
                      <a16:creationId xmlns="" xmlns:a16="http://schemas.microsoft.com/office/drawing/2014/main" id="{9C0B53FF-BB6C-487E-A503-B39E77BE8D30}"/>
                    </a:ext>
                  </a:extLst>
                </p:cNvPr>
                <p:cNvSpPr>
                  <a:spLocks noChangeShapeType="1"/>
                </p:cNvSpPr>
                <p:nvPr/>
              </p:nvSpPr>
              <p:spPr bwMode="auto">
                <a:xfrm>
                  <a:off x="3866431" y="1904008"/>
                  <a:ext cx="0" cy="69850"/>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23" name="Line 229">
                  <a:extLst>
                    <a:ext uri="{FF2B5EF4-FFF2-40B4-BE49-F238E27FC236}">
                      <a16:creationId xmlns="" xmlns:a16="http://schemas.microsoft.com/office/drawing/2014/main" id="{A2C51605-B195-45DF-80DC-FB1C5F041A98}"/>
                    </a:ext>
                  </a:extLst>
                </p:cNvPr>
                <p:cNvSpPr>
                  <a:spLocks noChangeShapeType="1"/>
                </p:cNvSpPr>
                <p:nvPr/>
              </p:nvSpPr>
              <p:spPr bwMode="auto">
                <a:xfrm>
                  <a:off x="3855319" y="1904008"/>
                  <a:ext cx="0" cy="69850"/>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24" name="Line 230">
                  <a:extLst>
                    <a:ext uri="{FF2B5EF4-FFF2-40B4-BE49-F238E27FC236}">
                      <a16:creationId xmlns="" xmlns:a16="http://schemas.microsoft.com/office/drawing/2014/main" id="{CCA7A2A5-D8E8-428A-97AC-72C10FDEC86F}"/>
                    </a:ext>
                  </a:extLst>
                </p:cNvPr>
                <p:cNvSpPr>
                  <a:spLocks noChangeShapeType="1"/>
                </p:cNvSpPr>
                <p:nvPr/>
              </p:nvSpPr>
              <p:spPr bwMode="auto">
                <a:xfrm>
                  <a:off x="5158656" y="2021483"/>
                  <a:ext cx="0" cy="71438"/>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25" name="Line 231">
                  <a:extLst>
                    <a:ext uri="{FF2B5EF4-FFF2-40B4-BE49-F238E27FC236}">
                      <a16:creationId xmlns="" xmlns:a16="http://schemas.microsoft.com/office/drawing/2014/main" id="{F6708AC8-0713-4BF0-AE50-9DAC7AB2D7F0}"/>
                    </a:ext>
                  </a:extLst>
                </p:cNvPr>
                <p:cNvSpPr>
                  <a:spLocks noChangeShapeType="1"/>
                </p:cNvSpPr>
                <p:nvPr/>
              </p:nvSpPr>
              <p:spPr bwMode="auto">
                <a:xfrm>
                  <a:off x="5172944" y="2021483"/>
                  <a:ext cx="0" cy="71438"/>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26" name="Line 232">
                  <a:extLst>
                    <a:ext uri="{FF2B5EF4-FFF2-40B4-BE49-F238E27FC236}">
                      <a16:creationId xmlns="" xmlns:a16="http://schemas.microsoft.com/office/drawing/2014/main" id="{6280C14C-9F11-4F6D-9158-AE1E73C15D8E}"/>
                    </a:ext>
                  </a:extLst>
                </p:cNvPr>
                <p:cNvSpPr>
                  <a:spLocks noChangeShapeType="1"/>
                </p:cNvSpPr>
                <p:nvPr/>
              </p:nvSpPr>
              <p:spPr bwMode="auto">
                <a:xfrm>
                  <a:off x="5187231" y="2021483"/>
                  <a:ext cx="0" cy="71438"/>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27" name="Line 233">
                  <a:extLst>
                    <a:ext uri="{FF2B5EF4-FFF2-40B4-BE49-F238E27FC236}">
                      <a16:creationId xmlns="" xmlns:a16="http://schemas.microsoft.com/office/drawing/2014/main" id="{5C295C46-C640-427C-B263-9DCD502D68F5}"/>
                    </a:ext>
                  </a:extLst>
                </p:cNvPr>
                <p:cNvSpPr>
                  <a:spLocks noChangeShapeType="1"/>
                </p:cNvSpPr>
                <p:nvPr/>
              </p:nvSpPr>
              <p:spPr bwMode="auto">
                <a:xfrm>
                  <a:off x="5911131" y="2021483"/>
                  <a:ext cx="0" cy="71438"/>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28" name="Line 234">
                  <a:extLst>
                    <a:ext uri="{FF2B5EF4-FFF2-40B4-BE49-F238E27FC236}">
                      <a16:creationId xmlns="" xmlns:a16="http://schemas.microsoft.com/office/drawing/2014/main" id="{15960933-AA63-4799-953D-CD986868FF72}"/>
                    </a:ext>
                  </a:extLst>
                </p:cNvPr>
                <p:cNvSpPr>
                  <a:spLocks noChangeShapeType="1"/>
                </p:cNvSpPr>
                <p:nvPr/>
              </p:nvSpPr>
              <p:spPr bwMode="auto">
                <a:xfrm>
                  <a:off x="5896844" y="2021483"/>
                  <a:ext cx="0" cy="71438"/>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29" name="Line 235">
                  <a:extLst>
                    <a:ext uri="{FF2B5EF4-FFF2-40B4-BE49-F238E27FC236}">
                      <a16:creationId xmlns="" xmlns:a16="http://schemas.microsoft.com/office/drawing/2014/main" id="{75DCE632-4356-44C6-9757-2FB75C3D42AC}"/>
                    </a:ext>
                  </a:extLst>
                </p:cNvPr>
                <p:cNvSpPr>
                  <a:spLocks noChangeShapeType="1"/>
                </p:cNvSpPr>
                <p:nvPr/>
              </p:nvSpPr>
              <p:spPr bwMode="auto">
                <a:xfrm>
                  <a:off x="5399956" y="2021483"/>
                  <a:ext cx="0" cy="71438"/>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30" name="Line 236">
                  <a:extLst>
                    <a:ext uri="{FF2B5EF4-FFF2-40B4-BE49-F238E27FC236}">
                      <a16:creationId xmlns="" xmlns:a16="http://schemas.microsoft.com/office/drawing/2014/main" id="{AA14FD24-FD56-495B-8B0D-5DE59A8349A2}"/>
                    </a:ext>
                  </a:extLst>
                </p:cNvPr>
                <p:cNvSpPr>
                  <a:spLocks noChangeShapeType="1"/>
                </p:cNvSpPr>
                <p:nvPr/>
              </p:nvSpPr>
              <p:spPr bwMode="auto">
                <a:xfrm>
                  <a:off x="5385669" y="2021483"/>
                  <a:ext cx="0" cy="71438"/>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31" name="Line 237">
                  <a:extLst>
                    <a:ext uri="{FF2B5EF4-FFF2-40B4-BE49-F238E27FC236}">
                      <a16:creationId xmlns="" xmlns:a16="http://schemas.microsoft.com/office/drawing/2014/main" id="{F9A7CCCE-AA0E-4216-BC3B-D11776E6C42D}"/>
                    </a:ext>
                  </a:extLst>
                </p:cNvPr>
                <p:cNvSpPr>
                  <a:spLocks noChangeShapeType="1"/>
                </p:cNvSpPr>
                <p:nvPr/>
              </p:nvSpPr>
              <p:spPr bwMode="auto">
                <a:xfrm>
                  <a:off x="5295181" y="2021483"/>
                  <a:ext cx="0" cy="71438"/>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32" name="Line 238">
                  <a:extLst>
                    <a:ext uri="{FF2B5EF4-FFF2-40B4-BE49-F238E27FC236}">
                      <a16:creationId xmlns="" xmlns:a16="http://schemas.microsoft.com/office/drawing/2014/main" id="{C7F37DE4-9E05-4613-9963-BB29FE1C12B1}"/>
                    </a:ext>
                  </a:extLst>
                </p:cNvPr>
                <p:cNvSpPr>
                  <a:spLocks noChangeShapeType="1"/>
                </p:cNvSpPr>
                <p:nvPr/>
              </p:nvSpPr>
              <p:spPr bwMode="auto">
                <a:xfrm>
                  <a:off x="5225331" y="2021483"/>
                  <a:ext cx="0" cy="71438"/>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33" name="Line 239">
                  <a:extLst>
                    <a:ext uri="{FF2B5EF4-FFF2-40B4-BE49-F238E27FC236}">
                      <a16:creationId xmlns="" xmlns:a16="http://schemas.microsoft.com/office/drawing/2014/main" id="{5B8FFF97-F54B-480B-A548-E6551ED5165C}"/>
                    </a:ext>
                  </a:extLst>
                </p:cNvPr>
                <p:cNvSpPr>
                  <a:spLocks noChangeShapeType="1"/>
                </p:cNvSpPr>
                <p:nvPr/>
              </p:nvSpPr>
              <p:spPr bwMode="auto">
                <a:xfrm>
                  <a:off x="5068169" y="2021483"/>
                  <a:ext cx="0" cy="71438"/>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34" name="Line 240">
                  <a:extLst>
                    <a:ext uri="{FF2B5EF4-FFF2-40B4-BE49-F238E27FC236}">
                      <a16:creationId xmlns="" xmlns:a16="http://schemas.microsoft.com/office/drawing/2014/main" id="{DA690C27-13F0-42E6-A73E-D9F566854C34}"/>
                    </a:ext>
                  </a:extLst>
                </p:cNvPr>
                <p:cNvSpPr>
                  <a:spLocks noChangeShapeType="1"/>
                </p:cNvSpPr>
                <p:nvPr/>
              </p:nvSpPr>
              <p:spPr bwMode="auto">
                <a:xfrm>
                  <a:off x="4750669" y="2021483"/>
                  <a:ext cx="0" cy="71438"/>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35" name="Line 241">
                  <a:extLst>
                    <a:ext uri="{FF2B5EF4-FFF2-40B4-BE49-F238E27FC236}">
                      <a16:creationId xmlns="" xmlns:a16="http://schemas.microsoft.com/office/drawing/2014/main" id="{6C02C6A5-AEDD-444E-9DB8-D519D6A6D539}"/>
                    </a:ext>
                  </a:extLst>
                </p:cNvPr>
                <p:cNvSpPr>
                  <a:spLocks noChangeShapeType="1"/>
                </p:cNvSpPr>
                <p:nvPr/>
              </p:nvSpPr>
              <p:spPr bwMode="auto">
                <a:xfrm>
                  <a:off x="4661769" y="1996083"/>
                  <a:ext cx="0" cy="69850"/>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36" name="Line 242">
                  <a:extLst>
                    <a:ext uri="{FF2B5EF4-FFF2-40B4-BE49-F238E27FC236}">
                      <a16:creationId xmlns="" xmlns:a16="http://schemas.microsoft.com/office/drawing/2014/main" id="{3209E17E-61BF-489B-B97D-8096425FDFE3}"/>
                    </a:ext>
                  </a:extLst>
                </p:cNvPr>
                <p:cNvSpPr>
                  <a:spLocks noChangeShapeType="1"/>
                </p:cNvSpPr>
                <p:nvPr/>
              </p:nvSpPr>
              <p:spPr bwMode="auto">
                <a:xfrm>
                  <a:off x="4626844" y="1959571"/>
                  <a:ext cx="0" cy="69850"/>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37" name="Line 243">
                  <a:extLst>
                    <a:ext uri="{FF2B5EF4-FFF2-40B4-BE49-F238E27FC236}">
                      <a16:creationId xmlns="" xmlns:a16="http://schemas.microsoft.com/office/drawing/2014/main" id="{4A9DA6B3-7AA2-40BA-A163-CBF8C75CC38F}"/>
                    </a:ext>
                  </a:extLst>
                </p:cNvPr>
                <p:cNvSpPr>
                  <a:spLocks noChangeShapeType="1"/>
                </p:cNvSpPr>
                <p:nvPr/>
              </p:nvSpPr>
              <p:spPr bwMode="auto">
                <a:xfrm>
                  <a:off x="4415706" y="1959571"/>
                  <a:ext cx="0" cy="69850"/>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38" name="Line 244">
                  <a:extLst>
                    <a:ext uri="{FF2B5EF4-FFF2-40B4-BE49-F238E27FC236}">
                      <a16:creationId xmlns="" xmlns:a16="http://schemas.microsoft.com/office/drawing/2014/main" id="{156A7943-13A4-4658-93A2-F8286B763094}"/>
                    </a:ext>
                  </a:extLst>
                </p:cNvPr>
                <p:cNvSpPr>
                  <a:spLocks noChangeShapeType="1"/>
                </p:cNvSpPr>
                <p:nvPr/>
              </p:nvSpPr>
              <p:spPr bwMode="auto">
                <a:xfrm>
                  <a:off x="4361731" y="1930996"/>
                  <a:ext cx="0" cy="69850"/>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39" name="Line 245">
                  <a:extLst>
                    <a:ext uri="{FF2B5EF4-FFF2-40B4-BE49-F238E27FC236}">
                      <a16:creationId xmlns="" xmlns:a16="http://schemas.microsoft.com/office/drawing/2014/main" id="{73ACDB3E-D31B-44FF-8882-92F276914EB7}"/>
                    </a:ext>
                  </a:extLst>
                </p:cNvPr>
                <p:cNvSpPr>
                  <a:spLocks noChangeShapeType="1"/>
                </p:cNvSpPr>
                <p:nvPr/>
              </p:nvSpPr>
              <p:spPr bwMode="auto">
                <a:xfrm>
                  <a:off x="4217269" y="1930996"/>
                  <a:ext cx="0" cy="69850"/>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40" name="Line 246">
                  <a:extLst>
                    <a:ext uri="{FF2B5EF4-FFF2-40B4-BE49-F238E27FC236}">
                      <a16:creationId xmlns="" xmlns:a16="http://schemas.microsoft.com/office/drawing/2014/main" id="{FAC36CA3-A414-49A1-A4CB-0B919CE1287C}"/>
                    </a:ext>
                  </a:extLst>
                </p:cNvPr>
                <p:cNvSpPr>
                  <a:spLocks noChangeShapeType="1"/>
                </p:cNvSpPr>
                <p:nvPr/>
              </p:nvSpPr>
              <p:spPr bwMode="auto">
                <a:xfrm>
                  <a:off x="4820519" y="2021483"/>
                  <a:ext cx="0" cy="71438"/>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41" name="Line 247">
                  <a:extLst>
                    <a:ext uri="{FF2B5EF4-FFF2-40B4-BE49-F238E27FC236}">
                      <a16:creationId xmlns="" xmlns:a16="http://schemas.microsoft.com/office/drawing/2014/main" id="{7878F146-7D2D-47F1-80BD-C151A1B26E4D}"/>
                    </a:ext>
                  </a:extLst>
                </p:cNvPr>
                <p:cNvSpPr>
                  <a:spLocks noChangeShapeType="1"/>
                </p:cNvSpPr>
                <p:nvPr/>
              </p:nvSpPr>
              <p:spPr bwMode="auto">
                <a:xfrm>
                  <a:off x="7377981" y="2123083"/>
                  <a:ext cx="0" cy="71438"/>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42" name="Line 248">
                  <a:extLst>
                    <a:ext uri="{FF2B5EF4-FFF2-40B4-BE49-F238E27FC236}">
                      <a16:creationId xmlns="" xmlns:a16="http://schemas.microsoft.com/office/drawing/2014/main" id="{0DB0194B-B788-4A26-8D42-96394C463254}"/>
                    </a:ext>
                  </a:extLst>
                </p:cNvPr>
                <p:cNvSpPr>
                  <a:spLocks noChangeShapeType="1"/>
                </p:cNvSpPr>
                <p:nvPr/>
              </p:nvSpPr>
              <p:spPr bwMode="auto">
                <a:xfrm>
                  <a:off x="7363694" y="2123083"/>
                  <a:ext cx="0" cy="71438"/>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43" name="Line 271">
                  <a:extLst>
                    <a:ext uri="{FF2B5EF4-FFF2-40B4-BE49-F238E27FC236}">
                      <a16:creationId xmlns="" xmlns:a16="http://schemas.microsoft.com/office/drawing/2014/main" id="{3E1FE080-900A-466B-A627-71D4AC7865C4}"/>
                    </a:ext>
                  </a:extLst>
                </p:cNvPr>
                <p:cNvSpPr>
                  <a:spLocks noChangeShapeType="1"/>
                </p:cNvSpPr>
                <p:nvPr/>
              </p:nvSpPr>
              <p:spPr bwMode="auto">
                <a:xfrm>
                  <a:off x="10292631" y="2259608"/>
                  <a:ext cx="0" cy="69850"/>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44" name="Line 272">
                  <a:extLst>
                    <a:ext uri="{FF2B5EF4-FFF2-40B4-BE49-F238E27FC236}">
                      <a16:creationId xmlns="" xmlns:a16="http://schemas.microsoft.com/office/drawing/2014/main" id="{1B9441F9-CD29-4660-8174-A2C101AFD94A}"/>
                    </a:ext>
                  </a:extLst>
                </p:cNvPr>
                <p:cNvSpPr>
                  <a:spLocks noChangeShapeType="1"/>
                </p:cNvSpPr>
                <p:nvPr/>
              </p:nvSpPr>
              <p:spPr bwMode="auto">
                <a:xfrm>
                  <a:off x="10008469" y="2259608"/>
                  <a:ext cx="0" cy="69850"/>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45" name="Line 273">
                  <a:extLst>
                    <a:ext uri="{FF2B5EF4-FFF2-40B4-BE49-F238E27FC236}">
                      <a16:creationId xmlns="" xmlns:a16="http://schemas.microsoft.com/office/drawing/2014/main" id="{37C63944-D0E4-4514-8A63-DA898ACE5239}"/>
                    </a:ext>
                  </a:extLst>
                </p:cNvPr>
                <p:cNvSpPr>
                  <a:spLocks noChangeShapeType="1"/>
                </p:cNvSpPr>
                <p:nvPr/>
              </p:nvSpPr>
              <p:spPr bwMode="auto">
                <a:xfrm>
                  <a:off x="9975131" y="2259608"/>
                  <a:ext cx="0" cy="69850"/>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46" name="Line 274">
                  <a:extLst>
                    <a:ext uri="{FF2B5EF4-FFF2-40B4-BE49-F238E27FC236}">
                      <a16:creationId xmlns="" xmlns:a16="http://schemas.microsoft.com/office/drawing/2014/main" id="{644A34C6-4C3B-4A50-BBAD-2FD5C769737C}"/>
                    </a:ext>
                  </a:extLst>
                </p:cNvPr>
                <p:cNvSpPr>
                  <a:spLocks noChangeShapeType="1"/>
                </p:cNvSpPr>
                <p:nvPr/>
              </p:nvSpPr>
              <p:spPr bwMode="auto">
                <a:xfrm>
                  <a:off x="9778281" y="2259608"/>
                  <a:ext cx="0" cy="69850"/>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47" name="Line 275">
                  <a:extLst>
                    <a:ext uri="{FF2B5EF4-FFF2-40B4-BE49-F238E27FC236}">
                      <a16:creationId xmlns="" xmlns:a16="http://schemas.microsoft.com/office/drawing/2014/main" id="{ADD023E8-1EBE-4965-9DE4-1C841A2733BC}"/>
                    </a:ext>
                  </a:extLst>
                </p:cNvPr>
                <p:cNvSpPr>
                  <a:spLocks noChangeShapeType="1"/>
                </p:cNvSpPr>
                <p:nvPr/>
              </p:nvSpPr>
              <p:spPr bwMode="auto">
                <a:xfrm>
                  <a:off x="9673506" y="2259608"/>
                  <a:ext cx="0" cy="69850"/>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48" name="Line 276">
                  <a:extLst>
                    <a:ext uri="{FF2B5EF4-FFF2-40B4-BE49-F238E27FC236}">
                      <a16:creationId xmlns="" xmlns:a16="http://schemas.microsoft.com/office/drawing/2014/main" id="{C4DFFAA4-9BC3-4721-98D0-4AD45327F74B}"/>
                    </a:ext>
                  </a:extLst>
                </p:cNvPr>
                <p:cNvSpPr>
                  <a:spLocks noChangeShapeType="1"/>
                </p:cNvSpPr>
                <p:nvPr/>
              </p:nvSpPr>
              <p:spPr bwMode="auto">
                <a:xfrm>
                  <a:off x="9532219" y="2259608"/>
                  <a:ext cx="0" cy="69850"/>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49" name="Line 277">
                  <a:extLst>
                    <a:ext uri="{FF2B5EF4-FFF2-40B4-BE49-F238E27FC236}">
                      <a16:creationId xmlns="" xmlns:a16="http://schemas.microsoft.com/office/drawing/2014/main" id="{7EC42D9A-C470-4358-A727-E2885AD1A848}"/>
                    </a:ext>
                  </a:extLst>
                </p:cNvPr>
                <p:cNvSpPr>
                  <a:spLocks noChangeShapeType="1"/>
                </p:cNvSpPr>
                <p:nvPr/>
              </p:nvSpPr>
              <p:spPr bwMode="auto">
                <a:xfrm>
                  <a:off x="9373469" y="2259608"/>
                  <a:ext cx="0" cy="69850"/>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50" name="Line 278">
                  <a:extLst>
                    <a:ext uri="{FF2B5EF4-FFF2-40B4-BE49-F238E27FC236}">
                      <a16:creationId xmlns="" xmlns:a16="http://schemas.microsoft.com/office/drawing/2014/main" id="{8D181620-A1A6-4F2F-A82A-7260DA0B2BC2}"/>
                    </a:ext>
                  </a:extLst>
                </p:cNvPr>
                <p:cNvSpPr>
                  <a:spLocks noChangeShapeType="1"/>
                </p:cNvSpPr>
                <p:nvPr/>
              </p:nvSpPr>
              <p:spPr bwMode="auto">
                <a:xfrm>
                  <a:off x="9319494" y="2259608"/>
                  <a:ext cx="0" cy="69850"/>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51" name="Line 279">
                  <a:extLst>
                    <a:ext uri="{FF2B5EF4-FFF2-40B4-BE49-F238E27FC236}">
                      <a16:creationId xmlns="" xmlns:a16="http://schemas.microsoft.com/office/drawing/2014/main" id="{2B3D70E0-7A6E-4923-9943-A7E46DB59C22}"/>
                    </a:ext>
                  </a:extLst>
                </p:cNvPr>
                <p:cNvSpPr>
                  <a:spLocks noChangeShapeType="1"/>
                </p:cNvSpPr>
                <p:nvPr/>
              </p:nvSpPr>
              <p:spPr bwMode="auto">
                <a:xfrm>
                  <a:off x="9233769" y="2259608"/>
                  <a:ext cx="0" cy="69850"/>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52" name="Line 280">
                  <a:extLst>
                    <a:ext uri="{FF2B5EF4-FFF2-40B4-BE49-F238E27FC236}">
                      <a16:creationId xmlns="" xmlns:a16="http://schemas.microsoft.com/office/drawing/2014/main" id="{C13508EE-CEE8-4EB7-9643-AE7C58ABC012}"/>
                    </a:ext>
                  </a:extLst>
                </p:cNvPr>
                <p:cNvSpPr>
                  <a:spLocks noChangeShapeType="1"/>
                </p:cNvSpPr>
                <p:nvPr/>
              </p:nvSpPr>
              <p:spPr bwMode="auto">
                <a:xfrm>
                  <a:off x="9143281" y="2259608"/>
                  <a:ext cx="0" cy="69850"/>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53" name="Line 281">
                  <a:extLst>
                    <a:ext uri="{FF2B5EF4-FFF2-40B4-BE49-F238E27FC236}">
                      <a16:creationId xmlns="" xmlns:a16="http://schemas.microsoft.com/office/drawing/2014/main" id="{500B4F31-8522-430E-B53E-8F906209CDBD}"/>
                    </a:ext>
                  </a:extLst>
                </p:cNvPr>
                <p:cNvSpPr>
                  <a:spLocks noChangeShapeType="1"/>
                </p:cNvSpPr>
                <p:nvPr/>
              </p:nvSpPr>
              <p:spPr bwMode="auto">
                <a:xfrm>
                  <a:off x="9090894" y="2259608"/>
                  <a:ext cx="0" cy="69850"/>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54" name="Line 282">
                  <a:extLst>
                    <a:ext uri="{FF2B5EF4-FFF2-40B4-BE49-F238E27FC236}">
                      <a16:creationId xmlns="" xmlns:a16="http://schemas.microsoft.com/office/drawing/2014/main" id="{3ACC6FDF-271F-4F29-838D-5B1C3EC19F29}"/>
                    </a:ext>
                  </a:extLst>
                </p:cNvPr>
                <p:cNvSpPr>
                  <a:spLocks noChangeShapeType="1"/>
                </p:cNvSpPr>
                <p:nvPr/>
              </p:nvSpPr>
              <p:spPr bwMode="auto">
                <a:xfrm>
                  <a:off x="8930556" y="2259608"/>
                  <a:ext cx="0" cy="69850"/>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55" name="Line 283">
                  <a:extLst>
                    <a:ext uri="{FF2B5EF4-FFF2-40B4-BE49-F238E27FC236}">
                      <a16:creationId xmlns="" xmlns:a16="http://schemas.microsoft.com/office/drawing/2014/main" id="{1A9D4B2A-EC4E-4C67-8275-BB37DE745D9F}"/>
                    </a:ext>
                  </a:extLst>
                </p:cNvPr>
                <p:cNvSpPr>
                  <a:spLocks noChangeShapeType="1"/>
                </p:cNvSpPr>
                <p:nvPr/>
              </p:nvSpPr>
              <p:spPr bwMode="auto">
                <a:xfrm>
                  <a:off x="8616231" y="2123083"/>
                  <a:ext cx="0" cy="71438"/>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56" name="Line 284">
                  <a:extLst>
                    <a:ext uri="{FF2B5EF4-FFF2-40B4-BE49-F238E27FC236}">
                      <a16:creationId xmlns="" xmlns:a16="http://schemas.microsoft.com/office/drawing/2014/main" id="{F84241A3-C0FE-47BD-A489-626EC62B11A0}"/>
                    </a:ext>
                  </a:extLst>
                </p:cNvPr>
                <p:cNvSpPr>
                  <a:spLocks noChangeShapeType="1"/>
                </p:cNvSpPr>
                <p:nvPr/>
              </p:nvSpPr>
              <p:spPr bwMode="auto">
                <a:xfrm>
                  <a:off x="8436844" y="2123083"/>
                  <a:ext cx="0" cy="71438"/>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57" name="Line 285">
                  <a:extLst>
                    <a:ext uri="{FF2B5EF4-FFF2-40B4-BE49-F238E27FC236}">
                      <a16:creationId xmlns="" xmlns:a16="http://schemas.microsoft.com/office/drawing/2014/main" id="{CD3C172E-1249-4E56-87F7-E8A49ED4CA2F}"/>
                    </a:ext>
                  </a:extLst>
                </p:cNvPr>
                <p:cNvSpPr>
                  <a:spLocks noChangeShapeType="1"/>
                </p:cNvSpPr>
                <p:nvPr/>
              </p:nvSpPr>
              <p:spPr bwMode="auto">
                <a:xfrm>
                  <a:off x="8314606" y="2123083"/>
                  <a:ext cx="0" cy="71438"/>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58" name="Line 286">
                  <a:extLst>
                    <a:ext uri="{FF2B5EF4-FFF2-40B4-BE49-F238E27FC236}">
                      <a16:creationId xmlns="" xmlns:a16="http://schemas.microsoft.com/office/drawing/2014/main" id="{DC5BE58B-FCBE-438D-BE81-5B4CB84B2793}"/>
                    </a:ext>
                  </a:extLst>
                </p:cNvPr>
                <p:cNvSpPr>
                  <a:spLocks noChangeShapeType="1"/>
                </p:cNvSpPr>
                <p:nvPr/>
              </p:nvSpPr>
              <p:spPr bwMode="auto">
                <a:xfrm>
                  <a:off x="8206656" y="2123083"/>
                  <a:ext cx="0" cy="71438"/>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59" name="Line 287">
                  <a:extLst>
                    <a:ext uri="{FF2B5EF4-FFF2-40B4-BE49-F238E27FC236}">
                      <a16:creationId xmlns="" xmlns:a16="http://schemas.microsoft.com/office/drawing/2014/main" id="{B779392D-5AB7-4AE1-8D97-B9487A2D0468}"/>
                    </a:ext>
                  </a:extLst>
                </p:cNvPr>
                <p:cNvSpPr>
                  <a:spLocks noChangeShapeType="1"/>
                </p:cNvSpPr>
                <p:nvPr/>
              </p:nvSpPr>
              <p:spPr bwMode="auto">
                <a:xfrm>
                  <a:off x="8101881" y="2123083"/>
                  <a:ext cx="0" cy="71438"/>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60" name="Line 288">
                  <a:extLst>
                    <a:ext uri="{FF2B5EF4-FFF2-40B4-BE49-F238E27FC236}">
                      <a16:creationId xmlns="" xmlns:a16="http://schemas.microsoft.com/office/drawing/2014/main" id="{71DE36F2-0E38-4648-9604-748E8986F5AD}"/>
                    </a:ext>
                  </a:extLst>
                </p:cNvPr>
                <p:cNvSpPr>
                  <a:spLocks noChangeShapeType="1"/>
                </p:cNvSpPr>
                <p:nvPr/>
              </p:nvSpPr>
              <p:spPr bwMode="auto">
                <a:xfrm>
                  <a:off x="8068544" y="2123083"/>
                  <a:ext cx="0" cy="71438"/>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61" name="Line 289">
                  <a:extLst>
                    <a:ext uri="{FF2B5EF4-FFF2-40B4-BE49-F238E27FC236}">
                      <a16:creationId xmlns="" xmlns:a16="http://schemas.microsoft.com/office/drawing/2014/main" id="{7CD4F9C5-6846-4796-B6B7-7DC403D0D9E4}"/>
                    </a:ext>
                  </a:extLst>
                </p:cNvPr>
                <p:cNvSpPr>
                  <a:spLocks noChangeShapeType="1"/>
                </p:cNvSpPr>
                <p:nvPr/>
              </p:nvSpPr>
              <p:spPr bwMode="auto">
                <a:xfrm>
                  <a:off x="8012981" y="2123083"/>
                  <a:ext cx="0" cy="71438"/>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62" name="Line 290">
                  <a:extLst>
                    <a:ext uri="{FF2B5EF4-FFF2-40B4-BE49-F238E27FC236}">
                      <a16:creationId xmlns="" xmlns:a16="http://schemas.microsoft.com/office/drawing/2014/main" id="{08D73AD5-C7E9-4847-8C6D-AA18388E0465}"/>
                    </a:ext>
                  </a:extLst>
                </p:cNvPr>
                <p:cNvSpPr>
                  <a:spLocks noChangeShapeType="1"/>
                </p:cNvSpPr>
                <p:nvPr/>
              </p:nvSpPr>
              <p:spPr bwMode="auto">
                <a:xfrm>
                  <a:off x="7836769" y="2123083"/>
                  <a:ext cx="0" cy="71438"/>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63" name="Line 291">
                  <a:extLst>
                    <a:ext uri="{FF2B5EF4-FFF2-40B4-BE49-F238E27FC236}">
                      <a16:creationId xmlns="" xmlns:a16="http://schemas.microsoft.com/office/drawing/2014/main" id="{22CBE644-D170-4CAD-AF95-DA6D1632FD28}"/>
                    </a:ext>
                  </a:extLst>
                </p:cNvPr>
                <p:cNvSpPr>
                  <a:spLocks noChangeShapeType="1"/>
                </p:cNvSpPr>
                <p:nvPr/>
              </p:nvSpPr>
              <p:spPr bwMode="auto">
                <a:xfrm>
                  <a:off x="7695481" y="2123083"/>
                  <a:ext cx="0" cy="71438"/>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64" name="Line 292">
                  <a:extLst>
                    <a:ext uri="{FF2B5EF4-FFF2-40B4-BE49-F238E27FC236}">
                      <a16:creationId xmlns="" xmlns:a16="http://schemas.microsoft.com/office/drawing/2014/main" id="{AAA9E601-2668-4B92-BB22-4532A550CC78}"/>
                    </a:ext>
                  </a:extLst>
                </p:cNvPr>
                <p:cNvSpPr>
                  <a:spLocks noChangeShapeType="1"/>
                </p:cNvSpPr>
                <p:nvPr/>
              </p:nvSpPr>
              <p:spPr bwMode="auto">
                <a:xfrm>
                  <a:off x="7627219" y="2123083"/>
                  <a:ext cx="0" cy="71438"/>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65" name="Line 293">
                  <a:extLst>
                    <a:ext uri="{FF2B5EF4-FFF2-40B4-BE49-F238E27FC236}">
                      <a16:creationId xmlns="" xmlns:a16="http://schemas.microsoft.com/office/drawing/2014/main" id="{169BEBDC-B388-4546-A61D-865F9697631C}"/>
                    </a:ext>
                  </a:extLst>
                </p:cNvPr>
                <p:cNvSpPr>
                  <a:spLocks noChangeShapeType="1"/>
                </p:cNvSpPr>
                <p:nvPr/>
              </p:nvSpPr>
              <p:spPr bwMode="auto">
                <a:xfrm>
                  <a:off x="7571656" y="2123083"/>
                  <a:ext cx="0" cy="71438"/>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66" name="Line 294">
                  <a:extLst>
                    <a:ext uri="{FF2B5EF4-FFF2-40B4-BE49-F238E27FC236}">
                      <a16:creationId xmlns="" xmlns:a16="http://schemas.microsoft.com/office/drawing/2014/main" id="{E0A0F1A5-F6FC-490D-A697-225AC017E553}"/>
                    </a:ext>
                  </a:extLst>
                </p:cNvPr>
                <p:cNvSpPr>
                  <a:spLocks noChangeShapeType="1"/>
                </p:cNvSpPr>
                <p:nvPr/>
              </p:nvSpPr>
              <p:spPr bwMode="auto">
                <a:xfrm>
                  <a:off x="7289081" y="2123083"/>
                  <a:ext cx="0" cy="71438"/>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67" name="Line 295">
                  <a:extLst>
                    <a:ext uri="{FF2B5EF4-FFF2-40B4-BE49-F238E27FC236}">
                      <a16:creationId xmlns="" xmlns:a16="http://schemas.microsoft.com/office/drawing/2014/main" id="{B849BF24-2B2E-4B65-AC5F-33493CC84A52}"/>
                    </a:ext>
                  </a:extLst>
                </p:cNvPr>
                <p:cNvSpPr>
                  <a:spLocks noChangeShapeType="1"/>
                </p:cNvSpPr>
                <p:nvPr/>
              </p:nvSpPr>
              <p:spPr bwMode="auto">
                <a:xfrm>
                  <a:off x="7079531" y="2123083"/>
                  <a:ext cx="0" cy="71438"/>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68" name="Line 296">
                  <a:extLst>
                    <a:ext uri="{FF2B5EF4-FFF2-40B4-BE49-F238E27FC236}">
                      <a16:creationId xmlns="" xmlns:a16="http://schemas.microsoft.com/office/drawing/2014/main" id="{FF0C888A-A020-454F-902F-688AB63DD28A}"/>
                    </a:ext>
                  </a:extLst>
                </p:cNvPr>
                <p:cNvSpPr>
                  <a:spLocks noChangeShapeType="1"/>
                </p:cNvSpPr>
                <p:nvPr/>
              </p:nvSpPr>
              <p:spPr bwMode="auto">
                <a:xfrm>
                  <a:off x="6762031" y="2057996"/>
                  <a:ext cx="0" cy="69850"/>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69" name="Line 297">
                  <a:extLst>
                    <a:ext uri="{FF2B5EF4-FFF2-40B4-BE49-F238E27FC236}">
                      <a16:creationId xmlns="" xmlns:a16="http://schemas.microsoft.com/office/drawing/2014/main" id="{34333E65-AD67-4D4B-A6EC-447FD8EF70B2}"/>
                    </a:ext>
                  </a:extLst>
                </p:cNvPr>
                <p:cNvSpPr>
                  <a:spLocks noChangeShapeType="1"/>
                </p:cNvSpPr>
                <p:nvPr/>
              </p:nvSpPr>
              <p:spPr bwMode="auto">
                <a:xfrm>
                  <a:off x="6620744" y="2057996"/>
                  <a:ext cx="0" cy="69850"/>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70" name="Line 298">
                  <a:extLst>
                    <a:ext uri="{FF2B5EF4-FFF2-40B4-BE49-F238E27FC236}">
                      <a16:creationId xmlns="" xmlns:a16="http://schemas.microsoft.com/office/drawing/2014/main" id="{8D782E4A-CD83-4BBE-99BE-D39C3F705BE1}"/>
                    </a:ext>
                  </a:extLst>
                </p:cNvPr>
                <p:cNvSpPr>
                  <a:spLocks noChangeShapeType="1"/>
                </p:cNvSpPr>
                <p:nvPr/>
              </p:nvSpPr>
              <p:spPr bwMode="auto">
                <a:xfrm>
                  <a:off x="6388969" y="2021483"/>
                  <a:ext cx="0" cy="71438"/>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71" name="Line 299">
                  <a:extLst>
                    <a:ext uri="{FF2B5EF4-FFF2-40B4-BE49-F238E27FC236}">
                      <a16:creationId xmlns="" xmlns:a16="http://schemas.microsoft.com/office/drawing/2014/main" id="{38F77CE3-4C3C-4E4D-8204-1F4A97E6DF19}"/>
                    </a:ext>
                  </a:extLst>
                </p:cNvPr>
                <p:cNvSpPr>
                  <a:spLocks noChangeShapeType="1"/>
                </p:cNvSpPr>
                <p:nvPr/>
              </p:nvSpPr>
              <p:spPr bwMode="auto">
                <a:xfrm>
                  <a:off x="6355631" y="2021483"/>
                  <a:ext cx="0" cy="71438"/>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72" name="Line 300">
                  <a:extLst>
                    <a:ext uri="{FF2B5EF4-FFF2-40B4-BE49-F238E27FC236}">
                      <a16:creationId xmlns="" xmlns:a16="http://schemas.microsoft.com/office/drawing/2014/main" id="{166FC85E-8796-449C-B4AA-93B1E4E98357}"/>
                    </a:ext>
                  </a:extLst>
                </p:cNvPr>
                <p:cNvSpPr>
                  <a:spLocks noChangeShapeType="1"/>
                </p:cNvSpPr>
                <p:nvPr/>
              </p:nvSpPr>
              <p:spPr bwMode="auto">
                <a:xfrm>
                  <a:off x="6195294" y="2021483"/>
                  <a:ext cx="0" cy="71438"/>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73" name="Line 301">
                  <a:extLst>
                    <a:ext uri="{FF2B5EF4-FFF2-40B4-BE49-F238E27FC236}">
                      <a16:creationId xmlns="" xmlns:a16="http://schemas.microsoft.com/office/drawing/2014/main" id="{57B0223B-54D1-4C2A-BE03-9D392534AE23}"/>
                    </a:ext>
                  </a:extLst>
                </p:cNvPr>
                <p:cNvSpPr>
                  <a:spLocks noChangeShapeType="1"/>
                </p:cNvSpPr>
                <p:nvPr/>
              </p:nvSpPr>
              <p:spPr bwMode="auto">
                <a:xfrm>
                  <a:off x="6161956" y="2021483"/>
                  <a:ext cx="0" cy="71438"/>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74" name="Line 302">
                  <a:extLst>
                    <a:ext uri="{FF2B5EF4-FFF2-40B4-BE49-F238E27FC236}">
                      <a16:creationId xmlns="" xmlns:a16="http://schemas.microsoft.com/office/drawing/2014/main" id="{AC4B9666-00F6-4587-A082-F7521823647E}"/>
                    </a:ext>
                  </a:extLst>
                </p:cNvPr>
                <p:cNvSpPr>
                  <a:spLocks noChangeShapeType="1"/>
                </p:cNvSpPr>
                <p:nvPr/>
              </p:nvSpPr>
              <p:spPr bwMode="auto">
                <a:xfrm>
                  <a:off x="6019081" y="2021483"/>
                  <a:ext cx="0" cy="71438"/>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75" name="Line 303">
                  <a:extLst>
                    <a:ext uri="{FF2B5EF4-FFF2-40B4-BE49-F238E27FC236}">
                      <a16:creationId xmlns="" xmlns:a16="http://schemas.microsoft.com/office/drawing/2014/main" id="{B332E367-1970-48B4-BDB0-5268D7024F38}"/>
                    </a:ext>
                  </a:extLst>
                </p:cNvPr>
                <p:cNvSpPr>
                  <a:spLocks noChangeShapeType="1"/>
                </p:cNvSpPr>
                <p:nvPr/>
              </p:nvSpPr>
              <p:spPr bwMode="auto">
                <a:xfrm>
                  <a:off x="5861919" y="2021483"/>
                  <a:ext cx="0" cy="71438"/>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76" name="Line 304">
                  <a:extLst>
                    <a:ext uri="{FF2B5EF4-FFF2-40B4-BE49-F238E27FC236}">
                      <a16:creationId xmlns="" xmlns:a16="http://schemas.microsoft.com/office/drawing/2014/main" id="{19EABE17-21F8-48B4-94B8-FCBEE1821215}"/>
                    </a:ext>
                  </a:extLst>
                </p:cNvPr>
                <p:cNvSpPr>
                  <a:spLocks noChangeShapeType="1"/>
                </p:cNvSpPr>
                <p:nvPr/>
              </p:nvSpPr>
              <p:spPr bwMode="auto">
                <a:xfrm>
                  <a:off x="5788894" y="2021483"/>
                  <a:ext cx="0" cy="71438"/>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77" name="Line 305">
                  <a:extLst>
                    <a:ext uri="{FF2B5EF4-FFF2-40B4-BE49-F238E27FC236}">
                      <a16:creationId xmlns="" xmlns:a16="http://schemas.microsoft.com/office/drawing/2014/main" id="{8C83F81E-28D7-41F3-A340-4C90F1137970}"/>
                    </a:ext>
                  </a:extLst>
                </p:cNvPr>
                <p:cNvSpPr>
                  <a:spLocks noChangeShapeType="1"/>
                </p:cNvSpPr>
                <p:nvPr/>
              </p:nvSpPr>
              <p:spPr bwMode="auto">
                <a:xfrm>
                  <a:off x="5490444" y="2021483"/>
                  <a:ext cx="0" cy="71438"/>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78" name="Line 306">
                  <a:extLst>
                    <a:ext uri="{FF2B5EF4-FFF2-40B4-BE49-F238E27FC236}">
                      <a16:creationId xmlns="" xmlns:a16="http://schemas.microsoft.com/office/drawing/2014/main" id="{C44F05A0-6B63-4D9A-8179-686C207E5C62}"/>
                    </a:ext>
                  </a:extLst>
                </p:cNvPr>
                <p:cNvSpPr>
                  <a:spLocks noChangeShapeType="1"/>
                </p:cNvSpPr>
                <p:nvPr/>
              </p:nvSpPr>
              <p:spPr bwMode="auto">
                <a:xfrm>
                  <a:off x="5523781" y="2021483"/>
                  <a:ext cx="0" cy="71438"/>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79" name="Freeform 379">
                  <a:extLst>
                    <a:ext uri="{FF2B5EF4-FFF2-40B4-BE49-F238E27FC236}">
                      <a16:creationId xmlns="" xmlns:a16="http://schemas.microsoft.com/office/drawing/2014/main" id="{EF46FAB6-B115-419F-A518-2716AB3F3D5F}"/>
                    </a:ext>
                  </a:extLst>
                </p:cNvPr>
                <p:cNvSpPr>
                  <a:spLocks/>
                </p:cNvSpPr>
                <p:nvPr/>
              </p:nvSpPr>
              <p:spPr bwMode="auto">
                <a:xfrm>
                  <a:off x="1475656" y="1770658"/>
                  <a:ext cx="8823325" cy="560388"/>
                </a:xfrm>
                <a:custGeom>
                  <a:avLst/>
                  <a:gdLst>
                    <a:gd name="T0" fmla="*/ 5558 w 5558"/>
                    <a:gd name="T1" fmla="*/ 353 h 353"/>
                    <a:gd name="T2" fmla="*/ 4541 w 5558"/>
                    <a:gd name="T3" fmla="*/ 353 h 353"/>
                    <a:gd name="T4" fmla="*/ 4541 w 5558"/>
                    <a:gd name="T5" fmla="*/ 267 h 353"/>
                    <a:gd name="T6" fmla="*/ 3452 w 5558"/>
                    <a:gd name="T7" fmla="*/ 267 h 353"/>
                    <a:gd name="T8" fmla="*/ 3452 w 5558"/>
                    <a:gd name="T9" fmla="*/ 225 h 353"/>
                    <a:gd name="T10" fmla="*/ 3219 w 5558"/>
                    <a:gd name="T11" fmla="*/ 225 h 353"/>
                    <a:gd name="T12" fmla="*/ 3219 w 5558"/>
                    <a:gd name="T13" fmla="*/ 201 h 353"/>
                    <a:gd name="T14" fmla="*/ 2028 w 5558"/>
                    <a:gd name="T15" fmla="*/ 201 h 353"/>
                    <a:gd name="T16" fmla="*/ 2028 w 5558"/>
                    <a:gd name="T17" fmla="*/ 186 h 353"/>
                    <a:gd name="T18" fmla="*/ 1994 w 5558"/>
                    <a:gd name="T19" fmla="*/ 186 h 353"/>
                    <a:gd name="T20" fmla="*/ 1994 w 5558"/>
                    <a:gd name="T21" fmla="*/ 161 h 353"/>
                    <a:gd name="T22" fmla="*/ 1828 w 5558"/>
                    <a:gd name="T23" fmla="*/ 161 h 353"/>
                    <a:gd name="T24" fmla="*/ 1828 w 5558"/>
                    <a:gd name="T25" fmla="*/ 146 h 353"/>
                    <a:gd name="T26" fmla="*/ 1727 w 5558"/>
                    <a:gd name="T27" fmla="*/ 146 h 353"/>
                    <a:gd name="T28" fmla="*/ 1727 w 5558"/>
                    <a:gd name="T29" fmla="*/ 128 h 353"/>
                    <a:gd name="T30" fmla="*/ 1306 w 5558"/>
                    <a:gd name="T31" fmla="*/ 128 h 353"/>
                    <a:gd name="T32" fmla="*/ 1306 w 5558"/>
                    <a:gd name="T33" fmla="*/ 105 h 353"/>
                    <a:gd name="T34" fmla="*/ 1148 w 5558"/>
                    <a:gd name="T35" fmla="*/ 105 h 353"/>
                    <a:gd name="T36" fmla="*/ 1148 w 5558"/>
                    <a:gd name="T37" fmla="*/ 90 h 353"/>
                    <a:gd name="T38" fmla="*/ 939 w 5558"/>
                    <a:gd name="T39" fmla="*/ 90 h 353"/>
                    <a:gd name="T40" fmla="*/ 939 w 5558"/>
                    <a:gd name="T41" fmla="*/ 81 h 353"/>
                    <a:gd name="T42" fmla="*/ 761 w 5558"/>
                    <a:gd name="T43" fmla="*/ 81 h 353"/>
                    <a:gd name="T44" fmla="*/ 761 w 5558"/>
                    <a:gd name="T45" fmla="*/ 73 h 353"/>
                    <a:gd name="T46" fmla="*/ 615 w 5558"/>
                    <a:gd name="T47" fmla="*/ 73 h 353"/>
                    <a:gd name="T48" fmla="*/ 615 w 5558"/>
                    <a:gd name="T49" fmla="*/ 56 h 353"/>
                    <a:gd name="T50" fmla="*/ 327 w 5558"/>
                    <a:gd name="T51" fmla="*/ 56 h 353"/>
                    <a:gd name="T52" fmla="*/ 327 w 5558"/>
                    <a:gd name="T53" fmla="*/ 49 h 353"/>
                    <a:gd name="T54" fmla="*/ 292 w 5558"/>
                    <a:gd name="T55" fmla="*/ 49 h 353"/>
                    <a:gd name="T56" fmla="*/ 292 w 5558"/>
                    <a:gd name="T57" fmla="*/ 40 h 353"/>
                    <a:gd name="T58" fmla="*/ 260 w 5558"/>
                    <a:gd name="T59" fmla="*/ 40 h 353"/>
                    <a:gd name="T60" fmla="*/ 260 w 5558"/>
                    <a:gd name="T61" fmla="*/ 32 h 353"/>
                    <a:gd name="T62" fmla="*/ 182 w 5558"/>
                    <a:gd name="T63" fmla="*/ 32 h 353"/>
                    <a:gd name="T64" fmla="*/ 182 w 5558"/>
                    <a:gd name="T65" fmla="*/ 24 h 353"/>
                    <a:gd name="T66" fmla="*/ 137 w 5558"/>
                    <a:gd name="T67" fmla="*/ 24 h 353"/>
                    <a:gd name="T68" fmla="*/ 137 w 5558"/>
                    <a:gd name="T69" fmla="*/ 8 h 353"/>
                    <a:gd name="T70" fmla="*/ 26 w 5558"/>
                    <a:gd name="T71" fmla="*/ 8 h 353"/>
                    <a:gd name="T72" fmla="*/ 26 w 5558"/>
                    <a:gd name="T73" fmla="*/ 0 h 353"/>
                    <a:gd name="T74" fmla="*/ 0 w 5558"/>
                    <a:gd name="T7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558" h="353">
                      <a:moveTo>
                        <a:pt x="5558" y="353"/>
                      </a:moveTo>
                      <a:lnTo>
                        <a:pt x="4541" y="353"/>
                      </a:lnTo>
                      <a:lnTo>
                        <a:pt x="4541" y="267"/>
                      </a:lnTo>
                      <a:lnTo>
                        <a:pt x="3452" y="267"/>
                      </a:lnTo>
                      <a:lnTo>
                        <a:pt x="3452" y="225"/>
                      </a:lnTo>
                      <a:lnTo>
                        <a:pt x="3219" y="225"/>
                      </a:lnTo>
                      <a:lnTo>
                        <a:pt x="3219" y="201"/>
                      </a:lnTo>
                      <a:lnTo>
                        <a:pt x="2028" y="201"/>
                      </a:lnTo>
                      <a:lnTo>
                        <a:pt x="2028" y="186"/>
                      </a:lnTo>
                      <a:lnTo>
                        <a:pt x="1994" y="186"/>
                      </a:lnTo>
                      <a:lnTo>
                        <a:pt x="1994" y="161"/>
                      </a:lnTo>
                      <a:lnTo>
                        <a:pt x="1828" y="161"/>
                      </a:lnTo>
                      <a:lnTo>
                        <a:pt x="1828" y="146"/>
                      </a:lnTo>
                      <a:lnTo>
                        <a:pt x="1727" y="146"/>
                      </a:lnTo>
                      <a:lnTo>
                        <a:pt x="1727" y="128"/>
                      </a:lnTo>
                      <a:lnTo>
                        <a:pt x="1306" y="128"/>
                      </a:lnTo>
                      <a:lnTo>
                        <a:pt x="1306" y="105"/>
                      </a:lnTo>
                      <a:lnTo>
                        <a:pt x="1148" y="105"/>
                      </a:lnTo>
                      <a:lnTo>
                        <a:pt x="1148" y="90"/>
                      </a:lnTo>
                      <a:lnTo>
                        <a:pt x="939" y="90"/>
                      </a:lnTo>
                      <a:lnTo>
                        <a:pt x="939" y="81"/>
                      </a:lnTo>
                      <a:lnTo>
                        <a:pt x="761" y="81"/>
                      </a:lnTo>
                      <a:lnTo>
                        <a:pt x="761" y="73"/>
                      </a:lnTo>
                      <a:lnTo>
                        <a:pt x="615" y="73"/>
                      </a:lnTo>
                      <a:lnTo>
                        <a:pt x="615" y="56"/>
                      </a:lnTo>
                      <a:lnTo>
                        <a:pt x="327" y="56"/>
                      </a:lnTo>
                      <a:lnTo>
                        <a:pt x="327" y="49"/>
                      </a:lnTo>
                      <a:lnTo>
                        <a:pt x="292" y="49"/>
                      </a:lnTo>
                      <a:lnTo>
                        <a:pt x="292" y="40"/>
                      </a:lnTo>
                      <a:lnTo>
                        <a:pt x="260" y="40"/>
                      </a:lnTo>
                      <a:lnTo>
                        <a:pt x="260" y="32"/>
                      </a:lnTo>
                      <a:lnTo>
                        <a:pt x="182" y="32"/>
                      </a:lnTo>
                      <a:lnTo>
                        <a:pt x="182" y="24"/>
                      </a:lnTo>
                      <a:lnTo>
                        <a:pt x="137" y="24"/>
                      </a:lnTo>
                      <a:lnTo>
                        <a:pt x="137" y="8"/>
                      </a:lnTo>
                      <a:lnTo>
                        <a:pt x="26" y="8"/>
                      </a:lnTo>
                      <a:lnTo>
                        <a:pt x="26" y="0"/>
                      </a:lnTo>
                      <a:lnTo>
                        <a:pt x="0" y="0"/>
                      </a:lnTo>
                    </a:path>
                  </a:pathLst>
                </a:custGeom>
                <a:noFill/>
                <a:ln w="25400" cap="flat">
                  <a:solidFill>
                    <a:schemeClr val="accent2"/>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grpSp>
        </p:grpSp>
      </p:grpSp>
      <p:cxnSp>
        <p:nvCxnSpPr>
          <p:cNvPr id="1275" name="Straight Connector 1274"/>
          <p:cNvCxnSpPr/>
          <p:nvPr/>
        </p:nvCxnSpPr>
        <p:spPr>
          <a:xfrm>
            <a:off x="5117050" y="3238376"/>
            <a:ext cx="37754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76" name="Text Placeholder 2"/>
          <p:cNvSpPr>
            <a:spLocks noGrp="1"/>
          </p:cNvSpPr>
          <p:nvPr>
            <p:ph type="body" sz="quarter" idx="11"/>
          </p:nvPr>
        </p:nvSpPr>
        <p:spPr>
          <a:xfrm>
            <a:off x="4401238" y="6096000"/>
            <a:ext cx="4377637" cy="487363"/>
          </a:xfrm>
        </p:spPr>
        <p:txBody>
          <a:bodyPr/>
          <a:lstStyle/>
          <a:p>
            <a:pPr lvl="0"/>
            <a:r>
              <a:rPr lang="en-GB" dirty="0"/>
              <a:t>Yoshikawa T, et al. </a:t>
            </a:r>
            <a:r>
              <a:rPr lang="fr-FR" dirty="0"/>
              <a:t>Ann </a:t>
            </a:r>
            <a:r>
              <a:rPr lang="fr-FR" dirty="0" err="1"/>
              <a:t>Oncol</a:t>
            </a:r>
            <a:r>
              <a:rPr lang="fr-FR" dirty="0"/>
              <a:t> 2017;28(</a:t>
            </a:r>
            <a:r>
              <a:rPr lang="fr-FR" dirty="0" err="1"/>
              <a:t>Suppl</a:t>
            </a:r>
            <a:r>
              <a:rPr lang="fr-FR" dirty="0"/>
              <a:t> 5):</a:t>
            </a:r>
            <a:r>
              <a:rPr lang="fr-FR" dirty="0" err="1"/>
              <a:t>Abstr</a:t>
            </a:r>
            <a:r>
              <a:rPr lang="fr-FR" dirty="0"/>
              <a:t> </a:t>
            </a:r>
            <a:r>
              <a:rPr lang="en-GB" dirty="0" smtClean="0"/>
              <a:t>626PD</a:t>
            </a:r>
            <a:endParaRPr lang="en-GB" dirty="0"/>
          </a:p>
        </p:txBody>
      </p:sp>
      <p:sp>
        <p:nvSpPr>
          <p:cNvPr id="1277" name="Text Placeholder 2"/>
          <p:cNvSpPr>
            <a:spLocks noGrp="1"/>
          </p:cNvSpPr>
          <p:nvPr>
            <p:ph type="body" sz="quarter" idx="11"/>
          </p:nvPr>
        </p:nvSpPr>
        <p:spPr>
          <a:xfrm>
            <a:off x="369888" y="6096000"/>
            <a:ext cx="4130675" cy="487363"/>
          </a:xfrm>
        </p:spPr>
        <p:txBody>
          <a:bodyPr/>
          <a:lstStyle/>
          <a:p>
            <a:pPr algn="l" fontAlgn="auto">
              <a:spcAft>
                <a:spcPts val="0"/>
              </a:spcAft>
            </a:pPr>
            <a:r>
              <a:rPr lang="en-US" dirty="0"/>
              <a:t>*Estimated by stratified Cox regression model </a:t>
            </a:r>
            <a:r>
              <a:rPr lang="en-US" dirty="0" smtClean="0"/>
              <a:t/>
            </a:r>
            <a:br>
              <a:rPr lang="en-US" dirty="0" smtClean="0"/>
            </a:br>
            <a:r>
              <a:rPr lang="en-US" dirty="0" smtClean="0"/>
              <a:t>according </a:t>
            </a:r>
            <a:r>
              <a:rPr lang="en-US" dirty="0"/>
              <a:t>to </a:t>
            </a:r>
            <a:r>
              <a:rPr lang="en-US" dirty="0" smtClean="0"/>
              <a:t>p-stage</a:t>
            </a:r>
            <a:endParaRPr lang="en-US" dirty="0"/>
          </a:p>
        </p:txBody>
      </p:sp>
      <p:sp>
        <p:nvSpPr>
          <p:cNvPr id="1278" name="TextBox 1277"/>
          <p:cNvSpPr txBox="1"/>
          <p:nvPr/>
        </p:nvSpPr>
        <p:spPr>
          <a:xfrm>
            <a:off x="1315172" y="1412330"/>
            <a:ext cx="7375162" cy="369332"/>
          </a:xfrm>
          <a:prstGeom prst="rect">
            <a:avLst/>
          </a:prstGeom>
          <a:noFill/>
        </p:spPr>
        <p:txBody>
          <a:bodyPr wrap="square" rtlCol="0">
            <a:spAutoFit/>
          </a:bodyPr>
          <a:lstStyle/>
          <a:p>
            <a:pPr algn="ctr"/>
            <a:r>
              <a:rPr lang="en-US" b="1" dirty="0" smtClean="0">
                <a:solidFill>
                  <a:srgbClr val="4D4D4D"/>
                </a:solidFill>
              </a:rPr>
              <a:t>RFS</a:t>
            </a:r>
            <a:endParaRPr lang="en-US" b="1" dirty="0">
              <a:solidFill>
                <a:srgbClr val="4D4D4D"/>
              </a:solidFill>
            </a:endParaRPr>
          </a:p>
        </p:txBody>
      </p:sp>
    </p:spTree>
    <p:extLst>
      <p:ext uri="{BB962C8B-B14F-4D97-AF65-F5344CB8AC3E}">
        <p14:creationId xmlns="" xmlns:p14="http://schemas.microsoft.com/office/powerpoint/2010/main" val="1115941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kern="1200" dirty="0"/>
              <a:t>626PD: A randomized phase III trial comparing 4 courses and 8 courses of S-1 adjuvant chemotherapy for p-stage II gastric cancer: JCOG1104 </a:t>
            </a:r>
            <a:r>
              <a:rPr lang="en-GB" sz="1800" kern="1200" dirty="0" smtClean="0"/>
              <a:t/>
            </a:r>
            <a:br>
              <a:rPr lang="en-GB" sz="1800" kern="1200" dirty="0" smtClean="0"/>
            </a:br>
            <a:r>
              <a:rPr lang="en-GB" sz="1800" kern="1200" dirty="0" smtClean="0"/>
              <a:t>(</a:t>
            </a:r>
            <a:r>
              <a:rPr lang="en-GB" sz="1800" kern="1200" dirty="0"/>
              <a:t>OPAS-1) – Yoshikawa T, et </a:t>
            </a:r>
            <a:r>
              <a:rPr lang="en-GB" sz="1800" kern="1200" dirty="0" smtClean="0"/>
              <a:t>al</a:t>
            </a:r>
            <a:endParaRPr lang="en-GB" sz="1800" kern="1200" dirty="0"/>
          </a:p>
        </p:txBody>
      </p:sp>
      <p:sp>
        <p:nvSpPr>
          <p:cNvPr id="9" name="TextBox 8"/>
          <p:cNvSpPr txBox="1"/>
          <p:nvPr/>
        </p:nvSpPr>
        <p:spPr>
          <a:xfrm>
            <a:off x="369888" y="1295400"/>
            <a:ext cx="8404225" cy="5078313"/>
          </a:xfrm>
          <a:prstGeom prst="rect">
            <a:avLst/>
          </a:prstGeom>
          <a:noFill/>
        </p:spPr>
        <p:txBody>
          <a:bodyPr wrap="square" lIns="0" rtlCol="0">
            <a:spAutoFit/>
          </a:bodyPr>
          <a:lstStyle/>
          <a:p>
            <a:r>
              <a:rPr lang="en-GB" sz="1600" b="1" dirty="0">
                <a:solidFill>
                  <a:srgbClr val="4D4D4D"/>
                </a:solidFill>
                <a:latin typeface="Arial"/>
                <a:cs typeface="Arial"/>
              </a:rPr>
              <a:t>Key results (cont</a:t>
            </a:r>
            <a:r>
              <a:rPr lang="en-GB" sz="1600" b="1" dirty="0" smtClean="0">
                <a:solidFill>
                  <a:srgbClr val="4D4D4D"/>
                </a:solidFill>
                <a:latin typeface="Arial"/>
                <a:cs typeface="Arial"/>
              </a:rPr>
              <a:t>.)</a:t>
            </a:r>
          </a:p>
          <a:p>
            <a:pPr marL="0" indent="0">
              <a:spcBef>
                <a:spcPts val="31200"/>
              </a:spcBef>
              <a:spcAft>
                <a:spcPts val="0"/>
              </a:spcAft>
              <a:buClr>
                <a:srgbClr val="043882"/>
              </a:buClr>
              <a:buFontTx/>
              <a:buNone/>
            </a:pPr>
            <a:r>
              <a:rPr lang="en-US" sz="1600" b="1" dirty="0" smtClean="0"/>
              <a:t>Conclusion</a:t>
            </a:r>
            <a:endParaRPr lang="en-US" sz="1600" b="1" dirty="0"/>
          </a:p>
          <a:p>
            <a:pPr marL="285750" indent="-285750">
              <a:spcAft>
                <a:spcPts val="0"/>
              </a:spcAft>
              <a:buClr>
                <a:srgbClr val="043882"/>
              </a:buClr>
              <a:buFont typeface="Arial" panose="020B0604020202020204" pitchFamily="34" charset="0"/>
              <a:buChar char="•"/>
            </a:pPr>
            <a:r>
              <a:rPr lang="en-GB" sz="1600" b="1" dirty="0" smtClean="0"/>
              <a:t>In patients with pathological </a:t>
            </a:r>
            <a:r>
              <a:rPr lang="en-GB" sz="1600" b="1" dirty="0"/>
              <a:t>stage II gastric </a:t>
            </a:r>
            <a:r>
              <a:rPr lang="en-GB" sz="1600" b="1" dirty="0" smtClean="0"/>
              <a:t>cancer, it is possible to continue postoperative </a:t>
            </a:r>
            <a:r>
              <a:rPr lang="en-GB" sz="1600" b="1" dirty="0"/>
              <a:t>S-1 adjuvant CT </a:t>
            </a:r>
            <a:r>
              <a:rPr lang="en-GB" sz="1600" b="1" dirty="0" smtClean="0"/>
              <a:t>for up to 1 year</a:t>
            </a:r>
            <a:endParaRPr lang="en-US" sz="1600" b="1" dirty="0"/>
          </a:p>
        </p:txBody>
      </p:sp>
      <p:sp>
        <p:nvSpPr>
          <p:cNvPr id="15" name="Freeform: Shape 14">
            <a:extLst>
              <a:ext uri="{FF2B5EF4-FFF2-40B4-BE49-F238E27FC236}">
                <a16:creationId xmlns="" xmlns:a16="http://schemas.microsoft.com/office/drawing/2014/main" id="{38829BFA-0BA4-4D6E-AC7A-8BEAB4BD127F}"/>
              </a:ext>
            </a:extLst>
          </p:cNvPr>
          <p:cNvSpPr/>
          <p:nvPr/>
        </p:nvSpPr>
        <p:spPr>
          <a:xfrm>
            <a:off x="1306830" y="1767514"/>
            <a:ext cx="7396300" cy="2806700"/>
          </a:xfrm>
          <a:custGeom>
            <a:avLst/>
            <a:gdLst>
              <a:gd name="connsiteX0" fmla="*/ 0 w 2813050"/>
              <a:gd name="connsiteY0" fmla="*/ 0 h 2806700"/>
              <a:gd name="connsiteX1" fmla="*/ 0 w 2813050"/>
              <a:gd name="connsiteY1" fmla="*/ 2806700 h 2806700"/>
              <a:gd name="connsiteX2" fmla="*/ 2813050 w 2813050"/>
              <a:gd name="connsiteY2" fmla="*/ 2806700 h 2806700"/>
            </a:gdLst>
            <a:ahLst/>
            <a:cxnLst>
              <a:cxn ang="0">
                <a:pos x="connsiteX0" y="connsiteY0"/>
              </a:cxn>
              <a:cxn ang="0">
                <a:pos x="connsiteX1" y="connsiteY1"/>
              </a:cxn>
              <a:cxn ang="0">
                <a:pos x="connsiteX2" y="connsiteY2"/>
              </a:cxn>
            </a:cxnLst>
            <a:rect l="l" t="t" r="r" b="b"/>
            <a:pathLst>
              <a:path w="2813050" h="2806700">
                <a:moveTo>
                  <a:pt x="0" y="0"/>
                </a:moveTo>
                <a:lnTo>
                  <a:pt x="0" y="2806700"/>
                </a:lnTo>
                <a:lnTo>
                  <a:pt x="2813050" y="2806700"/>
                </a:lnTo>
              </a:path>
            </a:pathLst>
          </a:custGeom>
          <a:ln w="26035" cap="flat">
            <a:solidFill>
              <a:srgbClr val="000000"/>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en-GB" sz="1600">
              <a:solidFill>
                <a:srgbClr val="4D4D4D"/>
              </a:solidFill>
            </a:endParaRPr>
          </a:p>
        </p:txBody>
      </p:sp>
      <p:sp>
        <p:nvSpPr>
          <p:cNvPr id="16" name="TextBox 15">
            <a:extLst>
              <a:ext uri="{FF2B5EF4-FFF2-40B4-BE49-F238E27FC236}">
                <a16:creationId xmlns="" xmlns:a16="http://schemas.microsoft.com/office/drawing/2014/main" id="{389D661C-4349-4AE0-822C-76249B918AA4}"/>
              </a:ext>
            </a:extLst>
          </p:cNvPr>
          <p:cNvSpPr txBox="1"/>
          <p:nvPr/>
        </p:nvSpPr>
        <p:spPr>
          <a:xfrm>
            <a:off x="864461" y="1623434"/>
            <a:ext cx="321169" cy="288147"/>
          </a:xfrm>
          <a:prstGeom prst="rect">
            <a:avLst/>
          </a:prstGeom>
          <a:noFill/>
        </p:spPr>
        <p:txBody>
          <a:bodyPr wrap="none" lIns="36000" tIns="36000" rIns="36000" bIns="36000" rtlCol="0" anchor="ctr" anchorCtr="0">
            <a:spAutoFit/>
          </a:bodyPr>
          <a:lstStyle/>
          <a:p>
            <a:pPr algn="r" fontAlgn="auto">
              <a:spcBef>
                <a:spcPts val="0"/>
              </a:spcBef>
              <a:spcAft>
                <a:spcPts val="0"/>
              </a:spcAft>
            </a:pPr>
            <a:r>
              <a:rPr lang="en-GB" sz="1400" dirty="0">
                <a:solidFill>
                  <a:srgbClr val="000000"/>
                </a:solidFill>
                <a:latin typeface="Arial"/>
                <a:cs typeface="Arial"/>
              </a:rPr>
              <a:t>1.0</a:t>
            </a:r>
          </a:p>
        </p:txBody>
      </p:sp>
      <p:sp>
        <p:nvSpPr>
          <p:cNvPr id="17" name="TextBox 16">
            <a:extLst>
              <a:ext uri="{FF2B5EF4-FFF2-40B4-BE49-F238E27FC236}">
                <a16:creationId xmlns="" xmlns:a16="http://schemas.microsoft.com/office/drawing/2014/main" id="{F412C9E3-DA68-40A9-89F4-E58823F94551}"/>
              </a:ext>
            </a:extLst>
          </p:cNvPr>
          <p:cNvSpPr txBox="1"/>
          <p:nvPr/>
        </p:nvSpPr>
        <p:spPr>
          <a:xfrm>
            <a:off x="864461" y="2184933"/>
            <a:ext cx="321169" cy="288147"/>
          </a:xfrm>
          <a:prstGeom prst="rect">
            <a:avLst/>
          </a:prstGeom>
          <a:noFill/>
        </p:spPr>
        <p:txBody>
          <a:bodyPr wrap="none" lIns="36000" tIns="36000" rIns="36000" bIns="36000" rtlCol="0" anchor="ctr" anchorCtr="0">
            <a:spAutoFit/>
          </a:bodyPr>
          <a:lstStyle/>
          <a:p>
            <a:pPr algn="r" fontAlgn="auto">
              <a:spcBef>
                <a:spcPts val="0"/>
              </a:spcBef>
              <a:spcAft>
                <a:spcPts val="0"/>
              </a:spcAft>
            </a:pPr>
            <a:r>
              <a:rPr lang="en-GB" sz="1400" dirty="0">
                <a:solidFill>
                  <a:srgbClr val="000000"/>
                </a:solidFill>
                <a:latin typeface="Arial"/>
                <a:cs typeface="Arial"/>
              </a:rPr>
              <a:t>0.8</a:t>
            </a:r>
          </a:p>
        </p:txBody>
      </p:sp>
      <p:sp>
        <p:nvSpPr>
          <p:cNvPr id="18" name="TextBox 17">
            <a:extLst>
              <a:ext uri="{FF2B5EF4-FFF2-40B4-BE49-F238E27FC236}">
                <a16:creationId xmlns="" xmlns:a16="http://schemas.microsoft.com/office/drawing/2014/main" id="{C5320913-AA3F-40A5-83F0-7789201B948B}"/>
              </a:ext>
            </a:extLst>
          </p:cNvPr>
          <p:cNvSpPr txBox="1"/>
          <p:nvPr/>
        </p:nvSpPr>
        <p:spPr>
          <a:xfrm>
            <a:off x="864461" y="2746432"/>
            <a:ext cx="321169" cy="288147"/>
          </a:xfrm>
          <a:prstGeom prst="rect">
            <a:avLst/>
          </a:prstGeom>
          <a:noFill/>
        </p:spPr>
        <p:txBody>
          <a:bodyPr wrap="none" lIns="36000" tIns="36000" rIns="36000" bIns="36000" rtlCol="0" anchor="ctr" anchorCtr="0">
            <a:spAutoFit/>
          </a:bodyPr>
          <a:lstStyle/>
          <a:p>
            <a:pPr algn="r" fontAlgn="auto">
              <a:spcBef>
                <a:spcPts val="0"/>
              </a:spcBef>
              <a:spcAft>
                <a:spcPts val="0"/>
              </a:spcAft>
            </a:pPr>
            <a:r>
              <a:rPr lang="en-GB" sz="1400" dirty="0">
                <a:solidFill>
                  <a:srgbClr val="000000"/>
                </a:solidFill>
                <a:latin typeface="Arial"/>
                <a:cs typeface="Arial"/>
              </a:rPr>
              <a:t>0.6</a:t>
            </a:r>
          </a:p>
        </p:txBody>
      </p:sp>
      <p:sp>
        <p:nvSpPr>
          <p:cNvPr id="19" name="TextBox 18">
            <a:extLst>
              <a:ext uri="{FF2B5EF4-FFF2-40B4-BE49-F238E27FC236}">
                <a16:creationId xmlns="" xmlns:a16="http://schemas.microsoft.com/office/drawing/2014/main" id="{3EFA1628-3F57-4CA5-BB26-8B24CB31001C}"/>
              </a:ext>
            </a:extLst>
          </p:cNvPr>
          <p:cNvSpPr txBox="1"/>
          <p:nvPr/>
        </p:nvSpPr>
        <p:spPr>
          <a:xfrm>
            <a:off x="864461" y="3307931"/>
            <a:ext cx="321169" cy="288147"/>
          </a:xfrm>
          <a:prstGeom prst="rect">
            <a:avLst/>
          </a:prstGeom>
          <a:noFill/>
        </p:spPr>
        <p:txBody>
          <a:bodyPr wrap="none" lIns="36000" tIns="36000" rIns="36000" bIns="36000" rtlCol="0" anchor="ctr" anchorCtr="0">
            <a:spAutoFit/>
          </a:bodyPr>
          <a:lstStyle/>
          <a:p>
            <a:pPr algn="r" fontAlgn="auto">
              <a:spcBef>
                <a:spcPts val="0"/>
              </a:spcBef>
              <a:spcAft>
                <a:spcPts val="0"/>
              </a:spcAft>
            </a:pPr>
            <a:r>
              <a:rPr lang="en-GB" sz="1400" dirty="0">
                <a:solidFill>
                  <a:srgbClr val="000000"/>
                </a:solidFill>
                <a:latin typeface="Arial"/>
                <a:cs typeface="Arial"/>
              </a:rPr>
              <a:t>0.4</a:t>
            </a:r>
          </a:p>
        </p:txBody>
      </p:sp>
      <p:sp>
        <p:nvSpPr>
          <p:cNvPr id="20" name="TextBox 19">
            <a:extLst>
              <a:ext uri="{FF2B5EF4-FFF2-40B4-BE49-F238E27FC236}">
                <a16:creationId xmlns="" xmlns:a16="http://schemas.microsoft.com/office/drawing/2014/main" id="{50D2739C-4763-4DFD-902F-F490D4921577}"/>
              </a:ext>
            </a:extLst>
          </p:cNvPr>
          <p:cNvSpPr txBox="1"/>
          <p:nvPr/>
        </p:nvSpPr>
        <p:spPr>
          <a:xfrm>
            <a:off x="864461" y="3869430"/>
            <a:ext cx="321169" cy="288147"/>
          </a:xfrm>
          <a:prstGeom prst="rect">
            <a:avLst/>
          </a:prstGeom>
          <a:noFill/>
        </p:spPr>
        <p:txBody>
          <a:bodyPr wrap="none" lIns="36000" tIns="36000" rIns="36000" bIns="36000" rtlCol="0" anchor="ctr" anchorCtr="0">
            <a:spAutoFit/>
          </a:bodyPr>
          <a:lstStyle/>
          <a:p>
            <a:pPr algn="r" fontAlgn="auto">
              <a:spcBef>
                <a:spcPts val="0"/>
              </a:spcBef>
              <a:spcAft>
                <a:spcPts val="0"/>
              </a:spcAft>
            </a:pPr>
            <a:r>
              <a:rPr lang="en-GB" sz="1400" dirty="0">
                <a:solidFill>
                  <a:srgbClr val="000000"/>
                </a:solidFill>
                <a:latin typeface="Arial"/>
                <a:cs typeface="Arial"/>
              </a:rPr>
              <a:t>0.2</a:t>
            </a:r>
          </a:p>
        </p:txBody>
      </p:sp>
      <p:sp>
        <p:nvSpPr>
          <p:cNvPr id="21" name="TextBox 20">
            <a:extLst>
              <a:ext uri="{FF2B5EF4-FFF2-40B4-BE49-F238E27FC236}">
                <a16:creationId xmlns="" xmlns:a16="http://schemas.microsoft.com/office/drawing/2014/main" id="{A0763DA3-F5A8-4F0F-BDD1-AD5DADA58D9C}"/>
              </a:ext>
            </a:extLst>
          </p:cNvPr>
          <p:cNvSpPr txBox="1"/>
          <p:nvPr/>
        </p:nvSpPr>
        <p:spPr>
          <a:xfrm>
            <a:off x="864461" y="4430927"/>
            <a:ext cx="321169" cy="288147"/>
          </a:xfrm>
          <a:prstGeom prst="rect">
            <a:avLst/>
          </a:prstGeom>
          <a:noFill/>
        </p:spPr>
        <p:txBody>
          <a:bodyPr wrap="none" lIns="36000" tIns="36000" rIns="36000" bIns="36000" rtlCol="0" anchor="ctr" anchorCtr="0">
            <a:spAutoFit/>
          </a:bodyPr>
          <a:lstStyle/>
          <a:p>
            <a:pPr algn="r" fontAlgn="auto">
              <a:spcBef>
                <a:spcPts val="0"/>
              </a:spcBef>
              <a:spcAft>
                <a:spcPts val="0"/>
              </a:spcAft>
            </a:pPr>
            <a:r>
              <a:rPr lang="en-GB" sz="1400" dirty="0">
                <a:solidFill>
                  <a:srgbClr val="000000"/>
                </a:solidFill>
                <a:latin typeface="Arial"/>
                <a:cs typeface="Arial"/>
              </a:rPr>
              <a:t>0.0</a:t>
            </a:r>
          </a:p>
        </p:txBody>
      </p:sp>
      <p:cxnSp>
        <p:nvCxnSpPr>
          <p:cNvPr id="22" name="Straight Connector 21">
            <a:extLst>
              <a:ext uri="{FF2B5EF4-FFF2-40B4-BE49-F238E27FC236}">
                <a16:creationId xmlns="" xmlns:a16="http://schemas.microsoft.com/office/drawing/2014/main" id="{04961A2C-19D3-4549-B814-FC12A1B7848B}"/>
              </a:ext>
            </a:extLst>
          </p:cNvPr>
          <p:cNvCxnSpPr>
            <a:cxnSpLocks/>
          </p:cNvCxnSpPr>
          <p:nvPr/>
        </p:nvCxnSpPr>
        <p:spPr>
          <a:xfrm rot="5400000">
            <a:off x="1261830" y="4619214"/>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 xmlns:a16="http://schemas.microsoft.com/office/drawing/2014/main" id="{4AEA7033-0493-40BE-ACEC-5A7EE94D0B18}"/>
              </a:ext>
            </a:extLst>
          </p:cNvPr>
          <p:cNvSpPr txBox="1"/>
          <p:nvPr/>
        </p:nvSpPr>
        <p:spPr>
          <a:xfrm>
            <a:off x="1220785" y="4670464"/>
            <a:ext cx="172089" cy="288147"/>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en-GB" sz="1400" dirty="0">
                <a:solidFill>
                  <a:srgbClr val="000000"/>
                </a:solidFill>
                <a:latin typeface="Arial"/>
                <a:cs typeface="Arial"/>
              </a:rPr>
              <a:t>0</a:t>
            </a:r>
          </a:p>
        </p:txBody>
      </p:sp>
      <p:cxnSp>
        <p:nvCxnSpPr>
          <p:cNvPr id="24" name="Straight Connector 23">
            <a:extLst>
              <a:ext uri="{FF2B5EF4-FFF2-40B4-BE49-F238E27FC236}">
                <a16:creationId xmlns="" xmlns:a16="http://schemas.microsoft.com/office/drawing/2014/main" id="{D7CABEC5-14A5-4851-A49E-7F5702839480}"/>
              </a:ext>
            </a:extLst>
          </p:cNvPr>
          <p:cNvCxnSpPr>
            <a:cxnSpLocks/>
          </p:cNvCxnSpPr>
          <p:nvPr/>
        </p:nvCxnSpPr>
        <p:spPr>
          <a:xfrm rot="5400000">
            <a:off x="2738531" y="4619214"/>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 xmlns:a16="http://schemas.microsoft.com/office/drawing/2014/main" id="{F98B784F-4D65-4880-B5BC-C9C0BCA64106}"/>
              </a:ext>
            </a:extLst>
          </p:cNvPr>
          <p:cNvSpPr txBox="1"/>
          <p:nvPr/>
        </p:nvSpPr>
        <p:spPr>
          <a:xfrm>
            <a:off x="2699087" y="4670464"/>
            <a:ext cx="172089" cy="288147"/>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en-US" sz="1400" dirty="0">
                <a:solidFill>
                  <a:srgbClr val="000000"/>
                </a:solidFill>
                <a:latin typeface="Arial"/>
                <a:cs typeface="Arial"/>
              </a:rPr>
              <a:t>1</a:t>
            </a:r>
            <a:endParaRPr lang="en-GB" sz="1400" dirty="0">
              <a:solidFill>
                <a:srgbClr val="000000"/>
              </a:solidFill>
              <a:latin typeface="Arial"/>
              <a:cs typeface="Arial"/>
            </a:endParaRPr>
          </a:p>
        </p:txBody>
      </p:sp>
      <p:cxnSp>
        <p:nvCxnSpPr>
          <p:cNvPr id="26" name="Straight Connector 25">
            <a:extLst>
              <a:ext uri="{FF2B5EF4-FFF2-40B4-BE49-F238E27FC236}">
                <a16:creationId xmlns="" xmlns:a16="http://schemas.microsoft.com/office/drawing/2014/main" id="{2195A38B-A38D-4F88-836E-BEA1A5F72152}"/>
              </a:ext>
            </a:extLst>
          </p:cNvPr>
          <p:cNvCxnSpPr>
            <a:cxnSpLocks/>
          </p:cNvCxnSpPr>
          <p:nvPr/>
        </p:nvCxnSpPr>
        <p:spPr>
          <a:xfrm rot="5400000">
            <a:off x="4215232" y="4619214"/>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 xmlns:a16="http://schemas.microsoft.com/office/drawing/2014/main" id="{FBEFAFBD-9B68-4601-B5E8-DBD1779B6A90}"/>
              </a:ext>
            </a:extLst>
          </p:cNvPr>
          <p:cNvSpPr txBox="1"/>
          <p:nvPr/>
        </p:nvSpPr>
        <p:spPr>
          <a:xfrm>
            <a:off x="4175155" y="4670464"/>
            <a:ext cx="172089" cy="288147"/>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en-US" sz="1400" dirty="0">
                <a:solidFill>
                  <a:srgbClr val="000000"/>
                </a:solidFill>
                <a:latin typeface="Arial"/>
                <a:cs typeface="Arial"/>
              </a:rPr>
              <a:t>2</a:t>
            </a:r>
            <a:endParaRPr lang="en-GB" sz="1400" dirty="0">
              <a:solidFill>
                <a:srgbClr val="000000"/>
              </a:solidFill>
              <a:latin typeface="Arial"/>
              <a:cs typeface="Arial"/>
            </a:endParaRPr>
          </a:p>
        </p:txBody>
      </p:sp>
      <p:cxnSp>
        <p:nvCxnSpPr>
          <p:cNvPr id="28" name="Straight Connector 27">
            <a:extLst>
              <a:ext uri="{FF2B5EF4-FFF2-40B4-BE49-F238E27FC236}">
                <a16:creationId xmlns="" xmlns:a16="http://schemas.microsoft.com/office/drawing/2014/main" id="{A1A3363B-4AAA-43E5-B356-A5C4756B3405}"/>
              </a:ext>
            </a:extLst>
          </p:cNvPr>
          <p:cNvCxnSpPr>
            <a:cxnSpLocks/>
          </p:cNvCxnSpPr>
          <p:nvPr/>
        </p:nvCxnSpPr>
        <p:spPr>
          <a:xfrm rot="5400000">
            <a:off x="5691933" y="4619214"/>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 xmlns:a16="http://schemas.microsoft.com/office/drawing/2014/main" id="{F2231153-C7CE-4644-ACBF-94690F7C36CE}"/>
              </a:ext>
            </a:extLst>
          </p:cNvPr>
          <p:cNvSpPr txBox="1"/>
          <p:nvPr/>
        </p:nvSpPr>
        <p:spPr>
          <a:xfrm>
            <a:off x="5656591" y="4670464"/>
            <a:ext cx="172089" cy="288147"/>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en-GB" sz="1400" dirty="0">
                <a:solidFill>
                  <a:srgbClr val="000000"/>
                </a:solidFill>
                <a:latin typeface="Arial"/>
                <a:cs typeface="Arial"/>
              </a:rPr>
              <a:t>3</a:t>
            </a:r>
          </a:p>
        </p:txBody>
      </p:sp>
      <p:cxnSp>
        <p:nvCxnSpPr>
          <p:cNvPr id="30" name="Straight Connector 29">
            <a:extLst>
              <a:ext uri="{FF2B5EF4-FFF2-40B4-BE49-F238E27FC236}">
                <a16:creationId xmlns="" xmlns:a16="http://schemas.microsoft.com/office/drawing/2014/main" id="{BEF8EA67-241A-4469-ADEA-C281598DCA88}"/>
              </a:ext>
            </a:extLst>
          </p:cNvPr>
          <p:cNvCxnSpPr>
            <a:cxnSpLocks/>
          </p:cNvCxnSpPr>
          <p:nvPr/>
        </p:nvCxnSpPr>
        <p:spPr>
          <a:xfrm rot="5400000">
            <a:off x="7168634" y="4619214"/>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 xmlns:a16="http://schemas.microsoft.com/office/drawing/2014/main" id="{3F58062D-2570-42D1-8BDB-CD29A23326D9}"/>
              </a:ext>
            </a:extLst>
          </p:cNvPr>
          <p:cNvSpPr txBox="1"/>
          <p:nvPr/>
        </p:nvSpPr>
        <p:spPr>
          <a:xfrm>
            <a:off x="7133834" y="4670464"/>
            <a:ext cx="172089" cy="288147"/>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en-US" sz="1400" dirty="0">
                <a:solidFill>
                  <a:srgbClr val="000000"/>
                </a:solidFill>
                <a:latin typeface="Arial"/>
                <a:cs typeface="Arial"/>
              </a:rPr>
              <a:t>4</a:t>
            </a:r>
            <a:endParaRPr lang="en-GB" sz="1400" dirty="0">
              <a:solidFill>
                <a:srgbClr val="000000"/>
              </a:solidFill>
              <a:latin typeface="Arial"/>
              <a:cs typeface="Arial"/>
            </a:endParaRPr>
          </a:p>
        </p:txBody>
      </p:sp>
      <p:cxnSp>
        <p:nvCxnSpPr>
          <p:cNvPr id="32" name="Straight Connector 31">
            <a:extLst>
              <a:ext uri="{FF2B5EF4-FFF2-40B4-BE49-F238E27FC236}">
                <a16:creationId xmlns="" xmlns:a16="http://schemas.microsoft.com/office/drawing/2014/main" id="{42395BEE-2CF0-41EF-ADBF-6E63F620A8BD}"/>
              </a:ext>
            </a:extLst>
          </p:cNvPr>
          <p:cNvCxnSpPr>
            <a:cxnSpLocks/>
          </p:cNvCxnSpPr>
          <p:nvPr/>
        </p:nvCxnSpPr>
        <p:spPr>
          <a:xfrm rot="5400000">
            <a:off x="8645334" y="4619214"/>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 xmlns:a16="http://schemas.microsoft.com/office/drawing/2014/main" id="{823C9CAF-8F9F-417E-98B6-5B98011AB926}"/>
              </a:ext>
            </a:extLst>
          </p:cNvPr>
          <p:cNvSpPr txBox="1"/>
          <p:nvPr/>
        </p:nvSpPr>
        <p:spPr>
          <a:xfrm>
            <a:off x="8604290" y="4670464"/>
            <a:ext cx="172089" cy="288147"/>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en-US" sz="1400" dirty="0">
                <a:solidFill>
                  <a:srgbClr val="000000"/>
                </a:solidFill>
                <a:latin typeface="Arial"/>
                <a:cs typeface="Arial"/>
              </a:rPr>
              <a:t>5</a:t>
            </a:r>
            <a:endParaRPr lang="en-GB" sz="1400" dirty="0">
              <a:solidFill>
                <a:srgbClr val="000000"/>
              </a:solidFill>
              <a:latin typeface="Arial"/>
              <a:cs typeface="Arial"/>
            </a:endParaRPr>
          </a:p>
        </p:txBody>
      </p:sp>
      <p:sp>
        <p:nvSpPr>
          <p:cNvPr id="34" name="TextBox 33">
            <a:extLst>
              <a:ext uri="{FF2B5EF4-FFF2-40B4-BE49-F238E27FC236}">
                <a16:creationId xmlns="" xmlns:a16="http://schemas.microsoft.com/office/drawing/2014/main" id="{D12B661E-BC04-483F-BBFF-822063025373}"/>
              </a:ext>
            </a:extLst>
          </p:cNvPr>
          <p:cNvSpPr txBox="1"/>
          <p:nvPr/>
        </p:nvSpPr>
        <p:spPr>
          <a:xfrm>
            <a:off x="1121398" y="5068506"/>
            <a:ext cx="370863" cy="503590"/>
          </a:xfrm>
          <a:prstGeom prst="rect">
            <a:avLst/>
          </a:prstGeom>
          <a:noFill/>
        </p:spPr>
        <p:txBody>
          <a:bodyPr wrap="none" lIns="36000" tIns="36000" rIns="36000" bIns="36000" rtlCol="0" anchor="b" anchorCtr="0">
            <a:spAutoFit/>
          </a:bodyPr>
          <a:lstStyle/>
          <a:p>
            <a:pPr algn="ctr" fontAlgn="auto">
              <a:spcBef>
                <a:spcPts val="0"/>
              </a:spcBef>
              <a:spcAft>
                <a:spcPts val="0"/>
              </a:spcAft>
            </a:pPr>
            <a:r>
              <a:rPr lang="en-GB" sz="1400" dirty="0">
                <a:solidFill>
                  <a:srgbClr val="000000"/>
                </a:solidFill>
                <a:latin typeface="Arial"/>
                <a:cs typeface="Arial"/>
              </a:rPr>
              <a:t>262</a:t>
            </a:r>
          </a:p>
          <a:p>
            <a:pPr algn="ctr" fontAlgn="auto">
              <a:spcBef>
                <a:spcPts val="0"/>
              </a:spcBef>
              <a:spcAft>
                <a:spcPts val="0"/>
              </a:spcAft>
            </a:pPr>
            <a:r>
              <a:rPr lang="en-US" sz="1400" dirty="0">
                <a:solidFill>
                  <a:srgbClr val="000000"/>
                </a:solidFill>
                <a:latin typeface="Arial"/>
                <a:cs typeface="Arial"/>
              </a:rPr>
              <a:t>2</a:t>
            </a:r>
            <a:r>
              <a:rPr lang="en-GB" sz="1400" dirty="0">
                <a:solidFill>
                  <a:srgbClr val="000000"/>
                </a:solidFill>
                <a:latin typeface="Arial"/>
                <a:cs typeface="Arial"/>
              </a:rPr>
              <a:t>66</a:t>
            </a:r>
          </a:p>
        </p:txBody>
      </p:sp>
      <p:sp>
        <p:nvSpPr>
          <p:cNvPr id="35" name="TextBox 34">
            <a:extLst>
              <a:ext uri="{FF2B5EF4-FFF2-40B4-BE49-F238E27FC236}">
                <a16:creationId xmlns="" xmlns:a16="http://schemas.microsoft.com/office/drawing/2014/main" id="{B3BBD651-3F66-4CF7-8F25-B0858A6F4B84}"/>
              </a:ext>
            </a:extLst>
          </p:cNvPr>
          <p:cNvSpPr txBox="1"/>
          <p:nvPr/>
        </p:nvSpPr>
        <p:spPr>
          <a:xfrm>
            <a:off x="2599700" y="5068506"/>
            <a:ext cx="370863" cy="503590"/>
          </a:xfrm>
          <a:prstGeom prst="rect">
            <a:avLst/>
          </a:prstGeom>
          <a:noFill/>
        </p:spPr>
        <p:txBody>
          <a:bodyPr wrap="none" lIns="36000" tIns="36000" rIns="36000" bIns="36000" rtlCol="0" anchor="b" anchorCtr="0">
            <a:spAutoFit/>
          </a:bodyPr>
          <a:lstStyle/>
          <a:p>
            <a:pPr algn="ctr" fontAlgn="auto">
              <a:spcBef>
                <a:spcPts val="0"/>
              </a:spcBef>
              <a:spcAft>
                <a:spcPts val="0"/>
              </a:spcAft>
            </a:pPr>
            <a:r>
              <a:rPr lang="en-US" sz="1400" dirty="0">
                <a:solidFill>
                  <a:srgbClr val="000000"/>
                </a:solidFill>
                <a:latin typeface="Arial"/>
                <a:cs typeface="Arial"/>
              </a:rPr>
              <a:t>183</a:t>
            </a:r>
          </a:p>
          <a:p>
            <a:pPr algn="ctr" fontAlgn="auto">
              <a:spcBef>
                <a:spcPts val="0"/>
              </a:spcBef>
              <a:spcAft>
                <a:spcPts val="0"/>
              </a:spcAft>
            </a:pPr>
            <a:r>
              <a:rPr lang="en-US" sz="1400" dirty="0">
                <a:solidFill>
                  <a:srgbClr val="000000"/>
                </a:solidFill>
                <a:latin typeface="Arial"/>
                <a:cs typeface="Arial"/>
              </a:rPr>
              <a:t>173</a:t>
            </a:r>
            <a:endParaRPr lang="en-GB" sz="1400" dirty="0">
              <a:solidFill>
                <a:srgbClr val="000000"/>
              </a:solidFill>
              <a:latin typeface="Arial"/>
              <a:cs typeface="Arial"/>
            </a:endParaRPr>
          </a:p>
        </p:txBody>
      </p:sp>
      <p:sp>
        <p:nvSpPr>
          <p:cNvPr id="36" name="TextBox 35">
            <a:extLst>
              <a:ext uri="{FF2B5EF4-FFF2-40B4-BE49-F238E27FC236}">
                <a16:creationId xmlns="" xmlns:a16="http://schemas.microsoft.com/office/drawing/2014/main" id="{4C704856-EA5D-4FEC-9CE4-8E5545C4945C}"/>
              </a:ext>
            </a:extLst>
          </p:cNvPr>
          <p:cNvSpPr txBox="1"/>
          <p:nvPr/>
        </p:nvSpPr>
        <p:spPr>
          <a:xfrm>
            <a:off x="4075769" y="5068506"/>
            <a:ext cx="370862" cy="503590"/>
          </a:xfrm>
          <a:prstGeom prst="rect">
            <a:avLst/>
          </a:prstGeom>
          <a:noFill/>
        </p:spPr>
        <p:txBody>
          <a:bodyPr wrap="none" lIns="36000" tIns="36000" rIns="36000" bIns="36000" rtlCol="0" anchor="b" anchorCtr="0">
            <a:spAutoFit/>
          </a:bodyPr>
          <a:lstStyle/>
          <a:p>
            <a:pPr algn="ctr" fontAlgn="auto">
              <a:spcBef>
                <a:spcPts val="0"/>
              </a:spcBef>
              <a:spcAft>
                <a:spcPts val="0"/>
              </a:spcAft>
            </a:pPr>
            <a:r>
              <a:rPr lang="en-US" sz="1400" dirty="0">
                <a:solidFill>
                  <a:srgbClr val="000000"/>
                </a:solidFill>
                <a:latin typeface="Arial"/>
                <a:cs typeface="Arial"/>
              </a:rPr>
              <a:t>108</a:t>
            </a:r>
          </a:p>
          <a:p>
            <a:pPr algn="ctr" fontAlgn="auto">
              <a:spcBef>
                <a:spcPts val="0"/>
              </a:spcBef>
              <a:spcAft>
                <a:spcPts val="0"/>
              </a:spcAft>
            </a:pPr>
            <a:r>
              <a:rPr lang="en-US" sz="1400" dirty="0">
                <a:solidFill>
                  <a:srgbClr val="000000"/>
                </a:solidFill>
                <a:latin typeface="Arial"/>
                <a:cs typeface="Arial"/>
              </a:rPr>
              <a:t>106</a:t>
            </a:r>
            <a:endParaRPr lang="en-GB" sz="1400" dirty="0">
              <a:solidFill>
                <a:srgbClr val="000000"/>
              </a:solidFill>
              <a:latin typeface="Arial"/>
              <a:cs typeface="Arial"/>
            </a:endParaRPr>
          </a:p>
        </p:txBody>
      </p:sp>
      <p:sp>
        <p:nvSpPr>
          <p:cNvPr id="37" name="TextBox 36">
            <a:extLst>
              <a:ext uri="{FF2B5EF4-FFF2-40B4-BE49-F238E27FC236}">
                <a16:creationId xmlns="" xmlns:a16="http://schemas.microsoft.com/office/drawing/2014/main" id="{D38FED80-F5C2-4343-85EB-E2337AA093CC}"/>
              </a:ext>
            </a:extLst>
          </p:cNvPr>
          <p:cNvSpPr txBox="1"/>
          <p:nvPr/>
        </p:nvSpPr>
        <p:spPr>
          <a:xfrm>
            <a:off x="5606898" y="5068506"/>
            <a:ext cx="271475" cy="503590"/>
          </a:xfrm>
          <a:prstGeom prst="rect">
            <a:avLst/>
          </a:prstGeom>
          <a:noFill/>
        </p:spPr>
        <p:txBody>
          <a:bodyPr wrap="none" lIns="36000" tIns="36000" rIns="36000" bIns="36000" rtlCol="0" anchor="b" anchorCtr="0">
            <a:spAutoFit/>
          </a:bodyPr>
          <a:lstStyle/>
          <a:p>
            <a:pPr algn="ctr" fontAlgn="auto">
              <a:spcBef>
                <a:spcPts val="0"/>
              </a:spcBef>
              <a:spcAft>
                <a:spcPts val="0"/>
              </a:spcAft>
            </a:pPr>
            <a:r>
              <a:rPr lang="en-US" sz="1400" dirty="0">
                <a:solidFill>
                  <a:srgbClr val="000000"/>
                </a:solidFill>
                <a:latin typeface="Arial"/>
                <a:cs typeface="Arial"/>
              </a:rPr>
              <a:t>57</a:t>
            </a:r>
          </a:p>
          <a:p>
            <a:pPr algn="ctr" fontAlgn="auto">
              <a:spcBef>
                <a:spcPts val="0"/>
              </a:spcBef>
              <a:spcAft>
                <a:spcPts val="0"/>
              </a:spcAft>
            </a:pPr>
            <a:r>
              <a:rPr lang="en-US" sz="1400" dirty="0">
                <a:solidFill>
                  <a:srgbClr val="000000"/>
                </a:solidFill>
                <a:latin typeface="Arial"/>
                <a:cs typeface="Arial"/>
              </a:rPr>
              <a:t>47</a:t>
            </a:r>
            <a:endParaRPr lang="en-GB" sz="1400" dirty="0">
              <a:solidFill>
                <a:srgbClr val="000000"/>
              </a:solidFill>
              <a:latin typeface="Arial"/>
              <a:cs typeface="Arial"/>
            </a:endParaRPr>
          </a:p>
        </p:txBody>
      </p:sp>
      <p:sp>
        <p:nvSpPr>
          <p:cNvPr id="38" name="TextBox 37">
            <a:extLst>
              <a:ext uri="{FF2B5EF4-FFF2-40B4-BE49-F238E27FC236}">
                <a16:creationId xmlns="" xmlns:a16="http://schemas.microsoft.com/office/drawing/2014/main" id="{0498B1E0-5AD3-440C-91DD-B0B897D46F1C}"/>
              </a:ext>
            </a:extLst>
          </p:cNvPr>
          <p:cNvSpPr txBox="1"/>
          <p:nvPr/>
        </p:nvSpPr>
        <p:spPr>
          <a:xfrm>
            <a:off x="7084141" y="5068506"/>
            <a:ext cx="271475" cy="503590"/>
          </a:xfrm>
          <a:prstGeom prst="rect">
            <a:avLst/>
          </a:prstGeom>
          <a:noFill/>
        </p:spPr>
        <p:txBody>
          <a:bodyPr wrap="none" lIns="36000" tIns="36000" rIns="36000" bIns="36000" rtlCol="0" anchor="b" anchorCtr="0">
            <a:spAutoFit/>
          </a:bodyPr>
          <a:lstStyle/>
          <a:p>
            <a:pPr algn="ctr" fontAlgn="auto">
              <a:spcBef>
                <a:spcPts val="0"/>
              </a:spcBef>
              <a:spcAft>
                <a:spcPts val="0"/>
              </a:spcAft>
            </a:pPr>
            <a:r>
              <a:rPr lang="en-US" sz="1400" dirty="0">
                <a:solidFill>
                  <a:srgbClr val="000000"/>
                </a:solidFill>
                <a:latin typeface="Arial"/>
                <a:cs typeface="Arial"/>
              </a:rPr>
              <a:t>13</a:t>
            </a:r>
          </a:p>
          <a:p>
            <a:pPr algn="ctr" fontAlgn="auto">
              <a:spcBef>
                <a:spcPts val="0"/>
              </a:spcBef>
              <a:spcAft>
                <a:spcPts val="0"/>
              </a:spcAft>
            </a:pPr>
            <a:r>
              <a:rPr lang="en-US" sz="1400" dirty="0">
                <a:solidFill>
                  <a:srgbClr val="000000"/>
                </a:solidFill>
                <a:latin typeface="Arial"/>
                <a:cs typeface="Arial"/>
              </a:rPr>
              <a:t>14</a:t>
            </a:r>
            <a:endParaRPr lang="en-GB" sz="1400" dirty="0">
              <a:solidFill>
                <a:srgbClr val="000000"/>
              </a:solidFill>
              <a:latin typeface="Arial"/>
              <a:cs typeface="Arial"/>
            </a:endParaRPr>
          </a:p>
        </p:txBody>
      </p:sp>
      <p:sp>
        <p:nvSpPr>
          <p:cNvPr id="39" name="TextBox 38">
            <a:extLst>
              <a:ext uri="{FF2B5EF4-FFF2-40B4-BE49-F238E27FC236}">
                <a16:creationId xmlns="" xmlns:a16="http://schemas.microsoft.com/office/drawing/2014/main" id="{A76D7580-29F6-48FE-A679-0555B3B8E44C}"/>
              </a:ext>
            </a:extLst>
          </p:cNvPr>
          <p:cNvSpPr txBox="1"/>
          <p:nvPr/>
        </p:nvSpPr>
        <p:spPr>
          <a:xfrm>
            <a:off x="8604290" y="5068506"/>
            <a:ext cx="172089" cy="503590"/>
          </a:xfrm>
          <a:prstGeom prst="rect">
            <a:avLst/>
          </a:prstGeom>
          <a:noFill/>
        </p:spPr>
        <p:txBody>
          <a:bodyPr wrap="none" lIns="36000" tIns="36000" rIns="36000" bIns="36000" rtlCol="0" anchor="b" anchorCtr="0">
            <a:spAutoFit/>
          </a:bodyPr>
          <a:lstStyle/>
          <a:p>
            <a:pPr algn="ctr" fontAlgn="auto">
              <a:spcBef>
                <a:spcPts val="0"/>
              </a:spcBef>
              <a:spcAft>
                <a:spcPts val="0"/>
              </a:spcAft>
            </a:pPr>
            <a:r>
              <a:rPr lang="en-US" sz="1400" dirty="0">
                <a:solidFill>
                  <a:srgbClr val="000000"/>
                </a:solidFill>
                <a:latin typeface="Arial"/>
                <a:cs typeface="Arial"/>
              </a:rPr>
              <a:t>0</a:t>
            </a:r>
          </a:p>
          <a:p>
            <a:pPr algn="ctr" fontAlgn="auto">
              <a:spcBef>
                <a:spcPts val="0"/>
              </a:spcBef>
              <a:spcAft>
                <a:spcPts val="0"/>
              </a:spcAft>
            </a:pPr>
            <a:r>
              <a:rPr lang="en-US" sz="1400" dirty="0">
                <a:solidFill>
                  <a:srgbClr val="000000"/>
                </a:solidFill>
                <a:latin typeface="Arial"/>
                <a:cs typeface="Arial"/>
              </a:rPr>
              <a:t>0</a:t>
            </a:r>
            <a:endParaRPr lang="en-GB" sz="1400" dirty="0">
              <a:solidFill>
                <a:srgbClr val="000000"/>
              </a:solidFill>
              <a:latin typeface="Arial"/>
              <a:cs typeface="Arial"/>
            </a:endParaRPr>
          </a:p>
        </p:txBody>
      </p:sp>
      <p:sp>
        <p:nvSpPr>
          <p:cNvPr id="40" name="TextBox 39">
            <a:extLst>
              <a:ext uri="{FF2B5EF4-FFF2-40B4-BE49-F238E27FC236}">
                <a16:creationId xmlns="" xmlns:a16="http://schemas.microsoft.com/office/drawing/2014/main" id="{9053BB10-3020-466B-8B98-9CE6773D5529}"/>
              </a:ext>
            </a:extLst>
          </p:cNvPr>
          <p:cNvSpPr txBox="1"/>
          <p:nvPr/>
        </p:nvSpPr>
        <p:spPr>
          <a:xfrm>
            <a:off x="220132" y="4853062"/>
            <a:ext cx="879013" cy="719034"/>
          </a:xfrm>
          <a:prstGeom prst="rect">
            <a:avLst/>
          </a:prstGeom>
          <a:noFill/>
        </p:spPr>
        <p:txBody>
          <a:bodyPr wrap="none" lIns="36000" tIns="36000" rIns="36000" bIns="36000" rtlCol="0" anchor="b" anchorCtr="0">
            <a:spAutoFit/>
          </a:bodyPr>
          <a:lstStyle/>
          <a:p>
            <a:pPr algn="r" fontAlgn="auto">
              <a:spcBef>
                <a:spcPts val="0"/>
              </a:spcBef>
              <a:spcAft>
                <a:spcPts val="0"/>
              </a:spcAft>
            </a:pPr>
            <a:r>
              <a:rPr lang="en-US" sz="1400" dirty="0">
                <a:solidFill>
                  <a:srgbClr val="000000"/>
                </a:solidFill>
                <a:latin typeface="Arial"/>
                <a:cs typeface="Arial"/>
              </a:rPr>
              <a:t>No. at risk</a:t>
            </a:r>
          </a:p>
          <a:p>
            <a:pPr algn="r" fontAlgn="auto">
              <a:spcBef>
                <a:spcPts val="0"/>
              </a:spcBef>
              <a:spcAft>
                <a:spcPts val="0"/>
              </a:spcAft>
            </a:pPr>
            <a:r>
              <a:rPr lang="en-US" sz="1400" dirty="0">
                <a:solidFill>
                  <a:srgbClr val="B60D27"/>
                </a:solidFill>
                <a:latin typeface="Arial"/>
                <a:cs typeface="Arial"/>
              </a:rPr>
              <a:t>Arm A</a:t>
            </a:r>
          </a:p>
          <a:p>
            <a:pPr algn="r" fontAlgn="auto">
              <a:spcBef>
                <a:spcPts val="0"/>
              </a:spcBef>
              <a:spcAft>
                <a:spcPts val="0"/>
              </a:spcAft>
            </a:pPr>
            <a:r>
              <a:rPr lang="en-US" sz="1400" dirty="0">
                <a:solidFill>
                  <a:srgbClr val="B2C0D8"/>
                </a:solidFill>
                <a:latin typeface="Arial"/>
                <a:cs typeface="Arial"/>
              </a:rPr>
              <a:t>Arm B</a:t>
            </a:r>
          </a:p>
        </p:txBody>
      </p:sp>
      <p:sp>
        <p:nvSpPr>
          <p:cNvPr id="41" name="TextBox 40">
            <a:extLst>
              <a:ext uri="{FF2B5EF4-FFF2-40B4-BE49-F238E27FC236}">
                <a16:creationId xmlns="" xmlns:a16="http://schemas.microsoft.com/office/drawing/2014/main" id="{A899D7A9-54DA-4227-AE69-BBEB65F4751F}"/>
              </a:ext>
            </a:extLst>
          </p:cNvPr>
          <p:cNvSpPr txBox="1"/>
          <p:nvPr/>
        </p:nvSpPr>
        <p:spPr>
          <a:xfrm>
            <a:off x="3955267" y="4823497"/>
            <a:ext cx="2104863" cy="288147"/>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en-US" sz="1400" dirty="0">
                <a:solidFill>
                  <a:srgbClr val="000000"/>
                </a:solidFill>
                <a:latin typeface="Arial"/>
                <a:cs typeface="Arial"/>
              </a:rPr>
              <a:t>Years after </a:t>
            </a:r>
            <a:r>
              <a:rPr lang="en-US" sz="1400" dirty="0" smtClean="0">
                <a:solidFill>
                  <a:srgbClr val="000000"/>
                </a:solidFill>
                <a:latin typeface="Arial"/>
                <a:cs typeface="Arial"/>
              </a:rPr>
              <a:t>randomization</a:t>
            </a:r>
            <a:endParaRPr lang="en-GB" sz="1400" dirty="0">
              <a:solidFill>
                <a:srgbClr val="000000"/>
              </a:solidFill>
              <a:latin typeface="Arial"/>
              <a:cs typeface="Arial"/>
            </a:endParaRPr>
          </a:p>
        </p:txBody>
      </p:sp>
      <p:sp>
        <p:nvSpPr>
          <p:cNvPr id="42" name="TextBox 41">
            <a:extLst>
              <a:ext uri="{FF2B5EF4-FFF2-40B4-BE49-F238E27FC236}">
                <a16:creationId xmlns="" xmlns:a16="http://schemas.microsoft.com/office/drawing/2014/main" id="{7D082E5D-D676-4A50-8B86-21573E2B81B5}"/>
              </a:ext>
            </a:extLst>
          </p:cNvPr>
          <p:cNvSpPr txBox="1"/>
          <p:nvPr/>
        </p:nvSpPr>
        <p:spPr>
          <a:xfrm rot="16200000">
            <a:off x="-211951" y="3026792"/>
            <a:ext cx="1654867" cy="288147"/>
          </a:xfrm>
          <a:prstGeom prst="rect">
            <a:avLst/>
          </a:prstGeom>
          <a:noFill/>
        </p:spPr>
        <p:txBody>
          <a:bodyPr wrap="none" lIns="36000" tIns="36000" rIns="36000" bIns="36000" rtlCol="0" anchor="ctr" anchorCtr="0">
            <a:spAutoFit/>
          </a:bodyPr>
          <a:lstStyle/>
          <a:p>
            <a:pPr algn="ctr" fontAlgn="auto">
              <a:spcBef>
                <a:spcPts val="0"/>
              </a:spcBef>
              <a:spcAft>
                <a:spcPts val="0"/>
              </a:spcAft>
            </a:pPr>
            <a:r>
              <a:rPr lang="en-GB" sz="1400" dirty="0">
                <a:solidFill>
                  <a:srgbClr val="000000"/>
                </a:solidFill>
                <a:latin typeface="Arial"/>
                <a:cs typeface="Arial"/>
              </a:rPr>
              <a:t>Proportion surviving</a:t>
            </a:r>
          </a:p>
        </p:txBody>
      </p:sp>
      <p:sp>
        <p:nvSpPr>
          <p:cNvPr id="43" name="TextBox 42">
            <a:extLst>
              <a:ext uri="{FF2B5EF4-FFF2-40B4-BE49-F238E27FC236}">
                <a16:creationId xmlns="" xmlns:a16="http://schemas.microsoft.com/office/drawing/2014/main" id="{AD3DE071-D05B-4821-A600-BA26F533797C}"/>
              </a:ext>
            </a:extLst>
          </p:cNvPr>
          <p:cNvSpPr txBox="1"/>
          <p:nvPr/>
        </p:nvSpPr>
        <p:spPr>
          <a:xfrm>
            <a:off x="6588224" y="3639658"/>
            <a:ext cx="2111723" cy="257369"/>
          </a:xfrm>
          <a:prstGeom prst="rect">
            <a:avLst/>
          </a:prstGeom>
          <a:noFill/>
        </p:spPr>
        <p:txBody>
          <a:bodyPr wrap="none" lIns="36000" tIns="36000" rIns="36000" bIns="36000" rtlCol="0" anchor="t" anchorCtr="0">
            <a:spAutoFit/>
          </a:bodyPr>
          <a:lstStyle/>
          <a:p>
            <a:pPr fontAlgn="auto">
              <a:spcBef>
                <a:spcPts val="0"/>
              </a:spcBef>
              <a:spcAft>
                <a:spcPts val="0"/>
              </a:spcAft>
            </a:pPr>
            <a:r>
              <a:rPr lang="en-US" sz="1200" dirty="0" smtClean="0">
                <a:solidFill>
                  <a:srgbClr val="000000"/>
                </a:solidFill>
                <a:latin typeface="Arial"/>
                <a:cs typeface="Arial"/>
              </a:rPr>
              <a:t>HR </a:t>
            </a:r>
            <a:r>
              <a:rPr lang="en-US" sz="1200" dirty="0">
                <a:solidFill>
                  <a:srgbClr val="000000"/>
                </a:solidFill>
                <a:latin typeface="Arial"/>
                <a:cs typeface="Arial"/>
              </a:rPr>
              <a:t>5.18 </a:t>
            </a:r>
            <a:r>
              <a:rPr lang="en-US" sz="1200" dirty="0" smtClean="0">
                <a:solidFill>
                  <a:srgbClr val="000000"/>
                </a:solidFill>
                <a:latin typeface="Arial"/>
                <a:cs typeface="Arial"/>
              </a:rPr>
              <a:t>(95%CI 1.50, 17.90</a:t>
            </a:r>
            <a:r>
              <a:rPr lang="en-US" sz="1200" dirty="0">
                <a:solidFill>
                  <a:srgbClr val="000000"/>
                </a:solidFill>
                <a:latin typeface="Arial"/>
                <a:cs typeface="Arial"/>
              </a:rPr>
              <a:t>)</a:t>
            </a:r>
          </a:p>
        </p:txBody>
      </p:sp>
      <p:sp>
        <p:nvSpPr>
          <p:cNvPr id="44" name="TextBox 43">
            <a:extLst>
              <a:ext uri="{FF2B5EF4-FFF2-40B4-BE49-F238E27FC236}">
                <a16:creationId xmlns="" xmlns:a16="http://schemas.microsoft.com/office/drawing/2014/main" id="{025DA0EA-95DF-4C71-90C8-B0C5AFC3740E}"/>
              </a:ext>
            </a:extLst>
          </p:cNvPr>
          <p:cNvSpPr txBox="1"/>
          <p:nvPr/>
        </p:nvSpPr>
        <p:spPr>
          <a:xfrm>
            <a:off x="5353507" y="3139202"/>
            <a:ext cx="1076183" cy="442035"/>
          </a:xfrm>
          <a:prstGeom prst="rect">
            <a:avLst/>
          </a:prstGeom>
          <a:noFill/>
        </p:spPr>
        <p:txBody>
          <a:bodyPr wrap="none" lIns="36000" tIns="36000" rIns="36000" bIns="36000" rtlCol="0" anchor="t" anchorCtr="0">
            <a:spAutoFit/>
          </a:bodyPr>
          <a:lstStyle/>
          <a:p>
            <a:pPr fontAlgn="auto">
              <a:spcBef>
                <a:spcPts val="0"/>
              </a:spcBef>
              <a:spcAft>
                <a:spcPts val="0"/>
              </a:spcAft>
            </a:pPr>
            <a:r>
              <a:rPr lang="en-US" sz="1200" dirty="0">
                <a:solidFill>
                  <a:srgbClr val="000000"/>
                </a:solidFill>
                <a:latin typeface="Arial"/>
                <a:cs typeface="Arial"/>
              </a:rPr>
              <a:t>Arm A (n=262)</a:t>
            </a:r>
          </a:p>
          <a:p>
            <a:pPr fontAlgn="auto">
              <a:spcBef>
                <a:spcPts val="0"/>
              </a:spcBef>
              <a:spcAft>
                <a:spcPts val="0"/>
              </a:spcAft>
            </a:pPr>
            <a:r>
              <a:rPr lang="en-US" sz="1200" dirty="0">
                <a:solidFill>
                  <a:srgbClr val="000000"/>
                </a:solidFill>
                <a:latin typeface="Arial"/>
                <a:cs typeface="Arial"/>
              </a:rPr>
              <a:t>Arm B (n=266)</a:t>
            </a:r>
          </a:p>
        </p:txBody>
      </p:sp>
      <p:sp>
        <p:nvSpPr>
          <p:cNvPr id="45" name="TextBox 44">
            <a:extLst>
              <a:ext uri="{FF2B5EF4-FFF2-40B4-BE49-F238E27FC236}">
                <a16:creationId xmlns="" xmlns:a16="http://schemas.microsoft.com/office/drawing/2014/main" id="{883E0BE3-F386-4B3D-AA05-AFA5E6B81D56}"/>
              </a:ext>
            </a:extLst>
          </p:cNvPr>
          <p:cNvSpPr txBox="1"/>
          <p:nvPr/>
        </p:nvSpPr>
        <p:spPr>
          <a:xfrm>
            <a:off x="6472935" y="2954536"/>
            <a:ext cx="850160" cy="626701"/>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en-US" sz="1200" b="1" dirty="0">
                <a:solidFill>
                  <a:srgbClr val="000000"/>
                </a:solidFill>
                <a:latin typeface="Arial"/>
                <a:cs typeface="Arial"/>
              </a:rPr>
              <a:t>No. events</a:t>
            </a:r>
          </a:p>
          <a:p>
            <a:pPr algn="ctr" fontAlgn="auto">
              <a:spcBef>
                <a:spcPts val="0"/>
              </a:spcBef>
              <a:spcAft>
                <a:spcPts val="0"/>
              </a:spcAft>
            </a:pPr>
            <a:r>
              <a:rPr lang="en-US" sz="1200" dirty="0">
                <a:solidFill>
                  <a:srgbClr val="000000"/>
                </a:solidFill>
                <a:latin typeface="Arial"/>
                <a:cs typeface="Arial"/>
              </a:rPr>
              <a:t>3</a:t>
            </a:r>
          </a:p>
          <a:p>
            <a:pPr algn="ctr" fontAlgn="auto">
              <a:spcBef>
                <a:spcPts val="0"/>
              </a:spcBef>
              <a:spcAft>
                <a:spcPts val="0"/>
              </a:spcAft>
            </a:pPr>
            <a:r>
              <a:rPr lang="en-US" sz="1200" dirty="0">
                <a:solidFill>
                  <a:srgbClr val="000000"/>
                </a:solidFill>
                <a:latin typeface="Arial"/>
                <a:cs typeface="Arial"/>
              </a:rPr>
              <a:t>15</a:t>
            </a:r>
          </a:p>
        </p:txBody>
      </p:sp>
      <p:cxnSp>
        <p:nvCxnSpPr>
          <p:cNvPr id="46" name="Straight Connector 45">
            <a:extLst>
              <a:ext uri="{FF2B5EF4-FFF2-40B4-BE49-F238E27FC236}">
                <a16:creationId xmlns="" xmlns:a16="http://schemas.microsoft.com/office/drawing/2014/main" id="{88D8A091-96EE-4E08-A929-D7B7566BA31B}"/>
              </a:ext>
            </a:extLst>
          </p:cNvPr>
          <p:cNvCxnSpPr/>
          <p:nvPr/>
        </p:nvCxnSpPr>
        <p:spPr>
          <a:xfrm>
            <a:off x="5126687" y="3267662"/>
            <a:ext cx="188092" cy="0"/>
          </a:xfrm>
          <a:prstGeom prst="line">
            <a:avLst/>
          </a:prstGeom>
          <a:ln w="28575" cap="sq">
            <a:solidFill>
              <a:schemeClr val="accent3"/>
            </a:solidFill>
            <a:miter lim="800000"/>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 xmlns:a16="http://schemas.microsoft.com/office/drawing/2014/main" id="{A5CE6AB6-AE24-46F9-A0E6-9B253A5F15A5}"/>
              </a:ext>
            </a:extLst>
          </p:cNvPr>
          <p:cNvCxnSpPr/>
          <p:nvPr/>
        </p:nvCxnSpPr>
        <p:spPr>
          <a:xfrm>
            <a:off x="5126687" y="3451812"/>
            <a:ext cx="188092" cy="0"/>
          </a:xfrm>
          <a:prstGeom prst="line">
            <a:avLst/>
          </a:prstGeom>
          <a:ln w="28575" cap="sq">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 xmlns:a16="http://schemas.microsoft.com/office/drawing/2014/main" id="{1F7FF222-C456-4075-9B51-8309D29C8F24}"/>
              </a:ext>
            </a:extLst>
          </p:cNvPr>
          <p:cNvCxnSpPr/>
          <p:nvPr/>
        </p:nvCxnSpPr>
        <p:spPr>
          <a:xfrm>
            <a:off x="1225172" y="1767142"/>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 xmlns:a16="http://schemas.microsoft.com/office/drawing/2014/main" id="{363EC716-556C-49D3-B8BB-3E2A69E7A239}"/>
              </a:ext>
            </a:extLst>
          </p:cNvPr>
          <p:cNvCxnSpPr/>
          <p:nvPr/>
        </p:nvCxnSpPr>
        <p:spPr>
          <a:xfrm>
            <a:off x="1225172" y="2328641"/>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 xmlns:a16="http://schemas.microsoft.com/office/drawing/2014/main" id="{86D421BE-00B3-4D3E-A690-C1B045FD694E}"/>
              </a:ext>
            </a:extLst>
          </p:cNvPr>
          <p:cNvCxnSpPr/>
          <p:nvPr/>
        </p:nvCxnSpPr>
        <p:spPr>
          <a:xfrm>
            <a:off x="1225172" y="2890140"/>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 xmlns:a16="http://schemas.microsoft.com/office/drawing/2014/main" id="{F6155C2B-AF9A-455A-B01B-1C8B82C9CE96}"/>
              </a:ext>
            </a:extLst>
          </p:cNvPr>
          <p:cNvCxnSpPr/>
          <p:nvPr/>
        </p:nvCxnSpPr>
        <p:spPr>
          <a:xfrm>
            <a:off x="1225172" y="3451639"/>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 xmlns:a16="http://schemas.microsoft.com/office/drawing/2014/main" id="{7DE70D46-3E0B-4D5D-835A-7FCB3B989A60}"/>
              </a:ext>
            </a:extLst>
          </p:cNvPr>
          <p:cNvCxnSpPr/>
          <p:nvPr/>
        </p:nvCxnSpPr>
        <p:spPr>
          <a:xfrm>
            <a:off x="1225172" y="4013138"/>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 xmlns:a16="http://schemas.microsoft.com/office/drawing/2014/main" id="{FC1F46EF-A254-48BA-9512-30D6BD35EDD0}"/>
              </a:ext>
            </a:extLst>
          </p:cNvPr>
          <p:cNvCxnSpPr/>
          <p:nvPr/>
        </p:nvCxnSpPr>
        <p:spPr>
          <a:xfrm>
            <a:off x="1225172" y="4574214"/>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 xmlns:a16="http://schemas.microsoft.com/office/drawing/2014/main" id="{C0081AAA-7A52-4F01-A9FA-AFEE1E932E21}"/>
              </a:ext>
            </a:extLst>
          </p:cNvPr>
          <p:cNvSpPr txBox="1"/>
          <p:nvPr/>
        </p:nvSpPr>
        <p:spPr>
          <a:xfrm>
            <a:off x="7342610" y="2940949"/>
            <a:ext cx="1661280" cy="626701"/>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en-US" sz="1200" b="1" dirty="0">
                <a:solidFill>
                  <a:srgbClr val="000000"/>
                </a:solidFill>
                <a:latin typeface="Arial"/>
                <a:cs typeface="Arial"/>
              </a:rPr>
              <a:t>3-year </a:t>
            </a:r>
            <a:r>
              <a:rPr lang="en-US" sz="1200" b="1" dirty="0" smtClean="0">
                <a:solidFill>
                  <a:srgbClr val="000000"/>
                </a:solidFill>
                <a:latin typeface="Arial"/>
                <a:cs typeface="Arial"/>
              </a:rPr>
              <a:t>OS, % (95%CI)</a:t>
            </a:r>
            <a:endParaRPr lang="en-US" sz="1200" b="1" dirty="0">
              <a:solidFill>
                <a:srgbClr val="000000"/>
              </a:solidFill>
              <a:latin typeface="Arial"/>
              <a:cs typeface="Arial"/>
            </a:endParaRPr>
          </a:p>
          <a:p>
            <a:pPr algn="ctr" fontAlgn="auto">
              <a:spcBef>
                <a:spcPts val="0"/>
              </a:spcBef>
              <a:spcAft>
                <a:spcPts val="0"/>
              </a:spcAft>
            </a:pPr>
            <a:r>
              <a:rPr lang="en-US" sz="1200" dirty="0" smtClean="0">
                <a:solidFill>
                  <a:srgbClr val="000000"/>
                </a:solidFill>
                <a:latin typeface="Arial"/>
                <a:cs typeface="Arial"/>
              </a:rPr>
              <a:t>97.7 </a:t>
            </a:r>
            <a:r>
              <a:rPr lang="en-US" sz="1200" dirty="0">
                <a:solidFill>
                  <a:srgbClr val="000000"/>
                </a:solidFill>
                <a:latin typeface="Arial"/>
                <a:cs typeface="Arial"/>
              </a:rPr>
              <a:t>(</a:t>
            </a:r>
            <a:r>
              <a:rPr lang="en-US" sz="1200" dirty="0" smtClean="0">
                <a:solidFill>
                  <a:srgbClr val="000000"/>
                </a:solidFill>
                <a:latin typeface="Arial"/>
                <a:cs typeface="Arial"/>
              </a:rPr>
              <a:t>92.7, 99.3</a:t>
            </a:r>
            <a:r>
              <a:rPr lang="en-US" sz="1200" dirty="0">
                <a:solidFill>
                  <a:srgbClr val="000000"/>
                </a:solidFill>
                <a:latin typeface="Arial"/>
                <a:cs typeface="Arial"/>
              </a:rPr>
              <a:t>)</a:t>
            </a:r>
          </a:p>
          <a:p>
            <a:pPr algn="ctr" fontAlgn="auto">
              <a:spcBef>
                <a:spcPts val="0"/>
              </a:spcBef>
              <a:spcAft>
                <a:spcPts val="0"/>
              </a:spcAft>
            </a:pPr>
            <a:r>
              <a:rPr lang="en-US" sz="1200" dirty="0" smtClean="0">
                <a:solidFill>
                  <a:srgbClr val="000000"/>
                </a:solidFill>
                <a:latin typeface="Arial"/>
                <a:cs typeface="Arial"/>
              </a:rPr>
              <a:t>91.7 </a:t>
            </a:r>
            <a:r>
              <a:rPr lang="en-US" sz="1200" dirty="0">
                <a:solidFill>
                  <a:srgbClr val="000000"/>
                </a:solidFill>
                <a:latin typeface="Arial"/>
                <a:cs typeface="Arial"/>
              </a:rPr>
              <a:t>(</a:t>
            </a:r>
            <a:r>
              <a:rPr lang="en-US" sz="1200" dirty="0" smtClean="0">
                <a:solidFill>
                  <a:srgbClr val="000000"/>
                </a:solidFill>
                <a:latin typeface="Arial"/>
                <a:cs typeface="Arial"/>
              </a:rPr>
              <a:t>85.0, 95.5</a:t>
            </a:r>
            <a:r>
              <a:rPr lang="en-US" sz="1200" dirty="0">
                <a:solidFill>
                  <a:srgbClr val="000000"/>
                </a:solidFill>
                <a:latin typeface="Arial"/>
                <a:cs typeface="Arial"/>
              </a:rPr>
              <a:t>)</a:t>
            </a:r>
          </a:p>
        </p:txBody>
      </p:sp>
      <p:sp>
        <p:nvSpPr>
          <p:cNvPr id="55" name="TextBox 54">
            <a:extLst>
              <a:ext uri="{FF2B5EF4-FFF2-40B4-BE49-F238E27FC236}">
                <a16:creationId xmlns="" xmlns:a16="http://schemas.microsoft.com/office/drawing/2014/main" id="{64D9281B-B419-4CDD-8AA6-EBE47D52BA06}"/>
              </a:ext>
            </a:extLst>
          </p:cNvPr>
          <p:cNvSpPr txBox="1"/>
          <p:nvPr/>
        </p:nvSpPr>
        <p:spPr>
          <a:xfrm>
            <a:off x="5520329" y="4302242"/>
            <a:ext cx="3347639" cy="257369"/>
          </a:xfrm>
          <a:prstGeom prst="rect">
            <a:avLst/>
          </a:prstGeom>
          <a:noFill/>
        </p:spPr>
        <p:txBody>
          <a:bodyPr wrap="none" lIns="36000" tIns="36000" rIns="36000" bIns="36000" rtlCol="0" anchor="t" anchorCtr="0">
            <a:spAutoFit/>
          </a:bodyPr>
          <a:lstStyle/>
          <a:p>
            <a:pPr algn="r" fontAlgn="auto">
              <a:spcBef>
                <a:spcPts val="0"/>
              </a:spcBef>
              <a:spcAft>
                <a:spcPts val="0"/>
              </a:spcAft>
            </a:pPr>
            <a:r>
              <a:rPr lang="en-US" sz="1200" dirty="0">
                <a:solidFill>
                  <a:srgbClr val="000000"/>
                </a:solidFill>
                <a:latin typeface="Arial"/>
                <a:cs typeface="Arial"/>
              </a:rPr>
              <a:t>*Estimated by </a:t>
            </a:r>
            <a:r>
              <a:rPr lang="en-US" sz="1200" dirty="0" err="1">
                <a:solidFill>
                  <a:srgbClr val="000000"/>
                </a:solidFill>
                <a:latin typeface="Arial"/>
                <a:cs typeface="Arial"/>
              </a:rPr>
              <a:t>unstratified</a:t>
            </a:r>
            <a:r>
              <a:rPr lang="en-US" sz="1200" dirty="0">
                <a:solidFill>
                  <a:srgbClr val="000000"/>
                </a:solidFill>
                <a:latin typeface="Arial"/>
                <a:cs typeface="Arial"/>
              </a:rPr>
              <a:t> Cox regression model</a:t>
            </a:r>
          </a:p>
        </p:txBody>
      </p:sp>
      <p:grpSp>
        <p:nvGrpSpPr>
          <p:cNvPr id="2408" name="Group 2407">
            <a:extLst>
              <a:ext uri="{FF2B5EF4-FFF2-40B4-BE49-F238E27FC236}">
                <a16:creationId xmlns="" xmlns:a16="http://schemas.microsoft.com/office/drawing/2014/main" id="{3F48901F-AB06-4D2D-B8D9-86EEC3AD903A}"/>
              </a:ext>
            </a:extLst>
          </p:cNvPr>
          <p:cNvGrpSpPr/>
          <p:nvPr/>
        </p:nvGrpSpPr>
        <p:grpSpPr>
          <a:xfrm>
            <a:off x="1313088" y="1712032"/>
            <a:ext cx="6905625" cy="119023"/>
            <a:chOff x="1313088" y="1789406"/>
            <a:chExt cx="6905625" cy="119023"/>
          </a:xfrm>
        </p:grpSpPr>
        <p:sp>
          <p:nvSpPr>
            <p:cNvPr id="2208" name="Line 5">
              <a:extLst>
                <a:ext uri="{FF2B5EF4-FFF2-40B4-BE49-F238E27FC236}">
                  <a16:creationId xmlns="" xmlns:a16="http://schemas.microsoft.com/office/drawing/2014/main" id="{5A0E31CA-0DD5-4AE3-9696-0DA56F87F26F}"/>
                </a:ext>
              </a:extLst>
            </p:cNvPr>
            <p:cNvSpPr>
              <a:spLocks noChangeShapeType="1"/>
            </p:cNvSpPr>
            <p:nvPr/>
          </p:nvSpPr>
          <p:spPr bwMode="auto">
            <a:xfrm>
              <a:off x="7528150" y="1855530"/>
              <a:ext cx="0" cy="52899"/>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09" name="Line 6">
              <a:extLst>
                <a:ext uri="{FF2B5EF4-FFF2-40B4-BE49-F238E27FC236}">
                  <a16:creationId xmlns="" xmlns:a16="http://schemas.microsoft.com/office/drawing/2014/main" id="{87D61A2B-6E97-40B9-8DBC-C485BA378442}"/>
                </a:ext>
              </a:extLst>
            </p:cNvPr>
            <p:cNvSpPr>
              <a:spLocks noChangeShapeType="1"/>
            </p:cNvSpPr>
            <p:nvPr/>
          </p:nvSpPr>
          <p:spPr bwMode="auto">
            <a:xfrm>
              <a:off x="8213917" y="1855530"/>
              <a:ext cx="0" cy="52899"/>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10" name="Line 7">
              <a:extLst>
                <a:ext uri="{FF2B5EF4-FFF2-40B4-BE49-F238E27FC236}">
                  <a16:creationId xmlns="" xmlns:a16="http://schemas.microsoft.com/office/drawing/2014/main" id="{4EAB2D25-A422-429C-B641-5C2923F321DA}"/>
                </a:ext>
              </a:extLst>
            </p:cNvPr>
            <p:cNvSpPr>
              <a:spLocks noChangeShapeType="1"/>
            </p:cNvSpPr>
            <p:nvPr/>
          </p:nvSpPr>
          <p:spPr bwMode="auto">
            <a:xfrm>
              <a:off x="8010105" y="1855530"/>
              <a:ext cx="0" cy="52899"/>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11" name="Line 8">
              <a:extLst>
                <a:ext uri="{FF2B5EF4-FFF2-40B4-BE49-F238E27FC236}">
                  <a16:creationId xmlns="" xmlns:a16="http://schemas.microsoft.com/office/drawing/2014/main" id="{3736B285-0C35-44C1-8D73-0D41575CB3C3}"/>
                </a:ext>
              </a:extLst>
            </p:cNvPr>
            <p:cNvSpPr>
              <a:spLocks noChangeShapeType="1"/>
            </p:cNvSpPr>
            <p:nvPr/>
          </p:nvSpPr>
          <p:spPr bwMode="auto">
            <a:xfrm>
              <a:off x="7907000" y="1855530"/>
              <a:ext cx="0" cy="52899"/>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12" name="Line 9">
              <a:extLst>
                <a:ext uri="{FF2B5EF4-FFF2-40B4-BE49-F238E27FC236}">
                  <a16:creationId xmlns="" xmlns:a16="http://schemas.microsoft.com/office/drawing/2014/main" id="{FABAAAE6-C20C-4C9F-A900-BEE772408FE3}"/>
                </a:ext>
              </a:extLst>
            </p:cNvPr>
            <p:cNvSpPr>
              <a:spLocks noChangeShapeType="1"/>
            </p:cNvSpPr>
            <p:nvPr/>
          </p:nvSpPr>
          <p:spPr bwMode="auto">
            <a:xfrm>
              <a:off x="7741553" y="1855530"/>
              <a:ext cx="0" cy="52899"/>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13" name="Line 10">
              <a:extLst>
                <a:ext uri="{FF2B5EF4-FFF2-40B4-BE49-F238E27FC236}">
                  <a16:creationId xmlns="" xmlns:a16="http://schemas.microsoft.com/office/drawing/2014/main" id="{620B2C67-355D-4011-A23D-27B7A8FF8AF3}"/>
                </a:ext>
              </a:extLst>
            </p:cNvPr>
            <p:cNvSpPr>
              <a:spLocks noChangeShapeType="1"/>
            </p:cNvSpPr>
            <p:nvPr/>
          </p:nvSpPr>
          <p:spPr bwMode="auto">
            <a:xfrm>
              <a:off x="7614470" y="1855530"/>
              <a:ext cx="0" cy="52899"/>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14" name="Line 11">
              <a:extLst>
                <a:ext uri="{FF2B5EF4-FFF2-40B4-BE49-F238E27FC236}">
                  <a16:creationId xmlns="" xmlns:a16="http://schemas.microsoft.com/office/drawing/2014/main" id="{D98ABBF9-0C75-4068-AD96-9F7744D728F2}"/>
                </a:ext>
              </a:extLst>
            </p:cNvPr>
            <p:cNvSpPr>
              <a:spLocks noChangeShapeType="1"/>
            </p:cNvSpPr>
            <p:nvPr/>
          </p:nvSpPr>
          <p:spPr bwMode="auto">
            <a:xfrm>
              <a:off x="7473001" y="1855530"/>
              <a:ext cx="0" cy="52899"/>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15" name="Line 12">
              <a:extLst>
                <a:ext uri="{FF2B5EF4-FFF2-40B4-BE49-F238E27FC236}">
                  <a16:creationId xmlns="" xmlns:a16="http://schemas.microsoft.com/office/drawing/2014/main" id="{D69B7845-2502-48D6-BAE6-A78E905A110A}"/>
                </a:ext>
              </a:extLst>
            </p:cNvPr>
            <p:cNvSpPr>
              <a:spLocks noChangeShapeType="1"/>
            </p:cNvSpPr>
            <p:nvPr/>
          </p:nvSpPr>
          <p:spPr bwMode="auto">
            <a:xfrm>
              <a:off x="7308753" y="1855530"/>
              <a:ext cx="0" cy="52899"/>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16" name="Line 13">
              <a:extLst>
                <a:ext uri="{FF2B5EF4-FFF2-40B4-BE49-F238E27FC236}">
                  <a16:creationId xmlns="" xmlns:a16="http://schemas.microsoft.com/office/drawing/2014/main" id="{90D7CC97-6D9B-4346-AC13-249C13B7024D}"/>
                </a:ext>
              </a:extLst>
            </p:cNvPr>
            <p:cNvSpPr>
              <a:spLocks noChangeShapeType="1"/>
            </p:cNvSpPr>
            <p:nvPr/>
          </p:nvSpPr>
          <p:spPr bwMode="auto">
            <a:xfrm>
              <a:off x="7232024" y="1855530"/>
              <a:ext cx="0" cy="52899"/>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17" name="Line 14">
              <a:extLst>
                <a:ext uri="{FF2B5EF4-FFF2-40B4-BE49-F238E27FC236}">
                  <a16:creationId xmlns="" xmlns:a16="http://schemas.microsoft.com/office/drawing/2014/main" id="{036787A0-A30B-484B-80E7-513EF4949D4F}"/>
                </a:ext>
              </a:extLst>
            </p:cNvPr>
            <p:cNvSpPr>
              <a:spLocks noChangeShapeType="1"/>
            </p:cNvSpPr>
            <p:nvPr/>
          </p:nvSpPr>
          <p:spPr bwMode="auto">
            <a:xfrm>
              <a:off x="7193659" y="1855530"/>
              <a:ext cx="0" cy="52899"/>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18" name="Line 15">
              <a:extLst>
                <a:ext uri="{FF2B5EF4-FFF2-40B4-BE49-F238E27FC236}">
                  <a16:creationId xmlns="" xmlns:a16="http://schemas.microsoft.com/office/drawing/2014/main" id="{1CC9300E-1273-4C40-BE6C-C1A197FDDEFF}"/>
                </a:ext>
              </a:extLst>
            </p:cNvPr>
            <p:cNvSpPr>
              <a:spLocks noChangeShapeType="1"/>
            </p:cNvSpPr>
            <p:nvPr/>
          </p:nvSpPr>
          <p:spPr bwMode="auto">
            <a:xfrm>
              <a:off x="7104941" y="1855530"/>
              <a:ext cx="0" cy="52899"/>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19" name="Line 16">
              <a:extLst>
                <a:ext uri="{FF2B5EF4-FFF2-40B4-BE49-F238E27FC236}">
                  <a16:creationId xmlns="" xmlns:a16="http://schemas.microsoft.com/office/drawing/2014/main" id="{AC6B9F33-E3B1-48D2-BD66-FF41CA3637CE}"/>
                </a:ext>
              </a:extLst>
            </p:cNvPr>
            <p:cNvSpPr>
              <a:spLocks noChangeShapeType="1"/>
            </p:cNvSpPr>
            <p:nvPr/>
          </p:nvSpPr>
          <p:spPr bwMode="auto">
            <a:xfrm>
              <a:off x="7079764" y="1855530"/>
              <a:ext cx="0" cy="52899"/>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20" name="Line 17">
              <a:extLst>
                <a:ext uri="{FF2B5EF4-FFF2-40B4-BE49-F238E27FC236}">
                  <a16:creationId xmlns="" xmlns:a16="http://schemas.microsoft.com/office/drawing/2014/main" id="{D59B9149-5902-45E1-8654-877A1C7512CD}"/>
                </a:ext>
              </a:extLst>
            </p:cNvPr>
            <p:cNvSpPr>
              <a:spLocks noChangeShapeType="1"/>
            </p:cNvSpPr>
            <p:nvPr/>
          </p:nvSpPr>
          <p:spPr bwMode="auto">
            <a:xfrm>
              <a:off x="7054587" y="1855530"/>
              <a:ext cx="0" cy="52899"/>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21" name="Line 18">
              <a:extLst>
                <a:ext uri="{FF2B5EF4-FFF2-40B4-BE49-F238E27FC236}">
                  <a16:creationId xmlns="" xmlns:a16="http://schemas.microsoft.com/office/drawing/2014/main" id="{52449EBE-BC61-475A-8E21-35BB1A304496}"/>
                </a:ext>
              </a:extLst>
            </p:cNvPr>
            <p:cNvSpPr>
              <a:spLocks noChangeShapeType="1"/>
            </p:cNvSpPr>
            <p:nvPr/>
          </p:nvSpPr>
          <p:spPr bwMode="auto">
            <a:xfrm>
              <a:off x="6977858" y="1855530"/>
              <a:ext cx="0" cy="52899"/>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22" name="Line 19">
              <a:extLst>
                <a:ext uri="{FF2B5EF4-FFF2-40B4-BE49-F238E27FC236}">
                  <a16:creationId xmlns="" xmlns:a16="http://schemas.microsoft.com/office/drawing/2014/main" id="{9F9E5220-2E46-4669-864E-AF766625AA70}"/>
                </a:ext>
              </a:extLst>
            </p:cNvPr>
            <p:cNvSpPr>
              <a:spLocks noChangeShapeType="1"/>
            </p:cNvSpPr>
            <p:nvPr/>
          </p:nvSpPr>
          <p:spPr bwMode="auto">
            <a:xfrm>
              <a:off x="6849577" y="1855530"/>
              <a:ext cx="0" cy="52899"/>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23" name="Line 20">
              <a:extLst>
                <a:ext uri="{FF2B5EF4-FFF2-40B4-BE49-F238E27FC236}">
                  <a16:creationId xmlns="" xmlns:a16="http://schemas.microsoft.com/office/drawing/2014/main" id="{20879364-4D25-4C86-BE9F-842CAC870F11}"/>
                </a:ext>
              </a:extLst>
            </p:cNvPr>
            <p:cNvSpPr>
              <a:spLocks noChangeShapeType="1"/>
            </p:cNvSpPr>
            <p:nvPr/>
          </p:nvSpPr>
          <p:spPr bwMode="auto">
            <a:xfrm>
              <a:off x="6811212" y="1855530"/>
              <a:ext cx="0" cy="52899"/>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24" name="Line 21">
              <a:extLst>
                <a:ext uri="{FF2B5EF4-FFF2-40B4-BE49-F238E27FC236}">
                  <a16:creationId xmlns="" xmlns:a16="http://schemas.microsoft.com/office/drawing/2014/main" id="{E9939CE1-AF16-4416-A56B-B477FCD8F3F9}"/>
                </a:ext>
              </a:extLst>
            </p:cNvPr>
            <p:cNvSpPr>
              <a:spLocks noChangeShapeType="1"/>
            </p:cNvSpPr>
            <p:nvPr/>
          </p:nvSpPr>
          <p:spPr bwMode="auto">
            <a:xfrm>
              <a:off x="6709306" y="1855530"/>
              <a:ext cx="0" cy="52899"/>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25" name="Line 22">
              <a:extLst>
                <a:ext uri="{FF2B5EF4-FFF2-40B4-BE49-F238E27FC236}">
                  <a16:creationId xmlns="" xmlns:a16="http://schemas.microsoft.com/office/drawing/2014/main" id="{8F84D352-7FB9-44DD-AF23-0450A6E17112}"/>
                </a:ext>
              </a:extLst>
            </p:cNvPr>
            <p:cNvSpPr>
              <a:spLocks noChangeShapeType="1"/>
            </p:cNvSpPr>
            <p:nvPr/>
          </p:nvSpPr>
          <p:spPr bwMode="auto">
            <a:xfrm>
              <a:off x="6518682" y="1855530"/>
              <a:ext cx="0" cy="52899"/>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26" name="Line 23">
              <a:extLst>
                <a:ext uri="{FF2B5EF4-FFF2-40B4-BE49-F238E27FC236}">
                  <a16:creationId xmlns="" xmlns:a16="http://schemas.microsoft.com/office/drawing/2014/main" id="{D97AE218-FC1A-4E90-B6F3-482A880CB8AE}"/>
                </a:ext>
              </a:extLst>
            </p:cNvPr>
            <p:cNvSpPr>
              <a:spLocks noChangeShapeType="1"/>
            </p:cNvSpPr>
            <p:nvPr/>
          </p:nvSpPr>
          <p:spPr bwMode="auto">
            <a:xfrm>
              <a:off x="6468329" y="1855530"/>
              <a:ext cx="0" cy="52899"/>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27" name="Line 24">
              <a:extLst>
                <a:ext uri="{FF2B5EF4-FFF2-40B4-BE49-F238E27FC236}">
                  <a16:creationId xmlns="" xmlns:a16="http://schemas.microsoft.com/office/drawing/2014/main" id="{C73E4AAA-DB70-424E-9BDC-0A31238A5F9B}"/>
                </a:ext>
              </a:extLst>
            </p:cNvPr>
            <p:cNvSpPr>
              <a:spLocks noChangeShapeType="1"/>
            </p:cNvSpPr>
            <p:nvPr/>
          </p:nvSpPr>
          <p:spPr bwMode="auto">
            <a:xfrm>
              <a:off x="6429964" y="1855530"/>
              <a:ext cx="0" cy="52899"/>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28" name="Line 25">
              <a:extLst>
                <a:ext uri="{FF2B5EF4-FFF2-40B4-BE49-F238E27FC236}">
                  <a16:creationId xmlns="" xmlns:a16="http://schemas.microsoft.com/office/drawing/2014/main" id="{F6B52E17-18CF-4434-A278-57368AFD33D1}"/>
                </a:ext>
              </a:extLst>
            </p:cNvPr>
            <p:cNvSpPr>
              <a:spLocks noChangeShapeType="1"/>
            </p:cNvSpPr>
            <p:nvPr/>
          </p:nvSpPr>
          <p:spPr bwMode="auto">
            <a:xfrm>
              <a:off x="6379610" y="1855530"/>
              <a:ext cx="0" cy="52899"/>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29" name="Line 26">
              <a:extLst>
                <a:ext uri="{FF2B5EF4-FFF2-40B4-BE49-F238E27FC236}">
                  <a16:creationId xmlns="" xmlns:a16="http://schemas.microsoft.com/office/drawing/2014/main" id="{BDCDB49D-92B9-4063-9E37-187163617BEC}"/>
                </a:ext>
              </a:extLst>
            </p:cNvPr>
            <p:cNvSpPr>
              <a:spLocks noChangeShapeType="1"/>
            </p:cNvSpPr>
            <p:nvPr/>
          </p:nvSpPr>
          <p:spPr bwMode="auto">
            <a:xfrm>
              <a:off x="6340047" y="1855530"/>
              <a:ext cx="0" cy="52899"/>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30" name="Line 27">
              <a:extLst>
                <a:ext uri="{FF2B5EF4-FFF2-40B4-BE49-F238E27FC236}">
                  <a16:creationId xmlns="" xmlns:a16="http://schemas.microsoft.com/office/drawing/2014/main" id="{ADC5C0B6-39CC-4ACA-B948-0EB66C2F2121}"/>
                </a:ext>
              </a:extLst>
            </p:cNvPr>
            <p:cNvSpPr>
              <a:spLocks noChangeShapeType="1"/>
            </p:cNvSpPr>
            <p:nvPr/>
          </p:nvSpPr>
          <p:spPr bwMode="auto">
            <a:xfrm>
              <a:off x="6316069" y="1855530"/>
              <a:ext cx="0" cy="52899"/>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31" name="Line 28">
              <a:extLst>
                <a:ext uri="{FF2B5EF4-FFF2-40B4-BE49-F238E27FC236}">
                  <a16:creationId xmlns="" xmlns:a16="http://schemas.microsoft.com/office/drawing/2014/main" id="{3A05952C-DDDF-4186-8EEF-BF83F5D740BF}"/>
                </a:ext>
              </a:extLst>
            </p:cNvPr>
            <p:cNvSpPr>
              <a:spLocks noChangeShapeType="1"/>
            </p:cNvSpPr>
            <p:nvPr/>
          </p:nvSpPr>
          <p:spPr bwMode="auto">
            <a:xfrm>
              <a:off x="6238141" y="1855530"/>
              <a:ext cx="0" cy="52899"/>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32" name="Line 29">
              <a:extLst>
                <a:ext uri="{FF2B5EF4-FFF2-40B4-BE49-F238E27FC236}">
                  <a16:creationId xmlns="" xmlns:a16="http://schemas.microsoft.com/office/drawing/2014/main" id="{8267FF51-D3FD-41F1-B945-1533380B32D4}"/>
                </a:ext>
              </a:extLst>
            </p:cNvPr>
            <p:cNvSpPr>
              <a:spLocks noChangeShapeType="1"/>
            </p:cNvSpPr>
            <p:nvPr/>
          </p:nvSpPr>
          <p:spPr bwMode="auto">
            <a:xfrm>
              <a:off x="6199777" y="1855530"/>
              <a:ext cx="0" cy="52899"/>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33" name="Line 30">
              <a:extLst>
                <a:ext uri="{FF2B5EF4-FFF2-40B4-BE49-F238E27FC236}">
                  <a16:creationId xmlns="" xmlns:a16="http://schemas.microsoft.com/office/drawing/2014/main" id="{5038214F-10DA-4E7B-8C12-B8EF61292891}"/>
                </a:ext>
              </a:extLst>
            </p:cNvPr>
            <p:cNvSpPr>
              <a:spLocks noChangeShapeType="1"/>
            </p:cNvSpPr>
            <p:nvPr/>
          </p:nvSpPr>
          <p:spPr bwMode="auto">
            <a:xfrm>
              <a:off x="6034329" y="1855530"/>
              <a:ext cx="0" cy="52899"/>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34" name="Line 31">
              <a:extLst>
                <a:ext uri="{FF2B5EF4-FFF2-40B4-BE49-F238E27FC236}">
                  <a16:creationId xmlns="" xmlns:a16="http://schemas.microsoft.com/office/drawing/2014/main" id="{3EFCD7E0-2380-4B9B-91B5-DA9473B9BB0A}"/>
                </a:ext>
              </a:extLst>
            </p:cNvPr>
            <p:cNvSpPr>
              <a:spLocks noChangeShapeType="1"/>
            </p:cNvSpPr>
            <p:nvPr/>
          </p:nvSpPr>
          <p:spPr bwMode="auto">
            <a:xfrm>
              <a:off x="5958799" y="1855530"/>
              <a:ext cx="0" cy="52899"/>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35" name="Line 32">
              <a:extLst>
                <a:ext uri="{FF2B5EF4-FFF2-40B4-BE49-F238E27FC236}">
                  <a16:creationId xmlns="" xmlns:a16="http://schemas.microsoft.com/office/drawing/2014/main" id="{ECA92477-F4DA-4D9B-9236-9AEC590D7EA3}"/>
                </a:ext>
              </a:extLst>
            </p:cNvPr>
            <p:cNvSpPr>
              <a:spLocks noChangeShapeType="1"/>
            </p:cNvSpPr>
            <p:nvPr/>
          </p:nvSpPr>
          <p:spPr bwMode="auto">
            <a:xfrm>
              <a:off x="5919236" y="1855530"/>
              <a:ext cx="0" cy="52899"/>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36" name="Line 33">
              <a:extLst>
                <a:ext uri="{FF2B5EF4-FFF2-40B4-BE49-F238E27FC236}">
                  <a16:creationId xmlns="" xmlns:a16="http://schemas.microsoft.com/office/drawing/2014/main" id="{C0BF859B-825A-45B6-B056-ED7DC57BD86F}"/>
                </a:ext>
              </a:extLst>
            </p:cNvPr>
            <p:cNvSpPr>
              <a:spLocks noChangeShapeType="1"/>
            </p:cNvSpPr>
            <p:nvPr/>
          </p:nvSpPr>
          <p:spPr bwMode="auto">
            <a:xfrm>
              <a:off x="5870081" y="1855530"/>
              <a:ext cx="0" cy="52899"/>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37" name="Line 34">
              <a:extLst>
                <a:ext uri="{FF2B5EF4-FFF2-40B4-BE49-F238E27FC236}">
                  <a16:creationId xmlns="" xmlns:a16="http://schemas.microsoft.com/office/drawing/2014/main" id="{7FFCE1DD-C42B-49EA-9788-86A1F444860B}"/>
                </a:ext>
              </a:extLst>
            </p:cNvPr>
            <p:cNvSpPr>
              <a:spLocks noChangeShapeType="1"/>
            </p:cNvSpPr>
            <p:nvPr/>
          </p:nvSpPr>
          <p:spPr bwMode="auto">
            <a:xfrm>
              <a:off x="7536542" y="1855530"/>
              <a:ext cx="0" cy="52899"/>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38" name="Line 35">
              <a:extLst>
                <a:ext uri="{FF2B5EF4-FFF2-40B4-BE49-F238E27FC236}">
                  <a16:creationId xmlns="" xmlns:a16="http://schemas.microsoft.com/office/drawing/2014/main" id="{27EB6806-62E7-43E8-936D-6A354209BD61}"/>
                </a:ext>
              </a:extLst>
            </p:cNvPr>
            <p:cNvSpPr>
              <a:spLocks noChangeShapeType="1"/>
            </p:cNvSpPr>
            <p:nvPr/>
          </p:nvSpPr>
          <p:spPr bwMode="auto">
            <a:xfrm>
              <a:off x="7132515" y="1855530"/>
              <a:ext cx="0" cy="52899"/>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39" name="Line 36">
              <a:extLst>
                <a:ext uri="{FF2B5EF4-FFF2-40B4-BE49-F238E27FC236}">
                  <a16:creationId xmlns="" xmlns:a16="http://schemas.microsoft.com/office/drawing/2014/main" id="{B6DC6221-A992-43EE-A168-D3130DA7805E}"/>
                </a:ext>
              </a:extLst>
            </p:cNvPr>
            <p:cNvSpPr>
              <a:spLocks noChangeShapeType="1"/>
            </p:cNvSpPr>
            <p:nvPr/>
          </p:nvSpPr>
          <p:spPr bwMode="auto">
            <a:xfrm>
              <a:off x="7143305" y="1855530"/>
              <a:ext cx="0" cy="52899"/>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40" name="Line 37">
              <a:extLst>
                <a:ext uri="{FF2B5EF4-FFF2-40B4-BE49-F238E27FC236}">
                  <a16:creationId xmlns="" xmlns:a16="http://schemas.microsoft.com/office/drawing/2014/main" id="{F18A6A22-377E-4FA1-8F28-868AEFD99CD0}"/>
                </a:ext>
              </a:extLst>
            </p:cNvPr>
            <p:cNvSpPr>
              <a:spLocks noChangeShapeType="1"/>
            </p:cNvSpPr>
            <p:nvPr/>
          </p:nvSpPr>
          <p:spPr bwMode="auto">
            <a:xfrm>
              <a:off x="6775245" y="1855530"/>
              <a:ext cx="0" cy="52899"/>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41" name="Line 38">
              <a:extLst>
                <a:ext uri="{FF2B5EF4-FFF2-40B4-BE49-F238E27FC236}">
                  <a16:creationId xmlns="" xmlns:a16="http://schemas.microsoft.com/office/drawing/2014/main" id="{30FA7C3C-C69C-4161-ACC0-551B379B306E}"/>
                </a:ext>
              </a:extLst>
            </p:cNvPr>
            <p:cNvSpPr>
              <a:spLocks noChangeShapeType="1"/>
            </p:cNvSpPr>
            <p:nvPr/>
          </p:nvSpPr>
          <p:spPr bwMode="auto">
            <a:xfrm>
              <a:off x="6786035" y="1855530"/>
              <a:ext cx="0" cy="52899"/>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42" name="Line 39">
              <a:extLst>
                <a:ext uri="{FF2B5EF4-FFF2-40B4-BE49-F238E27FC236}">
                  <a16:creationId xmlns="" xmlns:a16="http://schemas.microsoft.com/office/drawing/2014/main" id="{B2412D66-8DF2-42F8-B082-B0DAF17C68F2}"/>
                </a:ext>
              </a:extLst>
            </p:cNvPr>
            <p:cNvSpPr>
              <a:spLocks noChangeShapeType="1"/>
            </p:cNvSpPr>
            <p:nvPr/>
          </p:nvSpPr>
          <p:spPr bwMode="auto">
            <a:xfrm>
              <a:off x="5742998" y="1855530"/>
              <a:ext cx="0" cy="52899"/>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43" name="Line 40">
              <a:extLst>
                <a:ext uri="{FF2B5EF4-FFF2-40B4-BE49-F238E27FC236}">
                  <a16:creationId xmlns="" xmlns:a16="http://schemas.microsoft.com/office/drawing/2014/main" id="{B6BC517E-A3E4-4F86-ABCB-E68A279C403D}"/>
                </a:ext>
              </a:extLst>
            </p:cNvPr>
            <p:cNvSpPr>
              <a:spLocks noChangeShapeType="1"/>
            </p:cNvSpPr>
            <p:nvPr/>
          </p:nvSpPr>
          <p:spPr bwMode="auto">
            <a:xfrm>
              <a:off x="5702236" y="1855530"/>
              <a:ext cx="0" cy="52899"/>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44" name="Line 41">
              <a:extLst>
                <a:ext uri="{FF2B5EF4-FFF2-40B4-BE49-F238E27FC236}">
                  <a16:creationId xmlns="" xmlns:a16="http://schemas.microsoft.com/office/drawing/2014/main" id="{BADEB5FE-FEA7-435C-A6C5-686854FEED2D}"/>
                </a:ext>
              </a:extLst>
            </p:cNvPr>
            <p:cNvSpPr>
              <a:spLocks noChangeShapeType="1"/>
            </p:cNvSpPr>
            <p:nvPr/>
          </p:nvSpPr>
          <p:spPr bwMode="auto">
            <a:xfrm>
              <a:off x="5639893" y="1855530"/>
              <a:ext cx="0" cy="52899"/>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45" name="Line 42">
              <a:extLst>
                <a:ext uri="{FF2B5EF4-FFF2-40B4-BE49-F238E27FC236}">
                  <a16:creationId xmlns="" xmlns:a16="http://schemas.microsoft.com/office/drawing/2014/main" id="{E97BD1AF-FC16-4B8A-8916-0C9FF296CC32}"/>
                </a:ext>
              </a:extLst>
            </p:cNvPr>
            <p:cNvSpPr>
              <a:spLocks noChangeShapeType="1"/>
            </p:cNvSpPr>
            <p:nvPr/>
          </p:nvSpPr>
          <p:spPr bwMode="auto">
            <a:xfrm>
              <a:off x="5588341" y="1855530"/>
              <a:ext cx="0" cy="52899"/>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46" name="Line 43">
              <a:extLst>
                <a:ext uri="{FF2B5EF4-FFF2-40B4-BE49-F238E27FC236}">
                  <a16:creationId xmlns="" xmlns:a16="http://schemas.microsoft.com/office/drawing/2014/main" id="{9644B208-B562-4EFE-8785-286928B2A543}"/>
                </a:ext>
              </a:extLst>
            </p:cNvPr>
            <p:cNvSpPr>
              <a:spLocks noChangeShapeType="1"/>
            </p:cNvSpPr>
            <p:nvPr/>
          </p:nvSpPr>
          <p:spPr bwMode="auto">
            <a:xfrm>
              <a:off x="5383330" y="1855530"/>
              <a:ext cx="0" cy="52899"/>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47" name="Line 44">
              <a:extLst>
                <a:ext uri="{FF2B5EF4-FFF2-40B4-BE49-F238E27FC236}">
                  <a16:creationId xmlns="" xmlns:a16="http://schemas.microsoft.com/office/drawing/2014/main" id="{00DB5633-BCBF-44BB-92F3-A05F70B719F2}"/>
                </a:ext>
              </a:extLst>
            </p:cNvPr>
            <p:cNvSpPr>
              <a:spLocks noChangeShapeType="1"/>
            </p:cNvSpPr>
            <p:nvPr/>
          </p:nvSpPr>
          <p:spPr bwMode="auto">
            <a:xfrm>
              <a:off x="5040447" y="1855530"/>
              <a:ext cx="0" cy="52899"/>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48" name="Line 45">
              <a:extLst>
                <a:ext uri="{FF2B5EF4-FFF2-40B4-BE49-F238E27FC236}">
                  <a16:creationId xmlns="" xmlns:a16="http://schemas.microsoft.com/office/drawing/2014/main" id="{96E48327-9DCB-4235-8D89-F893C5670A02}"/>
                </a:ext>
              </a:extLst>
            </p:cNvPr>
            <p:cNvSpPr>
              <a:spLocks noChangeShapeType="1"/>
            </p:cNvSpPr>
            <p:nvPr/>
          </p:nvSpPr>
          <p:spPr bwMode="auto">
            <a:xfrm>
              <a:off x="4964917" y="1855530"/>
              <a:ext cx="0" cy="52899"/>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49" name="Line 46">
              <a:extLst>
                <a:ext uri="{FF2B5EF4-FFF2-40B4-BE49-F238E27FC236}">
                  <a16:creationId xmlns="" xmlns:a16="http://schemas.microsoft.com/office/drawing/2014/main" id="{ADAC34CF-479F-4666-B178-E34975B84E69}"/>
                </a:ext>
              </a:extLst>
            </p:cNvPr>
            <p:cNvSpPr>
              <a:spLocks noChangeShapeType="1"/>
            </p:cNvSpPr>
            <p:nvPr/>
          </p:nvSpPr>
          <p:spPr bwMode="auto">
            <a:xfrm>
              <a:off x="4939740" y="1855530"/>
              <a:ext cx="0" cy="52899"/>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50" name="Line 47">
              <a:extLst>
                <a:ext uri="{FF2B5EF4-FFF2-40B4-BE49-F238E27FC236}">
                  <a16:creationId xmlns="" xmlns:a16="http://schemas.microsoft.com/office/drawing/2014/main" id="{D5C9FAFE-F2AE-4B20-B0B8-C1C2EBF70607}"/>
                </a:ext>
              </a:extLst>
            </p:cNvPr>
            <p:cNvSpPr>
              <a:spLocks noChangeShapeType="1"/>
            </p:cNvSpPr>
            <p:nvPr/>
          </p:nvSpPr>
          <p:spPr bwMode="auto">
            <a:xfrm>
              <a:off x="4810259" y="1855530"/>
              <a:ext cx="0" cy="52899"/>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51" name="Line 48">
              <a:extLst>
                <a:ext uri="{FF2B5EF4-FFF2-40B4-BE49-F238E27FC236}">
                  <a16:creationId xmlns="" xmlns:a16="http://schemas.microsoft.com/office/drawing/2014/main" id="{1695D6A6-162A-4871-BEA8-B073D967A2AC}"/>
                </a:ext>
              </a:extLst>
            </p:cNvPr>
            <p:cNvSpPr>
              <a:spLocks noChangeShapeType="1"/>
            </p:cNvSpPr>
            <p:nvPr/>
          </p:nvSpPr>
          <p:spPr bwMode="auto">
            <a:xfrm>
              <a:off x="5753788" y="1855530"/>
              <a:ext cx="0" cy="52899"/>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52" name="Line 49">
              <a:extLst>
                <a:ext uri="{FF2B5EF4-FFF2-40B4-BE49-F238E27FC236}">
                  <a16:creationId xmlns="" xmlns:a16="http://schemas.microsoft.com/office/drawing/2014/main" id="{27C3BDA5-3EA0-421B-96AA-D51BE8825ED5}"/>
                </a:ext>
              </a:extLst>
            </p:cNvPr>
            <p:cNvSpPr>
              <a:spLocks noChangeShapeType="1"/>
            </p:cNvSpPr>
            <p:nvPr/>
          </p:nvSpPr>
          <p:spPr bwMode="auto">
            <a:xfrm>
              <a:off x="5781363" y="1855530"/>
              <a:ext cx="0" cy="52899"/>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53" name="Line 50">
              <a:extLst>
                <a:ext uri="{FF2B5EF4-FFF2-40B4-BE49-F238E27FC236}">
                  <a16:creationId xmlns="" xmlns:a16="http://schemas.microsoft.com/office/drawing/2014/main" id="{0A34BEEC-3BB0-4944-8148-4AB314D93C19}"/>
                </a:ext>
              </a:extLst>
            </p:cNvPr>
            <p:cNvSpPr>
              <a:spLocks noChangeShapeType="1"/>
            </p:cNvSpPr>
            <p:nvPr/>
          </p:nvSpPr>
          <p:spPr bwMode="auto">
            <a:xfrm>
              <a:off x="5792153" y="1855530"/>
              <a:ext cx="0" cy="52899"/>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54" name="Line 51">
              <a:extLst>
                <a:ext uri="{FF2B5EF4-FFF2-40B4-BE49-F238E27FC236}">
                  <a16:creationId xmlns="" xmlns:a16="http://schemas.microsoft.com/office/drawing/2014/main" id="{A59BF4F0-00EB-4F80-8586-F72A513044F2}"/>
                </a:ext>
              </a:extLst>
            </p:cNvPr>
            <p:cNvSpPr>
              <a:spLocks noChangeShapeType="1"/>
            </p:cNvSpPr>
            <p:nvPr/>
          </p:nvSpPr>
          <p:spPr bwMode="auto">
            <a:xfrm>
              <a:off x="5800545" y="1855530"/>
              <a:ext cx="0" cy="52899"/>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55" name="Line 52">
              <a:extLst>
                <a:ext uri="{FF2B5EF4-FFF2-40B4-BE49-F238E27FC236}">
                  <a16:creationId xmlns="" xmlns:a16="http://schemas.microsoft.com/office/drawing/2014/main" id="{5EED82AC-D555-416F-9C23-E0627BF65CA5}"/>
                </a:ext>
              </a:extLst>
            </p:cNvPr>
            <p:cNvSpPr>
              <a:spLocks noChangeShapeType="1"/>
            </p:cNvSpPr>
            <p:nvPr/>
          </p:nvSpPr>
          <p:spPr bwMode="auto">
            <a:xfrm>
              <a:off x="5811335" y="1855530"/>
              <a:ext cx="0" cy="52899"/>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56" name="Line 53">
              <a:extLst>
                <a:ext uri="{FF2B5EF4-FFF2-40B4-BE49-F238E27FC236}">
                  <a16:creationId xmlns="" xmlns:a16="http://schemas.microsoft.com/office/drawing/2014/main" id="{BEA417D0-7633-446D-82D1-A9270D5AA391}"/>
                </a:ext>
              </a:extLst>
            </p:cNvPr>
            <p:cNvSpPr>
              <a:spLocks noChangeShapeType="1"/>
            </p:cNvSpPr>
            <p:nvPr/>
          </p:nvSpPr>
          <p:spPr bwMode="auto">
            <a:xfrm>
              <a:off x="5822125" y="1855530"/>
              <a:ext cx="0" cy="52899"/>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57" name="Line 54">
              <a:extLst>
                <a:ext uri="{FF2B5EF4-FFF2-40B4-BE49-F238E27FC236}">
                  <a16:creationId xmlns="" xmlns:a16="http://schemas.microsoft.com/office/drawing/2014/main" id="{4E4C1133-61C9-41B4-9D43-3F76CC13B440}"/>
                </a:ext>
              </a:extLst>
            </p:cNvPr>
            <p:cNvSpPr>
              <a:spLocks noChangeShapeType="1"/>
            </p:cNvSpPr>
            <p:nvPr/>
          </p:nvSpPr>
          <p:spPr bwMode="auto">
            <a:xfrm>
              <a:off x="5832915" y="1855530"/>
              <a:ext cx="0" cy="52899"/>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58" name="Line 55">
              <a:extLst>
                <a:ext uri="{FF2B5EF4-FFF2-40B4-BE49-F238E27FC236}">
                  <a16:creationId xmlns="" xmlns:a16="http://schemas.microsoft.com/office/drawing/2014/main" id="{1172C14F-6F9C-4090-B4C5-29BED3A6BECA}"/>
                </a:ext>
              </a:extLst>
            </p:cNvPr>
            <p:cNvSpPr>
              <a:spLocks noChangeShapeType="1"/>
            </p:cNvSpPr>
            <p:nvPr/>
          </p:nvSpPr>
          <p:spPr bwMode="auto">
            <a:xfrm>
              <a:off x="5842506" y="1855530"/>
              <a:ext cx="0" cy="52899"/>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59" name="Line 56">
              <a:extLst>
                <a:ext uri="{FF2B5EF4-FFF2-40B4-BE49-F238E27FC236}">
                  <a16:creationId xmlns="" xmlns:a16="http://schemas.microsoft.com/office/drawing/2014/main" id="{5516BA65-5D3C-47CF-B7B1-D60FA97FF42B}"/>
                </a:ext>
              </a:extLst>
            </p:cNvPr>
            <p:cNvSpPr>
              <a:spLocks noChangeShapeType="1"/>
            </p:cNvSpPr>
            <p:nvPr/>
          </p:nvSpPr>
          <p:spPr bwMode="auto">
            <a:xfrm>
              <a:off x="5666269" y="1855530"/>
              <a:ext cx="0" cy="52899"/>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60" name="Line 57">
              <a:extLst>
                <a:ext uri="{FF2B5EF4-FFF2-40B4-BE49-F238E27FC236}">
                  <a16:creationId xmlns="" xmlns:a16="http://schemas.microsoft.com/office/drawing/2014/main" id="{9A00E0E0-A91D-485A-B9BD-1053CA4D1512}"/>
                </a:ext>
              </a:extLst>
            </p:cNvPr>
            <p:cNvSpPr>
              <a:spLocks noChangeShapeType="1"/>
            </p:cNvSpPr>
            <p:nvPr/>
          </p:nvSpPr>
          <p:spPr bwMode="auto">
            <a:xfrm>
              <a:off x="5677059" y="1855530"/>
              <a:ext cx="0" cy="52899"/>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61" name="Line 58">
              <a:extLst>
                <a:ext uri="{FF2B5EF4-FFF2-40B4-BE49-F238E27FC236}">
                  <a16:creationId xmlns="" xmlns:a16="http://schemas.microsoft.com/office/drawing/2014/main" id="{2AA8A533-7970-4C20-8667-7AAB2F2B36D0}"/>
                </a:ext>
              </a:extLst>
            </p:cNvPr>
            <p:cNvSpPr>
              <a:spLocks noChangeShapeType="1"/>
            </p:cNvSpPr>
            <p:nvPr/>
          </p:nvSpPr>
          <p:spPr bwMode="auto">
            <a:xfrm>
              <a:off x="5537987" y="1855530"/>
              <a:ext cx="0" cy="52899"/>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62" name="Line 59">
              <a:extLst>
                <a:ext uri="{FF2B5EF4-FFF2-40B4-BE49-F238E27FC236}">
                  <a16:creationId xmlns="" xmlns:a16="http://schemas.microsoft.com/office/drawing/2014/main" id="{A4AFC1A1-8DEA-42C8-8A83-D9DBF2BE9463}"/>
                </a:ext>
              </a:extLst>
            </p:cNvPr>
            <p:cNvSpPr>
              <a:spLocks noChangeShapeType="1"/>
            </p:cNvSpPr>
            <p:nvPr/>
          </p:nvSpPr>
          <p:spPr bwMode="auto">
            <a:xfrm>
              <a:off x="5548778" y="1855530"/>
              <a:ext cx="0" cy="52899"/>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63" name="Line 60">
              <a:extLst>
                <a:ext uri="{FF2B5EF4-FFF2-40B4-BE49-F238E27FC236}">
                  <a16:creationId xmlns="" xmlns:a16="http://schemas.microsoft.com/office/drawing/2014/main" id="{04FD47DE-F525-4299-8A1C-0524D31EF9F5}"/>
                </a:ext>
              </a:extLst>
            </p:cNvPr>
            <p:cNvSpPr>
              <a:spLocks noChangeShapeType="1"/>
            </p:cNvSpPr>
            <p:nvPr/>
          </p:nvSpPr>
          <p:spPr bwMode="auto">
            <a:xfrm>
              <a:off x="5412104" y="1855530"/>
              <a:ext cx="0" cy="52899"/>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64" name="Line 61">
              <a:extLst>
                <a:ext uri="{FF2B5EF4-FFF2-40B4-BE49-F238E27FC236}">
                  <a16:creationId xmlns="" xmlns:a16="http://schemas.microsoft.com/office/drawing/2014/main" id="{CA638979-F599-4A42-92DB-C4724B58C55D}"/>
                </a:ext>
              </a:extLst>
            </p:cNvPr>
            <p:cNvSpPr>
              <a:spLocks noChangeShapeType="1"/>
            </p:cNvSpPr>
            <p:nvPr/>
          </p:nvSpPr>
          <p:spPr bwMode="auto">
            <a:xfrm>
              <a:off x="5421695" y="1855530"/>
              <a:ext cx="0" cy="52899"/>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65" name="Line 62">
              <a:extLst>
                <a:ext uri="{FF2B5EF4-FFF2-40B4-BE49-F238E27FC236}">
                  <a16:creationId xmlns="" xmlns:a16="http://schemas.microsoft.com/office/drawing/2014/main" id="{7817BA9D-3F36-482A-9E13-31317EE9DB16}"/>
                </a:ext>
              </a:extLst>
            </p:cNvPr>
            <p:cNvSpPr>
              <a:spLocks noChangeShapeType="1"/>
            </p:cNvSpPr>
            <p:nvPr/>
          </p:nvSpPr>
          <p:spPr bwMode="auto">
            <a:xfrm>
              <a:off x="5169927" y="1855530"/>
              <a:ext cx="0" cy="52899"/>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66" name="Line 63">
              <a:extLst>
                <a:ext uri="{FF2B5EF4-FFF2-40B4-BE49-F238E27FC236}">
                  <a16:creationId xmlns="" xmlns:a16="http://schemas.microsoft.com/office/drawing/2014/main" id="{4B832614-C343-4574-BF1E-BB58DEA1B79E}"/>
                </a:ext>
              </a:extLst>
            </p:cNvPr>
            <p:cNvSpPr>
              <a:spLocks noChangeShapeType="1"/>
            </p:cNvSpPr>
            <p:nvPr/>
          </p:nvSpPr>
          <p:spPr bwMode="auto">
            <a:xfrm>
              <a:off x="5180717" y="1855530"/>
              <a:ext cx="0" cy="52899"/>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67" name="Line 64">
              <a:extLst>
                <a:ext uri="{FF2B5EF4-FFF2-40B4-BE49-F238E27FC236}">
                  <a16:creationId xmlns="" xmlns:a16="http://schemas.microsoft.com/office/drawing/2014/main" id="{15F63FD6-81E0-4D54-8604-F897129BB279}"/>
                </a:ext>
              </a:extLst>
            </p:cNvPr>
            <p:cNvSpPr>
              <a:spLocks noChangeShapeType="1"/>
            </p:cNvSpPr>
            <p:nvPr/>
          </p:nvSpPr>
          <p:spPr bwMode="auto">
            <a:xfrm>
              <a:off x="5191507" y="1855530"/>
              <a:ext cx="0" cy="52899"/>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68" name="Line 65">
              <a:extLst>
                <a:ext uri="{FF2B5EF4-FFF2-40B4-BE49-F238E27FC236}">
                  <a16:creationId xmlns="" xmlns:a16="http://schemas.microsoft.com/office/drawing/2014/main" id="{F8936868-1A77-4CE9-A266-B921887F3C63}"/>
                </a:ext>
              </a:extLst>
            </p:cNvPr>
            <p:cNvSpPr>
              <a:spLocks noChangeShapeType="1"/>
            </p:cNvSpPr>
            <p:nvPr/>
          </p:nvSpPr>
          <p:spPr bwMode="auto">
            <a:xfrm>
              <a:off x="5220281" y="1855530"/>
              <a:ext cx="0" cy="52899"/>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69" name="Line 66">
              <a:extLst>
                <a:ext uri="{FF2B5EF4-FFF2-40B4-BE49-F238E27FC236}">
                  <a16:creationId xmlns="" xmlns:a16="http://schemas.microsoft.com/office/drawing/2014/main" id="{7CAC97E4-4406-486B-B954-CEDF7BFA0615}"/>
                </a:ext>
              </a:extLst>
            </p:cNvPr>
            <p:cNvSpPr>
              <a:spLocks noChangeShapeType="1"/>
            </p:cNvSpPr>
            <p:nvPr/>
          </p:nvSpPr>
          <p:spPr bwMode="auto">
            <a:xfrm>
              <a:off x="5231071" y="1855530"/>
              <a:ext cx="0" cy="52899"/>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70" name="Line 67">
              <a:extLst>
                <a:ext uri="{FF2B5EF4-FFF2-40B4-BE49-F238E27FC236}">
                  <a16:creationId xmlns="" xmlns:a16="http://schemas.microsoft.com/office/drawing/2014/main" id="{A51CC9E5-BFA5-41F6-B3AD-338949BC2D3E}"/>
                </a:ext>
              </a:extLst>
            </p:cNvPr>
            <p:cNvSpPr>
              <a:spLocks noChangeShapeType="1"/>
            </p:cNvSpPr>
            <p:nvPr/>
          </p:nvSpPr>
          <p:spPr bwMode="auto">
            <a:xfrm>
              <a:off x="5240662" y="1855530"/>
              <a:ext cx="0" cy="52899"/>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71" name="Line 68">
              <a:extLst>
                <a:ext uri="{FF2B5EF4-FFF2-40B4-BE49-F238E27FC236}">
                  <a16:creationId xmlns="" xmlns:a16="http://schemas.microsoft.com/office/drawing/2014/main" id="{B533AD82-12F8-4224-B3CD-F1648D8593AF}"/>
                </a:ext>
              </a:extLst>
            </p:cNvPr>
            <p:cNvSpPr>
              <a:spLocks noChangeShapeType="1"/>
            </p:cNvSpPr>
            <p:nvPr/>
          </p:nvSpPr>
          <p:spPr bwMode="auto">
            <a:xfrm>
              <a:off x="4888187" y="1855530"/>
              <a:ext cx="0" cy="52899"/>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72" name="Line 69">
              <a:extLst>
                <a:ext uri="{FF2B5EF4-FFF2-40B4-BE49-F238E27FC236}">
                  <a16:creationId xmlns="" xmlns:a16="http://schemas.microsoft.com/office/drawing/2014/main" id="{97DB4482-4BD3-4D56-B5A6-26549AC20935}"/>
                </a:ext>
              </a:extLst>
            </p:cNvPr>
            <p:cNvSpPr>
              <a:spLocks noChangeShapeType="1"/>
            </p:cNvSpPr>
            <p:nvPr/>
          </p:nvSpPr>
          <p:spPr bwMode="auto">
            <a:xfrm>
              <a:off x="4898977" y="1855530"/>
              <a:ext cx="0" cy="52899"/>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73" name="Line 70">
              <a:extLst>
                <a:ext uri="{FF2B5EF4-FFF2-40B4-BE49-F238E27FC236}">
                  <a16:creationId xmlns="" xmlns:a16="http://schemas.microsoft.com/office/drawing/2014/main" id="{50AD3776-C0DF-43CC-A3B4-4094E8F76E3E}"/>
                </a:ext>
              </a:extLst>
            </p:cNvPr>
            <p:cNvSpPr>
              <a:spLocks noChangeShapeType="1"/>
            </p:cNvSpPr>
            <p:nvPr/>
          </p:nvSpPr>
          <p:spPr bwMode="auto">
            <a:xfrm>
              <a:off x="4909767" y="1855530"/>
              <a:ext cx="0" cy="52899"/>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74" name="Line 71">
              <a:extLst>
                <a:ext uri="{FF2B5EF4-FFF2-40B4-BE49-F238E27FC236}">
                  <a16:creationId xmlns="" xmlns:a16="http://schemas.microsoft.com/office/drawing/2014/main" id="{7E95F4C0-7A0C-471B-B508-521F70A9FED1}"/>
                </a:ext>
              </a:extLst>
            </p:cNvPr>
            <p:cNvSpPr>
              <a:spLocks noChangeShapeType="1"/>
            </p:cNvSpPr>
            <p:nvPr/>
          </p:nvSpPr>
          <p:spPr bwMode="auto">
            <a:xfrm>
              <a:off x="4839033" y="1855530"/>
              <a:ext cx="0" cy="52899"/>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75" name="Line 72">
              <a:extLst>
                <a:ext uri="{FF2B5EF4-FFF2-40B4-BE49-F238E27FC236}">
                  <a16:creationId xmlns="" xmlns:a16="http://schemas.microsoft.com/office/drawing/2014/main" id="{2F7F5AAA-BCAB-44C6-B9E7-8355473919BA}"/>
                </a:ext>
              </a:extLst>
            </p:cNvPr>
            <p:cNvSpPr>
              <a:spLocks noChangeShapeType="1"/>
            </p:cNvSpPr>
            <p:nvPr/>
          </p:nvSpPr>
          <p:spPr bwMode="auto">
            <a:xfrm>
              <a:off x="4849823" y="1855530"/>
              <a:ext cx="0" cy="52899"/>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76" name="Line 73">
              <a:extLst>
                <a:ext uri="{FF2B5EF4-FFF2-40B4-BE49-F238E27FC236}">
                  <a16:creationId xmlns="" xmlns:a16="http://schemas.microsoft.com/office/drawing/2014/main" id="{158C414A-DB8C-4669-A046-60AC0971C1EB}"/>
                </a:ext>
              </a:extLst>
            </p:cNvPr>
            <p:cNvSpPr>
              <a:spLocks noChangeShapeType="1"/>
            </p:cNvSpPr>
            <p:nvPr/>
          </p:nvSpPr>
          <p:spPr bwMode="auto">
            <a:xfrm>
              <a:off x="4859414" y="1855530"/>
              <a:ext cx="0" cy="52899"/>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77" name="Line 74">
              <a:extLst>
                <a:ext uri="{FF2B5EF4-FFF2-40B4-BE49-F238E27FC236}">
                  <a16:creationId xmlns="" xmlns:a16="http://schemas.microsoft.com/office/drawing/2014/main" id="{FD71E1B6-F9E7-4829-948F-42BACFAF8100}"/>
                </a:ext>
              </a:extLst>
            </p:cNvPr>
            <p:cNvSpPr>
              <a:spLocks noChangeShapeType="1"/>
            </p:cNvSpPr>
            <p:nvPr/>
          </p:nvSpPr>
          <p:spPr bwMode="auto">
            <a:xfrm>
              <a:off x="4545304" y="1830283"/>
              <a:ext cx="0" cy="52899"/>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78" name="Line 75">
              <a:extLst>
                <a:ext uri="{FF2B5EF4-FFF2-40B4-BE49-F238E27FC236}">
                  <a16:creationId xmlns="" xmlns:a16="http://schemas.microsoft.com/office/drawing/2014/main" id="{559B36BE-69F9-4443-ABD0-FCCFD6DD5313}"/>
                </a:ext>
              </a:extLst>
            </p:cNvPr>
            <p:cNvSpPr>
              <a:spLocks noChangeShapeType="1"/>
            </p:cNvSpPr>
            <p:nvPr/>
          </p:nvSpPr>
          <p:spPr bwMode="auto">
            <a:xfrm>
              <a:off x="4556094" y="1830283"/>
              <a:ext cx="0" cy="52899"/>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79" name="Line 76">
              <a:extLst>
                <a:ext uri="{FF2B5EF4-FFF2-40B4-BE49-F238E27FC236}">
                  <a16:creationId xmlns="" xmlns:a16="http://schemas.microsoft.com/office/drawing/2014/main" id="{2BAC9B36-72D7-48A0-9A1C-415A3D7794FA}"/>
                </a:ext>
              </a:extLst>
            </p:cNvPr>
            <p:cNvSpPr>
              <a:spLocks noChangeShapeType="1"/>
            </p:cNvSpPr>
            <p:nvPr/>
          </p:nvSpPr>
          <p:spPr bwMode="auto">
            <a:xfrm>
              <a:off x="4442199" y="1830283"/>
              <a:ext cx="0" cy="52899"/>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80" name="Line 77">
              <a:extLst>
                <a:ext uri="{FF2B5EF4-FFF2-40B4-BE49-F238E27FC236}">
                  <a16:creationId xmlns="" xmlns:a16="http://schemas.microsoft.com/office/drawing/2014/main" id="{5205CE26-9727-4B1B-BE54-4FDE9BF96F09}"/>
                </a:ext>
              </a:extLst>
            </p:cNvPr>
            <p:cNvSpPr>
              <a:spLocks noChangeShapeType="1"/>
            </p:cNvSpPr>
            <p:nvPr/>
          </p:nvSpPr>
          <p:spPr bwMode="auto">
            <a:xfrm>
              <a:off x="4452989" y="1830283"/>
              <a:ext cx="0" cy="52899"/>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81" name="Line 78">
              <a:extLst>
                <a:ext uri="{FF2B5EF4-FFF2-40B4-BE49-F238E27FC236}">
                  <a16:creationId xmlns="" xmlns:a16="http://schemas.microsoft.com/office/drawing/2014/main" id="{AC638843-9C71-482B-9F56-A1E384C683D3}"/>
                </a:ext>
              </a:extLst>
            </p:cNvPr>
            <p:cNvSpPr>
              <a:spLocks noChangeShapeType="1"/>
            </p:cNvSpPr>
            <p:nvPr/>
          </p:nvSpPr>
          <p:spPr bwMode="auto">
            <a:xfrm>
              <a:off x="4251575" y="1830283"/>
              <a:ext cx="0" cy="52899"/>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82" name="Line 79">
              <a:extLst>
                <a:ext uri="{FF2B5EF4-FFF2-40B4-BE49-F238E27FC236}">
                  <a16:creationId xmlns="" xmlns:a16="http://schemas.microsoft.com/office/drawing/2014/main" id="{E4DAE678-9F70-4342-9955-28B5D42738CF}"/>
                </a:ext>
              </a:extLst>
            </p:cNvPr>
            <p:cNvSpPr>
              <a:spLocks noChangeShapeType="1"/>
            </p:cNvSpPr>
            <p:nvPr/>
          </p:nvSpPr>
          <p:spPr bwMode="auto">
            <a:xfrm>
              <a:off x="4262365" y="1830283"/>
              <a:ext cx="0" cy="52899"/>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83" name="Line 80">
              <a:extLst>
                <a:ext uri="{FF2B5EF4-FFF2-40B4-BE49-F238E27FC236}">
                  <a16:creationId xmlns="" xmlns:a16="http://schemas.microsoft.com/office/drawing/2014/main" id="{7320F3E4-DF4B-4C09-9221-0C01C0EC3D4B}"/>
                </a:ext>
              </a:extLst>
            </p:cNvPr>
            <p:cNvSpPr>
              <a:spLocks noChangeShapeType="1"/>
            </p:cNvSpPr>
            <p:nvPr/>
          </p:nvSpPr>
          <p:spPr bwMode="auto">
            <a:xfrm>
              <a:off x="3691692" y="1830283"/>
              <a:ext cx="0" cy="52899"/>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84" name="Line 81">
              <a:extLst>
                <a:ext uri="{FF2B5EF4-FFF2-40B4-BE49-F238E27FC236}">
                  <a16:creationId xmlns="" xmlns:a16="http://schemas.microsoft.com/office/drawing/2014/main" id="{56A64AF5-7F76-417B-AC22-530FF051CEEB}"/>
                </a:ext>
              </a:extLst>
            </p:cNvPr>
            <p:cNvSpPr>
              <a:spLocks noChangeShapeType="1"/>
            </p:cNvSpPr>
            <p:nvPr/>
          </p:nvSpPr>
          <p:spPr bwMode="auto">
            <a:xfrm>
              <a:off x="3702482" y="1830283"/>
              <a:ext cx="0" cy="52899"/>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85" name="Line 82">
              <a:extLst>
                <a:ext uri="{FF2B5EF4-FFF2-40B4-BE49-F238E27FC236}">
                  <a16:creationId xmlns="" xmlns:a16="http://schemas.microsoft.com/office/drawing/2014/main" id="{BD982CF8-CBF8-422A-9F0E-BDCD37140E77}"/>
                </a:ext>
              </a:extLst>
            </p:cNvPr>
            <p:cNvSpPr>
              <a:spLocks noChangeShapeType="1"/>
            </p:cNvSpPr>
            <p:nvPr/>
          </p:nvSpPr>
          <p:spPr bwMode="auto">
            <a:xfrm>
              <a:off x="3409952" y="1809844"/>
              <a:ext cx="0" cy="52899"/>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86" name="Line 83">
              <a:extLst>
                <a:ext uri="{FF2B5EF4-FFF2-40B4-BE49-F238E27FC236}">
                  <a16:creationId xmlns="" xmlns:a16="http://schemas.microsoft.com/office/drawing/2014/main" id="{A55B9D8E-4EC5-4681-8335-300A7E383D3D}"/>
                </a:ext>
              </a:extLst>
            </p:cNvPr>
            <p:cNvSpPr>
              <a:spLocks noChangeShapeType="1"/>
            </p:cNvSpPr>
            <p:nvPr/>
          </p:nvSpPr>
          <p:spPr bwMode="auto">
            <a:xfrm>
              <a:off x="3384775" y="1809844"/>
              <a:ext cx="0" cy="52899"/>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87" name="Line 84">
              <a:extLst>
                <a:ext uri="{FF2B5EF4-FFF2-40B4-BE49-F238E27FC236}">
                  <a16:creationId xmlns="" xmlns:a16="http://schemas.microsoft.com/office/drawing/2014/main" id="{D9365657-0690-4540-9568-F8CBB92140CB}"/>
                </a:ext>
              </a:extLst>
            </p:cNvPr>
            <p:cNvSpPr>
              <a:spLocks noChangeShapeType="1"/>
            </p:cNvSpPr>
            <p:nvPr/>
          </p:nvSpPr>
          <p:spPr bwMode="auto">
            <a:xfrm>
              <a:off x="3420742" y="1809844"/>
              <a:ext cx="0" cy="52899"/>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88" name="Line 85">
              <a:extLst>
                <a:ext uri="{FF2B5EF4-FFF2-40B4-BE49-F238E27FC236}">
                  <a16:creationId xmlns="" xmlns:a16="http://schemas.microsoft.com/office/drawing/2014/main" id="{9FF0AAEB-C558-41B3-BAAF-46C39B6C0052}"/>
                </a:ext>
              </a:extLst>
            </p:cNvPr>
            <p:cNvSpPr>
              <a:spLocks noChangeShapeType="1"/>
            </p:cNvSpPr>
            <p:nvPr/>
          </p:nvSpPr>
          <p:spPr bwMode="auto">
            <a:xfrm>
              <a:off x="3067069" y="1809844"/>
              <a:ext cx="0" cy="52899"/>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89" name="Line 86">
              <a:extLst>
                <a:ext uri="{FF2B5EF4-FFF2-40B4-BE49-F238E27FC236}">
                  <a16:creationId xmlns="" xmlns:a16="http://schemas.microsoft.com/office/drawing/2014/main" id="{BE97BA6B-E059-4370-AFD2-8820DE2F38AA}"/>
                </a:ext>
              </a:extLst>
            </p:cNvPr>
            <p:cNvSpPr>
              <a:spLocks noChangeShapeType="1"/>
            </p:cNvSpPr>
            <p:nvPr/>
          </p:nvSpPr>
          <p:spPr bwMode="auto">
            <a:xfrm>
              <a:off x="3077859" y="1809844"/>
              <a:ext cx="0" cy="52899"/>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90" name="Line 87">
              <a:extLst>
                <a:ext uri="{FF2B5EF4-FFF2-40B4-BE49-F238E27FC236}">
                  <a16:creationId xmlns="" xmlns:a16="http://schemas.microsoft.com/office/drawing/2014/main" id="{2D73CAE2-CC49-46C7-8FF8-00E3B1AC8AB9}"/>
                </a:ext>
              </a:extLst>
            </p:cNvPr>
            <p:cNvSpPr>
              <a:spLocks noChangeShapeType="1"/>
            </p:cNvSpPr>
            <p:nvPr/>
          </p:nvSpPr>
          <p:spPr bwMode="auto">
            <a:xfrm>
              <a:off x="3002328" y="1809844"/>
              <a:ext cx="0" cy="52899"/>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91" name="Line 88">
              <a:extLst>
                <a:ext uri="{FF2B5EF4-FFF2-40B4-BE49-F238E27FC236}">
                  <a16:creationId xmlns="" xmlns:a16="http://schemas.microsoft.com/office/drawing/2014/main" id="{2655FC51-17B4-40E7-95AD-C9DA103812A0}"/>
                </a:ext>
              </a:extLst>
            </p:cNvPr>
            <p:cNvSpPr>
              <a:spLocks noChangeShapeType="1"/>
            </p:cNvSpPr>
            <p:nvPr/>
          </p:nvSpPr>
          <p:spPr bwMode="auto">
            <a:xfrm>
              <a:off x="3013119" y="1809844"/>
              <a:ext cx="0" cy="52899"/>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92" name="Line 89">
              <a:extLst>
                <a:ext uri="{FF2B5EF4-FFF2-40B4-BE49-F238E27FC236}">
                  <a16:creationId xmlns="" xmlns:a16="http://schemas.microsoft.com/office/drawing/2014/main" id="{A3FC1429-2F92-497A-8BDE-570779B698F9}"/>
                </a:ext>
              </a:extLst>
            </p:cNvPr>
            <p:cNvSpPr>
              <a:spLocks noChangeShapeType="1"/>
            </p:cNvSpPr>
            <p:nvPr/>
          </p:nvSpPr>
          <p:spPr bwMode="auto">
            <a:xfrm>
              <a:off x="2925599" y="1809844"/>
              <a:ext cx="0" cy="52899"/>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93" name="Line 90">
              <a:extLst>
                <a:ext uri="{FF2B5EF4-FFF2-40B4-BE49-F238E27FC236}">
                  <a16:creationId xmlns="" xmlns:a16="http://schemas.microsoft.com/office/drawing/2014/main" id="{E2AB3985-77C3-4850-B4C3-948F11C2BB37}"/>
                </a:ext>
              </a:extLst>
            </p:cNvPr>
            <p:cNvSpPr>
              <a:spLocks noChangeShapeType="1"/>
            </p:cNvSpPr>
            <p:nvPr/>
          </p:nvSpPr>
          <p:spPr bwMode="auto">
            <a:xfrm>
              <a:off x="2936389" y="1809844"/>
              <a:ext cx="0" cy="52899"/>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94" name="Line 91">
              <a:extLst>
                <a:ext uri="{FF2B5EF4-FFF2-40B4-BE49-F238E27FC236}">
                  <a16:creationId xmlns="" xmlns:a16="http://schemas.microsoft.com/office/drawing/2014/main" id="{C14C988C-B421-4220-8539-EEC1D34CE131}"/>
                </a:ext>
              </a:extLst>
            </p:cNvPr>
            <p:cNvSpPr>
              <a:spLocks noChangeShapeType="1"/>
            </p:cNvSpPr>
            <p:nvPr/>
          </p:nvSpPr>
          <p:spPr bwMode="auto">
            <a:xfrm>
              <a:off x="2749362" y="1809844"/>
              <a:ext cx="0" cy="52899"/>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95" name="Line 92">
              <a:extLst>
                <a:ext uri="{FF2B5EF4-FFF2-40B4-BE49-F238E27FC236}">
                  <a16:creationId xmlns="" xmlns:a16="http://schemas.microsoft.com/office/drawing/2014/main" id="{5A2D79D9-6BB4-4137-AEB2-F159782D3B30}"/>
                </a:ext>
              </a:extLst>
            </p:cNvPr>
            <p:cNvSpPr>
              <a:spLocks noChangeShapeType="1"/>
            </p:cNvSpPr>
            <p:nvPr/>
          </p:nvSpPr>
          <p:spPr bwMode="auto">
            <a:xfrm>
              <a:off x="2760152" y="1809844"/>
              <a:ext cx="0" cy="52899"/>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96" name="Line 93">
              <a:extLst>
                <a:ext uri="{FF2B5EF4-FFF2-40B4-BE49-F238E27FC236}">
                  <a16:creationId xmlns="" xmlns:a16="http://schemas.microsoft.com/office/drawing/2014/main" id="{7DC9A680-9F9B-4528-90F1-95AC7C54BDEA}"/>
                </a:ext>
              </a:extLst>
            </p:cNvPr>
            <p:cNvSpPr>
              <a:spLocks noChangeShapeType="1"/>
            </p:cNvSpPr>
            <p:nvPr/>
          </p:nvSpPr>
          <p:spPr bwMode="auto">
            <a:xfrm>
              <a:off x="2712196" y="1809844"/>
              <a:ext cx="0" cy="52899"/>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97" name="Line 94">
              <a:extLst>
                <a:ext uri="{FF2B5EF4-FFF2-40B4-BE49-F238E27FC236}">
                  <a16:creationId xmlns="" xmlns:a16="http://schemas.microsoft.com/office/drawing/2014/main" id="{5BCFBF43-ED33-499A-9193-95970A46CF7D}"/>
                </a:ext>
              </a:extLst>
            </p:cNvPr>
            <p:cNvSpPr>
              <a:spLocks noChangeShapeType="1"/>
            </p:cNvSpPr>
            <p:nvPr/>
          </p:nvSpPr>
          <p:spPr bwMode="auto">
            <a:xfrm>
              <a:off x="2722986" y="1809844"/>
              <a:ext cx="0" cy="52899"/>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98" name="Line 95">
              <a:extLst>
                <a:ext uri="{FF2B5EF4-FFF2-40B4-BE49-F238E27FC236}">
                  <a16:creationId xmlns="" xmlns:a16="http://schemas.microsoft.com/office/drawing/2014/main" id="{7428B4DA-D489-4B35-9F47-FCFDFFCA9D9E}"/>
                </a:ext>
              </a:extLst>
            </p:cNvPr>
            <p:cNvSpPr>
              <a:spLocks noChangeShapeType="1"/>
            </p:cNvSpPr>
            <p:nvPr/>
          </p:nvSpPr>
          <p:spPr bwMode="auto">
            <a:xfrm>
              <a:off x="3448317" y="1809844"/>
              <a:ext cx="0" cy="52899"/>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99" name="Line 96">
              <a:extLst>
                <a:ext uri="{FF2B5EF4-FFF2-40B4-BE49-F238E27FC236}">
                  <a16:creationId xmlns="" xmlns:a16="http://schemas.microsoft.com/office/drawing/2014/main" id="{C69DD6C8-8EEA-49BA-8ABA-16BBF888B73C}"/>
                </a:ext>
              </a:extLst>
            </p:cNvPr>
            <p:cNvSpPr>
              <a:spLocks noChangeShapeType="1"/>
            </p:cNvSpPr>
            <p:nvPr/>
          </p:nvSpPr>
          <p:spPr bwMode="auto">
            <a:xfrm>
              <a:off x="3459107" y="1809844"/>
              <a:ext cx="0" cy="52899"/>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00" name="Line 97">
              <a:extLst>
                <a:ext uri="{FF2B5EF4-FFF2-40B4-BE49-F238E27FC236}">
                  <a16:creationId xmlns="" xmlns:a16="http://schemas.microsoft.com/office/drawing/2014/main" id="{D4EB89DE-7EFC-4530-A58C-D5211A27D5A2}"/>
                </a:ext>
              </a:extLst>
            </p:cNvPr>
            <p:cNvSpPr>
              <a:spLocks noChangeShapeType="1"/>
            </p:cNvSpPr>
            <p:nvPr/>
          </p:nvSpPr>
          <p:spPr bwMode="auto">
            <a:xfrm>
              <a:off x="3467499" y="1809844"/>
              <a:ext cx="0" cy="52899"/>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01" name="Line 98">
              <a:extLst>
                <a:ext uri="{FF2B5EF4-FFF2-40B4-BE49-F238E27FC236}">
                  <a16:creationId xmlns="" xmlns:a16="http://schemas.microsoft.com/office/drawing/2014/main" id="{9EEEC80F-F64C-407B-9EBC-84071FB78C23}"/>
                </a:ext>
              </a:extLst>
            </p:cNvPr>
            <p:cNvSpPr>
              <a:spLocks noChangeShapeType="1"/>
            </p:cNvSpPr>
            <p:nvPr/>
          </p:nvSpPr>
          <p:spPr bwMode="auto">
            <a:xfrm>
              <a:off x="3297256" y="1809844"/>
              <a:ext cx="0" cy="52899"/>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02" name="Line 99">
              <a:extLst>
                <a:ext uri="{FF2B5EF4-FFF2-40B4-BE49-F238E27FC236}">
                  <a16:creationId xmlns="" xmlns:a16="http://schemas.microsoft.com/office/drawing/2014/main" id="{9B4EA6C5-4225-401A-A267-419573823CF6}"/>
                </a:ext>
              </a:extLst>
            </p:cNvPr>
            <p:cNvSpPr>
              <a:spLocks noChangeShapeType="1"/>
            </p:cNvSpPr>
            <p:nvPr/>
          </p:nvSpPr>
          <p:spPr bwMode="auto">
            <a:xfrm>
              <a:off x="3306847" y="1809844"/>
              <a:ext cx="0" cy="52899"/>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03" name="Line 100">
              <a:extLst>
                <a:ext uri="{FF2B5EF4-FFF2-40B4-BE49-F238E27FC236}">
                  <a16:creationId xmlns="" xmlns:a16="http://schemas.microsoft.com/office/drawing/2014/main" id="{4253D1C7-E32C-4799-B4BC-9B3219B755F8}"/>
                </a:ext>
              </a:extLst>
            </p:cNvPr>
            <p:cNvSpPr>
              <a:spLocks noChangeShapeType="1"/>
            </p:cNvSpPr>
            <p:nvPr/>
          </p:nvSpPr>
          <p:spPr bwMode="auto">
            <a:xfrm>
              <a:off x="3317637" y="1809844"/>
              <a:ext cx="0" cy="52899"/>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04" name="Line 101">
              <a:extLst>
                <a:ext uri="{FF2B5EF4-FFF2-40B4-BE49-F238E27FC236}">
                  <a16:creationId xmlns="" xmlns:a16="http://schemas.microsoft.com/office/drawing/2014/main" id="{7BD0699E-72F4-45BE-B8FB-5EADAF33322B}"/>
                </a:ext>
              </a:extLst>
            </p:cNvPr>
            <p:cNvSpPr>
              <a:spLocks noChangeShapeType="1"/>
            </p:cNvSpPr>
            <p:nvPr/>
          </p:nvSpPr>
          <p:spPr bwMode="auto">
            <a:xfrm>
              <a:off x="3158185" y="1809844"/>
              <a:ext cx="0" cy="52899"/>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05" name="Line 102">
              <a:extLst>
                <a:ext uri="{FF2B5EF4-FFF2-40B4-BE49-F238E27FC236}">
                  <a16:creationId xmlns="" xmlns:a16="http://schemas.microsoft.com/office/drawing/2014/main" id="{863679A7-851D-4E83-804D-7418111D4C0E}"/>
                </a:ext>
              </a:extLst>
            </p:cNvPr>
            <p:cNvSpPr>
              <a:spLocks noChangeShapeType="1"/>
            </p:cNvSpPr>
            <p:nvPr/>
          </p:nvSpPr>
          <p:spPr bwMode="auto">
            <a:xfrm>
              <a:off x="3129411" y="1809844"/>
              <a:ext cx="0" cy="52899"/>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06" name="Line 103">
              <a:extLst>
                <a:ext uri="{FF2B5EF4-FFF2-40B4-BE49-F238E27FC236}">
                  <a16:creationId xmlns="" xmlns:a16="http://schemas.microsoft.com/office/drawing/2014/main" id="{432C59F3-C416-4818-BC6D-630F74F011CF}"/>
                </a:ext>
              </a:extLst>
            </p:cNvPr>
            <p:cNvSpPr>
              <a:spLocks noChangeShapeType="1"/>
            </p:cNvSpPr>
            <p:nvPr/>
          </p:nvSpPr>
          <p:spPr bwMode="auto">
            <a:xfrm>
              <a:off x="3103035" y="1809844"/>
              <a:ext cx="0" cy="52899"/>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07" name="Line 104">
              <a:extLst>
                <a:ext uri="{FF2B5EF4-FFF2-40B4-BE49-F238E27FC236}">
                  <a16:creationId xmlns="" xmlns:a16="http://schemas.microsoft.com/office/drawing/2014/main" id="{09E1509A-0EA2-49F8-ADFC-4EF17C4DE8DE}"/>
                </a:ext>
              </a:extLst>
            </p:cNvPr>
            <p:cNvSpPr>
              <a:spLocks noChangeShapeType="1"/>
            </p:cNvSpPr>
            <p:nvPr/>
          </p:nvSpPr>
          <p:spPr bwMode="auto">
            <a:xfrm>
              <a:off x="3039494" y="1809844"/>
              <a:ext cx="0" cy="52899"/>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08" name="Line 105">
              <a:extLst>
                <a:ext uri="{FF2B5EF4-FFF2-40B4-BE49-F238E27FC236}">
                  <a16:creationId xmlns="" xmlns:a16="http://schemas.microsoft.com/office/drawing/2014/main" id="{6213A2D9-2ECA-425A-9351-C595F490C95F}"/>
                </a:ext>
              </a:extLst>
            </p:cNvPr>
            <p:cNvSpPr>
              <a:spLocks noChangeShapeType="1"/>
            </p:cNvSpPr>
            <p:nvPr/>
          </p:nvSpPr>
          <p:spPr bwMode="auto">
            <a:xfrm>
              <a:off x="2682224" y="1809844"/>
              <a:ext cx="0" cy="52899"/>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09" name="Line 106">
              <a:extLst>
                <a:ext uri="{FF2B5EF4-FFF2-40B4-BE49-F238E27FC236}">
                  <a16:creationId xmlns="" xmlns:a16="http://schemas.microsoft.com/office/drawing/2014/main" id="{9BD8D455-2658-44B7-AA6A-74FC6B63113D}"/>
                </a:ext>
              </a:extLst>
            </p:cNvPr>
            <p:cNvSpPr>
              <a:spLocks noChangeShapeType="1"/>
            </p:cNvSpPr>
            <p:nvPr/>
          </p:nvSpPr>
          <p:spPr bwMode="auto">
            <a:xfrm>
              <a:off x="2655848" y="1809844"/>
              <a:ext cx="0" cy="52899"/>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10" name="Line 107">
              <a:extLst>
                <a:ext uri="{FF2B5EF4-FFF2-40B4-BE49-F238E27FC236}">
                  <a16:creationId xmlns="" xmlns:a16="http://schemas.microsoft.com/office/drawing/2014/main" id="{1C8BEF96-C51C-4CF3-98EC-C654097C3BA7}"/>
                </a:ext>
              </a:extLst>
            </p:cNvPr>
            <p:cNvSpPr>
              <a:spLocks noChangeShapeType="1"/>
            </p:cNvSpPr>
            <p:nvPr/>
          </p:nvSpPr>
          <p:spPr bwMode="auto">
            <a:xfrm>
              <a:off x="3168975" y="1809844"/>
              <a:ext cx="0" cy="52899"/>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11" name="Line 108">
              <a:extLst>
                <a:ext uri="{FF2B5EF4-FFF2-40B4-BE49-F238E27FC236}">
                  <a16:creationId xmlns="" xmlns:a16="http://schemas.microsoft.com/office/drawing/2014/main" id="{FD298F35-063E-430C-A4CD-9500838C4C72}"/>
                </a:ext>
              </a:extLst>
            </p:cNvPr>
            <p:cNvSpPr>
              <a:spLocks noChangeShapeType="1"/>
            </p:cNvSpPr>
            <p:nvPr/>
          </p:nvSpPr>
          <p:spPr bwMode="auto">
            <a:xfrm>
              <a:off x="3177367" y="1809844"/>
              <a:ext cx="0" cy="52899"/>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12" name="Line 109">
              <a:extLst>
                <a:ext uri="{FF2B5EF4-FFF2-40B4-BE49-F238E27FC236}">
                  <a16:creationId xmlns="" xmlns:a16="http://schemas.microsoft.com/office/drawing/2014/main" id="{4801986B-481D-4098-AE63-C6145F68D070}"/>
                </a:ext>
              </a:extLst>
            </p:cNvPr>
            <p:cNvSpPr>
              <a:spLocks noChangeShapeType="1"/>
            </p:cNvSpPr>
            <p:nvPr/>
          </p:nvSpPr>
          <p:spPr bwMode="auto">
            <a:xfrm>
              <a:off x="2876445" y="1809844"/>
              <a:ext cx="0" cy="52899"/>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13" name="Line 110">
              <a:extLst>
                <a:ext uri="{FF2B5EF4-FFF2-40B4-BE49-F238E27FC236}">
                  <a16:creationId xmlns="" xmlns:a16="http://schemas.microsoft.com/office/drawing/2014/main" id="{F50D151D-B176-4F53-A480-D23FA8A3B6F3}"/>
                </a:ext>
              </a:extLst>
            </p:cNvPr>
            <p:cNvSpPr>
              <a:spLocks noChangeShapeType="1"/>
            </p:cNvSpPr>
            <p:nvPr/>
          </p:nvSpPr>
          <p:spPr bwMode="auto">
            <a:xfrm>
              <a:off x="2887235" y="1809844"/>
              <a:ext cx="0" cy="52899"/>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14" name="Line 111">
              <a:extLst>
                <a:ext uri="{FF2B5EF4-FFF2-40B4-BE49-F238E27FC236}">
                  <a16:creationId xmlns="" xmlns:a16="http://schemas.microsoft.com/office/drawing/2014/main" id="{709E854D-4AE6-4F66-8216-3001F6863D4E}"/>
                </a:ext>
              </a:extLst>
            </p:cNvPr>
            <p:cNvSpPr>
              <a:spLocks noChangeShapeType="1"/>
            </p:cNvSpPr>
            <p:nvPr/>
          </p:nvSpPr>
          <p:spPr bwMode="auto">
            <a:xfrm>
              <a:off x="2898025" y="1809844"/>
              <a:ext cx="0" cy="52899"/>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15" name="Line 112">
              <a:extLst>
                <a:ext uri="{FF2B5EF4-FFF2-40B4-BE49-F238E27FC236}">
                  <a16:creationId xmlns="" xmlns:a16="http://schemas.microsoft.com/office/drawing/2014/main" id="{86E11E6F-7170-4FBF-AE14-90BE2DCEDE08}"/>
                </a:ext>
              </a:extLst>
            </p:cNvPr>
            <p:cNvSpPr>
              <a:spLocks noChangeShapeType="1"/>
            </p:cNvSpPr>
            <p:nvPr/>
          </p:nvSpPr>
          <p:spPr bwMode="auto">
            <a:xfrm>
              <a:off x="2571926" y="1809844"/>
              <a:ext cx="0" cy="52899"/>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16" name="Line 113">
              <a:extLst>
                <a:ext uri="{FF2B5EF4-FFF2-40B4-BE49-F238E27FC236}">
                  <a16:creationId xmlns="" xmlns:a16="http://schemas.microsoft.com/office/drawing/2014/main" id="{A904538B-00D8-43EC-A44C-DF6E07259455}"/>
                </a:ext>
              </a:extLst>
            </p:cNvPr>
            <p:cNvSpPr>
              <a:spLocks noChangeShapeType="1"/>
            </p:cNvSpPr>
            <p:nvPr/>
          </p:nvSpPr>
          <p:spPr bwMode="auto">
            <a:xfrm>
              <a:off x="2582716" y="1809844"/>
              <a:ext cx="0" cy="52899"/>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17" name="Line 114">
              <a:extLst>
                <a:ext uri="{FF2B5EF4-FFF2-40B4-BE49-F238E27FC236}">
                  <a16:creationId xmlns="" xmlns:a16="http://schemas.microsoft.com/office/drawing/2014/main" id="{42D64218-B660-4343-B9F1-4BB37D50E853}"/>
                </a:ext>
              </a:extLst>
            </p:cNvPr>
            <p:cNvSpPr>
              <a:spLocks noChangeShapeType="1"/>
            </p:cNvSpPr>
            <p:nvPr/>
          </p:nvSpPr>
          <p:spPr bwMode="auto">
            <a:xfrm>
              <a:off x="2593506" y="1809844"/>
              <a:ext cx="0" cy="52899"/>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18" name="Line 115">
              <a:extLst>
                <a:ext uri="{FF2B5EF4-FFF2-40B4-BE49-F238E27FC236}">
                  <a16:creationId xmlns="" xmlns:a16="http://schemas.microsoft.com/office/drawing/2014/main" id="{FAEFF16B-DD08-47A5-B14F-ECCF97CECFB6}"/>
                </a:ext>
              </a:extLst>
            </p:cNvPr>
            <p:cNvSpPr>
              <a:spLocks noChangeShapeType="1"/>
            </p:cNvSpPr>
            <p:nvPr/>
          </p:nvSpPr>
          <p:spPr bwMode="auto">
            <a:xfrm>
              <a:off x="2316562" y="1789406"/>
              <a:ext cx="0" cy="54101"/>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19" name="Line 116">
              <a:extLst>
                <a:ext uri="{FF2B5EF4-FFF2-40B4-BE49-F238E27FC236}">
                  <a16:creationId xmlns="" xmlns:a16="http://schemas.microsoft.com/office/drawing/2014/main" id="{A90B5AA9-0540-41E5-90A1-073C8B860FBB}"/>
                </a:ext>
              </a:extLst>
            </p:cNvPr>
            <p:cNvSpPr>
              <a:spLocks noChangeShapeType="1"/>
            </p:cNvSpPr>
            <p:nvPr/>
          </p:nvSpPr>
          <p:spPr bwMode="auto">
            <a:xfrm>
              <a:off x="2327352" y="1789406"/>
              <a:ext cx="0" cy="54101"/>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20" name="Line 117">
              <a:extLst>
                <a:ext uri="{FF2B5EF4-FFF2-40B4-BE49-F238E27FC236}">
                  <a16:creationId xmlns="" xmlns:a16="http://schemas.microsoft.com/office/drawing/2014/main" id="{DFC715AF-1B94-4C98-9365-0200B947A34C}"/>
                </a:ext>
              </a:extLst>
            </p:cNvPr>
            <p:cNvSpPr>
              <a:spLocks noChangeShapeType="1"/>
            </p:cNvSpPr>
            <p:nvPr/>
          </p:nvSpPr>
          <p:spPr bwMode="auto">
            <a:xfrm>
              <a:off x="2160705" y="1789406"/>
              <a:ext cx="0" cy="54101"/>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21" name="Line 118">
              <a:extLst>
                <a:ext uri="{FF2B5EF4-FFF2-40B4-BE49-F238E27FC236}">
                  <a16:creationId xmlns="" xmlns:a16="http://schemas.microsoft.com/office/drawing/2014/main" id="{A4F5CE04-2DA1-4102-B187-4B1529A812C2}"/>
                </a:ext>
              </a:extLst>
            </p:cNvPr>
            <p:cNvSpPr>
              <a:spLocks noChangeShapeType="1"/>
            </p:cNvSpPr>
            <p:nvPr/>
          </p:nvSpPr>
          <p:spPr bwMode="auto">
            <a:xfrm>
              <a:off x="2171496" y="1789406"/>
              <a:ext cx="0" cy="54101"/>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22" name="Line 119">
              <a:extLst>
                <a:ext uri="{FF2B5EF4-FFF2-40B4-BE49-F238E27FC236}">
                  <a16:creationId xmlns="" xmlns:a16="http://schemas.microsoft.com/office/drawing/2014/main" id="{B2144624-BBCD-4033-BA5C-8949EC379F73}"/>
                </a:ext>
              </a:extLst>
            </p:cNvPr>
            <p:cNvSpPr>
              <a:spLocks noChangeShapeType="1"/>
            </p:cNvSpPr>
            <p:nvPr/>
          </p:nvSpPr>
          <p:spPr bwMode="auto">
            <a:xfrm>
              <a:off x="2083976" y="1789406"/>
              <a:ext cx="0" cy="54101"/>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23" name="Line 120">
              <a:extLst>
                <a:ext uri="{FF2B5EF4-FFF2-40B4-BE49-F238E27FC236}">
                  <a16:creationId xmlns="" xmlns:a16="http://schemas.microsoft.com/office/drawing/2014/main" id="{7154D08E-6531-458A-ADFB-B58C13AC39B9}"/>
                </a:ext>
              </a:extLst>
            </p:cNvPr>
            <p:cNvSpPr>
              <a:spLocks noChangeShapeType="1"/>
            </p:cNvSpPr>
            <p:nvPr/>
          </p:nvSpPr>
          <p:spPr bwMode="auto">
            <a:xfrm>
              <a:off x="2094766" y="1789406"/>
              <a:ext cx="0" cy="54101"/>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24" name="Line 121">
              <a:extLst>
                <a:ext uri="{FF2B5EF4-FFF2-40B4-BE49-F238E27FC236}">
                  <a16:creationId xmlns="" xmlns:a16="http://schemas.microsoft.com/office/drawing/2014/main" id="{75D08AC0-E146-4A15-83E4-6ABD59D7372B}"/>
                </a:ext>
              </a:extLst>
            </p:cNvPr>
            <p:cNvSpPr>
              <a:spLocks noChangeShapeType="1"/>
            </p:cNvSpPr>
            <p:nvPr/>
          </p:nvSpPr>
          <p:spPr bwMode="auto">
            <a:xfrm>
              <a:off x="2335744" y="1789406"/>
              <a:ext cx="0" cy="54101"/>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25" name="Line 122">
              <a:extLst>
                <a:ext uri="{FF2B5EF4-FFF2-40B4-BE49-F238E27FC236}">
                  <a16:creationId xmlns="" xmlns:a16="http://schemas.microsoft.com/office/drawing/2014/main" id="{87410CB2-12CA-4A41-A80B-0799F397A9B8}"/>
                </a:ext>
              </a:extLst>
            </p:cNvPr>
            <p:cNvSpPr>
              <a:spLocks noChangeShapeType="1"/>
            </p:cNvSpPr>
            <p:nvPr/>
          </p:nvSpPr>
          <p:spPr bwMode="auto">
            <a:xfrm>
              <a:off x="2476014" y="1789406"/>
              <a:ext cx="0" cy="54101"/>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26" name="Line 123">
              <a:extLst>
                <a:ext uri="{FF2B5EF4-FFF2-40B4-BE49-F238E27FC236}">
                  <a16:creationId xmlns="" xmlns:a16="http://schemas.microsoft.com/office/drawing/2014/main" id="{A2FB2209-3137-40C5-BC10-8C3D217DFE68}"/>
                </a:ext>
              </a:extLst>
            </p:cNvPr>
            <p:cNvSpPr>
              <a:spLocks noChangeShapeType="1"/>
            </p:cNvSpPr>
            <p:nvPr/>
          </p:nvSpPr>
          <p:spPr bwMode="auto">
            <a:xfrm>
              <a:off x="2486804" y="1789406"/>
              <a:ext cx="0" cy="54101"/>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27" name="Line 124">
              <a:extLst>
                <a:ext uri="{FF2B5EF4-FFF2-40B4-BE49-F238E27FC236}">
                  <a16:creationId xmlns="" xmlns:a16="http://schemas.microsoft.com/office/drawing/2014/main" id="{FC3BBDE3-492D-474B-AD6A-82806E668B04}"/>
                </a:ext>
              </a:extLst>
            </p:cNvPr>
            <p:cNvSpPr>
              <a:spLocks noChangeShapeType="1"/>
            </p:cNvSpPr>
            <p:nvPr/>
          </p:nvSpPr>
          <p:spPr bwMode="auto">
            <a:xfrm>
              <a:off x="2497594" y="1789406"/>
              <a:ext cx="0" cy="54101"/>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28" name="Line 125">
              <a:extLst>
                <a:ext uri="{FF2B5EF4-FFF2-40B4-BE49-F238E27FC236}">
                  <a16:creationId xmlns="" xmlns:a16="http://schemas.microsoft.com/office/drawing/2014/main" id="{E7542966-C220-4996-B9A6-996734439B5A}"/>
                </a:ext>
              </a:extLst>
            </p:cNvPr>
            <p:cNvSpPr>
              <a:spLocks noChangeShapeType="1"/>
            </p:cNvSpPr>
            <p:nvPr/>
          </p:nvSpPr>
          <p:spPr bwMode="auto">
            <a:xfrm>
              <a:off x="2508384" y="1789406"/>
              <a:ext cx="0" cy="54101"/>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29" name="Line 126">
              <a:extLst>
                <a:ext uri="{FF2B5EF4-FFF2-40B4-BE49-F238E27FC236}">
                  <a16:creationId xmlns="" xmlns:a16="http://schemas.microsoft.com/office/drawing/2014/main" id="{92B8E8B7-3184-4E16-98DE-5968D3AF2C93}"/>
                </a:ext>
              </a:extLst>
            </p:cNvPr>
            <p:cNvSpPr>
              <a:spLocks noChangeShapeType="1"/>
            </p:cNvSpPr>
            <p:nvPr/>
          </p:nvSpPr>
          <p:spPr bwMode="auto">
            <a:xfrm>
              <a:off x="2517976" y="1789406"/>
              <a:ext cx="0" cy="54101"/>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30" name="Line 127">
              <a:extLst>
                <a:ext uri="{FF2B5EF4-FFF2-40B4-BE49-F238E27FC236}">
                  <a16:creationId xmlns="" xmlns:a16="http://schemas.microsoft.com/office/drawing/2014/main" id="{EF62B2CE-E633-4F6D-8C91-BC45404C96E7}"/>
                </a:ext>
              </a:extLst>
            </p:cNvPr>
            <p:cNvSpPr>
              <a:spLocks noChangeShapeType="1"/>
            </p:cNvSpPr>
            <p:nvPr/>
          </p:nvSpPr>
          <p:spPr bwMode="auto">
            <a:xfrm>
              <a:off x="1992860" y="1789406"/>
              <a:ext cx="0" cy="54101"/>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31" name="Line 128">
              <a:extLst>
                <a:ext uri="{FF2B5EF4-FFF2-40B4-BE49-F238E27FC236}">
                  <a16:creationId xmlns="" xmlns:a16="http://schemas.microsoft.com/office/drawing/2014/main" id="{50B49D26-C606-44A9-AD28-576D63A45B48}"/>
                </a:ext>
              </a:extLst>
            </p:cNvPr>
            <p:cNvSpPr>
              <a:spLocks noChangeShapeType="1"/>
            </p:cNvSpPr>
            <p:nvPr/>
          </p:nvSpPr>
          <p:spPr bwMode="auto">
            <a:xfrm>
              <a:off x="2004849" y="1789406"/>
              <a:ext cx="0" cy="54101"/>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32" name="Line 129">
              <a:extLst>
                <a:ext uri="{FF2B5EF4-FFF2-40B4-BE49-F238E27FC236}">
                  <a16:creationId xmlns="" xmlns:a16="http://schemas.microsoft.com/office/drawing/2014/main" id="{CCAEB533-3F77-438C-A7FA-C3DCC9961C72}"/>
                </a:ext>
              </a:extLst>
            </p:cNvPr>
            <p:cNvSpPr>
              <a:spLocks noChangeShapeType="1"/>
            </p:cNvSpPr>
            <p:nvPr/>
          </p:nvSpPr>
          <p:spPr bwMode="auto">
            <a:xfrm>
              <a:off x="2013242" y="1789406"/>
              <a:ext cx="0" cy="54101"/>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33" name="Line 130">
              <a:extLst>
                <a:ext uri="{FF2B5EF4-FFF2-40B4-BE49-F238E27FC236}">
                  <a16:creationId xmlns="" xmlns:a16="http://schemas.microsoft.com/office/drawing/2014/main" id="{DE57E40D-9FBF-4102-A4BF-6DF7FAADC07F}"/>
                </a:ext>
              </a:extLst>
            </p:cNvPr>
            <p:cNvSpPr>
              <a:spLocks noChangeShapeType="1"/>
            </p:cNvSpPr>
            <p:nvPr/>
          </p:nvSpPr>
          <p:spPr bwMode="auto">
            <a:xfrm>
              <a:off x="2024032" y="1789406"/>
              <a:ext cx="0" cy="54101"/>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34" name="Line 131">
              <a:extLst>
                <a:ext uri="{FF2B5EF4-FFF2-40B4-BE49-F238E27FC236}">
                  <a16:creationId xmlns="" xmlns:a16="http://schemas.microsoft.com/office/drawing/2014/main" id="{A3D67434-6E94-4134-9B21-278B801F6ABD}"/>
                </a:ext>
              </a:extLst>
            </p:cNvPr>
            <p:cNvSpPr>
              <a:spLocks noChangeShapeType="1"/>
            </p:cNvSpPr>
            <p:nvPr/>
          </p:nvSpPr>
          <p:spPr bwMode="auto">
            <a:xfrm>
              <a:off x="2034822" y="1789406"/>
              <a:ext cx="0" cy="54101"/>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35" name="Line 132">
              <a:extLst>
                <a:ext uri="{FF2B5EF4-FFF2-40B4-BE49-F238E27FC236}">
                  <a16:creationId xmlns="" xmlns:a16="http://schemas.microsoft.com/office/drawing/2014/main" id="{304394FF-B6BC-4FC2-A879-C7D325783CE0}"/>
                </a:ext>
              </a:extLst>
            </p:cNvPr>
            <p:cNvSpPr>
              <a:spLocks noChangeShapeType="1"/>
            </p:cNvSpPr>
            <p:nvPr/>
          </p:nvSpPr>
          <p:spPr bwMode="auto">
            <a:xfrm>
              <a:off x="1659568" y="1789406"/>
              <a:ext cx="0" cy="54101"/>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36" name="Line 133">
              <a:extLst>
                <a:ext uri="{FF2B5EF4-FFF2-40B4-BE49-F238E27FC236}">
                  <a16:creationId xmlns="" xmlns:a16="http://schemas.microsoft.com/office/drawing/2014/main" id="{50A16EC6-D1E3-483B-93B4-2D4312B97C4C}"/>
                </a:ext>
              </a:extLst>
            </p:cNvPr>
            <p:cNvSpPr>
              <a:spLocks noChangeShapeType="1"/>
            </p:cNvSpPr>
            <p:nvPr/>
          </p:nvSpPr>
          <p:spPr bwMode="auto">
            <a:xfrm>
              <a:off x="1670358" y="1789406"/>
              <a:ext cx="0" cy="54101"/>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37" name="Line 134">
              <a:extLst>
                <a:ext uri="{FF2B5EF4-FFF2-40B4-BE49-F238E27FC236}">
                  <a16:creationId xmlns="" xmlns:a16="http://schemas.microsoft.com/office/drawing/2014/main" id="{741A0108-0134-49E1-BC31-163E95565AE8}"/>
                </a:ext>
              </a:extLst>
            </p:cNvPr>
            <p:cNvSpPr>
              <a:spLocks noChangeShapeType="1"/>
            </p:cNvSpPr>
            <p:nvPr/>
          </p:nvSpPr>
          <p:spPr bwMode="auto">
            <a:xfrm>
              <a:off x="1648778" y="1789406"/>
              <a:ext cx="0" cy="54101"/>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38" name="Line 135">
              <a:extLst>
                <a:ext uri="{FF2B5EF4-FFF2-40B4-BE49-F238E27FC236}">
                  <a16:creationId xmlns="" xmlns:a16="http://schemas.microsoft.com/office/drawing/2014/main" id="{879BF2CC-2AAF-4A06-ADB8-EA403C7D455D}"/>
                </a:ext>
              </a:extLst>
            </p:cNvPr>
            <p:cNvSpPr>
              <a:spLocks noChangeShapeType="1"/>
            </p:cNvSpPr>
            <p:nvPr/>
          </p:nvSpPr>
          <p:spPr bwMode="auto">
            <a:xfrm>
              <a:off x="1538480" y="1789406"/>
              <a:ext cx="0" cy="54101"/>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39" name="Line 136">
              <a:extLst>
                <a:ext uri="{FF2B5EF4-FFF2-40B4-BE49-F238E27FC236}">
                  <a16:creationId xmlns="" xmlns:a16="http://schemas.microsoft.com/office/drawing/2014/main" id="{6B177F9D-5AB9-458E-AECE-0BED48DF8B07}"/>
                </a:ext>
              </a:extLst>
            </p:cNvPr>
            <p:cNvSpPr>
              <a:spLocks noChangeShapeType="1"/>
            </p:cNvSpPr>
            <p:nvPr/>
          </p:nvSpPr>
          <p:spPr bwMode="auto">
            <a:xfrm>
              <a:off x="1546872" y="1789406"/>
              <a:ext cx="0" cy="54101"/>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40" name="Line 137">
              <a:extLst>
                <a:ext uri="{FF2B5EF4-FFF2-40B4-BE49-F238E27FC236}">
                  <a16:creationId xmlns="" xmlns:a16="http://schemas.microsoft.com/office/drawing/2014/main" id="{89420760-7656-47A0-99A2-F309C28CEBEA}"/>
                </a:ext>
              </a:extLst>
            </p:cNvPr>
            <p:cNvSpPr>
              <a:spLocks noChangeShapeType="1"/>
            </p:cNvSpPr>
            <p:nvPr/>
          </p:nvSpPr>
          <p:spPr bwMode="auto">
            <a:xfrm>
              <a:off x="1527690" y="1789406"/>
              <a:ext cx="0" cy="54101"/>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41" name="Line 138">
              <a:extLst>
                <a:ext uri="{FF2B5EF4-FFF2-40B4-BE49-F238E27FC236}">
                  <a16:creationId xmlns="" xmlns:a16="http://schemas.microsoft.com/office/drawing/2014/main" id="{0F20A40F-AD9A-4683-87FD-110D38358B4B}"/>
                </a:ext>
              </a:extLst>
            </p:cNvPr>
            <p:cNvSpPr>
              <a:spLocks noChangeShapeType="1"/>
            </p:cNvSpPr>
            <p:nvPr/>
          </p:nvSpPr>
          <p:spPr bwMode="auto">
            <a:xfrm>
              <a:off x="1598425" y="1789406"/>
              <a:ext cx="0" cy="54101"/>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42" name="Line 139">
              <a:extLst>
                <a:ext uri="{FF2B5EF4-FFF2-40B4-BE49-F238E27FC236}">
                  <a16:creationId xmlns="" xmlns:a16="http://schemas.microsoft.com/office/drawing/2014/main" id="{A6837055-6F7D-401E-A981-F0F2460E52C4}"/>
                </a:ext>
              </a:extLst>
            </p:cNvPr>
            <p:cNvSpPr>
              <a:spLocks noChangeShapeType="1"/>
            </p:cNvSpPr>
            <p:nvPr/>
          </p:nvSpPr>
          <p:spPr bwMode="auto">
            <a:xfrm>
              <a:off x="1587635" y="1789406"/>
              <a:ext cx="0" cy="54101"/>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43" name="Line 140">
              <a:extLst>
                <a:ext uri="{FF2B5EF4-FFF2-40B4-BE49-F238E27FC236}">
                  <a16:creationId xmlns="" xmlns:a16="http://schemas.microsoft.com/office/drawing/2014/main" id="{25FCBEFF-7D3B-427F-947C-07E9C8F9DD23}"/>
                </a:ext>
              </a:extLst>
            </p:cNvPr>
            <p:cNvSpPr>
              <a:spLocks noChangeShapeType="1"/>
            </p:cNvSpPr>
            <p:nvPr/>
          </p:nvSpPr>
          <p:spPr bwMode="auto">
            <a:xfrm>
              <a:off x="1790247" y="1789406"/>
              <a:ext cx="0" cy="54101"/>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44" name="Line 141">
              <a:extLst>
                <a:ext uri="{FF2B5EF4-FFF2-40B4-BE49-F238E27FC236}">
                  <a16:creationId xmlns="" xmlns:a16="http://schemas.microsoft.com/office/drawing/2014/main" id="{256CC682-B407-4467-9543-E33D3B58A529}"/>
                </a:ext>
              </a:extLst>
            </p:cNvPr>
            <p:cNvSpPr>
              <a:spLocks noChangeShapeType="1"/>
            </p:cNvSpPr>
            <p:nvPr/>
          </p:nvSpPr>
          <p:spPr bwMode="auto">
            <a:xfrm>
              <a:off x="1779457" y="1789406"/>
              <a:ext cx="0" cy="54101"/>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45" name="Line 142">
              <a:extLst>
                <a:ext uri="{FF2B5EF4-FFF2-40B4-BE49-F238E27FC236}">
                  <a16:creationId xmlns="" xmlns:a16="http://schemas.microsoft.com/office/drawing/2014/main" id="{4A12E07B-AF7B-421E-BDC7-6054603FA121}"/>
                </a:ext>
              </a:extLst>
            </p:cNvPr>
            <p:cNvSpPr>
              <a:spLocks noChangeShapeType="1"/>
            </p:cNvSpPr>
            <p:nvPr/>
          </p:nvSpPr>
          <p:spPr bwMode="auto">
            <a:xfrm>
              <a:off x="1828612" y="1789406"/>
              <a:ext cx="0" cy="54101"/>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46" name="Line 143">
              <a:extLst>
                <a:ext uri="{FF2B5EF4-FFF2-40B4-BE49-F238E27FC236}">
                  <a16:creationId xmlns="" xmlns:a16="http://schemas.microsoft.com/office/drawing/2014/main" id="{C6B42128-5E39-45A5-A0CA-4D81390D6E74}"/>
                </a:ext>
              </a:extLst>
            </p:cNvPr>
            <p:cNvSpPr>
              <a:spLocks noChangeShapeType="1"/>
            </p:cNvSpPr>
            <p:nvPr/>
          </p:nvSpPr>
          <p:spPr bwMode="auto">
            <a:xfrm>
              <a:off x="1819021" y="1789406"/>
              <a:ext cx="0" cy="54101"/>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47" name="Line 144">
              <a:extLst>
                <a:ext uri="{FF2B5EF4-FFF2-40B4-BE49-F238E27FC236}">
                  <a16:creationId xmlns="" xmlns:a16="http://schemas.microsoft.com/office/drawing/2014/main" id="{B6376367-0B46-4EA8-BF2B-F68C1F040B14}"/>
                </a:ext>
              </a:extLst>
            </p:cNvPr>
            <p:cNvSpPr>
              <a:spLocks noChangeShapeType="1"/>
            </p:cNvSpPr>
            <p:nvPr/>
          </p:nvSpPr>
          <p:spPr bwMode="auto">
            <a:xfrm>
              <a:off x="1497718" y="1789406"/>
              <a:ext cx="0" cy="54101"/>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48" name="Line 145">
              <a:extLst>
                <a:ext uri="{FF2B5EF4-FFF2-40B4-BE49-F238E27FC236}">
                  <a16:creationId xmlns="" xmlns:a16="http://schemas.microsoft.com/office/drawing/2014/main" id="{F0FE4BBB-3DEF-4882-A1BA-2567294F77A8}"/>
                </a:ext>
              </a:extLst>
            </p:cNvPr>
            <p:cNvSpPr>
              <a:spLocks noChangeShapeType="1"/>
            </p:cNvSpPr>
            <p:nvPr/>
          </p:nvSpPr>
          <p:spPr bwMode="auto">
            <a:xfrm>
              <a:off x="1486928" y="1789406"/>
              <a:ext cx="0" cy="54101"/>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49" name="Line 146">
              <a:extLst>
                <a:ext uri="{FF2B5EF4-FFF2-40B4-BE49-F238E27FC236}">
                  <a16:creationId xmlns="" xmlns:a16="http://schemas.microsoft.com/office/drawing/2014/main" id="{654D5606-2E7B-4292-A887-1FDC33E0DBB5}"/>
                </a:ext>
              </a:extLst>
            </p:cNvPr>
            <p:cNvSpPr>
              <a:spLocks noChangeShapeType="1"/>
            </p:cNvSpPr>
            <p:nvPr/>
          </p:nvSpPr>
          <p:spPr bwMode="auto">
            <a:xfrm>
              <a:off x="1369436" y="1789406"/>
              <a:ext cx="0" cy="54101"/>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50" name="Line 147">
              <a:extLst>
                <a:ext uri="{FF2B5EF4-FFF2-40B4-BE49-F238E27FC236}">
                  <a16:creationId xmlns="" xmlns:a16="http://schemas.microsoft.com/office/drawing/2014/main" id="{538B6E9D-7D2E-4897-A93C-8A520AE31F12}"/>
                </a:ext>
              </a:extLst>
            </p:cNvPr>
            <p:cNvSpPr>
              <a:spLocks noChangeShapeType="1"/>
            </p:cNvSpPr>
            <p:nvPr/>
          </p:nvSpPr>
          <p:spPr bwMode="auto">
            <a:xfrm>
              <a:off x="1681148" y="1789406"/>
              <a:ext cx="0" cy="54101"/>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51" name="Line 148">
              <a:extLst>
                <a:ext uri="{FF2B5EF4-FFF2-40B4-BE49-F238E27FC236}">
                  <a16:creationId xmlns="" xmlns:a16="http://schemas.microsoft.com/office/drawing/2014/main" id="{89B3392C-92A7-4455-8B8E-7724D4E314AE}"/>
                </a:ext>
              </a:extLst>
            </p:cNvPr>
            <p:cNvSpPr>
              <a:spLocks noChangeShapeType="1"/>
            </p:cNvSpPr>
            <p:nvPr/>
          </p:nvSpPr>
          <p:spPr bwMode="auto">
            <a:xfrm>
              <a:off x="1690739" y="1789406"/>
              <a:ext cx="0" cy="54101"/>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52" name="Line 149">
              <a:extLst>
                <a:ext uri="{FF2B5EF4-FFF2-40B4-BE49-F238E27FC236}">
                  <a16:creationId xmlns="" xmlns:a16="http://schemas.microsoft.com/office/drawing/2014/main" id="{00B70D81-1831-4276-8219-A47D2DBD980F}"/>
                </a:ext>
              </a:extLst>
            </p:cNvPr>
            <p:cNvSpPr>
              <a:spLocks noChangeShapeType="1"/>
            </p:cNvSpPr>
            <p:nvPr/>
          </p:nvSpPr>
          <p:spPr bwMode="auto">
            <a:xfrm>
              <a:off x="1701529" y="1789406"/>
              <a:ext cx="0" cy="54101"/>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53" name="Line 150">
              <a:extLst>
                <a:ext uri="{FF2B5EF4-FFF2-40B4-BE49-F238E27FC236}">
                  <a16:creationId xmlns="" xmlns:a16="http://schemas.microsoft.com/office/drawing/2014/main" id="{B471A15F-AFEC-45FA-BB85-3C03A8812018}"/>
                </a:ext>
              </a:extLst>
            </p:cNvPr>
            <p:cNvSpPr>
              <a:spLocks noChangeShapeType="1"/>
            </p:cNvSpPr>
            <p:nvPr/>
          </p:nvSpPr>
          <p:spPr bwMode="auto">
            <a:xfrm>
              <a:off x="2365716" y="1789406"/>
              <a:ext cx="0" cy="54101"/>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54" name="Line 151">
              <a:extLst>
                <a:ext uri="{FF2B5EF4-FFF2-40B4-BE49-F238E27FC236}">
                  <a16:creationId xmlns="" xmlns:a16="http://schemas.microsoft.com/office/drawing/2014/main" id="{4A3F7EE0-4A22-409C-9B20-8B57354CF76A}"/>
                </a:ext>
              </a:extLst>
            </p:cNvPr>
            <p:cNvSpPr>
              <a:spLocks noChangeShapeType="1"/>
            </p:cNvSpPr>
            <p:nvPr/>
          </p:nvSpPr>
          <p:spPr bwMode="auto">
            <a:xfrm>
              <a:off x="2388495" y="1789406"/>
              <a:ext cx="0" cy="54101"/>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55" name="Line 152">
              <a:extLst>
                <a:ext uri="{FF2B5EF4-FFF2-40B4-BE49-F238E27FC236}">
                  <a16:creationId xmlns="" xmlns:a16="http://schemas.microsoft.com/office/drawing/2014/main" id="{7F638F7F-0D32-4A13-9187-997017D53A5E}"/>
                </a:ext>
              </a:extLst>
            </p:cNvPr>
            <p:cNvSpPr>
              <a:spLocks noChangeShapeType="1"/>
            </p:cNvSpPr>
            <p:nvPr/>
          </p:nvSpPr>
          <p:spPr bwMode="auto">
            <a:xfrm>
              <a:off x="2454434" y="1789406"/>
              <a:ext cx="0" cy="54101"/>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56" name="Line 153">
              <a:extLst>
                <a:ext uri="{FF2B5EF4-FFF2-40B4-BE49-F238E27FC236}">
                  <a16:creationId xmlns="" xmlns:a16="http://schemas.microsoft.com/office/drawing/2014/main" id="{81F2BF4A-8CA2-46BD-B515-0129B6AFA00C}"/>
                </a:ext>
              </a:extLst>
            </p:cNvPr>
            <p:cNvSpPr>
              <a:spLocks noChangeShapeType="1"/>
            </p:cNvSpPr>
            <p:nvPr/>
          </p:nvSpPr>
          <p:spPr bwMode="auto">
            <a:xfrm>
              <a:off x="2274600" y="1789406"/>
              <a:ext cx="0" cy="54101"/>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57" name="Line 154">
              <a:extLst>
                <a:ext uri="{FF2B5EF4-FFF2-40B4-BE49-F238E27FC236}">
                  <a16:creationId xmlns="" xmlns:a16="http://schemas.microsoft.com/office/drawing/2014/main" id="{64A1F3B0-4758-40B6-8201-9310C534E42A}"/>
                </a:ext>
              </a:extLst>
            </p:cNvPr>
            <p:cNvSpPr>
              <a:spLocks noChangeShapeType="1"/>
            </p:cNvSpPr>
            <p:nvPr/>
          </p:nvSpPr>
          <p:spPr bwMode="auto">
            <a:xfrm>
              <a:off x="2249424" y="1789406"/>
              <a:ext cx="0" cy="54101"/>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58" name="Line 155">
              <a:extLst>
                <a:ext uri="{FF2B5EF4-FFF2-40B4-BE49-F238E27FC236}">
                  <a16:creationId xmlns="" xmlns:a16="http://schemas.microsoft.com/office/drawing/2014/main" id="{C2295675-9BD9-4110-A26C-E0493CDBB47C}"/>
                </a:ext>
              </a:extLst>
            </p:cNvPr>
            <p:cNvSpPr>
              <a:spLocks noChangeShapeType="1"/>
            </p:cNvSpPr>
            <p:nvPr/>
          </p:nvSpPr>
          <p:spPr bwMode="auto">
            <a:xfrm>
              <a:off x="2211059" y="1789406"/>
              <a:ext cx="0" cy="54101"/>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59" name="Line 156">
              <a:extLst>
                <a:ext uri="{FF2B5EF4-FFF2-40B4-BE49-F238E27FC236}">
                  <a16:creationId xmlns="" xmlns:a16="http://schemas.microsoft.com/office/drawing/2014/main" id="{B158A0B0-FA17-4C91-BA02-718B52F59437}"/>
                </a:ext>
              </a:extLst>
            </p:cNvPr>
            <p:cNvSpPr>
              <a:spLocks noChangeShapeType="1"/>
            </p:cNvSpPr>
            <p:nvPr/>
          </p:nvSpPr>
          <p:spPr bwMode="auto">
            <a:xfrm>
              <a:off x="2134330" y="1789406"/>
              <a:ext cx="0" cy="54101"/>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60" name="Line 157">
              <a:extLst>
                <a:ext uri="{FF2B5EF4-FFF2-40B4-BE49-F238E27FC236}">
                  <a16:creationId xmlns="" xmlns:a16="http://schemas.microsoft.com/office/drawing/2014/main" id="{362B7748-EA81-482C-9C2D-2CC18EF363DE}"/>
                </a:ext>
              </a:extLst>
            </p:cNvPr>
            <p:cNvSpPr>
              <a:spLocks noChangeShapeType="1"/>
            </p:cNvSpPr>
            <p:nvPr/>
          </p:nvSpPr>
          <p:spPr bwMode="auto">
            <a:xfrm>
              <a:off x="1967684" y="1789406"/>
              <a:ext cx="0" cy="54101"/>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61" name="Line 158">
              <a:extLst>
                <a:ext uri="{FF2B5EF4-FFF2-40B4-BE49-F238E27FC236}">
                  <a16:creationId xmlns="" xmlns:a16="http://schemas.microsoft.com/office/drawing/2014/main" id="{821F4F45-77C5-47D7-9B56-7C6B4BB7998A}"/>
                </a:ext>
              </a:extLst>
            </p:cNvPr>
            <p:cNvSpPr>
              <a:spLocks noChangeShapeType="1"/>
            </p:cNvSpPr>
            <p:nvPr/>
          </p:nvSpPr>
          <p:spPr bwMode="auto">
            <a:xfrm>
              <a:off x="1944905" y="1789406"/>
              <a:ext cx="0" cy="54101"/>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62" name="Line 159">
              <a:extLst>
                <a:ext uri="{FF2B5EF4-FFF2-40B4-BE49-F238E27FC236}">
                  <a16:creationId xmlns="" xmlns:a16="http://schemas.microsoft.com/office/drawing/2014/main" id="{77B533AD-EEE7-4592-80FC-B7947A2B5DC8}"/>
                </a:ext>
              </a:extLst>
            </p:cNvPr>
            <p:cNvSpPr>
              <a:spLocks noChangeShapeType="1"/>
            </p:cNvSpPr>
            <p:nvPr/>
          </p:nvSpPr>
          <p:spPr bwMode="auto">
            <a:xfrm>
              <a:off x="1918529" y="1789406"/>
              <a:ext cx="0" cy="54101"/>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63" name="Line 160">
              <a:extLst>
                <a:ext uri="{FF2B5EF4-FFF2-40B4-BE49-F238E27FC236}">
                  <a16:creationId xmlns="" xmlns:a16="http://schemas.microsoft.com/office/drawing/2014/main" id="{AB0C7CF3-7E8B-42E0-A26C-BF119403C6E8}"/>
                </a:ext>
              </a:extLst>
            </p:cNvPr>
            <p:cNvSpPr>
              <a:spLocks noChangeShapeType="1"/>
            </p:cNvSpPr>
            <p:nvPr/>
          </p:nvSpPr>
          <p:spPr bwMode="auto">
            <a:xfrm>
              <a:off x="1866977" y="1789406"/>
              <a:ext cx="0" cy="54101"/>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64" name="Line 161">
              <a:extLst>
                <a:ext uri="{FF2B5EF4-FFF2-40B4-BE49-F238E27FC236}">
                  <a16:creationId xmlns="" xmlns:a16="http://schemas.microsoft.com/office/drawing/2014/main" id="{56100FFB-440F-40A2-A016-4DAC589DEFD9}"/>
                </a:ext>
              </a:extLst>
            </p:cNvPr>
            <p:cNvSpPr>
              <a:spLocks noChangeShapeType="1"/>
            </p:cNvSpPr>
            <p:nvPr/>
          </p:nvSpPr>
          <p:spPr bwMode="auto">
            <a:xfrm>
              <a:off x="2826091" y="1809844"/>
              <a:ext cx="0" cy="52899"/>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65" name="Line 162">
              <a:extLst>
                <a:ext uri="{FF2B5EF4-FFF2-40B4-BE49-F238E27FC236}">
                  <a16:creationId xmlns="" xmlns:a16="http://schemas.microsoft.com/office/drawing/2014/main" id="{00F5DBEC-1E28-45EC-A943-D4ABA68F73EB}"/>
                </a:ext>
              </a:extLst>
            </p:cNvPr>
            <p:cNvSpPr>
              <a:spLocks noChangeShapeType="1"/>
            </p:cNvSpPr>
            <p:nvPr/>
          </p:nvSpPr>
          <p:spPr bwMode="auto">
            <a:xfrm>
              <a:off x="2834483" y="1809844"/>
              <a:ext cx="0" cy="52899"/>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66" name="Line 163">
              <a:extLst>
                <a:ext uri="{FF2B5EF4-FFF2-40B4-BE49-F238E27FC236}">
                  <a16:creationId xmlns="" xmlns:a16="http://schemas.microsoft.com/office/drawing/2014/main" id="{7FE0AE8D-4870-49BD-AB7D-FB744C8FE22F}"/>
                </a:ext>
              </a:extLst>
            </p:cNvPr>
            <p:cNvSpPr>
              <a:spLocks noChangeShapeType="1"/>
            </p:cNvSpPr>
            <p:nvPr/>
          </p:nvSpPr>
          <p:spPr bwMode="auto">
            <a:xfrm>
              <a:off x="2846472" y="1809844"/>
              <a:ext cx="0" cy="52899"/>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67" name="Line 164">
              <a:extLst>
                <a:ext uri="{FF2B5EF4-FFF2-40B4-BE49-F238E27FC236}">
                  <a16:creationId xmlns="" xmlns:a16="http://schemas.microsoft.com/office/drawing/2014/main" id="{27A658DB-1ECD-4ED5-823A-FD983A6A29B0}"/>
                </a:ext>
              </a:extLst>
            </p:cNvPr>
            <p:cNvSpPr>
              <a:spLocks noChangeShapeType="1"/>
            </p:cNvSpPr>
            <p:nvPr/>
          </p:nvSpPr>
          <p:spPr bwMode="auto">
            <a:xfrm>
              <a:off x="2804511" y="1809844"/>
              <a:ext cx="0" cy="52899"/>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68" name="Line 165">
              <a:extLst>
                <a:ext uri="{FF2B5EF4-FFF2-40B4-BE49-F238E27FC236}">
                  <a16:creationId xmlns="" xmlns:a16="http://schemas.microsoft.com/office/drawing/2014/main" id="{2829398A-A0FD-45E8-8472-C469C4EEA8FA}"/>
                </a:ext>
              </a:extLst>
            </p:cNvPr>
            <p:cNvSpPr>
              <a:spLocks noChangeShapeType="1"/>
            </p:cNvSpPr>
            <p:nvPr/>
          </p:nvSpPr>
          <p:spPr bwMode="auto">
            <a:xfrm>
              <a:off x="2815301" y="1809844"/>
              <a:ext cx="0" cy="52899"/>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69" name="Line 166">
              <a:extLst>
                <a:ext uri="{FF2B5EF4-FFF2-40B4-BE49-F238E27FC236}">
                  <a16:creationId xmlns="" xmlns:a16="http://schemas.microsoft.com/office/drawing/2014/main" id="{5914E6D6-3817-49EA-A7EA-FB387A1206E2}"/>
                </a:ext>
              </a:extLst>
            </p:cNvPr>
            <p:cNvSpPr>
              <a:spLocks noChangeShapeType="1"/>
            </p:cNvSpPr>
            <p:nvPr/>
          </p:nvSpPr>
          <p:spPr bwMode="auto">
            <a:xfrm>
              <a:off x="2794920" y="1809844"/>
              <a:ext cx="0" cy="52899"/>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70" name="Line 167">
              <a:extLst>
                <a:ext uri="{FF2B5EF4-FFF2-40B4-BE49-F238E27FC236}">
                  <a16:creationId xmlns="" xmlns:a16="http://schemas.microsoft.com/office/drawing/2014/main" id="{CA5609F1-E251-4D38-AE9C-28FD25755F3E}"/>
                </a:ext>
              </a:extLst>
            </p:cNvPr>
            <p:cNvSpPr>
              <a:spLocks noChangeShapeType="1"/>
            </p:cNvSpPr>
            <p:nvPr/>
          </p:nvSpPr>
          <p:spPr bwMode="auto">
            <a:xfrm>
              <a:off x="2784130" y="1809844"/>
              <a:ext cx="0" cy="52899"/>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71" name="Line 168">
              <a:extLst>
                <a:ext uri="{FF2B5EF4-FFF2-40B4-BE49-F238E27FC236}">
                  <a16:creationId xmlns="" xmlns:a16="http://schemas.microsoft.com/office/drawing/2014/main" id="{43263CF8-55DD-418D-98B1-856F19696FDD}"/>
                </a:ext>
              </a:extLst>
            </p:cNvPr>
            <p:cNvSpPr>
              <a:spLocks noChangeShapeType="1"/>
            </p:cNvSpPr>
            <p:nvPr/>
          </p:nvSpPr>
          <p:spPr bwMode="auto">
            <a:xfrm>
              <a:off x="3204941" y="1809844"/>
              <a:ext cx="0" cy="52899"/>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72" name="Line 169">
              <a:extLst>
                <a:ext uri="{FF2B5EF4-FFF2-40B4-BE49-F238E27FC236}">
                  <a16:creationId xmlns="" xmlns:a16="http://schemas.microsoft.com/office/drawing/2014/main" id="{F826C729-A280-4155-AF19-68B55259DD4E}"/>
                </a:ext>
              </a:extLst>
            </p:cNvPr>
            <p:cNvSpPr>
              <a:spLocks noChangeShapeType="1"/>
            </p:cNvSpPr>
            <p:nvPr/>
          </p:nvSpPr>
          <p:spPr bwMode="auto">
            <a:xfrm>
              <a:off x="3498670" y="1809844"/>
              <a:ext cx="0" cy="52899"/>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73" name="Line 170">
              <a:extLst>
                <a:ext uri="{FF2B5EF4-FFF2-40B4-BE49-F238E27FC236}">
                  <a16:creationId xmlns="" xmlns:a16="http://schemas.microsoft.com/office/drawing/2014/main" id="{CE26F199-E135-411A-87F4-F47382F9822B}"/>
                </a:ext>
              </a:extLst>
            </p:cNvPr>
            <p:cNvSpPr>
              <a:spLocks noChangeShapeType="1"/>
            </p:cNvSpPr>
            <p:nvPr/>
          </p:nvSpPr>
          <p:spPr bwMode="auto">
            <a:xfrm>
              <a:off x="3538234" y="1809844"/>
              <a:ext cx="0" cy="52899"/>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74" name="Line 171">
              <a:extLst>
                <a:ext uri="{FF2B5EF4-FFF2-40B4-BE49-F238E27FC236}">
                  <a16:creationId xmlns="" xmlns:a16="http://schemas.microsoft.com/office/drawing/2014/main" id="{0B479BF1-E9F4-40E1-89D6-E9DD68BA077C}"/>
                </a:ext>
              </a:extLst>
            </p:cNvPr>
            <p:cNvSpPr>
              <a:spLocks noChangeShapeType="1"/>
            </p:cNvSpPr>
            <p:nvPr/>
          </p:nvSpPr>
          <p:spPr bwMode="auto">
            <a:xfrm>
              <a:off x="3614963" y="1809844"/>
              <a:ext cx="0" cy="52899"/>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75" name="Line 172">
              <a:extLst>
                <a:ext uri="{FF2B5EF4-FFF2-40B4-BE49-F238E27FC236}">
                  <a16:creationId xmlns="" xmlns:a16="http://schemas.microsoft.com/office/drawing/2014/main" id="{199FF04C-C15B-42B8-8E76-2841C7C277EE}"/>
                </a:ext>
              </a:extLst>
            </p:cNvPr>
            <p:cNvSpPr>
              <a:spLocks noChangeShapeType="1"/>
            </p:cNvSpPr>
            <p:nvPr/>
          </p:nvSpPr>
          <p:spPr bwMode="auto">
            <a:xfrm>
              <a:off x="3664117" y="1809844"/>
              <a:ext cx="0" cy="52899"/>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76" name="Line 173">
              <a:extLst>
                <a:ext uri="{FF2B5EF4-FFF2-40B4-BE49-F238E27FC236}">
                  <a16:creationId xmlns="" xmlns:a16="http://schemas.microsoft.com/office/drawing/2014/main" id="{BE2F8F63-54BE-4881-AABD-63160D349171}"/>
                </a:ext>
              </a:extLst>
            </p:cNvPr>
            <p:cNvSpPr>
              <a:spLocks noChangeShapeType="1"/>
            </p:cNvSpPr>
            <p:nvPr/>
          </p:nvSpPr>
          <p:spPr bwMode="auto">
            <a:xfrm>
              <a:off x="4566884" y="1830283"/>
              <a:ext cx="0" cy="52899"/>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77" name="Line 174">
              <a:extLst>
                <a:ext uri="{FF2B5EF4-FFF2-40B4-BE49-F238E27FC236}">
                  <a16:creationId xmlns="" xmlns:a16="http://schemas.microsoft.com/office/drawing/2014/main" id="{2A92DBDB-B0B4-4D58-9A32-270D55E52A6F}"/>
                </a:ext>
              </a:extLst>
            </p:cNvPr>
            <p:cNvSpPr>
              <a:spLocks noChangeShapeType="1"/>
            </p:cNvSpPr>
            <p:nvPr/>
          </p:nvSpPr>
          <p:spPr bwMode="auto">
            <a:xfrm>
              <a:off x="3830764" y="1830283"/>
              <a:ext cx="0" cy="52899"/>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78" name="Line 175">
              <a:extLst>
                <a:ext uri="{FF2B5EF4-FFF2-40B4-BE49-F238E27FC236}">
                  <a16:creationId xmlns="" xmlns:a16="http://schemas.microsoft.com/office/drawing/2014/main" id="{2EB0D395-85AF-40A3-9C8F-3536878634F0}"/>
                </a:ext>
              </a:extLst>
            </p:cNvPr>
            <p:cNvSpPr>
              <a:spLocks noChangeShapeType="1"/>
            </p:cNvSpPr>
            <p:nvPr/>
          </p:nvSpPr>
          <p:spPr bwMode="auto">
            <a:xfrm>
              <a:off x="3841554" y="1830283"/>
              <a:ext cx="0" cy="52899"/>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79" name="Line 176">
              <a:extLst>
                <a:ext uri="{FF2B5EF4-FFF2-40B4-BE49-F238E27FC236}">
                  <a16:creationId xmlns="" xmlns:a16="http://schemas.microsoft.com/office/drawing/2014/main" id="{327397B5-3F1C-45B0-82E1-B4FCFFB9CDA6}"/>
                </a:ext>
              </a:extLst>
            </p:cNvPr>
            <p:cNvSpPr>
              <a:spLocks noChangeShapeType="1"/>
            </p:cNvSpPr>
            <p:nvPr/>
          </p:nvSpPr>
          <p:spPr bwMode="auto">
            <a:xfrm>
              <a:off x="3852344" y="1830283"/>
              <a:ext cx="0" cy="52899"/>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80" name="Line 177">
              <a:extLst>
                <a:ext uri="{FF2B5EF4-FFF2-40B4-BE49-F238E27FC236}">
                  <a16:creationId xmlns="" xmlns:a16="http://schemas.microsoft.com/office/drawing/2014/main" id="{849F71E8-1B84-425D-A905-2BB0E8C6853A}"/>
                </a:ext>
              </a:extLst>
            </p:cNvPr>
            <p:cNvSpPr>
              <a:spLocks noChangeShapeType="1"/>
            </p:cNvSpPr>
            <p:nvPr/>
          </p:nvSpPr>
          <p:spPr bwMode="auto">
            <a:xfrm>
              <a:off x="3861935" y="1830283"/>
              <a:ext cx="0" cy="52899"/>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81" name="Line 178">
              <a:extLst>
                <a:ext uri="{FF2B5EF4-FFF2-40B4-BE49-F238E27FC236}">
                  <a16:creationId xmlns="" xmlns:a16="http://schemas.microsoft.com/office/drawing/2014/main" id="{D118028B-FCED-40C1-9182-0C0CDB1A42EE}"/>
                </a:ext>
              </a:extLst>
            </p:cNvPr>
            <p:cNvSpPr>
              <a:spLocks noChangeShapeType="1"/>
            </p:cNvSpPr>
            <p:nvPr/>
          </p:nvSpPr>
          <p:spPr bwMode="auto">
            <a:xfrm>
              <a:off x="4696364" y="1830283"/>
              <a:ext cx="0" cy="52899"/>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82" name="Line 179">
              <a:extLst>
                <a:ext uri="{FF2B5EF4-FFF2-40B4-BE49-F238E27FC236}">
                  <a16:creationId xmlns="" xmlns:a16="http://schemas.microsoft.com/office/drawing/2014/main" id="{173C1B0A-DC49-4D98-814A-A953ABBBDD32}"/>
                </a:ext>
              </a:extLst>
            </p:cNvPr>
            <p:cNvSpPr>
              <a:spLocks noChangeShapeType="1"/>
            </p:cNvSpPr>
            <p:nvPr/>
          </p:nvSpPr>
          <p:spPr bwMode="auto">
            <a:xfrm>
              <a:off x="4503343" y="1830283"/>
              <a:ext cx="0" cy="52899"/>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83" name="Line 180">
              <a:extLst>
                <a:ext uri="{FF2B5EF4-FFF2-40B4-BE49-F238E27FC236}">
                  <a16:creationId xmlns="" xmlns:a16="http://schemas.microsoft.com/office/drawing/2014/main" id="{D8577976-C9B3-4296-A3E7-3382F8409B98}"/>
                </a:ext>
              </a:extLst>
            </p:cNvPr>
            <p:cNvSpPr>
              <a:spLocks noChangeShapeType="1"/>
            </p:cNvSpPr>
            <p:nvPr/>
          </p:nvSpPr>
          <p:spPr bwMode="auto">
            <a:xfrm>
              <a:off x="4480564" y="1830283"/>
              <a:ext cx="0" cy="52899"/>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84" name="Line 181">
              <a:extLst>
                <a:ext uri="{FF2B5EF4-FFF2-40B4-BE49-F238E27FC236}">
                  <a16:creationId xmlns="" xmlns:a16="http://schemas.microsoft.com/office/drawing/2014/main" id="{96E580BA-A3C6-4B3E-B26F-F29DB7752A97}"/>
                </a:ext>
              </a:extLst>
            </p:cNvPr>
            <p:cNvSpPr>
              <a:spLocks noChangeShapeType="1"/>
            </p:cNvSpPr>
            <p:nvPr/>
          </p:nvSpPr>
          <p:spPr bwMode="auto">
            <a:xfrm>
              <a:off x="4417022" y="1830283"/>
              <a:ext cx="0" cy="52899"/>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85" name="Line 182">
              <a:extLst>
                <a:ext uri="{FF2B5EF4-FFF2-40B4-BE49-F238E27FC236}">
                  <a16:creationId xmlns="" xmlns:a16="http://schemas.microsoft.com/office/drawing/2014/main" id="{0E88D8DC-7B7B-401A-9559-741D8AFAF8A7}"/>
                </a:ext>
              </a:extLst>
            </p:cNvPr>
            <p:cNvSpPr>
              <a:spLocks noChangeShapeType="1"/>
            </p:cNvSpPr>
            <p:nvPr/>
          </p:nvSpPr>
          <p:spPr bwMode="auto">
            <a:xfrm>
              <a:off x="4378658" y="1830283"/>
              <a:ext cx="0" cy="52899"/>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86" name="Line 183">
              <a:extLst>
                <a:ext uri="{FF2B5EF4-FFF2-40B4-BE49-F238E27FC236}">
                  <a16:creationId xmlns="" xmlns:a16="http://schemas.microsoft.com/office/drawing/2014/main" id="{AEBE83D0-E24E-4F48-93F0-868B0DA66115}"/>
                </a:ext>
              </a:extLst>
            </p:cNvPr>
            <p:cNvSpPr>
              <a:spLocks noChangeShapeType="1"/>
            </p:cNvSpPr>
            <p:nvPr/>
          </p:nvSpPr>
          <p:spPr bwMode="auto">
            <a:xfrm>
              <a:off x="4315116" y="1830283"/>
              <a:ext cx="0" cy="52899"/>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87" name="Line 184">
              <a:extLst>
                <a:ext uri="{FF2B5EF4-FFF2-40B4-BE49-F238E27FC236}">
                  <a16:creationId xmlns="" xmlns:a16="http://schemas.microsoft.com/office/drawing/2014/main" id="{A9DF1823-641B-478F-925A-4797D4D435C1}"/>
                </a:ext>
              </a:extLst>
            </p:cNvPr>
            <p:cNvSpPr>
              <a:spLocks noChangeShapeType="1"/>
            </p:cNvSpPr>
            <p:nvPr/>
          </p:nvSpPr>
          <p:spPr bwMode="auto">
            <a:xfrm>
              <a:off x="4289940" y="1830283"/>
              <a:ext cx="0" cy="52899"/>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88" name="Line 185">
              <a:extLst>
                <a:ext uri="{FF2B5EF4-FFF2-40B4-BE49-F238E27FC236}">
                  <a16:creationId xmlns="" xmlns:a16="http://schemas.microsoft.com/office/drawing/2014/main" id="{AD8905B2-0F3A-4C36-9BE5-CE70A19CAAB4}"/>
                </a:ext>
              </a:extLst>
            </p:cNvPr>
            <p:cNvSpPr>
              <a:spLocks noChangeShapeType="1"/>
            </p:cNvSpPr>
            <p:nvPr/>
          </p:nvSpPr>
          <p:spPr bwMode="auto">
            <a:xfrm>
              <a:off x="4226398" y="1830283"/>
              <a:ext cx="0" cy="52899"/>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89" name="Line 186">
              <a:extLst>
                <a:ext uri="{FF2B5EF4-FFF2-40B4-BE49-F238E27FC236}">
                  <a16:creationId xmlns="" xmlns:a16="http://schemas.microsoft.com/office/drawing/2014/main" id="{E68C13E7-A8C2-4420-9A92-C583BF8637F6}"/>
                </a:ext>
              </a:extLst>
            </p:cNvPr>
            <p:cNvSpPr>
              <a:spLocks noChangeShapeType="1"/>
            </p:cNvSpPr>
            <p:nvPr/>
          </p:nvSpPr>
          <p:spPr bwMode="auto">
            <a:xfrm>
              <a:off x="4201222" y="1830283"/>
              <a:ext cx="0" cy="52899"/>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90" name="Line 187">
              <a:extLst>
                <a:ext uri="{FF2B5EF4-FFF2-40B4-BE49-F238E27FC236}">
                  <a16:creationId xmlns="" xmlns:a16="http://schemas.microsoft.com/office/drawing/2014/main" id="{B0663A50-3267-4EDD-913F-FB03D0AC4A5C}"/>
                </a:ext>
              </a:extLst>
            </p:cNvPr>
            <p:cNvSpPr>
              <a:spLocks noChangeShapeType="1"/>
            </p:cNvSpPr>
            <p:nvPr/>
          </p:nvSpPr>
          <p:spPr bwMode="auto">
            <a:xfrm>
              <a:off x="4173647" y="1830283"/>
              <a:ext cx="0" cy="52899"/>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91" name="Line 188">
              <a:extLst>
                <a:ext uri="{FF2B5EF4-FFF2-40B4-BE49-F238E27FC236}">
                  <a16:creationId xmlns="" xmlns:a16="http://schemas.microsoft.com/office/drawing/2014/main" id="{99DA2A4E-A931-44BE-9A17-C69513B1DEF8}"/>
                </a:ext>
              </a:extLst>
            </p:cNvPr>
            <p:cNvSpPr>
              <a:spLocks noChangeShapeType="1"/>
            </p:cNvSpPr>
            <p:nvPr/>
          </p:nvSpPr>
          <p:spPr bwMode="auto">
            <a:xfrm>
              <a:off x="4123294" y="1830283"/>
              <a:ext cx="0" cy="52899"/>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92" name="Line 189">
              <a:extLst>
                <a:ext uri="{FF2B5EF4-FFF2-40B4-BE49-F238E27FC236}">
                  <a16:creationId xmlns="" xmlns:a16="http://schemas.microsoft.com/office/drawing/2014/main" id="{69CECC19-E3B0-48BF-8EE6-E887C7895F71}"/>
                </a:ext>
              </a:extLst>
            </p:cNvPr>
            <p:cNvSpPr>
              <a:spLocks noChangeShapeType="1"/>
            </p:cNvSpPr>
            <p:nvPr/>
          </p:nvSpPr>
          <p:spPr bwMode="auto">
            <a:xfrm>
              <a:off x="4084929" y="1830283"/>
              <a:ext cx="0" cy="52899"/>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93" name="Line 190">
              <a:extLst>
                <a:ext uri="{FF2B5EF4-FFF2-40B4-BE49-F238E27FC236}">
                  <a16:creationId xmlns="" xmlns:a16="http://schemas.microsoft.com/office/drawing/2014/main" id="{3E3B653C-1A4E-4FF0-9E13-35A2B2666DAD}"/>
                </a:ext>
              </a:extLst>
            </p:cNvPr>
            <p:cNvSpPr>
              <a:spLocks noChangeShapeType="1"/>
            </p:cNvSpPr>
            <p:nvPr/>
          </p:nvSpPr>
          <p:spPr bwMode="auto">
            <a:xfrm>
              <a:off x="4059752" y="1830283"/>
              <a:ext cx="0" cy="52899"/>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94" name="Line 191">
              <a:extLst>
                <a:ext uri="{FF2B5EF4-FFF2-40B4-BE49-F238E27FC236}">
                  <a16:creationId xmlns="" xmlns:a16="http://schemas.microsoft.com/office/drawing/2014/main" id="{6BCD0537-171A-4A8B-8407-0215F1657C1A}"/>
                </a:ext>
              </a:extLst>
            </p:cNvPr>
            <p:cNvSpPr>
              <a:spLocks noChangeShapeType="1"/>
            </p:cNvSpPr>
            <p:nvPr/>
          </p:nvSpPr>
          <p:spPr bwMode="auto">
            <a:xfrm>
              <a:off x="4034575" y="1830283"/>
              <a:ext cx="0" cy="52899"/>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95" name="Line 192">
              <a:extLst>
                <a:ext uri="{FF2B5EF4-FFF2-40B4-BE49-F238E27FC236}">
                  <a16:creationId xmlns="" xmlns:a16="http://schemas.microsoft.com/office/drawing/2014/main" id="{0C7A843A-53A4-4204-844A-42A2D22166D0}"/>
                </a:ext>
              </a:extLst>
            </p:cNvPr>
            <p:cNvSpPr>
              <a:spLocks noChangeShapeType="1"/>
            </p:cNvSpPr>
            <p:nvPr/>
          </p:nvSpPr>
          <p:spPr bwMode="auto">
            <a:xfrm>
              <a:off x="3918283" y="1830283"/>
              <a:ext cx="0" cy="52899"/>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96" name="Line 193">
              <a:extLst>
                <a:ext uri="{FF2B5EF4-FFF2-40B4-BE49-F238E27FC236}">
                  <a16:creationId xmlns="" xmlns:a16="http://schemas.microsoft.com/office/drawing/2014/main" id="{56B01686-3988-4DA5-AFDA-9F3F9E369C9C}"/>
                </a:ext>
              </a:extLst>
            </p:cNvPr>
            <p:cNvSpPr>
              <a:spLocks noChangeShapeType="1"/>
            </p:cNvSpPr>
            <p:nvPr/>
          </p:nvSpPr>
          <p:spPr bwMode="auto">
            <a:xfrm>
              <a:off x="3894305" y="1830283"/>
              <a:ext cx="0" cy="52899"/>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97" name="Line 194">
              <a:extLst>
                <a:ext uri="{FF2B5EF4-FFF2-40B4-BE49-F238E27FC236}">
                  <a16:creationId xmlns="" xmlns:a16="http://schemas.microsoft.com/office/drawing/2014/main" id="{215987B4-2BB2-41D1-83DA-D971CA05989C}"/>
                </a:ext>
              </a:extLst>
            </p:cNvPr>
            <p:cNvSpPr>
              <a:spLocks noChangeShapeType="1"/>
            </p:cNvSpPr>
            <p:nvPr/>
          </p:nvSpPr>
          <p:spPr bwMode="auto">
            <a:xfrm>
              <a:off x="3805587" y="1830283"/>
              <a:ext cx="0" cy="52899"/>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06" name="Freeform 377">
              <a:extLst>
                <a:ext uri="{FF2B5EF4-FFF2-40B4-BE49-F238E27FC236}">
                  <a16:creationId xmlns="" xmlns:a16="http://schemas.microsoft.com/office/drawing/2014/main" id="{7B090495-CF57-41CE-BEE0-1018A17DF0A6}"/>
                </a:ext>
              </a:extLst>
            </p:cNvPr>
            <p:cNvSpPr>
              <a:spLocks/>
            </p:cNvSpPr>
            <p:nvPr/>
          </p:nvSpPr>
          <p:spPr bwMode="auto">
            <a:xfrm>
              <a:off x="1313088" y="1843507"/>
              <a:ext cx="6905625" cy="64922"/>
            </a:xfrm>
            <a:custGeom>
              <a:avLst/>
              <a:gdLst>
                <a:gd name="T0" fmla="*/ 5760 w 5760"/>
                <a:gd name="T1" fmla="*/ 54 h 54"/>
                <a:gd name="T2" fmla="*/ 2834 w 5760"/>
                <a:gd name="T3" fmla="*/ 54 h 54"/>
                <a:gd name="T4" fmla="*/ 2834 w 5760"/>
                <a:gd name="T5" fmla="*/ 31 h 54"/>
                <a:gd name="T6" fmla="*/ 1970 w 5760"/>
                <a:gd name="T7" fmla="*/ 31 h 54"/>
                <a:gd name="T8" fmla="*/ 1970 w 5760"/>
                <a:gd name="T9" fmla="*/ 15 h 54"/>
                <a:gd name="T10" fmla="*/ 1024 w 5760"/>
                <a:gd name="T11" fmla="*/ 15 h 54"/>
                <a:gd name="T12" fmla="*/ 1024 w 5760"/>
                <a:gd name="T13" fmla="*/ 0 h 54"/>
                <a:gd name="T14" fmla="*/ 0 w 5760"/>
                <a:gd name="T15" fmla="*/ 0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60" h="54">
                  <a:moveTo>
                    <a:pt x="5760" y="54"/>
                  </a:moveTo>
                  <a:lnTo>
                    <a:pt x="2834" y="54"/>
                  </a:lnTo>
                  <a:lnTo>
                    <a:pt x="2834" y="31"/>
                  </a:lnTo>
                  <a:lnTo>
                    <a:pt x="1970" y="31"/>
                  </a:lnTo>
                  <a:lnTo>
                    <a:pt x="1970" y="15"/>
                  </a:lnTo>
                  <a:lnTo>
                    <a:pt x="1024" y="15"/>
                  </a:lnTo>
                  <a:lnTo>
                    <a:pt x="1024" y="0"/>
                  </a:lnTo>
                  <a:lnTo>
                    <a:pt x="0" y="0"/>
                  </a:lnTo>
                </a:path>
              </a:pathLst>
            </a:custGeom>
            <a:noFill/>
            <a:ln w="25400" cap="flat">
              <a:solidFill>
                <a:schemeClr val="accent3"/>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dirty="0">
                <a:solidFill>
                  <a:srgbClr val="4D4D4D"/>
                </a:solidFill>
                <a:latin typeface="Arial"/>
                <a:cs typeface="Arial"/>
              </a:endParaRPr>
            </a:p>
          </p:txBody>
        </p:sp>
      </p:grpSp>
      <p:grpSp>
        <p:nvGrpSpPr>
          <p:cNvPr id="2409" name="Group 2408">
            <a:extLst>
              <a:ext uri="{FF2B5EF4-FFF2-40B4-BE49-F238E27FC236}">
                <a16:creationId xmlns="" xmlns:a16="http://schemas.microsoft.com/office/drawing/2014/main" id="{EB16A5A6-1272-4018-89E5-CA2C475FC9C8}"/>
              </a:ext>
            </a:extLst>
          </p:cNvPr>
          <p:cNvGrpSpPr/>
          <p:nvPr/>
        </p:nvGrpSpPr>
        <p:grpSpPr>
          <a:xfrm>
            <a:off x="1313088" y="1728864"/>
            <a:ext cx="6664647" cy="602327"/>
            <a:chOff x="1313088" y="1806238"/>
            <a:chExt cx="6664647" cy="602327"/>
          </a:xfrm>
        </p:grpSpPr>
        <p:sp>
          <p:nvSpPr>
            <p:cNvPr id="2398" name="Line 195">
              <a:extLst>
                <a:ext uri="{FF2B5EF4-FFF2-40B4-BE49-F238E27FC236}">
                  <a16:creationId xmlns="" xmlns:a16="http://schemas.microsoft.com/office/drawing/2014/main" id="{FA20397B-DA68-42EF-B1FA-A70A091C0F1D}"/>
                </a:ext>
              </a:extLst>
            </p:cNvPr>
            <p:cNvSpPr>
              <a:spLocks noChangeShapeType="1"/>
            </p:cNvSpPr>
            <p:nvPr/>
          </p:nvSpPr>
          <p:spPr bwMode="auto">
            <a:xfrm>
              <a:off x="7893813" y="2355666"/>
              <a:ext cx="0" cy="52899"/>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99" name="Line 196">
              <a:extLst>
                <a:ext uri="{FF2B5EF4-FFF2-40B4-BE49-F238E27FC236}">
                  <a16:creationId xmlns="" xmlns:a16="http://schemas.microsoft.com/office/drawing/2014/main" id="{A212242D-C9DA-4549-BA3B-0FA40644C5A8}"/>
                </a:ext>
              </a:extLst>
            </p:cNvPr>
            <p:cNvSpPr>
              <a:spLocks noChangeShapeType="1"/>
            </p:cNvSpPr>
            <p:nvPr/>
          </p:nvSpPr>
          <p:spPr bwMode="auto">
            <a:xfrm>
              <a:off x="7754741" y="2355666"/>
              <a:ext cx="0" cy="52899"/>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400" name="Line 197">
              <a:extLst>
                <a:ext uri="{FF2B5EF4-FFF2-40B4-BE49-F238E27FC236}">
                  <a16:creationId xmlns="" xmlns:a16="http://schemas.microsoft.com/office/drawing/2014/main" id="{B5AB83EC-7605-4CE5-81AB-25A226465E8F}"/>
                </a:ext>
              </a:extLst>
            </p:cNvPr>
            <p:cNvSpPr>
              <a:spLocks noChangeShapeType="1"/>
            </p:cNvSpPr>
            <p:nvPr/>
          </p:nvSpPr>
          <p:spPr bwMode="auto">
            <a:xfrm>
              <a:off x="7729564" y="2355666"/>
              <a:ext cx="0" cy="52899"/>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401" name="Line 198">
              <a:extLst>
                <a:ext uri="{FF2B5EF4-FFF2-40B4-BE49-F238E27FC236}">
                  <a16:creationId xmlns="" xmlns:a16="http://schemas.microsoft.com/office/drawing/2014/main" id="{41E269F2-BD35-4472-9FC5-EB2D3A0DD1ED}"/>
                </a:ext>
              </a:extLst>
            </p:cNvPr>
            <p:cNvSpPr>
              <a:spLocks noChangeShapeType="1"/>
            </p:cNvSpPr>
            <p:nvPr/>
          </p:nvSpPr>
          <p:spPr bwMode="auto">
            <a:xfrm>
              <a:off x="7589294" y="2355666"/>
              <a:ext cx="0" cy="52899"/>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402" name="Line 199">
              <a:extLst>
                <a:ext uri="{FF2B5EF4-FFF2-40B4-BE49-F238E27FC236}">
                  <a16:creationId xmlns="" xmlns:a16="http://schemas.microsoft.com/office/drawing/2014/main" id="{40A83334-F430-4821-925E-31660817F3AB}"/>
                </a:ext>
              </a:extLst>
            </p:cNvPr>
            <p:cNvSpPr>
              <a:spLocks noChangeShapeType="1"/>
            </p:cNvSpPr>
            <p:nvPr/>
          </p:nvSpPr>
          <p:spPr bwMode="auto">
            <a:xfrm>
              <a:off x="7500576" y="2355666"/>
              <a:ext cx="0" cy="52899"/>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403" name="Line 200">
              <a:extLst>
                <a:ext uri="{FF2B5EF4-FFF2-40B4-BE49-F238E27FC236}">
                  <a16:creationId xmlns="" xmlns:a16="http://schemas.microsoft.com/office/drawing/2014/main" id="{C9FD6492-4F53-4D86-94A4-D811CBDE5C3B}"/>
                </a:ext>
              </a:extLst>
            </p:cNvPr>
            <p:cNvSpPr>
              <a:spLocks noChangeShapeType="1"/>
            </p:cNvSpPr>
            <p:nvPr/>
          </p:nvSpPr>
          <p:spPr bwMode="auto">
            <a:xfrm>
              <a:off x="7398670" y="2355666"/>
              <a:ext cx="0" cy="52899"/>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404" name="Line 201">
              <a:extLst>
                <a:ext uri="{FF2B5EF4-FFF2-40B4-BE49-F238E27FC236}">
                  <a16:creationId xmlns="" xmlns:a16="http://schemas.microsoft.com/office/drawing/2014/main" id="{C8B15E69-EC06-480F-8EA9-248FD832239F}"/>
                </a:ext>
              </a:extLst>
            </p:cNvPr>
            <p:cNvSpPr>
              <a:spLocks noChangeShapeType="1"/>
            </p:cNvSpPr>
            <p:nvPr/>
          </p:nvSpPr>
          <p:spPr bwMode="auto">
            <a:xfrm>
              <a:off x="7104941" y="2201778"/>
              <a:ext cx="0" cy="52899"/>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405" name="Line 202">
              <a:extLst>
                <a:ext uri="{FF2B5EF4-FFF2-40B4-BE49-F238E27FC236}">
                  <a16:creationId xmlns="" xmlns:a16="http://schemas.microsoft.com/office/drawing/2014/main" id="{EC33279B-4FD0-4879-AE55-ECA5EB154C4D}"/>
                </a:ext>
              </a:extLst>
            </p:cNvPr>
            <p:cNvSpPr>
              <a:spLocks noChangeShapeType="1"/>
            </p:cNvSpPr>
            <p:nvPr/>
          </p:nvSpPr>
          <p:spPr bwMode="auto">
            <a:xfrm>
              <a:off x="7066576" y="2201778"/>
              <a:ext cx="0" cy="52899"/>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406" name="Line 203">
              <a:extLst>
                <a:ext uri="{FF2B5EF4-FFF2-40B4-BE49-F238E27FC236}">
                  <a16:creationId xmlns="" xmlns:a16="http://schemas.microsoft.com/office/drawing/2014/main" id="{6F778958-E267-40B0-8E73-A33D2CF90D9E}"/>
                </a:ext>
              </a:extLst>
            </p:cNvPr>
            <p:cNvSpPr>
              <a:spLocks noChangeShapeType="1"/>
            </p:cNvSpPr>
            <p:nvPr/>
          </p:nvSpPr>
          <p:spPr bwMode="auto">
            <a:xfrm>
              <a:off x="6991046" y="2201778"/>
              <a:ext cx="0" cy="52899"/>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407" name="Line 204">
              <a:extLst>
                <a:ext uri="{FF2B5EF4-FFF2-40B4-BE49-F238E27FC236}">
                  <a16:creationId xmlns="" xmlns:a16="http://schemas.microsoft.com/office/drawing/2014/main" id="{C96B9DBF-D311-4D2E-A716-A1F90D6AA708}"/>
                </a:ext>
              </a:extLst>
            </p:cNvPr>
            <p:cNvSpPr>
              <a:spLocks noChangeShapeType="1"/>
            </p:cNvSpPr>
            <p:nvPr/>
          </p:nvSpPr>
          <p:spPr bwMode="auto">
            <a:xfrm>
              <a:off x="6965869" y="2201778"/>
              <a:ext cx="0" cy="52899"/>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048" name="Line 206">
              <a:extLst>
                <a:ext uri="{FF2B5EF4-FFF2-40B4-BE49-F238E27FC236}">
                  <a16:creationId xmlns="" xmlns:a16="http://schemas.microsoft.com/office/drawing/2014/main" id="{0201CCB9-8097-44D6-9D70-CCC479280691}"/>
                </a:ext>
              </a:extLst>
            </p:cNvPr>
            <p:cNvSpPr>
              <a:spLocks noChangeShapeType="1"/>
            </p:cNvSpPr>
            <p:nvPr/>
          </p:nvSpPr>
          <p:spPr bwMode="auto">
            <a:xfrm>
              <a:off x="6939494" y="2201778"/>
              <a:ext cx="0" cy="52899"/>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049" name="Line 207">
              <a:extLst>
                <a:ext uri="{FF2B5EF4-FFF2-40B4-BE49-F238E27FC236}">
                  <a16:creationId xmlns="" xmlns:a16="http://schemas.microsoft.com/office/drawing/2014/main" id="{1D50C24B-5FA2-49BD-B156-3632BFC0FBAD}"/>
                </a:ext>
              </a:extLst>
            </p:cNvPr>
            <p:cNvSpPr>
              <a:spLocks noChangeShapeType="1"/>
            </p:cNvSpPr>
            <p:nvPr/>
          </p:nvSpPr>
          <p:spPr bwMode="auto">
            <a:xfrm>
              <a:off x="6711704" y="2095980"/>
              <a:ext cx="0" cy="52899"/>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051" name="Line 208">
              <a:extLst>
                <a:ext uri="{FF2B5EF4-FFF2-40B4-BE49-F238E27FC236}">
                  <a16:creationId xmlns="" xmlns:a16="http://schemas.microsoft.com/office/drawing/2014/main" id="{E864F924-DAAA-4B40-89D3-1822199939B8}"/>
                </a:ext>
              </a:extLst>
            </p:cNvPr>
            <p:cNvSpPr>
              <a:spLocks noChangeShapeType="1"/>
            </p:cNvSpPr>
            <p:nvPr/>
          </p:nvSpPr>
          <p:spPr bwMode="auto">
            <a:xfrm>
              <a:off x="6570235" y="2095980"/>
              <a:ext cx="0" cy="52899"/>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052" name="Line 209">
              <a:extLst>
                <a:ext uri="{FF2B5EF4-FFF2-40B4-BE49-F238E27FC236}">
                  <a16:creationId xmlns="" xmlns:a16="http://schemas.microsoft.com/office/drawing/2014/main" id="{02FF2943-A166-4D91-AC85-ABD0EA6A7701}"/>
                </a:ext>
              </a:extLst>
            </p:cNvPr>
            <p:cNvSpPr>
              <a:spLocks noChangeShapeType="1"/>
            </p:cNvSpPr>
            <p:nvPr/>
          </p:nvSpPr>
          <p:spPr bwMode="auto">
            <a:xfrm>
              <a:off x="6479119" y="2095980"/>
              <a:ext cx="0" cy="52899"/>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053" name="Line 210">
              <a:extLst>
                <a:ext uri="{FF2B5EF4-FFF2-40B4-BE49-F238E27FC236}">
                  <a16:creationId xmlns="" xmlns:a16="http://schemas.microsoft.com/office/drawing/2014/main" id="{C26852A5-6576-47D9-9C65-BD1CA7C26BFC}"/>
                </a:ext>
              </a:extLst>
            </p:cNvPr>
            <p:cNvSpPr>
              <a:spLocks noChangeShapeType="1"/>
            </p:cNvSpPr>
            <p:nvPr/>
          </p:nvSpPr>
          <p:spPr bwMode="auto">
            <a:xfrm>
              <a:off x="6313672" y="2095980"/>
              <a:ext cx="0" cy="52899"/>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054" name="Line 211">
              <a:extLst>
                <a:ext uri="{FF2B5EF4-FFF2-40B4-BE49-F238E27FC236}">
                  <a16:creationId xmlns="" xmlns:a16="http://schemas.microsoft.com/office/drawing/2014/main" id="{45D8C2F5-3087-476E-BEE0-03722B6EA018}"/>
                </a:ext>
              </a:extLst>
            </p:cNvPr>
            <p:cNvSpPr>
              <a:spLocks noChangeShapeType="1"/>
            </p:cNvSpPr>
            <p:nvPr/>
          </p:nvSpPr>
          <p:spPr bwMode="auto">
            <a:xfrm>
              <a:off x="6288495" y="2095980"/>
              <a:ext cx="0" cy="52899"/>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055" name="Line 212">
              <a:extLst>
                <a:ext uri="{FF2B5EF4-FFF2-40B4-BE49-F238E27FC236}">
                  <a16:creationId xmlns="" xmlns:a16="http://schemas.microsoft.com/office/drawing/2014/main" id="{6B748431-C808-4FC9-98CA-0E3AC4175862}"/>
                </a:ext>
              </a:extLst>
            </p:cNvPr>
            <p:cNvSpPr>
              <a:spLocks noChangeShapeType="1"/>
            </p:cNvSpPr>
            <p:nvPr/>
          </p:nvSpPr>
          <p:spPr bwMode="auto">
            <a:xfrm>
              <a:off x="6252528" y="2095980"/>
              <a:ext cx="0" cy="52899"/>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056" name="Line 213">
              <a:extLst>
                <a:ext uri="{FF2B5EF4-FFF2-40B4-BE49-F238E27FC236}">
                  <a16:creationId xmlns="" xmlns:a16="http://schemas.microsoft.com/office/drawing/2014/main" id="{BF8786E5-DC24-4BEB-A2AB-B148E9D86371}"/>
                </a:ext>
              </a:extLst>
            </p:cNvPr>
            <p:cNvSpPr>
              <a:spLocks noChangeShapeType="1"/>
            </p:cNvSpPr>
            <p:nvPr/>
          </p:nvSpPr>
          <p:spPr bwMode="auto">
            <a:xfrm>
              <a:off x="7282377" y="2355666"/>
              <a:ext cx="0" cy="52899"/>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057" name="Line 214">
              <a:extLst>
                <a:ext uri="{FF2B5EF4-FFF2-40B4-BE49-F238E27FC236}">
                  <a16:creationId xmlns="" xmlns:a16="http://schemas.microsoft.com/office/drawing/2014/main" id="{60F0B0CB-5698-41CB-8FBB-B11E2BE01EC8}"/>
                </a:ext>
              </a:extLst>
            </p:cNvPr>
            <p:cNvSpPr>
              <a:spLocks noChangeShapeType="1"/>
            </p:cNvSpPr>
            <p:nvPr/>
          </p:nvSpPr>
          <p:spPr bwMode="auto">
            <a:xfrm>
              <a:off x="7232024" y="2355666"/>
              <a:ext cx="0" cy="52899"/>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058" name="Line 215">
              <a:extLst>
                <a:ext uri="{FF2B5EF4-FFF2-40B4-BE49-F238E27FC236}">
                  <a16:creationId xmlns="" xmlns:a16="http://schemas.microsoft.com/office/drawing/2014/main" id="{96A84856-210B-4C9D-8E76-C5D33D8E44A8}"/>
                </a:ext>
              </a:extLst>
            </p:cNvPr>
            <p:cNvSpPr>
              <a:spLocks noChangeShapeType="1"/>
            </p:cNvSpPr>
            <p:nvPr/>
          </p:nvSpPr>
          <p:spPr bwMode="auto">
            <a:xfrm>
              <a:off x="7168483" y="2355666"/>
              <a:ext cx="0" cy="52899"/>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059" name="Line 216">
              <a:extLst>
                <a:ext uri="{FF2B5EF4-FFF2-40B4-BE49-F238E27FC236}">
                  <a16:creationId xmlns="" xmlns:a16="http://schemas.microsoft.com/office/drawing/2014/main" id="{6BB4F23D-1472-4711-824B-5742842089E5}"/>
                </a:ext>
              </a:extLst>
            </p:cNvPr>
            <p:cNvSpPr>
              <a:spLocks noChangeShapeType="1"/>
            </p:cNvSpPr>
            <p:nvPr/>
          </p:nvSpPr>
          <p:spPr bwMode="auto">
            <a:xfrm>
              <a:off x="7970542" y="2355666"/>
              <a:ext cx="0" cy="52899"/>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060" name="Line 217">
              <a:extLst>
                <a:ext uri="{FF2B5EF4-FFF2-40B4-BE49-F238E27FC236}">
                  <a16:creationId xmlns="" xmlns:a16="http://schemas.microsoft.com/office/drawing/2014/main" id="{E0EA196A-6872-4693-9802-1DF0599BC06E}"/>
                </a:ext>
              </a:extLst>
            </p:cNvPr>
            <p:cNvSpPr>
              <a:spLocks noChangeShapeType="1"/>
            </p:cNvSpPr>
            <p:nvPr/>
          </p:nvSpPr>
          <p:spPr bwMode="auto">
            <a:xfrm>
              <a:off x="7426245" y="2355666"/>
              <a:ext cx="0" cy="52899"/>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061" name="Line 218">
              <a:extLst>
                <a:ext uri="{FF2B5EF4-FFF2-40B4-BE49-F238E27FC236}">
                  <a16:creationId xmlns="" xmlns:a16="http://schemas.microsoft.com/office/drawing/2014/main" id="{2C442D17-DFD7-47B1-A39B-602F13703AA5}"/>
                </a:ext>
              </a:extLst>
            </p:cNvPr>
            <p:cNvSpPr>
              <a:spLocks noChangeShapeType="1"/>
            </p:cNvSpPr>
            <p:nvPr/>
          </p:nvSpPr>
          <p:spPr bwMode="auto">
            <a:xfrm>
              <a:off x="7437035" y="2355666"/>
              <a:ext cx="0" cy="52899"/>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062" name="Line 219">
              <a:extLst>
                <a:ext uri="{FF2B5EF4-FFF2-40B4-BE49-F238E27FC236}">
                  <a16:creationId xmlns="" xmlns:a16="http://schemas.microsoft.com/office/drawing/2014/main" id="{6C0EB539-E2F1-4374-870F-A3D55895A9DE}"/>
                </a:ext>
              </a:extLst>
            </p:cNvPr>
            <p:cNvSpPr>
              <a:spLocks noChangeShapeType="1"/>
            </p:cNvSpPr>
            <p:nvPr/>
          </p:nvSpPr>
          <p:spPr bwMode="auto">
            <a:xfrm>
              <a:off x="7446626" y="2355666"/>
              <a:ext cx="0" cy="52899"/>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063" name="Line 220">
              <a:extLst>
                <a:ext uri="{FF2B5EF4-FFF2-40B4-BE49-F238E27FC236}">
                  <a16:creationId xmlns="" xmlns:a16="http://schemas.microsoft.com/office/drawing/2014/main" id="{4BC196DD-AF6A-4E63-B998-C8518EE62E4A}"/>
                </a:ext>
              </a:extLst>
            </p:cNvPr>
            <p:cNvSpPr>
              <a:spLocks noChangeShapeType="1"/>
            </p:cNvSpPr>
            <p:nvPr/>
          </p:nvSpPr>
          <p:spPr bwMode="auto">
            <a:xfrm>
              <a:off x="6352036" y="2095980"/>
              <a:ext cx="0" cy="52899"/>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064" name="Line 221">
              <a:extLst>
                <a:ext uri="{FF2B5EF4-FFF2-40B4-BE49-F238E27FC236}">
                  <a16:creationId xmlns="" xmlns:a16="http://schemas.microsoft.com/office/drawing/2014/main" id="{6C6B278C-B548-43EE-92CD-322DFFFA0846}"/>
                </a:ext>
              </a:extLst>
            </p:cNvPr>
            <p:cNvSpPr>
              <a:spLocks noChangeShapeType="1"/>
            </p:cNvSpPr>
            <p:nvPr/>
          </p:nvSpPr>
          <p:spPr bwMode="auto">
            <a:xfrm>
              <a:off x="6362826" y="2095980"/>
              <a:ext cx="0" cy="52899"/>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065" name="Line 222">
              <a:extLst>
                <a:ext uri="{FF2B5EF4-FFF2-40B4-BE49-F238E27FC236}">
                  <a16:creationId xmlns="" xmlns:a16="http://schemas.microsoft.com/office/drawing/2014/main" id="{24CA771C-8B07-42B6-814E-C55AF48BB07B}"/>
                </a:ext>
              </a:extLst>
            </p:cNvPr>
            <p:cNvSpPr>
              <a:spLocks noChangeShapeType="1"/>
            </p:cNvSpPr>
            <p:nvPr/>
          </p:nvSpPr>
          <p:spPr bwMode="auto">
            <a:xfrm>
              <a:off x="6373616" y="2095980"/>
              <a:ext cx="0" cy="52899"/>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066" name="Line 223">
              <a:extLst>
                <a:ext uri="{FF2B5EF4-FFF2-40B4-BE49-F238E27FC236}">
                  <a16:creationId xmlns="" xmlns:a16="http://schemas.microsoft.com/office/drawing/2014/main" id="{ABC222F7-E227-4E20-830E-5A17ABF6B0AB}"/>
                </a:ext>
              </a:extLst>
            </p:cNvPr>
            <p:cNvSpPr>
              <a:spLocks noChangeShapeType="1"/>
            </p:cNvSpPr>
            <p:nvPr/>
          </p:nvSpPr>
          <p:spPr bwMode="auto">
            <a:xfrm>
              <a:off x="6383207" y="2095980"/>
              <a:ext cx="0" cy="52899"/>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067" name="Line 224">
              <a:extLst>
                <a:ext uri="{FF2B5EF4-FFF2-40B4-BE49-F238E27FC236}">
                  <a16:creationId xmlns="" xmlns:a16="http://schemas.microsoft.com/office/drawing/2014/main" id="{43DD130D-CA1F-40E3-968A-F24066CE9C48}"/>
                </a:ext>
              </a:extLst>
            </p:cNvPr>
            <p:cNvSpPr>
              <a:spLocks noChangeShapeType="1"/>
            </p:cNvSpPr>
            <p:nvPr/>
          </p:nvSpPr>
          <p:spPr bwMode="auto">
            <a:xfrm>
              <a:off x="6393998" y="2095980"/>
              <a:ext cx="0" cy="52899"/>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068" name="Line 225">
              <a:extLst>
                <a:ext uri="{FF2B5EF4-FFF2-40B4-BE49-F238E27FC236}">
                  <a16:creationId xmlns="" xmlns:a16="http://schemas.microsoft.com/office/drawing/2014/main" id="{830D3066-A37B-4135-894A-C64E3C7F587C}"/>
                </a:ext>
              </a:extLst>
            </p:cNvPr>
            <p:cNvSpPr>
              <a:spLocks noChangeShapeType="1"/>
            </p:cNvSpPr>
            <p:nvPr/>
          </p:nvSpPr>
          <p:spPr bwMode="auto">
            <a:xfrm>
              <a:off x="6417975" y="2095980"/>
              <a:ext cx="0" cy="52899"/>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069" name="Line 226">
              <a:extLst>
                <a:ext uri="{FF2B5EF4-FFF2-40B4-BE49-F238E27FC236}">
                  <a16:creationId xmlns="" xmlns:a16="http://schemas.microsoft.com/office/drawing/2014/main" id="{3401E25D-FF39-4C3D-B6D8-C4CC2101B800}"/>
                </a:ext>
              </a:extLst>
            </p:cNvPr>
            <p:cNvSpPr>
              <a:spLocks noChangeShapeType="1"/>
            </p:cNvSpPr>
            <p:nvPr/>
          </p:nvSpPr>
          <p:spPr bwMode="auto">
            <a:xfrm>
              <a:off x="6426368" y="2095980"/>
              <a:ext cx="0" cy="52899"/>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070" name="Line 227">
              <a:extLst>
                <a:ext uri="{FF2B5EF4-FFF2-40B4-BE49-F238E27FC236}">
                  <a16:creationId xmlns="" xmlns:a16="http://schemas.microsoft.com/office/drawing/2014/main" id="{AB1E87E0-6887-483E-AAF8-F9B39A732565}"/>
                </a:ext>
              </a:extLst>
            </p:cNvPr>
            <p:cNvSpPr>
              <a:spLocks noChangeShapeType="1"/>
            </p:cNvSpPr>
            <p:nvPr/>
          </p:nvSpPr>
          <p:spPr bwMode="auto">
            <a:xfrm>
              <a:off x="6112258" y="2029856"/>
              <a:ext cx="0" cy="52899"/>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071" name="Line 228">
              <a:extLst>
                <a:ext uri="{FF2B5EF4-FFF2-40B4-BE49-F238E27FC236}">
                  <a16:creationId xmlns="" xmlns:a16="http://schemas.microsoft.com/office/drawing/2014/main" id="{9F2B6EB3-94D0-4DCA-8C9A-24DB6D2E7602}"/>
                </a:ext>
              </a:extLst>
            </p:cNvPr>
            <p:cNvSpPr>
              <a:spLocks noChangeShapeType="1"/>
            </p:cNvSpPr>
            <p:nvPr/>
          </p:nvSpPr>
          <p:spPr bwMode="auto">
            <a:xfrm>
              <a:off x="6009153" y="2029856"/>
              <a:ext cx="0" cy="52899"/>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072" name="Line 229">
              <a:extLst>
                <a:ext uri="{FF2B5EF4-FFF2-40B4-BE49-F238E27FC236}">
                  <a16:creationId xmlns="" xmlns:a16="http://schemas.microsoft.com/office/drawing/2014/main" id="{075068B0-D9DF-4266-AACF-878EBA76D0E7}"/>
                </a:ext>
              </a:extLst>
            </p:cNvPr>
            <p:cNvSpPr>
              <a:spLocks noChangeShapeType="1"/>
            </p:cNvSpPr>
            <p:nvPr/>
          </p:nvSpPr>
          <p:spPr bwMode="auto">
            <a:xfrm>
              <a:off x="5958799" y="2029856"/>
              <a:ext cx="0" cy="52899"/>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073" name="Line 230">
              <a:extLst>
                <a:ext uri="{FF2B5EF4-FFF2-40B4-BE49-F238E27FC236}">
                  <a16:creationId xmlns="" xmlns:a16="http://schemas.microsoft.com/office/drawing/2014/main" id="{74BDC968-C32A-43ED-B26C-C99C5BBF4AC1}"/>
                </a:ext>
              </a:extLst>
            </p:cNvPr>
            <p:cNvSpPr>
              <a:spLocks noChangeShapeType="1"/>
            </p:cNvSpPr>
            <p:nvPr/>
          </p:nvSpPr>
          <p:spPr bwMode="auto">
            <a:xfrm>
              <a:off x="5919236" y="2029856"/>
              <a:ext cx="0" cy="52899"/>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074" name="Line 231">
              <a:extLst>
                <a:ext uri="{FF2B5EF4-FFF2-40B4-BE49-F238E27FC236}">
                  <a16:creationId xmlns="" xmlns:a16="http://schemas.microsoft.com/office/drawing/2014/main" id="{BEF2A2BB-F5B6-4247-B24E-BA3F56E46EA9}"/>
                </a:ext>
              </a:extLst>
            </p:cNvPr>
            <p:cNvSpPr>
              <a:spLocks noChangeShapeType="1"/>
            </p:cNvSpPr>
            <p:nvPr/>
          </p:nvSpPr>
          <p:spPr bwMode="auto">
            <a:xfrm>
              <a:off x="5702236" y="2029856"/>
              <a:ext cx="0" cy="52899"/>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075" name="Line 232">
              <a:extLst>
                <a:ext uri="{FF2B5EF4-FFF2-40B4-BE49-F238E27FC236}">
                  <a16:creationId xmlns="" xmlns:a16="http://schemas.microsoft.com/office/drawing/2014/main" id="{2C4557C7-1B3C-4540-9AC5-F2BA4461450B}"/>
                </a:ext>
              </a:extLst>
            </p:cNvPr>
            <p:cNvSpPr>
              <a:spLocks noChangeShapeType="1"/>
            </p:cNvSpPr>
            <p:nvPr/>
          </p:nvSpPr>
          <p:spPr bwMode="auto">
            <a:xfrm>
              <a:off x="5449270" y="2029856"/>
              <a:ext cx="0" cy="52899"/>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076" name="Line 233">
              <a:extLst>
                <a:ext uri="{FF2B5EF4-FFF2-40B4-BE49-F238E27FC236}">
                  <a16:creationId xmlns="" xmlns:a16="http://schemas.microsoft.com/office/drawing/2014/main" id="{FA00FCE4-955E-4092-9D03-8190A0FE719D}"/>
                </a:ext>
              </a:extLst>
            </p:cNvPr>
            <p:cNvSpPr>
              <a:spLocks noChangeShapeType="1"/>
            </p:cNvSpPr>
            <p:nvPr/>
          </p:nvSpPr>
          <p:spPr bwMode="auto">
            <a:xfrm>
              <a:off x="5308999" y="2029856"/>
              <a:ext cx="0" cy="52899"/>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077" name="Line 234">
              <a:extLst>
                <a:ext uri="{FF2B5EF4-FFF2-40B4-BE49-F238E27FC236}">
                  <a16:creationId xmlns="" xmlns:a16="http://schemas.microsoft.com/office/drawing/2014/main" id="{CBE27B31-93ED-4C51-9BE3-81AD4ECFAADA}"/>
                </a:ext>
              </a:extLst>
            </p:cNvPr>
            <p:cNvSpPr>
              <a:spLocks noChangeShapeType="1"/>
            </p:cNvSpPr>
            <p:nvPr/>
          </p:nvSpPr>
          <p:spPr bwMode="auto">
            <a:xfrm>
              <a:off x="5269436" y="2029856"/>
              <a:ext cx="0" cy="52899"/>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078" name="Line 235">
              <a:extLst>
                <a:ext uri="{FF2B5EF4-FFF2-40B4-BE49-F238E27FC236}">
                  <a16:creationId xmlns="" xmlns:a16="http://schemas.microsoft.com/office/drawing/2014/main" id="{EB66B3B7-2EAA-4BFB-9C28-B71A52187C81}"/>
                </a:ext>
              </a:extLst>
            </p:cNvPr>
            <p:cNvSpPr>
              <a:spLocks noChangeShapeType="1"/>
            </p:cNvSpPr>
            <p:nvPr/>
          </p:nvSpPr>
          <p:spPr bwMode="auto">
            <a:xfrm>
              <a:off x="5192706" y="2029856"/>
              <a:ext cx="0" cy="52899"/>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079" name="Line 236">
              <a:extLst>
                <a:ext uri="{FF2B5EF4-FFF2-40B4-BE49-F238E27FC236}">
                  <a16:creationId xmlns="" xmlns:a16="http://schemas.microsoft.com/office/drawing/2014/main" id="{CCC16A66-352F-41A0-A7FD-D99CC70892A6}"/>
                </a:ext>
              </a:extLst>
            </p:cNvPr>
            <p:cNvSpPr>
              <a:spLocks noChangeShapeType="1"/>
            </p:cNvSpPr>
            <p:nvPr/>
          </p:nvSpPr>
          <p:spPr bwMode="auto">
            <a:xfrm>
              <a:off x="6121849" y="2029856"/>
              <a:ext cx="0" cy="52899"/>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34" name="Line 237">
              <a:extLst>
                <a:ext uri="{FF2B5EF4-FFF2-40B4-BE49-F238E27FC236}">
                  <a16:creationId xmlns="" xmlns:a16="http://schemas.microsoft.com/office/drawing/2014/main" id="{7966DA4C-79A2-446A-B0A2-9AF0605CEAE8}"/>
                </a:ext>
              </a:extLst>
            </p:cNvPr>
            <p:cNvSpPr>
              <a:spLocks noChangeShapeType="1"/>
            </p:cNvSpPr>
            <p:nvPr/>
          </p:nvSpPr>
          <p:spPr bwMode="auto">
            <a:xfrm>
              <a:off x="5754987" y="2029856"/>
              <a:ext cx="0" cy="52899"/>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35" name="Line 238">
              <a:extLst>
                <a:ext uri="{FF2B5EF4-FFF2-40B4-BE49-F238E27FC236}">
                  <a16:creationId xmlns="" xmlns:a16="http://schemas.microsoft.com/office/drawing/2014/main" id="{235E632A-0047-448D-82DB-BC76CA89315E}"/>
                </a:ext>
              </a:extLst>
            </p:cNvPr>
            <p:cNvSpPr>
              <a:spLocks noChangeShapeType="1"/>
            </p:cNvSpPr>
            <p:nvPr/>
          </p:nvSpPr>
          <p:spPr bwMode="auto">
            <a:xfrm>
              <a:off x="5765777" y="2029856"/>
              <a:ext cx="0" cy="52899"/>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36" name="Line 239">
              <a:extLst>
                <a:ext uri="{FF2B5EF4-FFF2-40B4-BE49-F238E27FC236}">
                  <a16:creationId xmlns="" xmlns:a16="http://schemas.microsoft.com/office/drawing/2014/main" id="{6B3C1CCB-8EF9-41CC-842D-DB6713536E30}"/>
                </a:ext>
              </a:extLst>
            </p:cNvPr>
            <p:cNvSpPr>
              <a:spLocks noChangeShapeType="1"/>
            </p:cNvSpPr>
            <p:nvPr/>
          </p:nvSpPr>
          <p:spPr bwMode="auto">
            <a:xfrm>
              <a:off x="5651883" y="2029856"/>
              <a:ext cx="0" cy="52899"/>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37" name="Line 240">
              <a:extLst>
                <a:ext uri="{FF2B5EF4-FFF2-40B4-BE49-F238E27FC236}">
                  <a16:creationId xmlns="" xmlns:a16="http://schemas.microsoft.com/office/drawing/2014/main" id="{FEAE5BCC-EF0C-4E6B-9FB0-224A8259D50A}"/>
                </a:ext>
              </a:extLst>
            </p:cNvPr>
            <p:cNvSpPr>
              <a:spLocks noChangeShapeType="1"/>
            </p:cNvSpPr>
            <p:nvPr/>
          </p:nvSpPr>
          <p:spPr bwMode="auto">
            <a:xfrm>
              <a:off x="5662673" y="2029856"/>
              <a:ext cx="0" cy="52899"/>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38" name="Line 241">
              <a:extLst>
                <a:ext uri="{FF2B5EF4-FFF2-40B4-BE49-F238E27FC236}">
                  <a16:creationId xmlns="" xmlns:a16="http://schemas.microsoft.com/office/drawing/2014/main" id="{D1FA6B60-3A2D-48BA-AF85-F00C07E3DC4C}"/>
                </a:ext>
              </a:extLst>
            </p:cNvPr>
            <p:cNvSpPr>
              <a:spLocks noChangeShapeType="1"/>
            </p:cNvSpPr>
            <p:nvPr/>
          </p:nvSpPr>
          <p:spPr bwMode="auto">
            <a:xfrm>
              <a:off x="5641093" y="2029856"/>
              <a:ext cx="0" cy="52899"/>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39" name="Line 242">
              <a:extLst>
                <a:ext uri="{FF2B5EF4-FFF2-40B4-BE49-F238E27FC236}">
                  <a16:creationId xmlns="" xmlns:a16="http://schemas.microsoft.com/office/drawing/2014/main" id="{BD9F6796-AAF6-4BCE-A181-FCD28B072589}"/>
                </a:ext>
              </a:extLst>
            </p:cNvPr>
            <p:cNvSpPr>
              <a:spLocks noChangeShapeType="1"/>
            </p:cNvSpPr>
            <p:nvPr/>
          </p:nvSpPr>
          <p:spPr bwMode="auto">
            <a:xfrm>
              <a:off x="5360552" y="2029856"/>
              <a:ext cx="0" cy="52899"/>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40" name="Line 243">
              <a:extLst>
                <a:ext uri="{FF2B5EF4-FFF2-40B4-BE49-F238E27FC236}">
                  <a16:creationId xmlns="" xmlns:a16="http://schemas.microsoft.com/office/drawing/2014/main" id="{630771F1-CE3C-49AB-91FD-67722685573A}"/>
                </a:ext>
              </a:extLst>
            </p:cNvPr>
            <p:cNvSpPr>
              <a:spLocks noChangeShapeType="1"/>
            </p:cNvSpPr>
            <p:nvPr/>
          </p:nvSpPr>
          <p:spPr bwMode="auto">
            <a:xfrm>
              <a:off x="5371342" y="2029856"/>
              <a:ext cx="0" cy="52899"/>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41" name="Line 244">
              <a:extLst>
                <a:ext uri="{FF2B5EF4-FFF2-40B4-BE49-F238E27FC236}">
                  <a16:creationId xmlns="" xmlns:a16="http://schemas.microsoft.com/office/drawing/2014/main" id="{3A3CBBF2-0C08-47F0-8404-0CD2C91F59D4}"/>
                </a:ext>
              </a:extLst>
            </p:cNvPr>
            <p:cNvSpPr>
              <a:spLocks noChangeShapeType="1"/>
            </p:cNvSpPr>
            <p:nvPr/>
          </p:nvSpPr>
          <p:spPr bwMode="auto">
            <a:xfrm>
              <a:off x="5350960" y="2029856"/>
              <a:ext cx="0" cy="52899"/>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42" name="Line 245">
              <a:extLst>
                <a:ext uri="{FF2B5EF4-FFF2-40B4-BE49-F238E27FC236}">
                  <a16:creationId xmlns="" xmlns:a16="http://schemas.microsoft.com/office/drawing/2014/main" id="{76FB5E31-BD7C-45BF-B4FA-90D0E889F3D5}"/>
                </a:ext>
              </a:extLst>
            </p:cNvPr>
            <p:cNvSpPr>
              <a:spLocks noChangeShapeType="1"/>
            </p:cNvSpPr>
            <p:nvPr/>
          </p:nvSpPr>
          <p:spPr bwMode="auto">
            <a:xfrm>
              <a:off x="5590739" y="2029856"/>
              <a:ext cx="0" cy="52899"/>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43" name="Line 246">
              <a:extLst>
                <a:ext uri="{FF2B5EF4-FFF2-40B4-BE49-F238E27FC236}">
                  <a16:creationId xmlns="" xmlns:a16="http://schemas.microsoft.com/office/drawing/2014/main" id="{4BD41D01-04C7-4EB7-998E-00C4A03AA1BF}"/>
                </a:ext>
              </a:extLst>
            </p:cNvPr>
            <p:cNvSpPr>
              <a:spLocks noChangeShapeType="1"/>
            </p:cNvSpPr>
            <p:nvPr/>
          </p:nvSpPr>
          <p:spPr bwMode="auto">
            <a:xfrm>
              <a:off x="5601529" y="2029856"/>
              <a:ext cx="0" cy="52899"/>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44" name="Line 247">
              <a:extLst>
                <a:ext uri="{FF2B5EF4-FFF2-40B4-BE49-F238E27FC236}">
                  <a16:creationId xmlns="" xmlns:a16="http://schemas.microsoft.com/office/drawing/2014/main" id="{240E41E3-D3E1-4785-B9FB-71A7C06E41CD}"/>
                </a:ext>
              </a:extLst>
            </p:cNvPr>
            <p:cNvSpPr>
              <a:spLocks noChangeShapeType="1"/>
            </p:cNvSpPr>
            <p:nvPr/>
          </p:nvSpPr>
          <p:spPr bwMode="auto">
            <a:xfrm>
              <a:off x="5609921" y="2029856"/>
              <a:ext cx="0" cy="52899"/>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45" name="Line 248">
              <a:extLst>
                <a:ext uri="{FF2B5EF4-FFF2-40B4-BE49-F238E27FC236}">
                  <a16:creationId xmlns="" xmlns:a16="http://schemas.microsoft.com/office/drawing/2014/main" id="{75BB39DF-DEBF-4C63-961E-BD1241F880F2}"/>
                </a:ext>
              </a:extLst>
            </p:cNvPr>
            <p:cNvSpPr>
              <a:spLocks noChangeShapeType="1"/>
            </p:cNvSpPr>
            <p:nvPr/>
          </p:nvSpPr>
          <p:spPr bwMode="auto">
            <a:xfrm>
              <a:off x="5579949" y="2029856"/>
              <a:ext cx="0" cy="52899"/>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46" name="Line 249">
              <a:extLst>
                <a:ext uri="{FF2B5EF4-FFF2-40B4-BE49-F238E27FC236}">
                  <a16:creationId xmlns="" xmlns:a16="http://schemas.microsoft.com/office/drawing/2014/main" id="{DA5E9579-18F9-432E-9D7E-A819706DED20}"/>
                </a:ext>
              </a:extLst>
            </p:cNvPr>
            <p:cNvSpPr>
              <a:spLocks noChangeShapeType="1"/>
            </p:cNvSpPr>
            <p:nvPr/>
          </p:nvSpPr>
          <p:spPr bwMode="auto">
            <a:xfrm>
              <a:off x="5145950" y="1960126"/>
              <a:ext cx="0" cy="52899"/>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47" name="Line 250">
              <a:extLst>
                <a:ext uri="{FF2B5EF4-FFF2-40B4-BE49-F238E27FC236}">
                  <a16:creationId xmlns="" xmlns:a16="http://schemas.microsoft.com/office/drawing/2014/main" id="{173ECC73-EC7D-4859-9384-ABA9F03739B3}"/>
                </a:ext>
              </a:extLst>
            </p:cNvPr>
            <p:cNvSpPr>
              <a:spLocks noChangeShapeType="1"/>
            </p:cNvSpPr>
            <p:nvPr/>
          </p:nvSpPr>
          <p:spPr bwMode="auto">
            <a:xfrm>
              <a:off x="5155541" y="1960126"/>
              <a:ext cx="0" cy="52899"/>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080" name="Line 251">
              <a:extLst>
                <a:ext uri="{FF2B5EF4-FFF2-40B4-BE49-F238E27FC236}">
                  <a16:creationId xmlns="" xmlns:a16="http://schemas.microsoft.com/office/drawing/2014/main" id="{0CE93236-A471-4996-9B9B-209C7D689F59}"/>
                </a:ext>
              </a:extLst>
            </p:cNvPr>
            <p:cNvSpPr>
              <a:spLocks noChangeShapeType="1"/>
            </p:cNvSpPr>
            <p:nvPr/>
          </p:nvSpPr>
          <p:spPr bwMode="auto">
            <a:xfrm>
              <a:off x="4954127" y="1960126"/>
              <a:ext cx="0" cy="52899"/>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081" name="Line 252">
              <a:extLst>
                <a:ext uri="{FF2B5EF4-FFF2-40B4-BE49-F238E27FC236}">
                  <a16:creationId xmlns="" xmlns:a16="http://schemas.microsoft.com/office/drawing/2014/main" id="{A19AD58B-5FBB-4BCF-B518-15256B301A2D}"/>
                </a:ext>
              </a:extLst>
            </p:cNvPr>
            <p:cNvSpPr>
              <a:spLocks noChangeShapeType="1"/>
            </p:cNvSpPr>
            <p:nvPr/>
          </p:nvSpPr>
          <p:spPr bwMode="auto">
            <a:xfrm>
              <a:off x="4964917" y="1960126"/>
              <a:ext cx="0" cy="52899"/>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082" name="Line 253">
              <a:extLst>
                <a:ext uri="{FF2B5EF4-FFF2-40B4-BE49-F238E27FC236}">
                  <a16:creationId xmlns="" xmlns:a16="http://schemas.microsoft.com/office/drawing/2014/main" id="{ACFB4FF6-7C1C-4AA1-AEC6-97EFA7E523D1}"/>
                </a:ext>
              </a:extLst>
            </p:cNvPr>
            <p:cNvSpPr>
              <a:spLocks noChangeShapeType="1"/>
            </p:cNvSpPr>
            <p:nvPr/>
          </p:nvSpPr>
          <p:spPr bwMode="auto">
            <a:xfrm>
              <a:off x="4991292" y="1960126"/>
              <a:ext cx="0" cy="52899"/>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083" name="Line 254">
              <a:extLst>
                <a:ext uri="{FF2B5EF4-FFF2-40B4-BE49-F238E27FC236}">
                  <a16:creationId xmlns="" xmlns:a16="http://schemas.microsoft.com/office/drawing/2014/main" id="{F722170F-6F0D-4269-9B50-5E88F40A4157}"/>
                </a:ext>
              </a:extLst>
            </p:cNvPr>
            <p:cNvSpPr>
              <a:spLocks noChangeShapeType="1"/>
            </p:cNvSpPr>
            <p:nvPr/>
          </p:nvSpPr>
          <p:spPr bwMode="auto">
            <a:xfrm>
              <a:off x="5028458" y="1960126"/>
              <a:ext cx="0" cy="52899"/>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084" name="Line 255">
              <a:extLst>
                <a:ext uri="{FF2B5EF4-FFF2-40B4-BE49-F238E27FC236}">
                  <a16:creationId xmlns="" xmlns:a16="http://schemas.microsoft.com/office/drawing/2014/main" id="{C3B49B17-AC7A-4F3E-B42D-9E8897C27090}"/>
                </a:ext>
              </a:extLst>
            </p:cNvPr>
            <p:cNvSpPr>
              <a:spLocks noChangeShapeType="1"/>
            </p:cNvSpPr>
            <p:nvPr/>
          </p:nvSpPr>
          <p:spPr bwMode="auto">
            <a:xfrm>
              <a:off x="5166331" y="1960126"/>
              <a:ext cx="0" cy="52899"/>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085" name="Line 256">
              <a:extLst>
                <a:ext uri="{FF2B5EF4-FFF2-40B4-BE49-F238E27FC236}">
                  <a16:creationId xmlns="" xmlns:a16="http://schemas.microsoft.com/office/drawing/2014/main" id="{14FD3222-5FFD-49AB-9F6A-CB83AB9216E0}"/>
                </a:ext>
              </a:extLst>
            </p:cNvPr>
            <p:cNvSpPr>
              <a:spLocks noChangeShapeType="1"/>
            </p:cNvSpPr>
            <p:nvPr/>
          </p:nvSpPr>
          <p:spPr bwMode="auto">
            <a:xfrm>
              <a:off x="4503343" y="1931272"/>
              <a:ext cx="0" cy="52899"/>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086" name="Line 257">
              <a:extLst>
                <a:ext uri="{FF2B5EF4-FFF2-40B4-BE49-F238E27FC236}">
                  <a16:creationId xmlns="" xmlns:a16="http://schemas.microsoft.com/office/drawing/2014/main" id="{C7D8F18F-F6B5-4B2F-BD38-B797153A90C6}"/>
                </a:ext>
              </a:extLst>
            </p:cNvPr>
            <p:cNvSpPr>
              <a:spLocks noChangeShapeType="1"/>
            </p:cNvSpPr>
            <p:nvPr/>
          </p:nvSpPr>
          <p:spPr bwMode="auto">
            <a:xfrm>
              <a:off x="4514133" y="1931272"/>
              <a:ext cx="0" cy="52899"/>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087" name="Line 258">
              <a:extLst>
                <a:ext uri="{FF2B5EF4-FFF2-40B4-BE49-F238E27FC236}">
                  <a16:creationId xmlns="" xmlns:a16="http://schemas.microsoft.com/office/drawing/2014/main" id="{08760C52-DD47-47EA-9693-48C0135C5841}"/>
                </a:ext>
              </a:extLst>
            </p:cNvPr>
            <p:cNvSpPr>
              <a:spLocks noChangeShapeType="1"/>
            </p:cNvSpPr>
            <p:nvPr/>
          </p:nvSpPr>
          <p:spPr bwMode="auto">
            <a:xfrm>
              <a:off x="4264763" y="1931272"/>
              <a:ext cx="0" cy="52899"/>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088" name="Line 259">
              <a:extLst>
                <a:ext uri="{FF2B5EF4-FFF2-40B4-BE49-F238E27FC236}">
                  <a16:creationId xmlns="" xmlns:a16="http://schemas.microsoft.com/office/drawing/2014/main" id="{B856F015-499C-4680-B717-49B2912625E4}"/>
                </a:ext>
              </a:extLst>
            </p:cNvPr>
            <p:cNvSpPr>
              <a:spLocks noChangeShapeType="1"/>
            </p:cNvSpPr>
            <p:nvPr/>
          </p:nvSpPr>
          <p:spPr bwMode="auto">
            <a:xfrm>
              <a:off x="4275553" y="1931272"/>
              <a:ext cx="0" cy="52899"/>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089" name="Line 260">
              <a:extLst>
                <a:ext uri="{FF2B5EF4-FFF2-40B4-BE49-F238E27FC236}">
                  <a16:creationId xmlns="" xmlns:a16="http://schemas.microsoft.com/office/drawing/2014/main" id="{BA5E437E-2473-4EA4-AF8F-5788330A3477}"/>
                </a:ext>
              </a:extLst>
            </p:cNvPr>
            <p:cNvSpPr>
              <a:spLocks noChangeShapeType="1"/>
            </p:cNvSpPr>
            <p:nvPr/>
          </p:nvSpPr>
          <p:spPr bwMode="auto">
            <a:xfrm>
              <a:off x="4112504" y="1931272"/>
              <a:ext cx="0" cy="52899"/>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090" name="Line 261">
              <a:extLst>
                <a:ext uri="{FF2B5EF4-FFF2-40B4-BE49-F238E27FC236}">
                  <a16:creationId xmlns="" xmlns:a16="http://schemas.microsoft.com/office/drawing/2014/main" id="{65F98EF7-6896-47B8-B095-D3CA48B8D079}"/>
                </a:ext>
              </a:extLst>
            </p:cNvPr>
            <p:cNvSpPr>
              <a:spLocks noChangeShapeType="1"/>
            </p:cNvSpPr>
            <p:nvPr/>
          </p:nvSpPr>
          <p:spPr bwMode="auto">
            <a:xfrm>
              <a:off x="4123294" y="1931272"/>
              <a:ext cx="0" cy="52899"/>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091" name="Line 262">
              <a:extLst>
                <a:ext uri="{FF2B5EF4-FFF2-40B4-BE49-F238E27FC236}">
                  <a16:creationId xmlns="" xmlns:a16="http://schemas.microsoft.com/office/drawing/2014/main" id="{4363188C-D189-42ED-B7DA-76AEA552174D}"/>
                </a:ext>
              </a:extLst>
            </p:cNvPr>
            <p:cNvSpPr>
              <a:spLocks noChangeShapeType="1"/>
            </p:cNvSpPr>
            <p:nvPr/>
          </p:nvSpPr>
          <p:spPr bwMode="auto">
            <a:xfrm>
              <a:off x="3780410" y="1903620"/>
              <a:ext cx="0" cy="52899"/>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092" name="Line 263">
              <a:extLst>
                <a:ext uri="{FF2B5EF4-FFF2-40B4-BE49-F238E27FC236}">
                  <a16:creationId xmlns="" xmlns:a16="http://schemas.microsoft.com/office/drawing/2014/main" id="{B4B92170-3A08-456A-AF94-B326FE430FB8}"/>
                </a:ext>
              </a:extLst>
            </p:cNvPr>
            <p:cNvSpPr>
              <a:spLocks noChangeShapeType="1"/>
            </p:cNvSpPr>
            <p:nvPr/>
          </p:nvSpPr>
          <p:spPr bwMode="auto">
            <a:xfrm>
              <a:off x="3791200" y="1903620"/>
              <a:ext cx="0" cy="52899"/>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093" name="Line 264">
              <a:extLst>
                <a:ext uri="{FF2B5EF4-FFF2-40B4-BE49-F238E27FC236}">
                  <a16:creationId xmlns="" xmlns:a16="http://schemas.microsoft.com/office/drawing/2014/main" id="{B70A601F-B43E-43D4-8469-5F8B00804037}"/>
                </a:ext>
              </a:extLst>
            </p:cNvPr>
            <p:cNvSpPr>
              <a:spLocks noChangeShapeType="1"/>
            </p:cNvSpPr>
            <p:nvPr/>
          </p:nvSpPr>
          <p:spPr bwMode="auto">
            <a:xfrm>
              <a:off x="3625753" y="1903620"/>
              <a:ext cx="0" cy="52899"/>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094" name="Line 265">
              <a:extLst>
                <a:ext uri="{FF2B5EF4-FFF2-40B4-BE49-F238E27FC236}">
                  <a16:creationId xmlns="" xmlns:a16="http://schemas.microsoft.com/office/drawing/2014/main" id="{29D0257F-C226-4954-BA78-E4CC0ADC8249}"/>
                </a:ext>
              </a:extLst>
            </p:cNvPr>
            <p:cNvSpPr>
              <a:spLocks noChangeShapeType="1"/>
            </p:cNvSpPr>
            <p:nvPr/>
          </p:nvSpPr>
          <p:spPr bwMode="auto">
            <a:xfrm>
              <a:off x="3636543" y="1903620"/>
              <a:ext cx="0" cy="52899"/>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095" name="Line 266">
              <a:extLst>
                <a:ext uri="{FF2B5EF4-FFF2-40B4-BE49-F238E27FC236}">
                  <a16:creationId xmlns="" xmlns:a16="http://schemas.microsoft.com/office/drawing/2014/main" id="{765519D6-4096-4BAF-965B-C3F6A73315D8}"/>
                </a:ext>
              </a:extLst>
            </p:cNvPr>
            <p:cNvSpPr>
              <a:spLocks noChangeShapeType="1"/>
            </p:cNvSpPr>
            <p:nvPr/>
          </p:nvSpPr>
          <p:spPr bwMode="auto">
            <a:xfrm>
              <a:off x="3346411" y="1885586"/>
              <a:ext cx="0" cy="52899"/>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096" name="Line 267">
              <a:extLst>
                <a:ext uri="{FF2B5EF4-FFF2-40B4-BE49-F238E27FC236}">
                  <a16:creationId xmlns="" xmlns:a16="http://schemas.microsoft.com/office/drawing/2014/main" id="{750CFE51-41AD-4BEC-9867-AA53F128898B}"/>
                </a:ext>
              </a:extLst>
            </p:cNvPr>
            <p:cNvSpPr>
              <a:spLocks noChangeShapeType="1"/>
            </p:cNvSpPr>
            <p:nvPr/>
          </p:nvSpPr>
          <p:spPr bwMode="auto">
            <a:xfrm>
              <a:off x="3357201" y="1885586"/>
              <a:ext cx="0" cy="52899"/>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097" name="Line 268">
              <a:extLst>
                <a:ext uri="{FF2B5EF4-FFF2-40B4-BE49-F238E27FC236}">
                  <a16:creationId xmlns="" xmlns:a16="http://schemas.microsoft.com/office/drawing/2014/main" id="{E0AD4F00-CDE0-4C17-8625-FB7FB4503CAE}"/>
                </a:ext>
              </a:extLst>
            </p:cNvPr>
            <p:cNvSpPr>
              <a:spLocks noChangeShapeType="1"/>
            </p:cNvSpPr>
            <p:nvPr/>
          </p:nvSpPr>
          <p:spPr bwMode="auto">
            <a:xfrm>
              <a:off x="2975953" y="1865148"/>
              <a:ext cx="0" cy="52899"/>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098" name="Line 269">
              <a:extLst>
                <a:ext uri="{FF2B5EF4-FFF2-40B4-BE49-F238E27FC236}">
                  <a16:creationId xmlns="" xmlns:a16="http://schemas.microsoft.com/office/drawing/2014/main" id="{EB5BADCF-E7A2-4DCE-8574-066B4F0AF15B}"/>
                </a:ext>
              </a:extLst>
            </p:cNvPr>
            <p:cNvSpPr>
              <a:spLocks noChangeShapeType="1"/>
            </p:cNvSpPr>
            <p:nvPr/>
          </p:nvSpPr>
          <p:spPr bwMode="auto">
            <a:xfrm>
              <a:off x="2925599" y="1865148"/>
              <a:ext cx="0" cy="52899"/>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099" name="Line 270">
              <a:extLst>
                <a:ext uri="{FF2B5EF4-FFF2-40B4-BE49-F238E27FC236}">
                  <a16:creationId xmlns="" xmlns:a16="http://schemas.microsoft.com/office/drawing/2014/main" id="{63387FEE-BF1C-4CAF-B879-511593D4EC1C}"/>
                </a:ext>
              </a:extLst>
            </p:cNvPr>
            <p:cNvSpPr>
              <a:spLocks noChangeShapeType="1"/>
            </p:cNvSpPr>
            <p:nvPr/>
          </p:nvSpPr>
          <p:spPr bwMode="auto">
            <a:xfrm>
              <a:off x="2875246" y="1865148"/>
              <a:ext cx="0" cy="52899"/>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00" name="Line 271">
              <a:extLst>
                <a:ext uri="{FF2B5EF4-FFF2-40B4-BE49-F238E27FC236}">
                  <a16:creationId xmlns="" xmlns:a16="http://schemas.microsoft.com/office/drawing/2014/main" id="{B394524E-E8EC-4F08-B770-CB4337F617E8}"/>
                </a:ext>
              </a:extLst>
            </p:cNvPr>
            <p:cNvSpPr>
              <a:spLocks noChangeShapeType="1"/>
            </p:cNvSpPr>
            <p:nvPr/>
          </p:nvSpPr>
          <p:spPr bwMode="auto">
            <a:xfrm>
              <a:off x="2760152" y="1865148"/>
              <a:ext cx="0" cy="52899"/>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01" name="Line 272">
              <a:extLst>
                <a:ext uri="{FF2B5EF4-FFF2-40B4-BE49-F238E27FC236}">
                  <a16:creationId xmlns="" xmlns:a16="http://schemas.microsoft.com/office/drawing/2014/main" id="{BFD43B23-4C0F-4398-AE6E-3CE33CA745FC}"/>
                </a:ext>
              </a:extLst>
            </p:cNvPr>
            <p:cNvSpPr>
              <a:spLocks noChangeShapeType="1"/>
            </p:cNvSpPr>
            <p:nvPr/>
          </p:nvSpPr>
          <p:spPr bwMode="auto">
            <a:xfrm>
              <a:off x="2987942" y="1865148"/>
              <a:ext cx="0" cy="52899"/>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02" name="Line 273">
              <a:extLst>
                <a:ext uri="{FF2B5EF4-FFF2-40B4-BE49-F238E27FC236}">
                  <a16:creationId xmlns="" xmlns:a16="http://schemas.microsoft.com/office/drawing/2014/main" id="{0BB23BCA-7F07-44CC-A556-2B89B17F81DA}"/>
                </a:ext>
              </a:extLst>
            </p:cNvPr>
            <p:cNvSpPr>
              <a:spLocks noChangeShapeType="1"/>
            </p:cNvSpPr>
            <p:nvPr/>
          </p:nvSpPr>
          <p:spPr bwMode="auto">
            <a:xfrm>
              <a:off x="2709799" y="1865148"/>
              <a:ext cx="0" cy="52899"/>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03" name="Line 274">
              <a:extLst>
                <a:ext uri="{FF2B5EF4-FFF2-40B4-BE49-F238E27FC236}">
                  <a16:creationId xmlns="" xmlns:a16="http://schemas.microsoft.com/office/drawing/2014/main" id="{4BB87BF5-3BE6-4F14-9F21-347E53E97F7D}"/>
                </a:ext>
              </a:extLst>
            </p:cNvPr>
            <p:cNvSpPr>
              <a:spLocks noChangeShapeType="1"/>
            </p:cNvSpPr>
            <p:nvPr/>
          </p:nvSpPr>
          <p:spPr bwMode="auto">
            <a:xfrm>
              <a:off x="2719390" y="1865148"/>
              <a:ext cx="0" cy="52899"/>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04" name="Line 275">
              <a:extLst>
                <a:ext uri="{FF2B5EF4-FFF2-40B4-BE49-F238E27FC236}">
                  <a16:creationId xmlns="" xmlns:a16="http://schemas.microsoft.com/office/drawing/2014/main" id="{2DC67405-CE45-44C6-94DD-1776C18747B4}"/>
                </a:ext>
              </a:extLst>
            </p:cNvPr>
            <p:cNvSpPr>
              <a:spLocks noChangeShapeType="1"/>
            </p:cNvSpPr>
            <p:nvPr/>
          </p:nvSpPr>
          <p:spPr bwMode="auto">
            <a:xfrm>
              <a:off x="3038295" y="1865148"/>
              <a:ext cx="0" cy="52899"/>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05" name="Line 276">
              <a:extLst>
                <a:ext uri="{FF2B5EF4-FFF2-40B4-BE49-F238E27FC236}">
                  <a16:creationId xmlns="" xmlns:a16="http://schemas.microsoft.com/office/drawing/2014/main" id="{22C078B7-57DB-4F75-B72F-93A128F0ED40}"/>
                </a:ext>
              </a:extLst>
            </p:cNvPr>
            <p:cNvSpPr>
              <a:spLocks noChangeShapeType="1"/>
            </p:cNvSpPr>
            <p:nvPr/>
          </p:nvSpPr>
          <p:spPr bwMode="auto">
            <a:xfrm>
              <a:off x="3049085" y="1865148"/>
              <a:ext cx="0" cy="52899"/>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06" name="Line 277">
              <a:extLst>
                <a:ext uri="{FF2B5EF4-FFF2-40B4-BE49-F238E27FC236}">
                  <a16:creationId xmlns="" xmlns:a16="http://schemas.microsoft.com/office/drawing/2014/main" id="{2D4DF11E-6EE9-4DE0-9D7E-06E6C37F9530}"/>
                </a:ext>
              </a:extLst>
            </p:cNvPr>
            <p:cNvSpPr>
              <a:spLocks noChangeShapeType="1"/>
            </p:cNvSpPr>
            <p:nvPr/>
          </p:nvSpPr>
          <p:spPr bwMode="auto">
            <a:xfrm>
              <a:off x="3058677" y="1865148"/>
              <a:ext cx="0" cy="52899"/>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07" name="Line 278">
              <a:extLst>
                <a:ext uri="{FF2B5EF4-FFF2-40B4-BE49-F238E27FC236}">
                  <a16:creationId xmlns="" xmlns:a16="http://schemas.microsoft.com/office/drawing/2014/main" id="{CC244B51-4045-4FF1-98F3-A3509934F71A}"/>
                </a:ext>
              </a:extLst>
            </p:cNvPr>
            <p:cNvSpPr>
              <a:spLocks noChangeShapeType="1"/>
            </p:cNvSpPr>
            <p:nvPr/>
          </p:nvSpPr>
          <p:spPr bwMode="auto">
            <a:xfrm>
              <a:off x="3069467" y="1865148"/>
              <a:ext cx="0" cy="52899"/>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08" name="Line 279">
              <a:extLst>
                <a:ext uri="{FF2B5EF4-FFF2-40B4-BE49-F238E27FC236}">
                  <a16:creationId xmlns="" xmlns:a16="http://schemas.microsoft.com/office/drawing/2014/main" id="{78F240C8-123D-42CD-8AFF-E6FE7C5CD9A8}"/>
                </a:ext>
              </a:extLst>
            </p:cNvPr>
            <p:cNvSpPr>
              <a:spLocks noChangeShapeType="1"/>
            </p:cNvSpPr>
            <p:nvPr/>
          </p:nvSpPr>
          <p:spPr bwMode="auto">
            <a:xfrm>
              <a:off x="2641462" y="1865148"/>
              <a:ext cx="0" cy="52899"/>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09" name="Line 280">
              <a:extLst>
                <a:ext uri="{FF2B5EF4-FFF2-40B4-BE49-F238E27FC236}">
                  <a16:creationId xmlns="" xmlns:a16="http://schemas.microsoft.com/office/drawing/2014/main" id="{372D947D-CA8C-4BD9-8BC9-55CA00A74E06}"/>
                </a:ext>
              </a:extLst>
            </p:cNvPr>
            <p:cNvSpPr>
              <a:spLocks noChangeShapeType="1"/>
            </p:cNvSpPr>
            <p:nvPr/>
          </p:nvSpPr>
          <p:spPr bwMode="auto">
            <a:xfrm>
              <a:off x="2652252" y="1865148"/>
              <a:ext cx="0" cy="52899"/>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10" name="Line 281">
              <a:extLst>
                <a:ext uri="{FF2B5EF4-FFF2-40B4-BE49-F238E27FC236}">
                  <a16:creationId xmlns="" xmlns:a16="http://schemas.microsoft.com/office/drawing/2014/main" id="{A3117C77-C536-4010-A086-A638A00A6A36}"/>
                </a:ext>
              </a:extLst>
            </p:cNvPr>
            <p:cNvSpPr>
              <a:spLocks noChangeShapeType="1"/>
            </p:cNvSpPr>
            <p:nvPr/>
          </p:nvSpPr>
          <p:spPr bwMode="auto">
            <a:xfrm>
              <a:off x="2660644" y="1865148"/>
              <a:ext cx="0" cy="52899"/>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11" name="Line 282">
              <a:extLst>
                <a:ext uri="{FF2B5EF4-FFF2-40B4-BE49-F238E27FC236}">
                  <a16:creationId xmlns="" xmlns:a16="http://schemas.microsoft.com/office/drawing/2014/main" id="{537F9E3A-8ABD-4020-B3B5-387408A2DFDC}"/>
                </a:ext>
              </a:extLst>
            </p:cNvPr>
            <p:cNvSpPr>
              <a:spLocks noChangeShapeType="1"/>
            </p:cNvSpPr>
            <p:nvPr/>
          </p:nvSpPr>
          <p:spPr bwMode="auto">
            <a:xfrm>
              <a:off x="2671434" y="1865148"/>
              <a:ext cx="0" cy="52899"/>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12" name="Line 283">
              <a:extLst>
                <a:ext uri="{FF2B5EF4-FFF2-40B4-BE49-F238E27FC236}">
                  <a16:creationId xmlns="" xmlns:a16="http://schemas.microsoft.com/office/drawing/2014/main" id="{471C9B30-E8D1-42CD-9E10-BC81C46DD6D6}"/>
                </a:ext>
              </a:extLst>
            </p:cNvPr>
            <p:cNvSpPr>
              <a:spLocks noChangeShapeType="1"/>
            </p:cNvSpPr>
            <p:nvPr/>
          </p:nvSpPr>
          <p:spPr bwMode="auto">
            <a:xfrm>
              <a:off x="2564733" y="1855530"/>
              <a:ext cx="0" cy="52899"/>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13" name="Line 284">
              <a:extLst>
                <a:ext uri="{FF2B5EF4-FFF2-40B4-BE49-F238E27FC236}">
                  <a16:creationId xmlns="" xmlns:a16="http://schemas.microsoft.com/office/drawing/2014/main" id="{9D7F9532-4F71-49A1-906C-633B1299A7DF}"/>
                </a:ext>
              </a:extLst>
            </p:cNvPr>
            <p:cNvSpPr>
              <a:spLocks noChangeShapeType="1"/>
            </p:cNvSpPr>
            <p:nvPr/>
          </p:nvSpPr>
          <p:spPr bwMode="auto">
            <a:xfrm>
              <a:off x="2575523" y="1855530"/>
              <a:ext cx="0" cy="52899"/>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14" name="Line 285">
              <a:extLst>
                <a:ext uri="{FF2B5EF4-FFF2-40B4-BE49-F238E27FC236}">
                  <a16:creationId xmlns="" xmlns:a16="http://schemas.microsoft.com/office/drawing/2014/main" id="{354BC6CE-6A4B-49E1-B834-DFC593C4D067}"/>
                </a:ext>
              </a:extLst>
            </p:cNvPr>
            <p:cNvSpPr>
              <a:spLocks noChangeShapeType="1"/>
            </p:cNvSpPr>
            <p:nvPr/>
          </p:nvSpPr>
          <p:spPr bwMode="auto">
            <a:xfrm>
              <a:off x="2586313" y="1855530"/>
              <a:ext cx="0" cy="52899"/>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15" name="Line 286">
              <a:extLst>
                <a:ext uri="{FF2B5EF4-FFF2-40B4-BE49-F238E27FC236}">
                  <a16:creationId xmlns="" xmlns:a16="http://schemas.microsoft.com/office/drawing/2014/main" id="{777B445A-9769-404E-AB9A-29938049833E}"/>
                </a:ext>
              </a:extLst>
            </p:cNvPr>
            <p:cNvSpPr>
              <a:spLocks noChangeShapeType="1"/>
            </p:cNvSpPr>
            <p:nvPr/>
          </p:nvSpPr>
          <p:spPr bwMode="auto">
            <a:xfrm>
              <a:off x="2595904" y="1855530"/>
              <a:ext cx="0" cy="52899"/>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16" name="Line 287">
              <a:extLst>
                <a:ext uri="{FF2B5EF4-FFF2-40B4-BE49-F238E27FC236}">
                  <a16:creationId xmlns="" xmlns:a16="http://schemas.microsoft.com/office/drawing/2014/main" id="{FFD74F72-806A-4193-99D0-DCCDE89D4A2C}"/>
                </a:ext>
              </a:extLst>
            </p:cNvPr>
            <p:cNvSpPr>
              <a:spLocks noChangeShapeType="1"/>
            </p:cNvSpPr>
            <p:nvPr/>
          </p:nvSpPr>
          <p:spPr bwMode="auto">
            <a:xfrm>
              <a:off x="2486804" y="1855530"/>
              <a:ext cx="0" cy="52899"/>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17" name="Line 288">
              <a:extLst>
                <a:ext uri="{FF2B5EF4-FFF2-40B4-BE49-F238E27FC236}">
                  <a16:creationId xmlns="" xmlns:a16="http://schemas.microsoft.com/office/drawing/2014/main" id="{89FFEA0C-6E85-4DF4-887C-3491A17D0C52}"/>
                </a:ext>
              </a:extLst>
            </p:cNvPr>
            <p:cNvSpPr>
              <a:spLocks noChangeShapeType="1"/>
            </p:cNvSpPr>
            <p:nvPr/>
          </p:nvSpPr>
          <p:spPr bwMode="auto">
            <a:xfrm>
              <a:off x="2497595" y="1855530"/>
              <a:ext cx="0" cy="52899"/>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18" name="Line 289">
              <a:extLst>
                <a:ext uri="{FF2B5EF4-FFF2-40B4-BE49-F238E27FC236}">
                  <a16:creationId xmlns="" xmlns:a16="http://schemas.microsoft.com/office/drawing/2014/main" id="{EDAFAC45-E113-4FF7-B96D-A461D043EBF6}"/>
                </a:ext>
              </a:extLst>
            </p:cNvPr>
            <p:cNvSpPr>
              <a:spLocks noChangeShapeType="1"/>
            </p:cNvSpPr>
            <p:nvPr/>
          </p:nvSpPr>
          <p:spPr bwMode="auto">
            <a:xfrm>
              <a:off x="2476014" y="1855530"/>
              <a:ext cx="0" cy="52899"/>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19" name="Line 290">
              <a:extLst>
                <a:ext uri="{FF2B5EF4-FFF2-40B4-BE49-F238E27FC236}">
                  <a16:creationId xmlns="" xmlns:a16="http://schemas.microsoft.com/office/drawing/2014/main" id="{6994AB43-FA7B-4FC6-8DCB-277BEF91CA33}"/>
                </a:ext>
              </a:extLst>
            </p:cNvPr>
            <p:cNvSpPr>
              <a:spLocks noChangeShapeType="1"/>
            </p:cNvSpPr>
            <p:nvPr/>
          </p:nvSpPr>
          <p:spPr bwMode="auto">
            <a:xfrm>
              <a:off x="2508385" y="1855530"/>
              <a:ext cx="0" cy="52899"/>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20" name="Line 291">
              <a:extLst>
                <a:ext uri="{FF2B5EF4-FFF2-40B4-BE49-F238E27FC236}">
                  <a16:creationId xmlns="" xmlns:a16="http://schemas.microsoft.com/office/drawing/2014/main" id="{6253B43A-4095-4D5A-88F4-D14F4E579BD5}"/>
                </a:ext>
              </a:extLst>
            </p:cNvPr>
            <p:cNvSpPr>
              <a:spLocks noChangeShapeType="1"/>
            </p:cNvSpPr>
            <p:nvPr/>
          </p:nvSpPr>
          <p:spPr bwMode="auto">
            <a:xfrm>
              <a:off x="2517976" y="1855530"/>
              <a:ext cx="0" cy="52899"/>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21" name="Line 292">
              <a:extLst>
                <a:ext uri="{FF2B5EF4-FFF2-40B4-BE49-F238E27FC236}">
                  <a16:creationId xmlns="" xmlns:a16="http://schemas.microsoft.com/office/drawing/2014/main" id="{2CD5A3FA-8402-42EF-A3F2-487A0F984806}"/>
                </a:ext>
              </a:extLst>
            </p:cNvPr>
            <p:cNvSpPr>
              <a:spLocks noChangeShapeType="1"/>
            </p:cNvSpPr>
            <p:nvPr/>
          </p:nvSpPr>
          <p:spPr bwMode="auto">
            <a:xfrm>
              <a:off x="2354926" y="1835092"/>
              <a:ext cx="0" cy="54101"/>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22" name="Line 293">
              <a:extLst>
                <a:ext uri="{FF2B5EF4-FFF2-40B4-BE49-F238E27FC236}">
                  <a16:creationId xmlns="" xmlns:a16="http://schemas.microsoft.com/office/drawing/2014/main" id="{7F212CC9-F08E-45E6-BC4E-CCC718B40C07}"/>
                </a:ext>
              </a:extLst>
            </p:cNvPr>
            <p:cNvSpPr>
              <a:spLocks noChangeShapeType="1"/>
            </p:cNvSpPr>
            <p:nvPr/>
          </p:nvSpPr>
          <p:spPr bwMode="auto">
            <a:xfrm>
              <a:off x="2365716" y="1835092"/>
              <a:ext cx="0" cy="54101"/>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23" name="Line 294">
              <a:extLst>
                <a:ext uri="{FF2B5EF4-FFF2-40B4-BE49-F238E27FC236}">
                  <a16:creationId xmlns="" xmlns:a16="http://schemas.microsoft.com/office/drawing/2014/main" id="{C9F288D9-1AF6-49D5-9A53-5A3EC17D871E}"/>
                </a:ext>
              </a:extLst>
            </p:cNvPr>
            <p:cNvSpPr>
              <a:spLocks noChangeShapeType="1"/>
            </p:cNvSpPr>
            <p:nvPr/>
          </p:nvSpPr>
          <p:spPr bwMode="auto">
            <a:xfrm>
              <a:off x="2374109" y="1835092"/>
              <a:ext cx="0" cy="54101"/>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24" name="Line 295">
              <a:extLst>
                <a:ext uri="{FF2B5EF4-FFF2-40B4-BE49-F238E27FC236}">
                  <a16:creationId xmlns="" xmlns:a16="http://schemas.microsoft.com/office/drawing/2014/main" id="{70D42682-E446-4D1E-98E0-6DF91FF3A67B}"/>
                </a:ext>
              </a:extLst>
            </p:cNvPr>
            <p:cNvSpPr>
              <a:spLocks noChangeShapeType="1"/>
            </p:cNvSpPr>
            <p:nvPr/>
          </p:nvSpPr>
          <p:spPr bwMode="auto">
            <a:xfrm>
              <a:off x="2253020" y="1835092"/>
              <a:ext cx="0" cy="54101"/>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25" name="Line 296">
              <a:extLst>
                <a:ext uri="{FF2B5EF4-FFF2-40B4-BE49-F238E27FC236}">
                  <a16:creationId xmlns="" xmlns:a16="http://schemas.microsoft.com/office/drawing/2014/main" id="{80963A79-BDF3-45A1-A5EA-6227BE7D7852}"/>
                </a:ext>
              </a:extLst>
            </p:cNvPr>
            <p:cNvSpPr>
              <a:spLocks noChangeShapeType="1"/>
            </p:cNvSpPr>
            <p:nvPr/>
          </p:nvSpPr>
          <p:spPr bwMode="auto">
            <a:xfrm>
              <a:off x="2261413" y="1835092"/>
              <a:ext cx="0" cy="54101"/>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26" name="Line 297">
              <a:extLst>
                <a:ext uri="{FF2B5EF4-FFF2-40B4-BE49-F238E27FC236}">
                  <a16:creationId xmlns="" xmlns:a16="http://schemas.microsoft.com/office/drawing/2014/main" id="{18C78283-CE0A-4A6F-90F9-F76F9C156B44}"/>
                </a:ext>
              </a:extLst>
            </p:cNvPr>
            <p:cNvSpPr>
              <a:spLocks noChangeShapeType="1"/>
            </p:cNvSpPr>
            <p:nvPr/>
          </p:nvSpPr>
          <p:spPr bwMode="auto">
            <a:xfrm>
              <a:off x="1918529" y="1826676"/>
              <a:ext cx="0" cy="52899"/>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27" name="Line 298">
              <a:extLst>
                <a:ext uri="{FF2B5EF4-FFF2-40B4-BE49-F238E27FC236}">
                  <a16:creationId xmlns="" xmlns:a16="http://schemas.microsoft.com/office/drawing/2014/main" id="{61D57141-D5B5-4982-A246-0B12F51DB11E}"/>
                </a:ext>
              </a:extLst>
            </p:cNvPr>
            <p:cNvSpPr>
              <a:spLocks noChangeShapeType="1"/>
            </p:cNvSpPr>
            <p:nvPr/>
          </p:nvSpPr>
          <p:spPr bwMode="auto">
            <a:xfrm>
              <a:off x="1929319" y="1826676"/>
              <a:ext cx="0" cy="52899"/>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28" name="Line 299">
              <a:extLst>
                <a:ext uri="{FF2B5EF4-FFF2-40B4-BE49-F238E27FC236}">
                  <a16:creationId xmlns="" xmlns:a16="http://schemas.microsoft.com/office/drawing/2014/main" id="{CD0F84B1-FD44-49E0-B298-148F40A7169F}"/>
                </a:ext>
              </a:extLst>
            </p:cNvPr>
            <p:cNvSpPr>
              <a:spLocks noChangeShapeType="1"/>
            </p:cNvSpPr>
            <p:nvPr/>
          </p:nvSpPr>
          <p:spPr bwMode="auto">
            <a:xfrm>
              <a:off x="1881363" y="1826676"/>
              <a:ext cx="0" cy="52899"/>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29" name="Line 300">
              <a:extLst>
                <a:ext uri="{FF2B5EF4-FFF2-40B4-BE49-F238E27FC236}">
                  <a16:creationId xmlns="" xmlns:a16="http://schemas.microsoft.com/office/drawing/2014/main" id="{914657B6-A133-417B-BC17-D9C4A3310AD4}"/>
                </a:ext>
              </a:extLst>
            </p:cNvPr>
            <p:cNvSpPr>
              <a:spLocks noChangeShapeType="1"/>
            </p:cNvSpPr>
            <p:nvPr/>
          </p:nvSpPr>
          <p:spPr bwMode="auto">
            <a:xfrm>
              <a:off x="1892153" y="1826676"/>
              <a:ext cx="0" cy="52899"/>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30" name="Line 301">
              <a:extLst>
                <a:ext uri="{FF2B5EF4-FFF2-40B4-BE49-F238E27FC236}">
                  <a16:creationId xmlns="" xmlns:a16="http://schemas.microsoft.com/office/drawing/2014/main" id="{DB0E96AC-33FA-4E08-81E5-06D8D27FAAFC}"/>
                </a:ext>
              </a:extLst>
            </p:cNvPr>
            <p:cNvSpPr>
              <a:spLocks noChangeShapeType="1"/>
            </p:cNvSpPr>
            <p:nvPr/>
          </p:nvSpPr>
          <p:spPr bwMode="auto">
            <a:xfrm>
              <a:off x="1513303" y="1806238"/>
              <a:ext cx="0" cy="52899"/>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31" name="Line 302">
              <a:extLst>
                <a:ext uri="{FF2B5EF4-FFF2-40B4-BE49-F238E27FC236}">
                  <a16:creationId xmlns="" xmlns:a16="http://schemas.microsoft.com/office/drawing/2014/main" id="{5FCC751F-A0BF-4D6B-ACD2-3537D5C706B0}"/>
                </a:ext>
              </a:extLst>
            </p:cNvPr>
            <p:cNvSpPr>
              <a:spLocks noChangeShapeType="1"/>
            </p:cNvSpPr>
            <p:nvPr/>
          </p:nvSpPr>
          <p:spPr bwMode="auto">
            <a:xfrm>
              <a:off x="1521695" y="1806238"/>
              <a:ext cx="0" cy="52899"/>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32" name="Line 303">
              <a:extLst>
                <a:ext uri="{FF2B5EF4-FFF2-40B4-BE49-F238E27FC236}">
                  <a16:creationId xmlns="" xmlns:a16="http://schemas.microsoft.com/office/drawing/2014/main" id="{8066B019-19AC-4170-AAB6-657E32FEDDFB}"/>
                </a:ext>
              </a:extLst>
            </p:cNvPr>
            <p:cNvSpPr>
              <a:spLocks noChangeShapeType="1"/>
            </p:cNvSpPr>
            <p:nvPr/>
          </p:nvSpPr>
          <p:spPr bwMode="auto">
            <a:xfrm>
              <a:off x="1449762" y="1806238"/>
              <a:ext cx="0" cy="52899"/>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33" name="Line 304">
              <a:extLst>
                <a:ext uri="{FF2B5EF4-FFF2-40B4-BE49-F238E27FC236}">
                  <a16:creationId xmlns="" xmlns:a16="http://schemas.microsoft.com/office/drawing/2014/main" id="{F4C4572B-0714-40C1-823C-0ABF1018A8FD}"/>
                </a:ext>
              </a:extLst>
            </p:cNvPr>
            <p:cNvSpPr>
              <a:spLocks noChangeShapeType="1"/>
            </p:cNvSpPr>
            <p:nvPr/>
          </p:nvSpPr>
          <p:spPr bwMode="auto">
            <a:xfrm>
              <a:off x="1458154" y="1806238"/>
              <a:ext cx="0" cy="52899"/>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34" name="Line 305">
              <a:extLst>
                <a:ext uri="{FF2B5EF4-FFF2-40B4-BE49-F238E27FC236}">
                  <a16:creationId xmlns="" xmlns:a16="http://schemas.microsoft.com/office/drawing/2014/main" id="{1B50AA4E-6E8F-4455-9AA4-A66AB826BE3F}"/>
                </a:ext>
              </a:extLst>
            </p:cNvPr>
            <p:cNvSpPr>
              <a:spLocks noChangeShapeType="1"/>
            </p:cNvSpPr>
            <p:nvPr/>
          </p:nvSpPr>
          <p:spPr bwMode="auto">
            <a:xfrm>
              <a:off x="1437773" y="1806238"/>
              <a:ext cx="0" cy="52899"/>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35" name="Line 306">
              <a:extLst>
                <a:ext uri="{FF2B5EF4-FFF2-40B4-BE49-F238E27FC236}">
                  <a16:creationId xmlns="" xmlns:a16="http://schemas.microsoft.com/office/drawing/2014/main" id="{691239C2-91C8-4FE8-BB1B-A011D63D9EF8}"/>
                </a:ext>
              </a:extLst>
            </p:cNvPr>
            <p:cNvSpPr>
              <a:spLocks noChangeShapeType="1"/>
            </p:cNvSpPr>
            <p:nvPr/>
          </p:nvSpPr>
          <p:spPr bwMode="auto">
            <a:xfrm>
              <a:off x="1486928" y="1806238"/>
              <a:ext cx="0" cy="52899"/>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36" name="Line 307">
              <a:extLst>
                <a:ext uri="{FF2B5EF4-FFF2-40B4-BE49-F238E27FC236}">
                  <a16:creationId xmlns="" xmlns:a16="http://schemas.microsoft.com/office/drawing/2014/main" id="{908EA446-C719-471C-BC8E-713E1A5A22F2}"/>
                </a:ext>
              </a:extLst>
            </p:cNvPr>
            <p:cNvSpPr>
              <a:spLocks noChangeShapeType="1"/>
            </p:cNvSpPr>
            <p:nvPr/>
          </p:nvSpPr>
          <p:spPr bwMode="auto">
            <a:xfrm>
              <a:off x="2272203" y="1835092"/>
              <a:ext cx="0" cy="54101"/>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37" name="Line 308">
              <a:extLst>
                <a:ext uri="{FF2B5EF4-FFF2-40B4-BE49-F238E27FC236}">
                  <a16:creationId xmlns="" xmlns:a16="http://schemas.microsoft.com/office/drawing/2014/main" id="{DB35F03C-741D-4A10-9992-DE776F1B18ED}"/>
                </a:ext>
              </a:extLst>
            </p:cNvPr>
            <p:cNvSpPr>
              <a:spLocks noChangeShapeType="1"/>
            </p:cNvSpPr>
            <p:nvPr/>
          </p:nvSpPr>
          <p:spPr bwMode="auto">
            <a:xfrm>
              <a:off x="1982070" y="1826676"/>
              <a:ext cx="0" cy="52899"/>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38" name="Line 309">
              <a:extLst>
                <a:ext uri="{FF2B5EF4-FFF2-40B4-BE49-F238E27FC236}">
                  <a16:creationId xmlns="" xmlns:a16="http://schemas.microsoft.com/office/drawing/2014/main" id="{3EBE6A4A-5A6B-4E18-98DD-31F29540C15B}"/>
                </a:ext>
              </a:extLst>
            </p:cNvPr>
            <p:cNvSpPr>
              <a:spLocks noChangeShapeType="1"/>
            </p:cNvSpPr>
            <p:nvPr/>
          </p:nvSpPr>
          <p:spPr bwMode="auto">
            <a:xfrm>
              <a:off x="1992860" y="1826676"/>
              <a:ext cx="0" cy="52899"/>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39" name="Line 310">
              <a:extLst>
                <a:ext uri="{FF2B5EF4-FFF2-40B4-BE49-F238E27FC236}">
                  <a16:creationId xmlns="" xmlns:a16="http://schemas.microsoft.com/office/drawing/2014/main" id="{1604278D-1172-4884-9C4B-6D967787C443}"/>
                </a:ext>
              </a:extLst>
            </p:cNvPr>
            <p:cNvSpPr>
              <a:spLocks noChangeShapeType="1"/>
            </p:cNvSpPr>
            <p:nvPr/>
          </p:nvSpPr>
          <p:spPr bwMode="auto">
            <a:xfrm>
              <a:off x="2004849" y="1826676"/>
              <a:ext cx="0" cy="52899"/>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40" name="Line 311">
              <a:extLst>
                <a:ext uri="{FF2B5EF4-FFF2-40B4-BE49-F238E27FC236}">
                  <a16:creationId xmlns="" xmlns:a16="http://schemas.microsoft.com/office/drawing/2014/main" id="{EDA21315-1198-4160-AA0B-D3CE89C3F8F9}"/>
                </a:ext>
              </a:extLst>
            </p:cNvPr>
            <p:cNvSpPr>
              <a:spLocks noChangeShapeType="1"/>
            </p:cNvSpPr>
            <p:nvPr/>
          </p:nvSpPr>
          <p:spPr bwMode="auto">
            <a:xfrm>
              <a:off x="2171496" y="1835092"/>
              <a:ext cx="0" cy="54101"/>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41" name="Line 312">
              <a:extLst>
                <a:ext uri="{FF2B5EF4-FFF2-40B4-BE49-F238E27FC236}">
                  <a16:creationId xmlns="" xmlns:a16="http://schemas.microsoft.com/office/drawing/2014/main" id="{D8B91156-1D0D-4A7E-804F-BAE71C29A605}"/>
                </a:ext>
              </a:extLst>
            </p:cNvPr>
            <p:cNvSpPr>
              <a:spLocks noChangeShapeType="1"/>
            </p:cNvSpPr>
            <p:nvPr/>
          </p:nvSpPr>
          <p:spPr bwMode="auto">
            <a:xfrm>
              <a:off x="2179888" y="1835092"/>
              <a:ext cx="0" cy="54101"/>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42" name="Line 313">
              <a:extLst>
                <a:ext uri="{FF2B5EF4-FFF2-40B4-BE49-F238E27FC236}">
                  <a16:creationId xmlns="" xmlns:a16="http://schemas.microsoft.com/office/drawing/2014/main" id="{196DDF96-4DD1-43AA-9C67-0D1F34AA3D23}"/>
                </a:ext>
              </a:extLst>
            </p:cNvPr>
            <p:cNvSpPr>
              <a:spLocks noChangeShapeType="1"/>
            </p:cNvSpPr>
            <p:nvPr/>
          </p:nvSpPr>
          <p:spPr bwMode="auto">
            <a:xfrm>
              <a:off x="2190678" y="1835092"/>
              <a:ext cx="0" cy="54101"/>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43" name="Line 314">
              <a:extLst>
                <a:ext uri="{FF2B5EF4-FFF2-40B4-BE49-F238E27FC236}">
                  <a16:creationId xmlns="" xmlns:a16="http://schemas.microsoft.com/office/drawing/2014/main" id="{9DAB3316-E978-4711-B29C-7B2C41855C21}"/>
                </a:ext>
              </a:extLst>
            </p:cNvPr>
            <p:cNvSpPr>
              <a:spLocks noChangeShapeType="1"/>
            </p:cNvSpPr>
            <p:nvPr/>
          </p:nvSpPr>
          <p:spPr bwMode="auto">
            <a:xfrm>
              <a:off x="2201468" y="1835092"/>
              <a:ext cx="0" cy="54101"/>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44" name="Line 315">
              <a:extLst>
                <a:ext uri="{FF2B5EF4-FFF2-40B4-BE49-F238E27FC236}">
                  <a16:creationId xmlns="" xmlns:a16="http://schemas.microsoft.com/office/drawing/2014/main" id="{74D3A2F5-54A8-40AD-9B65-FDDA9E308A4B}"/>
                </a:ext>
              </a:extLst>
            </p:cNvPr>
            <p:cNvSpPr>
              <a:spLocks noChangeShapeType="1"/>
            </p:cNvSpPr>
            <p:nvPr/>
          </p:nvSpPr>
          <p:spPr bwMode="auto">
            <a:xfrm>
              <a:off x="2416070" y="1835092"/>
              <a:ext cx="0" cy="54101"/>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45" name="Line 316">
              <a:extLst>
                <a:ext uri="{FF2B5EF4-FFF2-40B4-BE49-F238E27FC236}">
                  <a16:creationId xmlns="" xmlns:a16="http://schemas.microsoft.com/office/drawing/2014/main" id="{743E9F5B-D3E7-41F4-BC79-8AB6AC448C51}"/>
                </a:ext>
              </a:extLst>
            </p:cNvPr>
            <p:cNvSpPr>
              <a:spLocks noChangeShapeType="1"/>
            </p:cNvSpPr>
            <p:nvPr/>
          </p:nvSpPr>
          <p:spPr bwMode="auto">
            <a:xfrm>
              <a:off x="2426860" y="1835092"/>
              <a:ext cx="0" cy="54101"/>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46" name="Line 317">
              <a:extLst>
                <a:ext uri="{FF2B5EF4-FFF2-40B4-BE49-F238E27FC236}">
                  <a16:creationId xmlns="" xmlns:a16="http://schemas.microsoft.com/office/drawing/2014/main" id="{F4C769EB-8B15-44EC-BA63-D040AE881363}"/>
                </a:ext>
              </a:extLst>
            </p:cNvPr>
            <p:cNvSpPr>
              <a:spLocks noChangeShapeType="1"/>
            </p:cNvSpPr>
            <p:nvPr/>
          </p:nvSpPr>
          <p:spPr bwMode="auto">
            <a:xfrm>
              <a:off x="2316562" y="1835092"/>
              <a:ext cx="0" cy="54101"/>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47" name="Line 318">
              <a:extLst>
                <a:ext uri="{FF2B5EF4-FFF2-40B4-BE49-F238E27FC236}">
                  <a16:creationId xmlns="" xmlns:a16="http://schemas.microsoft.com/office/drawing/2014/main" id="{A53A32DC-9FB2-4A99-B894-02E1547FB668}"/>
                </a:ext>
              </a:extLst>
            </p:cNvPr>
            <p:cNvSpPr>
              <a:spLocks noChangeShapeType="1"/>
            </p:cNvSpPr>
            <p:nvPr/>
          </p:nvSpPr>
          <p:spPr bwMode="auto">
            <a:xfrm>
              <a:off x="2224247" y="1835092"/>
              <a:ext cx="0" cy="54101"/>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48" name="Line 319">
              <a:extLst>
                <a:ext uri="{FF2B5EF4-FFF2-40B4-BE49-F238E27FC236}">
                  <a16:creationId xmlns="" xmlns:a16="http://schemas.microsoft.com/office/drawing/2014/main" id="{EDB453E4-EE14-41BD-9C7A-5D7905C1B2C3}"/>
                </a:ext>
              </a:extLst>
            </p:cNvPr>
            <p:cNvSpPr>
              <a:spLocks noChangeShapeType="1"/>
            </p:cNvSpPr>
            <p:nvPr/>
          </p:nvSpPr>
          <p:spPr bwMode="auto">
            <a:xfrm>
              <a:off x="2134330" y="1835092"/>
              <a:ext cx="0" cy="54101"/>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49" name="Line 320">
              <a:extLst>
                <a:ext uri="{FF2B5EF4-FFF2-40B4-BE49-F238E27FC236}">
                  <a16:creationId xmlns="" xmlns:a16="http://schemas.microsoft.com/office/drawing/2014/main" id="{7354621F-1AD7-4FBB-B608-309EE73CEB70}"/>
                </a:ext>
              </a:extLst>
            </p:cNvPr>
            <p:cNvSpPr>
              <a:spLocks noChangeShapeType="1"/>
            </p:cNvSpPr>
            <p:nvPr/>
          </p:nvSpPr>
          <p:spPr bwMode="auto">
            <a:xfrm>
              <a:off x="2107954" y="1835092"/>
              <a:ext cx="0" cy="54101"/>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50" name="Line 321">
              <a:extLst>
                <a:ext uri="{FF2B5EF4-FFF2-40B4-BE49-F238E27FC236}">
                  <a16:creationId xmlns="" xmlns:a16="http://schemas.microsoft.com/office/drawing/2014/main" id="{C9C2100C-FCFB-425F-9552-D2F13B8D9FE8}"/>
                </a:ext>
              </a:extLst>
            </p:cNvPr>
            <p:cNvSpPr>
              <a:spLocks noChangeShapeType="1"/>
            </p:cNvSpPr>
            <p:nvPr/>
          </p:nvSpPr>
          <p:spPr bwMode="auto">
            <a:xfrm>
              <a:off x="2059998" y="1835092"/>
              <a:ext cx="0" cy="54101"/>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51" name="Line 322">
              <a:extLst>
                <a:ext uri="{FF2B5EF4-FFF2-40B4-BE49-F238E27FC236}">
                  <a16:creationId xmlns="" xmlns:a16="http://schemas.microsoft.com/office/drawing/2014/main" id="{36D6D750-8C12-46B4-9F27-FEC6FDE1CEE0}"/>
                </a:ext>
              </a:extLst>
            </p:cNvPr>
            <p:cNvSpPr>
              <a:spLocks noChangeShapeType="1"/>
            </p:cNvSpPr>
            <p:nvPr/>
          </p:nvSpPr>
          <p:spPr bwMode="auto">
            <a:xfrm>
              <a:off x="2033623" y="1826676"/>
              <a:ext cx="0" cy="52899"/>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52" name="Line 323">
              <a:extLst>
                <a:ext uri="{FF2B5EF4-FFF2-40B4-BE49-F238E27FC236}">
                  <a16:creationId xmlns="" xmlns:a16="http://schemas.microsoft.com/office/drawing/2014/main" id="{7CF71FFC-322B-4255-80F8-74D899F5C2C7}"/>
                </a:ext>
              </a:extLst>
            </p:cNvPr>
            <p:cNvSpPr>
              <a:spLocks noChangeShapeType="1"/>
            </p:cNvSpPr>
            <p:nvPr/>
          </p:nvSpPr>
          <p:spPr bwMode="auto">
            <a:xfrm>
              <a:off x="1854988" y="1826676"/>
              <a:ext cx="0" cy="52899"/>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53" name="Line 324">
              <a:extLst>
                <a:ext uri="{FF2B5EF4-FFF2-40B4-BE49-F238E27FC236}">
                  <a16:creationId xmlns="" xmlns:a16="http://schemas.microsoft.com/office/drawing/2014/main" id="{7C0E4B79-9213-45AD-8B30-EFC90EB5479C}"/>
                </a:ext>
              </a:extLst>
            </p:cNvPr>
            <p:cNvSpPr>
              <a:spLocks noChangeShapeType="1"/>
            </p:cNvSpPr>
            <p:nvPr/>
          </p:nvSpPr>
          <p:spPr bwMode="auto">
            <a:xfrm>
              <a:off x="1828612" y="1826676"/>
              <a:ext cx="0" cy="52899"/>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54" name="Line 325">
              <a:extLst>
                <a:ext uri="{FF2B5EF4-FFF2-40B4-BE49-F238E27FC236}">
                  <a16:creationId xmlns="" xmlns:a16="http://schemas.microsoft.com/office/drawing/2014/main" id="{1EC103A1-20AA-4FE1-ABFE-4DD2E05EEFF8}"/>
                </a:ext>
              </a:extLst>
            </p:cNvPr>
            <p:cNvSpPr>
              <a:spLocks noChangeShapeType="1"/>
            </p:cNvSpPr>
            <p:nvPr/>
          </p:nvSpPr>
          <p:spPr bwMode="auto">
            <a:xfrm>
              <a:off x="1804634" y="1826676"/>
              <a:ext cx="0" cy="52899"/>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55" name="Line 326">
              <a:extLst>
                <a:ext uri="{FF2B5EF4-FFF2-40B4-BE49-F238E27FC236}">
                  <a16:creationId xmlns="" xmlns:a16="http://schemas.microsoft.com/office/drawing/2014/main" id="{376E6DE0-03CC-464D-AF2E-135648A5790E}"/>
                </a:ext>
              </a:extLst>
            </p:cNvPr>
            <p:cNvSpPr>
              <a:spLocks noChangeShapeType="1"/>
            </p:cNvSpPr>
            <p:nvPr/>
          </p:nvSpPr>
          <p:spPr bwMode="auto">
            <a:xfrm>
              <a:off x="1739894" y="1826676"/>
              <a:ext cx="0" cy="52899"/>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56" name="Line 327">
              <a:extLst>
                <a:ext uri="{FF2B5EF4-FFF2-40B4-BE49-F238E27FC236}">
                  <a16:creationId xmlns="" xmlns:a16="http://schemas.microsoft.com/office/drawing/2014/main" id="{10BA4206-61A1-4267-9102-71458F36FFDC}"/>
                </a:ext>
              </a:extLst>
            </p:cNvPr>
            <p:cNvSpPr>
              <a:spLocks noChangeShapeType="1"/>
            </p:cNvSpPr>
            <p:nvPr/>
          </p:nvSpPr>
          <p:spPr bwMode="auto">
            <a:xfrm>
              <a:off x="1713518" y="1826676"/>
              <a:ext cx="0" cy="52899"/>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57" name="Line 328">
              <a:extLst>
                <a:ext uri="{FF2B5EF4-FFF2-40B4-BE49-F238E27FC236}">
                  <a16:creationId xmlns="" xmlns:a16="http://schemas.microsoft.com/office/drawing/2014/main" id="{81E6F56E-1CB5-4980-BE8D-9B453ED89D3D}"/>
                </a:ext>
              </a:extLst>
            </p:cNvPr>
            <p:cNvSpPr>
              <a:spLocks noChangeShapeType="1"/>
            </p:cNvSpPr>
            <p:nvPr/>
          </p:nvSpPr>
          <p:spPr bwMode="auto">
            <a:xfrm>
              <a:off x="1663165" y="1819462"/>
              <a:ext cx="0" cy="52899"/>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58" name="Line 329">
              <a:extLst>
                <a:ext uri="{FF2B5EF4-FFF2-40B4-BE49-F238E27FC236}">
                  <a16:creationId xmlns="" xmlns:a16="http://schemas.microsoft.com/office/drawing/2014/main" id="{1A60F2B4-BA96-4769-9BAD-9F04BFC3D0A6}"/>
                </a:ext>
              </a:extLst>
            </p:cNvPr>
            <p:cNvSpPr>
              <a:spLocks noChangeShapeType="1"/>
            </p:cNvSpPr>
            <p:nvPr/>
          </p:nvSpPr>
          <p:spPr bwMode="auto">
            <a:xfrm>
              <a:off x="1598425" y="1819462"/>
              <a:ext cx="0" cy="52899"/>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59" name="Line 330">
              <a:extLst>
                <a:ext uri="{FF2B5EF4-FFF2-40B4-BE49-F238E27FC236}">
                  <a16:creationId xmlns="" xmlns:a16="http://schemas.microsoft.com/office/drawing/2014/main" id="{E121A976-AE93-4FB3-83C6-DBB5AD53FEC5}"/>
                </a:ext>
              </a:extLst>
            </p:cNvPr>
            <p:cNvSpPr>
              <a:spLocks noChangeShapeType="1"/>
            </p:cNvSpPr>
            <p:nvPr/>
          </p:nvSpPr>
          <p:spPr bwMode="auto">
            <a:xfrm>
              <a:off x="1550469" y="1819462"/>
              <a:ext cx="0" cy="52899"/>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60" name="Line 331">
              <a:extLst>
                <a:ext uri="{FF2B5EF4-FFF2-40B4-BE49-F238E27FC236}">
                  <a16:creationId xmlns="" xmlns:a16="http://schemas.microsoft.com/office/drawing/2014/main" id="{F6B01995-9FA3-4DC6-A5EC-E20FC5557447}"/>
                </a:ext>
              </a:extLst>
            </p:cNvPr>
            <p:cNvSpPr>
              <a:spLocks noChangeShapeType="1"/>
            </p:cNvSpPr>
            <p:nvPr/>
          </p:nvSpPr>
          <p:spPr bwMode="auto">
            <a:xfrm>
              <a:off x="2327352" y="1835092"/>
              <a:ext cx="0" cy="54101"/>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61" name="Line 332">
              <a:extLst>
                <a:ext uri="{FF2B5EF4-FFF2-40B4-BE49-F238E27FC236}">
                  <a16:creationId xmlns="" xmlns:a16="http://schemas.microsoft.com/office/drawing/2014/main" id="{B3C3FEE5-9A48-4A30-AF79-2D4A6E1CFC86}"/>
                </a:ext>
              </a:extLst>
            </p:cNvPr>
            <p:cNvSpPr>
              <a:spLocks noChangeShapeType="1"/>
            </p:cNvSpPr>
            <p:nvPr/>
          </p:nvSpPr>
          <p:spPr bwMode="auto">
            <a:xfrm>
              <a:off x="2540755" y="1855530"/>
              <a:ext cx="0" cy="52899"/>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62" name="Line 333">
              <a:extLst>
                <a:ext uri="{FF2B5EF4-FFF2-40B4-BE49-F238E27FC236}">
                  <a16:creationId xmlns="" xmlns:a16="http://schemas.microsoft.com/office/drawing/2014/main" id="{8A0E17CD-5EA3-4F9F-B8BD-F32622402D79}"/>
                </a:ext>
              </a:extLst>
            </p:cNvPr>
            <p:cNvSpPr>
              <a:spLocks noChangeShapeType="1"/>
            </p:cNvSpPr>
            <p:nvPr/>
          </p:nvSpPr>
          <p:spPr bwMode="auto">
            <a:xfrm>
              <a:off x="2454434" y="1855530"/>
              <a:ext cx="0" cy="52899"/>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63" name="Line 334">
              <a:extLst>
                <a:ext uri="{FF2B5EF4-FFF2-40B4-BE49-F238E27FC236}">
                  <a16:creationId xmlns="" xmlns:a16="http://schemas.microsoft.com/office/drawing/2014/main" id="{3BD9722F-3E21-488E-98DD-6401CD78A08A}"/>
                </a:ext>
              </a:extLst>
            </p:cNvPr>
            <p:cNvSpPr>
              <a:spLocks noChangeShapeType="1"/>
            </p:cNvSpPr>
            <p:nvPr/>
          </p:nvSpPr>
          <p:spPr bwMode="auto">
            <a:xfrm>
              <a:off x="3080257" y="1865148"/>
              <a:ext cx="0" cy="52899"/>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64" name="Line 335">
              <a:extLst>
                <a:ext uri="{FF2B5EF4-FFF2-40B4-BE49-F238E27FC236}">
                  <a16:creationId xmlns="" xmlns:a16="http://schemas.microsoft.com/office/drawing/2014/main" id="{D09EC309-89FA-4437-AE3B-8698B7AC9D87}"/>
                </a:ext>
              </a:extLst>
            </p:cNvPr>
            <p:cNvSpPr>
              <a:spLocks noChangeShapeType="1"/>
            </p:cNvSpPr>
            <p:nvPr/>
          </p:nvSpPr>
          <p:spPr bwMode="auto">
            <a:xfrm>
              <a:off x="2794920" y="1865148"/>
              <a:ext cx="0" cy="52899"/>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65" name="Line 336">
              <a:extLst>
                <a:ext uri="{FF2B5EF4-FFF2-40B4-BE49-F238E27FC236}">
                  <a16:creationId xmlns="" xmlns:a16="http://schemas.microsoft.com/office/drawing/2014/main" id="{DD649456-F75C-4A16-B393-75541A1C1319}"/>
                </a:ext>
              </a:extLst>
            </p:cNvPr>
            <p:cNvSpPr>
              <a:spLocks noChangeShapeType="1"/>
            </p:cNvSpPr>
            <p:nvPr/>
          </p:nvSpPr>
          <p:spPr bwMode="auto">
            <a:xfrm>
              <a:off x="2804511" y="1865148"/>
              <a:ext cx="0" cy="52899"/>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66" name="Line 337">
              <a:extLst>
                <a:ext uri="{FF2B5EF4-FFF2-40B4-BE49-F238E27FC236}">
                  <a16:creationId xmlns="" xmlns:a16="http://schemas.microsoft.com/office/drawing/2014/main" id="{46BF11FF-4398-4EBC-BCD9-7B8A102E00AA}"/>
                </a:ext>
              </a:extLst>
            </p:cNvPr>
            <p:cNvSpPr>
              <a:spLocks noChangeShapeType="1"/>
            </p:cNvSpPr>
            <p:nvPr/>
          </p:nvSpPr>
          <p:spPr bwMode="auto">
            <a:xfrm>
              <a:off x="2784130" y="1865148"/>
              <a:ext cx="0" cy="52899"/>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67" name="Line 338">
              <a:extLst>
                <a:ext uri="{FF2B5EF4-FFF2-40B4-BE49-F238E27FC236}">
                  <a16:creationId xmlns="" xmlns:a16="http://schemas.microsoft.com/office/drawing/2014/main" id="{A36480DF-8A7B-4E8E-98BE-7B7363BBE914}"/>
                </a:ext>
              </a:extLst>
            </p:cNvPr>
            <p:cNvSpPr>
              <a:spLocks noChangeShapeType="1"/>
            </p:cNvSpPr>
            <p:nvPr/>
          </p:nvSpPr>
          <p:spPr bwMode="auto">
            <a:xfrm>
              <a:off x="2815301" y="1865148"/>
              <a:ext cx="0" cy="52899"/>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68" name="Line 339">
              <a:extLst>
                <a:ext uri="{FF2B5EF4-FFF2-40B4-BE49-F238E27FC236}">
                  <a16:creationId xmlns="" xmlns:a16="http://schemas.microsoft.com/office/drawing/2014/main" id="{8CEB8F8A-88F1-43C9-8F6B-020A3D67A169}"/>
                </a:ext>
              </a:extLst>
            </p:cNvPr>
            <p:cNvSpPr>
              <a:spLocks noChangeShapeType="1"/>
            </p:cNvSpPr>
            <p:nvPr/>
          </p:nvSpPr>
          <p:spPr bwMode="auto">
            <a:xfrm>
              <a:off x="2826091" y="1865148"/>
              <a:ext cx="0" cy="52899"/>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69" name="Line 340">
              <a:extLst>
                <a:ext uri="{FF2B5EF4-FFF2-40B4-BE49-F238E27FC236}">
                  <a16:creationId xmlns="" xmlns:a16="http://schemas.microsoft.com/office/drawing/2014/main" id="{E735F994-57CF-428D-9BFA-232F7368F266}"/>
                </a:ext>
              </a:extLst>
            </p:cNvPr>
            <p:cNvSpPr>
              <a:spLocks noChangeShapeType="1"/>
            </p:cNvSpPr>
            <p:nvPr/>
          </p:nvSpPr>
          <p:spPr bwMode="auto">
            <a:xfrm>
              <a:off x="2834484" y="1865148"/>
              <a:ext cx="0" cy="52899"/>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70" name="Line 341">
              <a:extLst>
                <a:ext uri="{FF2B5EF4-FFF2-40B4-BE49-F238E27FC236}">
                  <a16:creationId xmlns="" xmlns:a16="http://schemas.microsoft.com/office/drawing/2014/main" id="{F5FDF21B-57B8-4963-BA25-3A2A178726ED}"/>
                </a:ext>
              </a:extLst>
            </p:cNvPr>
            <p:cNvSpPr>
              <a:spLocks noChangeShapeType="1"/>
            </p:cNvSpPr>
            <p:nvPr/>
          </p:nvSpPr>
          <p:spPr bwMode="auto">
            <a:xfrm>
              <a:off x="3105433" y="1865148"/>
              <a:ext cx="0" cy="52899"/>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71" name="Line 342">
              <a:extLst>
                <a:ext uri="{FF2B5EF4-FFF2-40B4-BE49-F238E27FC236}">
                  <a16:creationId xmlns="" xmlns:a16="http://schemas.microsoft.com/office/drawing/2014/main" id="{BBF251B1-4FBB-4B31-87E8-CCA402A3D0CC}"/>
                </a:ext>
              </a:extLst>
            </p:cNvPr>
            <p:cNvSpPr>
              <a:spLocks noChangeShapeType="1"/>
            </p:cNvSpPr>
            <p:nvPr/>
          </p:nvSpPr>
          <p:spPr bwMode="auto">
            <a:xfrm>
              <a:off x="3116223" y="1865148"/>
              <a:ext cx="0" cy="52899"/>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72" name="Line 343">
              <a:extLst>
                <a:ext uri="{FF2B5EF4-FFF2-40B4-BE49-F238E27FC236}">
                  <a16:creationId xmlns="" xmlns:a16="http://schemas.microsoft.com/office/drawing/2014/main" id="{C373696E-4C2A-4AC0-8BDC-C63898408BCB}"/>
                </a:ext>
              </a:extLst>
            </p:cNvPr>
            <p:cNvSpPr>
              <a:spLocks noChangeShapeType="1"/>
            </p:cNvSpPr>
            <p:nvPr/>
          </p:nvSpPr>
          <p:spPr bwMode="auto">
            <a:xfrm>
              <a:off x="3154588" y="1865148"/>
              <a:ext cx="0" cy="52899"/>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73" name="Line 344">
              <a:extLst>
                <a:ext uri="{FF2B5EF4-FFF2-40B4-BE49-F238E27FC236}">
                  <a16:creationId xmlns="" xmlns:a16="http://schemas.microsoft.com/office/drawing/2014/main" id="{7CE93E66-C6C6-4F93-B3E2-FA02824BF7D4}"/>
                </a:ext>
              </a:extLst>
            </p:cNvPr>
            <p:cNvSpPr>
              <a:spLocks noChangeShapeType="1"/>
            </p:cNvSpPr>
            <p:nvPr/>
          </p:nvSpPr>
          <p:spPr bwMode="auto">
            <a:xfrm>
              <a:off x="3409952" y="1885586"/>
              <a:ext cx="0" cy="52899"/>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74" name="Line 345">
              <a:extLst>
                <a:ext uri="{FF2B5EF4-FFF2-40B4-BE49-F238E27FC236}">
                  <a16:creationId xmlns="" xmlns:a16="http://schemas.microsoft.com/office/drawing/2014/main" id="{D8670F2C-E795-4108-91E8-D94B9ECE188E}"/>
                </a:ext>
              </a:extLst>
            </p:cNvPr>
            <p:cNvSpPr>
              <a:spLocks noChangeShapeType="1"/>
            </p:cNvSpPr>
            <p:nvPr/>
          </p:nvSpPr>
          <p:spPr bwMode="auto">
            <a:xfrm>
              <a:off x="3419543" y="1885586"/>
              <a:ext cx="0" cy="52899"/>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75" name="Line 346">
              <a:extLst>
                <a:ext uri="{FF2B5EF4-FFF2-40B4-BE49-F238E27FC236}">
                  <a16:creationId xmlns="" xmlns:a16="http://schemas.microsoft.com/office/drawing/2014/main" id="{22AA9821-021F-40E7-B557-AFAF5D149F41}"/>
                </a:ext>
              </a:extLst>
            </p:cNvPr>
            <p:cNvSpPr>
              <a:spLocks noChangeShapeType="1"/>
            </p:cNvSpPr>
            <p:nvPr/>
          </p:nvSpPr>
          <p:spPr bwMode="auto">
            <a:xfrm>
              <a:off x="3430333" y="1885586"/>
              <a:ext cx="0" cy="52899"/>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76" name="Line 347">
              <a:extLst>
                <a:ext uri="{FF2B5EF4-FFF2-40B4-BE49-F238E27FC236}">
                  <a16:creationId xmlns="" xmlns:a16="http://schemas.microsoft.com/office/drawing/2014/main" id="{315057B3-D048-44D7-89B1-D91E7AE0D967}"/>
                </a:ext>
              </a:extLst>
            </p:cNvPr>
            <p:cNvSpPr>
              <a:spLocks noChangeShapeType="1"/>
            </p:cNvSpPr>
            <p:nvPr/>
          </p:nvSpPr>
          <p:spPr bwMode="auto">
            <a:xfrm>
              <a:off x="3384776" y="1885586"/>
              <a:ext cx="0" cy="52899"/>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77" name="Line 348">
              <a:extLst>
                <a:ext uri="{FF2B5EF4-FFF2-40B4-BE49-F238E27FC236}">
                  <a16:creationId xmlns="" xmlns:a16="http://schemas.microsoft.com/office/drawing/2014/main" id="{65F7E751-E6E5-4EE9-A3D5-893D777CD770}"/>
                </a:ext>
              </a:extLst>
            </p:cNvPr>
            <p:cNvSpPr>
              <a:spLocks noChangeShapeType="1"/>
            </p:cNvSpPr>
            <p:nvPr/>
          </p:nvSpPr>
          <p:spPr bwMode="auto">
            <a:xfrm>
              <a:off x="3219328" y="1885586"/>
              <a:ext cx="0" cy="52899"/>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78" name="Line 349">
              <a:extLst>
                <a:ext uri="{FF2B5EF4-FFF2-40B4-BE49-F238E27FC236}">
                  <a16:creationId xmlns="" xmlns:a16="http://schemas.microsoft.com/office/drawing/2014/main" id="{4C77E427-945C-447A-8C56-A8A8C5B95545}"/>
                </a:ext>
              </a:extLst>
            </p:cNvPr>
            <p:cNvSpPr>
              <a:spLocks noChangeShapeType="1"/>
            </p:cNvSpPr>
            <p:nvPr/>
          </p:nvSpPr>
          <p:spPr bwMode="auto">
            <a:xfrm>
              <a:off x="3191754" y="1885586"/>
              <a:ext cx="0" cy="52899"/>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79" name="Line 350">
              <a:extLst>
                <a:ext uri="{FF2B5EF4-FFF2-40B4-BE49-F238E27FC236}">
                  <a16:creationId xmlns="" xmlns:a16="http://schemas.microsoft.com/office/drawing/2014/main" id="{C138F784-BED0-4E96-A52D-30A9E7A1AED0}"/>
                </a:ext>
              </a:extLst>
            </p:cNvPr>
            <p:cNvSpPr>
              <a:spLocks noChangeShapeType="1"/>
            </p:cNvSpPr>
            <p:nvPr/>
          </p:nvSpPr>
          <p:spPr bwMode="auto">
            <a:xfrm>
              <a:off x="3830764" y="1903620"/>
              <a:ext cx="0" cy="52899"/>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80" name="Line 351">
              <a:extLst>
                <a:ext uri="{FF2B5EF4-FFF2-40B4-BE49-F238E27FC236}">
                  <a16:creationId xmlns="" xmlns:a16="http://schemas.microsoft.com/office/drawing/2014/main" id="{DBE03EB4-526B-47E2-A67D-81B45BE83242}"/>
                </a:ext>
              </a:extLst>
            </p:cNvPr>
            <p:cNvSpPr>
              <a:spLocks noChangeShapeType="1"/>
            </p:cNvSpPr>
            <p:nvPr/>
          </p:nvSpPr>
          <p:spPr bwMode="auto">
            <a:xfrm>
              <a:off x="3714471" y="1903620"/>
              <a:ext cx="0" cy="52899"/>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81" name="Line 352">
              <a:extLst>
                <a:ext uri="{FF2B5EF4-FFF2-40B4-BE49-F238E27FC236}">
                  <a16:creationId xmlns="" xmlns:a16="http://schemas.microsoft.com/office/drawing/2014/main" id="{829C0C3B-515E-4002-A952-6D694213CF52}"/>
                </a:ext>
              </a:extLst>
            </p:cNvPr>
            <p:cNvSpPr>
              <a:spLocks noChangeShapeType="1"/>
            </p:cNvSpPr>
            <p:nvPr/>
          </p:nvSpPr>
          <p:spPr bwMode="auto">
            <a:xfrm>
              <a:off x="3689294" y="1903620"/>
              <a:ext cx="0" cy="52899"/>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82" name="Line 353">
              <a:extLst>
                <a:ext uri="{FF2B5EF4-FFF2-40B4-BE49-F238E27FC236}">
                  <a16:creationId xmlns="" xmlns:a16="http://schemas.microsoft.com/office/drawing/2014/main" id="{DA74CA0C-2BA2-4EF6-B8B3-A1D0C8B1FA64}"/>
                </a:ext>
              </a:extLst>
            </p:cNvPr>
            <p:cNvSpPr>
              <a:spLocks noChangeShapeType="1"/>
            </p:cNvSpPr>
            <p:nvPr/>
          </p:nvSpPr>
          <p:spPr bwMode="auto">
            <a:xfrm>
              <a:off x="3523847" y="1903620"/>
              <a:ext cx="0" cy="52899"/>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83" name="Line 354">
              <a:extLst>
                <a:ext uri="{FF2B5EF4-FFF2-40B4-BE49-F238E27FC236}">
                  <a16:creationId xmlns="" xmlns:a16="http://schemas.microsoft.com/office/drawing/2014/main" id="{F842D0B0-A2E6-4F65-B0A4-2E31C0C47968}"/>
                </a:ext>
              </a:extLst>
            </p:cNvPr>
            <p:cNvSpPr>
              <a:spLocks noChangeShapeType="1"/>
            </p:cNvSpPr>
            <p:nvPr/>
          </p:nvSpPr>
          <p:spPr bwMode="auto">
            <a:xfrm>
              <a:off x="3498670" y="1903620"/>
              <a:ext cx="0" cy="52899"/>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84" name="Line 355">
              <a:extLst>
                <a:ext uri="{FF2B5EF4-FFF2-40B4-BE49-F238E27FC236}">
                  <a16:creationId xmlns="" xmlns:a16="http://schemas.microsoft.com/office/drawing/2014/main" id="{3B86F735-B3B9-47B9-866F-2AD9CB3DB4C5}"/>
                </a:ext>
              </a:extLst>
            </p:cNvPr>
            <p:cNvSpPr>
              <a:spLocks noChangeShapeType="1"/>
            </p:cNvSpPr>
            <p:nvPr/>
          </p:nvSpPr>
          <p:spPr bwMode="auto">
            <a:xfrm>
              <a:off x="3473494" y="1903620"/>
              <a:ext cx="0" cy="52899"/>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85" name="Line 356">
              <a:extLst>
                <a:ext uri="{FF2B5EF4-FFF2-40B4-BE49-F238E27FC236}">
                  <a16:creationId xmlns="" xmlns:a16="http://schemas.microsoft.com/office/drawing/2014/main" id="{49A93113-D42F-4C5F-8984-A9E116977F31}"/>
                </a:ext>
              </a:extLst>
            </p:cNvPr>
            <p:cNvSpPr>
              <a:spLocks noChangeShapeType="1"/>
            </p:cNvSpPr>
            <p:nvPr/>
          </p:nvSpPr>
          <p:spPr bwMode="auto">
            <a:xfrm>
              <a:off x="4021388" y="1903620"/>
              <a:ext cx="0" cy="52899"/>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86" name="Line 357">
              <a:extLst>
                <a:ext uri="{FF2B5EF4-FFF2-40B4-BE49-F238E27FC236}">
                  <a16:creationId xmlns="" xmlns:a16="http://schemas.microsoft.com/office/drawing/2014/main" id="{3543F344-DEC9-4AB9-8539-CB27E1A606A2}"/>
                </a:ext>
              </a:extLst>
            </p:cNvPr>
            <p:cNvSpPr>
              <a:spLocks noChangeShapeType="1"/>
            </p:cNvSpPr>
            <p:nvPr/>
          </p:nvSpPr>
          <p:spPr bwMode="auto">
            <a:xfrm>
              <a:off x="4526122" y="1931272"/>
              <a:ext cx="0" cy="52899"/>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87" name="Line 358">
              <a:extLst>
                <a:ext uri="{FF2B5EF4-FFF2-40B4-BE49-F238E27FC236}">
                  <a16:creationId xmlns="" xmlns:a16="http://schemas.microsoft.com/office/drawing/2014/main" id="{AD5E81C1-F8E8-4CFB-9F52-CF6DA30BFE23}"/>
                </a:ext>
              </a:extLst>
            </p:cNvPr>
            <p:cNvSpPr>
              <a:spLocks noChangeShapeType="1"/>
            </p:cNvSpPr>
            <p:nvPr/>
          </p:nvSpPr>
          <p:spPr bwMode="auto">
            <a:xfrm>
              <a:off x="4064548" y="1931272"/>
              <a:ext cx="0" cy="52899"/>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88" name="Line 359">
              <a:extLst>
                <a:ext uri="{FF2B5EF4-FFF2-40B4-BE49-F238E27FC236}">
                  <a16:creationId xmlns="" xmlns:a16="http://schemas.microsoft.com/office/drawing/2014/main" id="{C37FBA9A-0ABA-4D53-AEBE-4787EB4A9A10}"/>
                </a:ext>
              </a:extLst>
            </p:cNvPr>
            <p:cNvSpPr>
              <a:spLocks noChangeShapeType="1"/>
            </p:cNvSpPr>
            <p:nvPr/>
          </p:nvSpPr>
          <p:spPr bwMode="auto">
            <a:xfrm>
              <a:off x="4074139" y="1931272"/>
              <a:ext cx="0" cy="52899"/>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89" name="Line 360">
              <a:extLst>
                <a:ext uri="{FF2B5EF4-FFF2-40B4-BE49-F238E27FC236}">
                  <a16:creationId xmlns="" xmlns:a16="http://schemas.microsoft.com/office/drawing/2014/main" id="{0E009EA6-590B-4208-B63F-6BAF693D74F8}"/>
                </a:ext>
              </a:extLst>
            </p:cNvPr>
            <p:cNvSpPr>
              <a:spLocks noChangeShapeType="1"/>
            </p:cNvSpPr>
            <p:nvPr/>
          </p:nvSpPr>
          <p:spPr bwMode="auto">
            <a:xfrm>
              <a:off x="4084929" y="1931272"/>
              <a:ext cx="0" cy="52899"/>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90" name="Line 361">
              <a:extLst>
                <a:ext uri="{FF2B5EF4-FFF2-40B4-BE49-F238E27FC236}">
                  <a16:creationId xmlns="" xmlns:a16="http://schemas.microsoft.com/office/drawing/2014/main" id="{B44A13C3-80C1-4B1E-85F9-8E8545CEE591}"/>
                </a:ext>
              </a:extLst>
            </p:cNvPr>
            <p:cNvSpPr>
              <a:spLocks noChangeShapeType="1"/>
            </p:cNvSpPr>
            <p:nvPr/>
          </p:nvSpPr>
          <p:spPr bwMode="auto">
            <a:xfrm>
              <a:off x="4536912" y="1931272"/>
              <a:ext cx="0" cy="52899"/>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91" name="Line 362">
              <a:extLst>
                <a:ext uri="{FF2B5EF4-FFF2-40B4-BE49-F238E27FC236}">
                  <a16:creationId xmlns="" xmlns:a16="http://schemas.microsoft.com/office/drawing/2014/main" id="{BF1358D2-6D8B-4F3E-9EB2-0B50176830B3}"/>
                </a:ext>
              </a:extLst>
            </p:cNvPr>
            <p:cNvSpPr>
              <a:spLocks noChangeShapeType="1"/>
            </p:cNvSpPr>
            <p:nvPr/>
          </p:nvSpPr>
          <p:spPr bwMode="auto">
            <a:xfrm>
              <a:off x="4545304" y="1931272"/>
              <a:ext cx="0" cy="52899"/>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92" name="Line 363">
              <a:extLst>
                <a:ext uri="{FF2B5EF4-FFF2-40B4-BE49-F238E27FC236}">
                  <a16:creationId xmlns="" xmlns:a16="http://schemas.microsoft.com/office/drawing/2014/main" id="{B7D6E45F-9D10-4093-8DF7-D1F0E1236142}"/>
                </a:ext>
              </a:extLst>
            </p:cNvPr>
            <p:cNvSpPr>
              <a:spLocks noChangeShapeType="1"/>
            </p:cNvSpPr>
            <p:nvPr/>
          </p:nvSpPr>
          <p:spPr bwMode="auto">
            <a:xfrm>
              <a:off x="4569282" y="1931272"/>
              <a:ext cx="0" cy="52899"/>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93" name="Line 364">
              <a:extLst>
                <a:ext uri="{FF2B5EF4-FFF2-40B4-BE49-F238E27FC236}">
                  <a16:creationId xmlns="" xmlns:a16="http://schemas.microsoft.com/office/drawing/2014/main" id="{A8588344-31DA-4821-BE70-998E98BF2364}"/>
                </a:ext>
              </a:extLst>
            </p:cNvPr>
            <p:cNvSpPr>
              <a:spLocks noChangeShapeType="1"/>
            </p:cNvSpPr>
            <p:nvPr/>
          </p:nvSpPr>
          <p:spPr bwMode="auto">
            <a:xfrm>
              <a:off x="4365470" y="1931272"/>
              <a:ext cx="0" cy="52899"/>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94" name="Line 365">
              <a:extLst>
                <a:ext uri="{FF2B5EF4-FFF2-40B4-BE49-F238E27FC236}">
                  <a16:creationId xmlns="" xmlns:a16="http://schemas.microsoft.com/office/drawing/2014/main" id="{3ECA1643-47FD-487A-AA64-2FD0B508FF12}"/>
                </a:ext>
              </a:extLst>
            </p:cNvPr>
            <p:cNvSpPr>
              <a:spLocks noChangeShapeType="1"/>
            </p:cNvSpPr>
            <p:nvPr/>
          </p:nvSpPr>
          <p:spPr bwMode="auto">
            <a:xfrm>
              <a:off x="4340293" y="1931272"/>
              <a:ext cx="0" cy="52899"/>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95" name="Line 366">
              <a:extLst>
                <a:ext uri="{FF2B5EF4-FFF2-40B4-BE49-F238E27FC236}">
                  <a16:creationId xmlns="" xmlns:a16="http://schemas.microsoft.com/office/drawing/2014/main" id="{B517BE00-D80F-4CF5-BDE4-761D6AD13370}"/>
                </a:ext>
              </a:extLst>
            </p:cNvPr>
            <p:cNvSpPr>
              <a:spLocks noChangeShapeType="1"/>
            </p:cNvSpPr>
            <p:nvPr/>
          </p:nvSpPr>
          <p:spPr bwMode="auto">
            <a:xfrm>
              <a:off x="4201222" y="1931272"/>
              <a:ext cx="0" cy="52899"/>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96" name="Line 367">
              <a:extLst>
                <a:ext uri="{FF2B5EF4-FFF2-40B4-BE49-F238E27FC236}">
                  <a16:creationId xmlns="" xmlns:a16="http://schemas.microsoft.com/office/drawing/2014/main" id="{3486CF78-9E56-4073-ADA5-E9D4F4C68451}"/>
                </a:ext>
              </a:extLst>
            </p:cNvPr>
            <p:cNvSpPr>
              <a:spLocks noChangeShapeType="1"/>
            </p:cNvSpPr>
            <p:nvPr/>
          </p:nvSpPr>
          <p:spPr bwMode="auto">
            <a:xfrm>
              <a:off x="4148470" y="1931272"/>
              <a:ext cx="0" cy="52899"/>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97" name="Line 368">
              <a:extLst>
                <a:ext uri="{FF2B5EF4-FFF2-40B4-BE49-F238E27FC236}">
                  <a16:creationId xmlns="" xmlns:a16="http://schemas.microsoft.com/office/drawing/2014/main" id="{AAC13AB7-8F7B-4FF1-8337-5AB6B9C8B923}"/>
                </a:ext>
              </a:extLst>
            </p:cNvPr>
            <p:cNvSpPr>
              <a:spLocks noChangeShapeType="1"/>
            </p:cNvSpPr>
            <p:nvPr/>
          </p:nvSpPr>
          <p:spPr bwMode="auto">
            <a:xfrm>
              <a:off x="4619636" y="1931272"/>
              <a:ext cx="0" cy="52899"/>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98" name="Line 369">
              <a:extLst>
                <a:ext uri="{FF2B5EF4-FFF2-40B4-BE49-F238E27FC236}">
                  <a16:creationId xmlns="" xmlns:a16="http://schemas.microsoft.com/office/drawing/2014/main" id="{CD544A42-B6F5-4EE4-BF39-DC40800FC5E8}"/>
                </a:ext>
              </a:extLst>
            </p:cNvPr>
            <p:cNvSpPr>
              <a:spLocks noChangeShapeType="1"/>
            </p:cNvSpPr>
            <p:nvPr/>
          </p:nvSpPr>
          <p:spPr bwMode="auto">
            <a:xfrm>
              <a:off x="4658000" y="1931272"/>
              <a:ext cx="0" cy="52899"/>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99" name="Line 370">
              <a:extLst>
                <a:ext uri="{FF2B5EF4-FFF2-40B4-BE49-F238E27FC236}">
                  <a16:creationId xmlns="" xmlns:a16="http://schemas.microsoft.com/office/drawing/2014/main" id="{42115072-A96F-4ADC-8A70-9044213CDD0B}"/>
                </a:ext>
              </a:extLst>
            </p:cNvPr>
            <p:cNvSpPr>
              <a:spLocks noChangeShapeType="1"/>
            </p:cNvSpPr>
            <p:nvPr/>
          </p:nvSpPr>
          <p:spPr bwMode="auto">
            <a:xfrm>
              <a:off x="4734729" y="1931272"/>
              <a:ext cx="0" cy="52899"/>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00" name="Line 371">
              <a:extLst>
                <a:ext uri="{FF2B5EF4-FFF2-40B4-BE49-F238E27FC236}">
                  <a16:creationId xmlns="" xmlns:a16="http://schemas.microsoft.com/office/drawing/2014/main" id="{A861B35F-0E2A-4214-91BA-525C0706F298}"/>
                </a:ext>
              </a:extLst>
            </p:cNvPr>
            <p:cNvSpPr>
              <a:spLocks noChangeShapeType="1"/>
            </p:cNvSpPr>
            <p:nvPr/>
          </p:nvSpPr>
          <p:spPr bwMode="auto">
            <a:xfrm>
              <a:off x="4849823" y="1931272"/>
              <a:ext cx="0" cy="52899"/>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01" name="Line 372">
              <a:extLst>
                <a:ext uri="{FF2B5EF4-FFF2-40B4-BE49-F238E27FC236}">
                  <a16:creationId xmlns="" xmlns:a16="http://schemas.microsoft.com/office/drawing/2014/main" id="{53C2A2C9-B380-44A9-8EE2-0F6DBDF1DCB5}"/>
                </a:ext>
              </a:extLst>
            </p:cNvPr>
            <p:cNvSpPr>
              <a:spLocks noChangeShapeType="1"/>
            </p:cNvSpPr>
            <p:nvPr/>
          </p:nvSpPr>
          <p:spPr bwMode="auto">
            <a:xfrm>
              <a:off x="4876199" y="1931272"/>
              <a:ext cx="0" cy="52899"/>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02" name="Line 373">
              <a:extLst>
                <a:ext uri="{FF2B5EF4-FFF2-40B4-BE49-F238E27FC236}">
                  <a16:creationId xmlns="" xmlns:a16="http://schemas.microsoft.com/office/drawing/2014/main" id="{E2663812-82F5-4411-8CDA-3558F08B03AB}"/>
                </a:ext>
              </a:extLst>
            </p:cNvPr>
            <p:cNvSpPr>
              <a:spLocks noChangeShapeType="1"/>
            </p:cNvSpPr>
            <p:nvPr/>
          </p:nvSpPr>
          <p:spPr bwMode="auto">
            <a:xfrm>
              <a:off x="5397717" y="2029856"/>
              <a:ext cx="0" cy="52899"/>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03" name="Line 374">
              <a:extLst>
                <a:ext uri="{FF2B5EF4-FFF2-40B4-BE49-F238E27FC236}">
                  <a16:creationId xmlns="" xmlns:a16="http://schemas.microsoft.com/office/drawing/2014/main" id="{DDA765EB-BFE2-4D88-BC42-65CEE2B087B6}"/>
                </a:ext>
              </a:extLst>
            </p:cNvPr>
            <p:cNvSpPr>
              <a:spLocks noChangeShapeType="1"/>
            </p:cNvSpPr>
            <p:nvPr/>
          </p:nvSpPr>
          <p:spPr bwMode="auto">
            <a:xfrm>
              <a:off x="5407308" y="2029856"/>
              <a:ext cx="0" cy="52899"/>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04" name="Line 375">
              <a:extLst>
                <a:ext uri="{FF2B5EF4-FFF2-40B4-BE49-F238E27FC236}">
                  <a16:creationId xmlns="" xmlns:a16="http://schemas.microsoft.com/office/drawing/2014/main" id="{809AA9D8-84FD-48E6-A5E7-AB9C2DB5B112}"/>
                </a:ext>
              </a:extLst>
            </p:cNvPr>
            <p:cNvSpPr>
              <a:spLocks noChangeShapeType="1"/>
            </p:cNvSpPr>
            <p:nvPr/>
          </p:nvSpPr>
          <p:spPr bwMode="auto">
            <a:xfrm>
              <a:off x="5537988" y="2029856"/>
              <a:ext cx="0" cy="52899"/>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05" name="Line 376">
              <a:extLst>
                <a:ext uri="{FF2B5EF4-FFF2-40B4-BE49-F238E27FC236}">
                  <a16:creationId xmlns="" xmlns:a16="http://schemas.microsoft.com/office/drawing/2014/main" id="{A3AFA01D-3497-4B9F-A228-C9F0876BD452}"/>
                </a:ext>
              </a:extLst>
            </p:cNvPr>
            <p:cNvSpPr>
              <a:spLocks noChangeShapeType="1"/>
            </p:cNvSpPr>
            <p:nvPr/>
          </p:nvSpPr>
          <p:spPr bwMode="auto">
            <a:xfrm>
              <a:off x="5548778" y="2029856"/>
              <a:ext cx="0" cy="52899"/>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07" name="Freeform 378">
              <a:extLst>
                <a:ext uri="{FF2B5EF4-FFF2-40B4-BE49-F238E27FC236}">
                  <a16:creationId xmlns="" xmlns:a16="http://schemas.microsoft.com/office/drawing/2014/main" id="{D5B61270-529F-42C6-B9DE-CB4F9A3B7AA2}"/>
                </a:ext>
              </a:extLst>
            </p:cNvPr>
            <p:cNvSpPr>
              <a:spLocks/>
            </p:cNvSpPr>
            <p:nvPr/>
          </p:nvSpPr>
          <p:spPr bwMode="auto">
            <a:xfrm>
              <a:off x="1313088" y="1843507"/>
              <a:ext cx="6664647" cy="565058"/>
            </a:xfrm>
            <a:custGeom>
              <a:avLst/>
              <a:gdLst>
                <a:gd name="T0" fmla="*/ 5559 w 5559"/>
                <a:gd name="T1" fmla="*/ 470 h 470"/>
                <a:gd name="T2" fmla="*/ 4852 w 5559"/>
                <a:gd name="T3" fmla="*/ 470 h 470"/>
                <a:gd name="T4" fmla="*/ 4852 w 5559"/>
                <a:gd name="T5" fmla="*/ 342 h 470"/>
                <a:gd name="T6" fmla="*/ 4544 w 5559"/>
                <a:gd name="T7" fmla="*/ 342 h 470"/>
                <a:gd name="T8" fmla="*/ 4544 w 5559"/>
                <a:gd name="T9" fmla="*/ 254 h 470"/>
                <a:gd name="T10" fmla="*/ 4065 w 5559"/>
                <a:gd name="T11" fmla="*/ 254 h 470"/>
                <a:gd name="T12" fmla="*/ 4065 w 5559"/>
                <a:gd name="T13" fmla="*/ 199 h 470"/>
                <a:gd name="T14" fmla="*/ 3226 w 5559"/>
                <a:gd name="T15" fmla="*/ 199 h 470"/>
                <a:gd name="T16" fmla="*/ 3226 w 5559"/>
                <a:gd name="T17" fmla="*/ 167 h 470"/>
                <a:gd name="T18" fmla="*/ 3215 w 5559"/>
                <a:gd name="T19" fmla="*/ 167 h 470"/>
                <a:gd name="T20" fmla="*/ 3215 w 5559"/>
                <a:gd name="T21" fmla="*/ 143 h 470"/>
                <a:gd name="T22" fmla="*/ 3003 w 5559"/>
                <a:gd name="T23" fmla="*/ 143 h 470"/>
                <a:gd name="T24" fmla="*/ 3003 w 5559"/>
                <a:gd name="T25" fmla="*/ 118 h 470"/>
                <a:gd name="T26" fmla="*/ 2268 w 5559"/>
                <a:gd name="T27" fmla="*/ 118 h 470"/>
                <a:gd name="T28" fmla="*/ 2268 w 5559"/>
                <a:gd name="T29" fmla="*/ 94 h 470"/>
                <a:gd name="T30" fmla="*/ 1781 w 5559"/>
                <a:gd name="T31" fmla="*/ 94 h 470"/>
                <a:gd name="T32" fmla="*/ 1781 w 5559"/>
                <a:gd name="T33" fmla="*/ 79 h 470"/>
                <a:gd name="T34" fmla="*/ 1567 w 5559"/>
                <a:gd name="T35" fmla="*/ 79 h 470"/>
                <a:gd name="T36" fmla="*/ 1567 w 5559"/>
                <a:gd name="T37" fmla="*/ 63 h 470"/>
                <a:gd name="T38" fmla="*/ 1088 w 5559"/>
                <a:gd name="T39" fmla="*/ 63 h 470"/>
                <a:gd name="T40" fmla="*/ 1088 w 5559"/>
                <a:gd name="T41" fmla="*/ 54 h 470"/>
                <a:gd name="T42" fmla="*/ 929 w 5559"/>
                <a:gd name="T43" fmla="*/ 54 h 470"/>
                <a:gd name="T44" fmla="*/ 929 w 5559"/>
                <a:gd name="T45" fmla="*/ 39 h 470"/>
                <a:gd name="T46" fmla="*/ 611 w 5559"/>
                <a:gd name="T47" fmla="*/ 39 h 470"/>
                <a:gd name="T48" fmla="*/ 611 w 5559"/>
                <a:gd name="T49" fmla="*/ 31 h 470"/>
                <a:gd name="T50" fmla="*/ 334 w 5559"/>
                <a:gd name="T51" fmla="*/ 31 h 470"/>
                <a:gd name="T52" fmla="*/ 334 w 5559"/>
                <a:gd name="T53" fmla="*/ 22 h 470"/>
                <a:gd name="T54" fmla="*/ 185 w 5559"/>
                <a:gd name="T55" fmla="*/ 22 h 470"/>
                <a:gd name="T56" fmla="*/ 185 w 5559"/>
                <a:gd name="T57" fmla="*/ 13 h 470"/>
                <a:gd name="T58" fmla="*/ 15 w 5559"/>
                <a:gd name="T59" fmla="*/ 13 h 470"/>
                <a:gd name="T60" fmla="*/ 15 w 5559"/>
                <a:gd name="T61" fmla="*/ 0 h 470"/>
                <a:gd name="T62" fmla="*/ 0 w 5559"/>
                <a:gd name="T63" fmla="*/ 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559" h="470">
                  <a:moveTo>
                    <a:pt x="5559" y="470"/>
                  </a:moveTo>
                  <a:lnTo>
                    <a:pt x="4852" y="470"/>
                  </a:lnTo>
                  <a:lnTo>
                    <a:pt x="4852" y="342"/>
                  </a:lnTo>
                  <a:lnTo>
                    <a:pt x="4544" y="342"/>
                  </a:lnTo>
                  <a:lnTo>
                    <a:pt x="4544" y="254"/>
                  </a:lnTo>
                  <a:lnTo>
                    <a:pt x="4065" y="254"/>
                  </a:lnTo>
                  <a:lnTo>
                    <a:pt x="4065" y="199"/>
                  </a:lnTo>
                  <a:lnTo>
                    <a:pt x="3226" y="199"/>
                  </a:lnTo>
                  <a:lnTo>
                    <a:pt x="3226" y="167"/>
                  </a:lnTo>
                  <a:lnTo>
                    <a:pt x="3215" y="167"/>
                  </a:lnTo>
                  <a:lnTo>
                    <a:pt x="3215" y="143"/>
                  </a:lnTo>
                  <a:lnTo>
                    <a:pt x="3003" y="143"/>
                  </a:lnTo>
                  <a:lnTo>
                    <a:pt x="3003" y="118"/>
                  </a:lnTo>
                  <a:lnTo>
                    <a:pt x="2268" y="118"/>
                  </a:lnTo>
                  <a:lnTo>
                    <a:pt x="2268" y="94"/>
                  </a:lnTo>
                  <a:lnTo>
                    <a:pt x="1781" y="94"/>
                  </a:lnTo>
                  <a:lnTo>
                    <a:pt x="1781" y="79"/>
                  </a:lnTo>
                  <a:lnTo>
                    <a:pt x="1567" y="79"/>
                  </a:lnTo>
                  <a:lnTo>
                    <a:pt x="1567" y="63"/>
                  </a:lnTo>
                  <a:lnTo>
                    <a:pt x="1088" y="63"/>
                  </a:lnTo>
                  <a:lnTo>
                    <a:pt x="1088" y="54"/>
                  </a:lnTo>
                  <a:lnTo>
                    <a:pt x="929" y="54"/>
                  </a:lnTo>
                  <a:lnTo>
                    <a:pt x="929" y="39"/>
                  </a:lnTo>
                  <a:lnTo>
                    <a:pt x="611" y="39"/>
                  </a:lnTo>
                  <a:lnTo>
                    <a:pt x="611" y="31"/>
                  </a:lnTo>
                  <a:lnTo>
                    <a:pt x="334" y="31"/>
                  </a:lnTo>
                  <a:lnTo>
                    <a:pt x="334" y="22"/>
                  </a:lnTo>
                  <a:lnTo>
                    <a:pt x="185" y="22"/>
                  </a:lnTo>
                  <a:lnTo>
                    <a:pt x="185" y="13"/>
                  </a:lnTo>
                  <a:lnTo>
                    <a:pt x="15" y="13"/>
                  </a:lnTo>
                  <a:lnTo>
                    <a:pt x="15" y="0"/>
                  </a:lnTo>
                  <a:lnTo>
                    <a:pt x="0" y="0"/>
                  </a:lnTo>
                </a:path>
              </a:pathLst>
            </a:custGeom>
            <a:noFill/>
            <a:ln w="25400" cap="flat">
              <a:solidFill>
                <a:schemeClr val="accent2"/>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grpSp>
      <p:cxnSp>
        <p:nvCxnSpPr>
          <p:cNvPr id="426" name="Straight Connector 425"/>
          <p:cNvCxnSpPr/>
          <p:nvPr/>
        </p:nvCxnSpPr>
        <p:spPr>
          <a:xfrm>
            <a:off x="5117050" y="3161002"/>
            <a:ext cx="37754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sz="quarter" idx="11"/>
          </p:nvPr>
        </p:nvSpPr>
        <p:spPr>
          <a:xfrm>
            <a:off x="4618182" y="6096000"/>
            <a:ext cx="4160693" cy="487363"/>
          </a:xfrm>
        </p:spPr>
        <p:txBody>
          <a:bodyPr/>
          <a:lstStyle/>
          <a:p>
            <a:pPr lvl="0"/>
            <a:r>
              <a:rPr lang="en-GB" dirty="0"/>
              <a:t>Yoshikawa T, et al. </a:t>
            </a:r>
            <a:r>
              <a:rPr lang="fr-FR" dirty="0"/>
              <a:t>Ann </a:t>
            </a:r>
            <a:r>
              <a:rPr lang="fr-FR" dirty="0" err="1"/>
              <a:t>Oncol</a:t>
            </a:r>
            <a:r>
              <a:rPr lang="fr-FR" dirty="0"/>
              <a:t> 2017;28(</a:t>
            </a:r>
            <a:r>
              <a:rPr lang="fr-FR" dirty="0" err="1"/>
              <a:t>Suppl</a:t>
            </a:r>
            <a:r>
              <a:rPr lang="fr-FR" dirty="0"/>
              <a:t> 5):</a:t>
            </a:r>
            <a:r>
              <a:rPr lang="fr-FR" dirty="0" err="1"/>
              <a:t>Abstr</a:t>
            </a:r>
            <a:r>
              <a:rPr lang="fr-FR" dirty="0"/>
              <a:t> </a:t>
            </a:r>
            <a:r>
              <a:rPr lang="en-GB" dirty="0" smtClean="0"/>
              <a:t>626PD</a:t>
            </a:r>
            <a:endParaRPr lang="en-GB" dirty="0"/>
          </a:p>
        </p:txBody>
      </p:sp>
      <p:sp>
        <p:nvSpPr>
          <p:cNvPr id="424" name="TextBox 423"/>
          <p:cNvSpPr txBox="1"/>
          <p:nvPr/>
        </p:nvSpPr>
        <p:spPr>
          <a:xfrm>
            <a:off x="1315172" y="1420797"/>
            <a:ext cx="7375162" cy="369332"/>
          </a:xfrm>
          <a:prstGeom prst="rect">
            <a:avLst/>
          </a:prstGeom>
          <a:noFill/>
        </p:spPr>
        <p:txBody>
          <a:bodyPr wrap="square" rtlCol="0">
            <a:spAutoFit/>
          </a:bodyPr>
          <a:lstStyle/>
          <a:p>
            <a:pPr algn="ctr"/>
            <a:r>
              <a:rPr lang="en-US" b="1" dirty="0" smtClean="0">
                <a:solidFill>
                  <a:srgbClr val="4D4D4D"/>
                </a:solidFill>
              </a:rPr>
              <a:t>OS</a:t>
            </a:r>
            <a:endParaRPr lang="en-US" b="1" dirty="0">
              <a:solidFill>
                <a:srgbClr val="4D4D4D"/>
              </a:solidFill>
            </a:endParaRPr>
          </a:p>
        </p:txBody>
      </p:sp>
    </p:spTree>
    <p:extLst>
      <p:ext uri="{BB962C8B-B14F-4D97-AF65-F5344CB8AC3E}">
        <p14:creationId xmlns="" xmlns:p14="http://schemas.microsoft.com/office/powerpoint/2010/main" val="33562787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ESDO Medical Oncology Slide Deck </a:t>
            </a:r>
            <a:br>
              <a:rPr lang="en-GB" dirty="0"/>
            </a:br>
            <a:r>
              <a:rPr lang="en-GB" b="0" dirty="0"/>
              <a:t>Editors 2017</a:t>
            </a:r>
          </a:p>
        </p:txBody>
      </p:sp>
      <p:grpSp>
        <p:nvGrpSpPr>
          <p:cNvPr id="24" name="Group 23"/>
          <p:cNvGrpSpPr/>
          <p:nvPr/>
        </p:nvGrpSpPr>
        <p:grpSpPr>
          <a:xfrm>
            <a:off x="365124" y="4904299"/>
            <a:ext cx="8441919" cy="953293"/>
            <a:chOff x="365124" y="4904299"/>
            <a:chExt cx="8441919" cy="953293"/>
          </a:xfrm>
        </p:grpSpPr>
        <p:sp>
          <p:nvSpPr>
            <p:cNvPr id="6" name="Content Placeholder 9"/>
            <p:cNvSpPr txBox="1">
              <a:spLocks/>
            </p:cNvSpPr>
            <p:nvPr/>
          </p:nvSpPr>
          <p:spPr bwMode="auto">
            <a:xfrm>
              <a:off x="365124" y="4904299"/>
              <a:ext cx="8441919" cy="953293"/>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a:extLst/>
          </p:spPr>
          <p:txBody>
            <a:bodyPr vert="horz" wrap="none" lIns="91440" tIns="45720" rIns="45720" bIns="45720" numCol="1" anchor="ctr" anchorCtr="0" compatLnSpc="1">
              <a:prstTxWarp prst="textNoShape">
                <a:avLst/>
              </a:prstTxWarp>
            </a:bodyPr>
            <a:lstStyle>
              <a:lvl1pPr marL="0" indent="0" fontAlgn="auto">
                <a:spcBef>
                  <a:spcPts val="0"/>
                </a:spcBef>
                <a:spcAft>
                  <a:spcPct val="20000"/>
                </a:spcAft>
                <a:buClrTx/>
                <a:buSzTx/>
                <a:buFontTx/>
                <a:buNone/>
                <a:defRPr sz="1600">
                  <a:solidFill>
                    <a:schemeClr val="tx2"/>
                  </a:solidFill>
                </a:defRPr>
              </a:lvl1pPr>
              <a:lvl2pPr marL="561975" indent="-309563">
                <a:spcBef>
                  <a:spcPct val="20000"/>
                </a:spcBef>
                <a:buClr>
                  <a:schemeClr val="bg1"/>
                </a:buClr>
                <a:buChar char="–"/>
                <a:defRPr sz="2000">
                  <a:latin typeface="+mn-lt"/>
                  <a:cs typeface="+mn-cs"/>
                </a:defRPr>
              </a:lvl2pPr>
              <a:lvl3pPr marL="812800" indent="-249238">
                <a:spcBef>
                  <a:spcPct val="20000"/>
                </a:spcBef>
                <a:buClr>
                  <a:schemeClr val="bg1"/>
                </a:buClr>
                <a:buChar char="•"/>
                <a:defRPr sz="2000">
                  <a:latin typeface="+mn-lt"/>
                  <a:cs typeface="+mn-cs"/>
                </a:defRPr>
              </a:lvl3pPr>
              <a:lvl4pPr marL="1101725" indent="-287338">
                <a:spcBef>
                  <a:spcPct val="20000"/>
                </a:spcBef>
                <a:buClr>
                  <a:schemeClr val="bg1"/>
                </a:buClr>
                <a:buChar char="–"/>
                <a:defRPr sz="2000">
                  <a:latin typeface="+mn-lt"/>
                  <a:cs typeface="+mn-cs"/>
                </a:defRPr>
              </a:lvl4pPr>
              <a:lvl5pPr marL="1390650" indent="-287338">
                <a:spcBef>
                  <a:spcPct val="20000"/>
                </a:spcBef>
                <a:buClr>
                  <a:schemeClr val="bg1"/>
                </a:buClr>
                <a:buChar char="»"/>
                <a:defRPr sz="2000">
                  <a:latin typeface="+mn-lt"/>
                  <a:cs typeface="+mn-cs"/>
                </a:defRPr>
              </a:lvl5pPr>
              <a:lvl6pPr marL="1847850" indent="-287338" fontAlgn="base">
                <a:spcBef>
                  <a:spcPct val="20000"/>
                </a:spcBef>
                <a:spcAft>
                  <a:spcPct val="0"/>
                </a:spcAft>
                <a:buChar char="»"/>
                <a:defRPr sz="2000">
                  <a:latin typeface="+mn-lt"/>
                  <a:cs typeface="+mn-cs"/>
                </a:defRPr>
              </a:lvl6pPr>
              <a:lvl7pPr marL="2305050" indent="-287338" fontAlgn="base">
                <a:spcBef>
                  <a:spcPct val="20000"/>
                </a:spcBef>
                <a:spcAft>
                  <a:spcPct val="0"/>
                </a:spcAft>
                <a:buChar char="»"/>
                <a:defRPr sz="2000">
                  <a:latin typeface="+mn-lt"/>
                  <a:cs typeface="+mn-cs"/>
                </a:defRPr>
              </a:lvl7pPr>
              <a:lvl8pPr marL="2762250" indent="-287338" fontAlgn="base">
                <a:spcBef>
                  <a:spcPct val="20000"/>
                </a:spcBef>
                <a:spcAft>
                  <a:spcPct val="0"/>
                </a:spcAft>
                <a:buChar char="»"/>
                <a:defRPr sz="2000">
                  <a:latin typeface="+mn-lt"/>
                  <a:cs typeface="+mn-cs"/>
                </a:defRPr>
              </a:lvl8pPr>
              <a:lvl9pPr marL="3219450" indent="-287338" fontAlgn="base">
                <a:spcBef>
                  <a:spcPct val="20000"/>
                </a:spcBef>
                <a:spcAft>
                  <a:spcPct val="0"/>
                </a:spcAft>
                <a:buChar char="»"/>
                <a:defRPr sz="2000">
                  <a:latin typeface="+mn-lt"/>
                  <a:cs typeface="+mn-cs"/>
                </a:defRPr>
              </a:lvl9pPr>
            </a:lstStyle>
            <a:p>
              <a:pPr>
                <a:spcAft>
                  <a:spcPts val="600"/>
                </a:spcAft>
              </a:pPr>
              <a:r>
                <a:rPr lang="en-GB" sz="1400" b="1" dirty="0">
                  <a:solidFill>
                    <a:srgbClr val="043882"/>
                  </a:solidFill>
                </a:rPr>
                <a:t>BIOMARKERS</a:t>
              </a:r>
              <a:endParaRPr lang="en-GB" sz="1200" b="1" dirty="0">
                <a:solidFill>
                  <a:srgbClr val="043882"/>
                </a:solidFill>
              </a:endParaRPr>
            </a:p>
            <a:p>
              <a:pPr>
                <a:lnSpc>
                  <a:spcPct val="150000"/>
                </a:lnSpc>
                <a:spcAft>
                  <a:spcPts val="0"/>
                </a:spcAft>
                <a:tabLst>
                  <a:tab pos="2335213" algn="l"/>
                </a:tabLst>
              </a:pPr>
              <a:r>
                <a:rPr lang="en-GB" sz="1200" b="1" dirty="0">
                  <a:solidFill>
                    <a:srgbClr val="4D4D4D"/>
                  </a:solidFill>
                </a:rPr>
                <a:t>Prof Eric Van </a:t>
              </a:r>
              <a:r>
                <a:rPr lang="en-GB" sz="1200" b="1" dirty="0" err="1">
                  <a:solidFill>
                    <a:srgbClr val="4D4D4D"/>
                  </a:solidFill>
                </a:rPr>
                <a:t>Cutsem</a:t>
              </a:r>
              <a:r>
                <a:rPr lang="en-GB" sz="1200" b="1" dirty="0">
                  <a:solidFill>
                    <a:srgbClr val="4D4D4D"/>
                  </a:solidFill>
                </a:rPr>
                <a:t>	</a:t>
              </a:r>
              <a:r>
                <a:rPr lang="en-GB" sz="1200" dirty="0">
                  <a:solidFill>
                    <a:srgbClr val="4D4D4D"/>
                  </a:solidFill>
                </a:rPr>
                <a:t>Digestive Oncology, University Hospitals, Leuven, Belgium</a:t>
              </a:r>
            </a:p>
            <a:p>
              <a:pPr>
                <a:lnSpc>
                  <a:spcPct val="150000"/>
                </a:lnSpc>
                <a:spcAft>
                  <a:spcPts val="0"/>
                </a:spcAft>
                <a:tabLst>
                  <a:tab pos="2335213" algn="l"/>
                </a:tabLst>
              </a:pPr>
              <a:r>
                <a:rPr lang="en-GB" sz="1200" b="1" dirty="0">
                  <a:solidFill>
                    <a:srgbClr val="4D4D4D"/>
                  </a:solidFill>
                </a:rPr>
                <a:t>Prof Thomas </a:t>
              </a:r>
              <a:r>
                <a:rPr lang="en-GB" sz="1200" b="1" dirty="0" err="1">
                  <a:solidFill>
                    <a:srgbClr val="4D4D4D"/>
                  </a:solidFill>
                </a:rPr>
                <a:t>Seufferlein</a:t>
              </a:r>
              <a:r>
                <a:rPr lang="en-GB" sz="1200" b="1" dirty="0">
                  <a:solidFill>
                    <a:srgbClr val="4D4D4D"/>
                  </a:solidFill>
                </a:rPr>
                <a:t>	</a:t>
              </a:r>
              <a:r>
                <a:rPr lang="en-GB" sz="1200" dirty="0">
                  <a:solidFill>
                    <a:srgbClr val="4D4D4D"/>
                  </a:solidFill>
                </a:rPr>
                <a:t>Clinic of Internal Medicine I, University of Ulm, Ulm, Germany</a:t>
              </a:r>
            </a:p>
          </p:txBody>
        </p:sp>
        <p:grpSp>
          <p:nvGrpSpPr>
            <p:cNvPr id="23" name="Group 22"/>
            <p:cNvGrpSpPr/>
            <p:nvPr/>
          </p:nvGrpSpPr>
          <p:grpSpPr>
            <a:xfrm>
              <a:off x="7548507" y="4911130"/>
              <a:ext cx="1247477" cy="728283"/>
              <a:chOff x="7007694" y="5540377"/>
              <a:chExt cx="1002417" cy="585216"/>
            </a:xfrm>
          </p:grpSpPr>
          <p:pic>
            <p:nvPicPr>
              <p:cNvPr id="9" name="Picture 8"/>
              <p:cNvPicPr>
                <a:picLocks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007694" y="5540377"/>
                <a:ext cx="484632" cy="5852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 name="Picture 9"/>
              <p:cNvPicPr>
                <a:picLocks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525479" y="5540377"/>
                <a:ext cx="484632" cy="5852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grpSp>
      <p:grpSp>
        <p:nvGrpSpPr>
          <p:cNvPr id="22" name="Group 21"/>
          <p:cNvGrpSpPr/>
          <p:nvPr/>
        </p:nvGrpSpPr>
        <p:grpSpPr>
          <a:xfrm>
            <a:off x="365125" y="3774842"/>
            <a:ext cx="8430859" cy="996842"/>
            <a:chOff x="365125" y="3804050"/>
            <a:chExt cx="8430859" cy="996842"/>
          </a:xfrm>
        </p:grpSpPr>
        <p:sp>
          <p:nvSpPr>
            <p:cNvPr id="5" name="Content Placeholder 9"/>
            <p:cNvSpPr txBox="1">
              <a:spLocks/>
            </p:cNvSpPr>
            <p:nvPr/>
          </p:nvSpPr>
          <p:spPr bwMode="auto">
            <a:xfrm>
              <a:off x="365125" y="3819833"/>
              <a:ext cx="8428808" cy="981059"/>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a:extLst/>
          </p:spPr>
          <p:txBody>
            <a:bodyPr vert="horz" wrap="none" lIns="91440" tIns="45720" rIns="45720" bIns="45720" numCol="1" anchor="ctr" anchorCtr="0" compatLnSpc="1">
              <a:prstTxWarp prst="textNoShape">
                <a:avLst/>
              </a:prstTxWarp>
            </a:bodyPr>
            <a:lstStyle>
              <a:lvl1pPr marL="0" indent="0" fontAlgn="auto">
                <a:spcBef>
                  <a:spcPts val="0"/>
                </a:spcBef>
                <a:spcAft>
                  <a:spcPct val="20000"/>
                </a:spcAft>
                <a:buClrTx/>
                <a:buSzTx/>
                <a:buFontTx/>
                <a:buNone/>
                <a:defRPr sz="1600">
                  <a:solidFill>
                    <a:schemeClr val="tx2"/>
                  </a:solidFill>
                </a:defRPr>
              </a:lvl1pPr>
              <a:lvl2pPr marL="561975" indent="-309563">
                <a:spcBef>
                  <a:spcPct val="20000"/>
                </a:spcBef>
                <a:buClr>
                  <a:schemeClr val="bg1"/>
                </a:buClr>
                <a:buChar char="–"/>
                <a:defRPr sz="2000">
                  <a:latin typeface="+mn-lt"/>
                  <a:cs typeface="+mn-cs"/>
                </a:defRPr>
              </a:lvl2pPr>
              <a:lvl3pPr marL="812800" indent="-249238">
                <a:spcBef>
                  <a:spcPct val="20000"/>
                </a:spcBef>
                <a:buClr>
                  <a:schemeClr val="bg1"/>
                </a:buClr>
                <a:buChar char="•"/>
                <a:defRPr sz="2000">
                  <a:latin typeface="+mn-lt"/>
                  <a:cs typeface="+mn-cs"/>
                </a:defRPr>
              </a:lvl3pPr>
              <a:lvl4pPr marL="1101725" indent="-287338">
                <a:spcBef>
                  <a:spcPct val="20000"/>
                </a:spcBef>
                <a:buClr>
                  <a:schemeClr val="bg1"/>
                </a:buClr>
                <a:buChar char="–"/>
                <a:defRPr sz="2000">
                  <a:latin typeface="+mn-lt"/>
                  <a:cs typeface="+mn-cs"/>
                </a:defRPr>
              </a:lvl4pPr>
              <a:lvl5pPr marL="1390650" indent="-287338">
                <a:spcBef>
                  <a:spcPct val="20000"/>
                </a:spcBef>
                <a:buClr>
                  <a:schemeClr val="bg1"/>
                </a:buClr>
                <a:buChar char="»"/>
                <a:defRPr sz="2000">
                  <a:latin typeface="+mn-lt"/>
                  <a:cs typeface="+mn-cs"/>
                </a:defRPr>
              </a:lvl5pPr>
              <a:lvl6pPr marL="1847850" indent="-287338" fontAlgn="base">
                <a:spcBef>
                  <a:spcPct val="20000"/>
                </a:spcBef>
                <a:spcAft>
                  <a:spcPct val="0"/>
                </a:spcAft>
                <a:buChar char="»"/>
                <a:defRPr sz="2000">
                  <a:latin typeface="+mn-lt"/>
                  <a:cs typeface="+mn-cs"/>
                </a:defRPr>
              </a:lvl6pPr>
              <a:lvl7pPr marL="2305050" indent="-287338" fontAlgn="base">
                <a:spcBef>
                  <a:spcPct val="20000"/>
                </a:spcBef>
                <a:spcAft>
                  <a:spcPct val="0"/>
                </a:spcAft>
                <a:buChar char="»"/>
                <a:defRPr sz="2000">
                  <a:latin typeface="+mn-lt"/>
                  <a:cs typeface="+mn-cs"/>
                </a:defRPr>
              </a:lvl7pPr>
              <a:lvl8pPr marL="2762250" indent="-287338" fontAlgn="base">
                <a:spcBef>
                  <a:spcPct val="20000"/>
                </a:spcBef>
                <a:spcAft>
                  <a:spcPct val="0"/>
                </a:spcAft>
                <a:buChar char="»"/>
                <a:defRPr sz="2000">
                  <a:latin typeface="+mn-lt"/>
                  <a:cs typeface="+mn-cs"/>
                </a:defRPr>
              </a:lvl8pPr>
              <a:lvl9pPr marL="3219450" indent="-287338" fontAlgn="base">
                <a:spcBef>
                  <a:spcPct val="20000"/>
                </a:spcBef>
                <a:spcAft>
                  <a:spcPct val="0"/>
                </a:spcAft>
                <a:buChar char="»"/>
                <a:defRPr sz="2000">
                  <a:latin typeface="+mn-lt"/>
                  <a:cs typeface="+mn-cs"/>
                </a:defRPr>
              </a:lvl9pPr>
            </a:lstStyle>
            <a:p>
              <a:pPr>
                <a:spcAft>
                  <a:spcPts val="600"/>
                </a:spcAft>
              </a:pPr>
              <a:r>
                <a:rPr lang="en-GB" sz="1400" b="1" dirty="0">
                  <a:solidFill>
                    <a:srgbClr val="043882"/>
                  </a:solidFill>
                </a:rPr>
                <a:t>GASTRO-OESOPHAGEAL AND NEUROENDOCRINE TUMOURS </a:t>
              </a:r>
            </a:p>
            <a:p>
              <a:pPr>
                <a:lnSpc>
                  <a:spcPct val="150000"/>
                </a:lnSpc>
                <a:spcAft>
                  <a:spcPts val="0"/>
                </a:spcAft>
                <a:tabLst>
                  <a:tab pos="2335213" algn="l"/>
                </a:tabLst>
              </a:pPr>
              <a:r>
                <a:rPr lang="en-GB" sz="1200" b="1" dirty="0">
                  <a:solidFill>
                    <a:srgbClr val="4D4D4D"/>
                  </a:solidFill>
                </a:rPr>
                <a:t>Emeritus Prof Philippe </a:t>
              </a:r>
              <a:r>
                <a:rPr lang="en-GB" sz="1200" b="1" dirty="0" err="1">
                  <a:solidFill>
                    <a:srgbClr val="4D4D4D"/>
                  </a:solidFill>
                </a:rPr>
                <a:t>Rougier</a:t>
              </a:r>
              <a:r>
                <a:rPr lang="en-GB" sz="1200" b="1" dirty="0">
                  <a:solidFill>
                    <a:srgbClr val="4D4D4D"/>
                  </a:solidFill>
                </a:rPr>
                <a:t>	</a:t>
              </a:r>
              <a:r>
                <a:rPr lang="en-GB" sz="1200" dirty="0">
                  <a:solidFill>
                    <a:srgbClr val="4D4D4D"/>
                  </a:solidFill>
                </a:rPr>
                <a:t>University Hospital of Nantes, Nantes, France</a:t>
              </a:r>
            </a:p>
            <a:p>
              <a:pPr>
                <a:lnSpc>
                  <a:spcPct val="150000"/>
                </a:lnSpc>
                <a:spcAft>
                  <a:spcPts val="0"/>
                </a:spcAft>
                <a:tabLst>
                  <a:tab pos="2335213" algn="l"/>
                </a:tabLst>
              </a:pPr>
              <a:r>
                <a:rPr lang="en-GB" sz="1200" b="1" dirty="0">
                  <a:solidFill>
                    <a:srgbClr val="4D4D4D"/>
                  </a:solidFill>
                </a:rPr>
                <a:t>Prof </a:t>
              </a:r>
              <a:r>
                <a:rPr lang="en-GB" sz="1200" b="1" dirty="0" err="1">
                  <a:solidFill>
                    <a:srgbClr val="4D4D4D"/>
                  </a:solidFill>
                </a:rPr>
                <a:t>Côme</a:t>
              </a:r>
              <a:r>
                <a:rPr lang="en-GB" sz="1200" b="1" dirty="0">
                  <a:solidFill>
                    <a:srgbClr val="4D4D4D"/>
                  </a:solidFill>
                </a:rPr>
                <a:t> </a:t>
              </a:r>
              <a:r>
                <a:rPr lang="en-GB" sz="1200" b="1" dirty="0" err="1">
                  <a:solidFill>
                    <a:srgbClr val="4D4D4D"/>
                  </a:solidFill>
                </a:rPr>
                <a:t>Lepage</a:t>
              </a:r>
              <a:r>
                <a:rPr lang="en-GB" sz="1200" b="1" dirty="0">
                  <a:solidFill>
                    <a:srgbClr val="4D4D4D"/>
                  </a:solidFill>
                </a:rPr>
                <a:t>	</a:t>
              </a:r>
              <a:r>
                <a:rPr lang="en-GB" sz="1200" dirty="0">
                  <a:solidFill>
                    <a:srgbClr val="4D4D4D"/>
                  </a:solidFill>
                </a:rPr>
                <a:t>University Hospital &amp; INSERM, Dijon, France</a:t>
              </a:r>
            </a:p>
          </p:txBody>
        </p:sp>
        <p:grpSp>
          <p:nvGrpSpPr>
            <p:cNvPr id="21" name="Group 20"/>
            <p:cNvGrpSpPr/>
            <p:nvPr/>
          </p:nvGrpSpPr>
          <p:grpSpPr>
            <a:xfrm>
              <a:off x="7548507" y="3804050"/>
              <a:ext cx="1247477" cy="728283"/>
              <a:chOff x="7007694" y="4419649"/>
              <a:chExt cx="1002417" cy="585216"/>
            </a:xfrm>
          </p:grpSpPr>
          <p:pic>
            <p:nvPicPr>
              <p:cNvPr id="11" name="Picture 10"/>
              <p:cNvPicPr>
                <a:picLocks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007694" y="4419649"/>
                <a:ext cx="484632" cy="5852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2" name="Picture 11"/>
              <p:cNvPicPr>
                <a:picLocks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7525479" y="4419649"/>
                <a:ext cx="484632" cy="5852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grpSp>
      <p:grpSp>
        <p:nvGrpSpPr>
          <p:cNvPr id="18" name="Group 17"/>
          <p:cNvGrpSpPr/>
          <p:nvPr/>
        </p:nvGrpSpPr>
        <p:grpSpPr>
          <a:xfrm>
            <a:off x="365124" y="2671098"/>
            <a:ext cx="8439811" cy="971130"/>
            <a:chOff x="365124" y="2745296"/>
            <a:chExt cx="8439811" cy="971130"/>
          </a:xfrm>
        </p:grpSpPr>
        <p:sp>
          <p:nvSpPr>
            <p:cNvPr id="3" name="Content Placeholder 9"/>
            <p:cNvSpPr txBox="1">
              <a:spLocks/>
            </p:cNvSpPr>
            <p:nvPr/>
          </p:nvSpPr>
          <p:spPr>
            <a:xfrm>
              <a:off x="365124" y="2745296"/>
              <a:ext cx="8439811" cy="971130"/>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p:spPr>
          <p:txBody>
            <a:bodyPr wrap="none" lIns="91440" rIns="45720" anchor="ctr"/>
            <a:lstStyle>
              <a:lvl1pPr marL="250825" indent="-250825" algn="l" rtl="0" fontAlgn="base">
                <a:spcBef>
                  <a:spcPct val="20000"/>
                </a:spcBef>
                <a:spcAft>
                  <a:spcPct val="0"/>
                </a:spcAft>
                <a:buClr>
                  <a:schemeClr val="bg1"/>
                </a:buClr>
                <a:buSzPct val="110000"/>
                <a:buChar char="•"/>
                <a:defRPr sz="20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2000">
                  <a:solidFill>
                    <a:schemeClr val="tx1"/>
                  </a:solidFill>
                  <a:latin typeface="+mn-lt"/>
                  <a:cs typeface="+mn-cs"/>
                </a:defRPr>
              </a:lvl2pPr>
              <a:lvl3pPr marL="812800" indent="-249238" algn="l" rtl="0" fontAlgn="base">
                <a:spcBef>
                  <a:spcPct val="20000"/>
                </a:spcBef>
                <a:spcAft>
                  <a:spcPct val="0"/>
                </a:spcAft>
                <a:buClr>
                  <a:schemeClr val="bg1"/>
                </a:buClr>
                <a:buChar char="•"/>
                <a:defRPr sz="2000">
                  <a:solidFill>
                    <a:schemeClr val="tx1"/>
                  </a:solidFill>
                  <a:latin typeface="+mn-lt"/>
                  <a:cs typeface="+mn-cs"/>
                </a:defRPr>
              </a:lvl3pPr>
              <a:lvl4pPr marL="1101725" indent="-287338" algn="l" rtl="0" fontAlgn="base">
                <a:spcBef>
                  <a:spcPct val="20000"/>
                </a:spcBef>
                <a:spcAft>
                  <a:spcPct val="0"/>
                </a:spcAft>
                <a:buClr>
                  <a:schemeClr val="bg1"/>
                </a:buClr>
                <a:buChar char="–"/>
                <a:defRPr sz="2000">
                  <a:solidFill>
                    <a:schemeClr val="tx1"/>
                  </a:solidFill>
                  <a:latin typeface="+mn-lt"/>
                  <a:cs typeface="+mn-cs"/>
                </a:defRPr>
              </a:lvl4pPr>
              <a:lvl5pPr marL="1390650" indent="-287338" algn="l" rtl="0" fontAlgn="base">
                <a:spcBef>
                  <a:spcPct val="20000"/>
                </a:spcBef>
                <a:spcAft>
                  <a:spcPct val="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fontAlgn="auto">
                <a:spcBef>
                  <a:spcPts val="0"/>
                </a:spcBef>
                <a:spcAft>
                  <a:spcPts val="600"/>
                </a:spcAft>
                <a:buClrTx/>
                <a:buSzTx/>
                <a:buFontTx/>
                <a:buNone/>
              </a:pPr>
              <a:r>
                <a:rPr lang="en-GB" sz="1400" b="1" dirty="0">
                  <a:solidFill>
                    <a:srgbClr val="043882"/>
                  </a:solidFill>
                </a:rPr>
                <a:t>PANCREATIC CANCER AND HEPATOBILIARY TUMOURS</a:t>
              </a:r>
            </a:p>
            <a:p>
              <a:pPr marL="0" indent="0" fontAlgn="auto">
                <a:lnSpc>
                  <a:spcPct val="150000"/>
                </a:lnSpc>
                <a:spcBef>
                  <a:spcPts val="0"/>
                </a:spcBef>
                <a:spcAft>
                  <a:spcPts val="0"/>
                </a:spcAft>
                <a:buClrTx/>
                <a:buSzTx/>
                <a:buFontTx/>
                <a:buNone/>
                <a:tabLst>
                  <a:tab pos="2335213" algn="l"/>
                </a:tabLst>
              </a:pPr>
              <a:r>
                <a:rPr lang="en-GB" sz="1200" b="1" dirty="0">
                  <a:solidFill>
                    <a:srgbClr val="4D4D4D"/>
                  </a:solidFill>
                </a:rPr>
                <a:t>Prof Jean-Luc Van </a:t>
              </a:r>
              <a:r>
                <a:rPr lang="en-GB" sz="1200" b="1" dirty="0" err="1">
                  <a:solidFill>
                    <a:srgbClr val="4D4D4D"/>
                  </a:solidFill>
                </a:rPr>
                <a:t>Laethem</a:t>
              </a:r>
              <a:r>
                <a:rPr lang="en-GB" sz="1200" b="1" dirty="0">
                  <a:solidFill>
                    <a:srgbClr val="4D4D4D"/>
                  </a:solidFill>
                </a:rPr>
                <a:t>	</a:t>
              </a:r>
              <a:r>
                <a:rPr lang="en-GB" sz="1200" dirty="0">
                  <a:solidFill>
                    <a:srgbClr val="4D4D4D"/>
                  </a:solidFill>
                </a:rPr>
                <a:t>Digestive Oncology, </a:t>
              </a:r>
              <a:r>
                <a:rPr lang="en-GB" sz="1200" dirty="0" err="1">
                  <a:solidFill>
                    <a:srgbClr val="4D4D4D"/>
                  </a:solidFill>
                </a:rPr>
                <a:t>Erasme</a:t>
              </a:r>
              <a:r>
                <a:rPr lang="en-GB" sz="1200" dirty="0">
                  <a:solidFill>
                    <a:srgbClr val="4D4D4D"/>
                  </a:solidFill>
                </a:rPr>
                <a:t> University Hospital, Brussels, Belgium</a:t>
              </a:r>
            </a:p>
            <a:p>
              <a:pPr marL="0" indent="0" fontAlgn="auto">
                <a:lnSpc>
                  <a:spcPct val="150000"/>
                </a:lnSpc>
                <a:spcBef>
                  <a:spcPts val="0"/>
                </a:spcBef>
                <a:spcAft>
                  <a:spcPts val="0"/>
                </a:spcAft>
                <a:buClrTx/>
                <a:buSzTx/>
                <a:buFontTx/>
                <a:buNone/>
                <a:tabLst>
                  <a:tab pos="2335213" algn="l"/>
                </a:tabLst>
              </a:pPr>
              <a:r>
                <a:rPr lang="en-GB" sz="1200" b="1" dirty="0">
                  <a:solidFill>
                    <a:srgbClr val="4D4D4D"/>
                  </a:solidFill>
                </a:rPr>
                <a:t>Prof Thomas </a:t>
              </a:r>
              <a:r>
                <a:rPr lang="en-GB" sz="1200" b="1" dirty="0" err="1">
                  <a:solidFill>
                    <a:srgbClr val="4D4D4D"/>
                  </a:solidFill>
                </a:rPr>
                <a:t>Seufferlein</a:t>
              </a:r>
              <a:r>
                <a:rPr lang="en-GB" sz="1200" b="1" dirty="0">
                  <a:solidFill>
                    <a:srgbClr val="4D4D4D"/>
                  </a:solidFill>
                </a:rPr>
                <a:t>	</a:t>
              </a:r>
              <a:r>
                <a:rPr lang="en-GB" sz="1200" dirty="0">
                  <a:solidFill>
                    <a:srgbClr val="4D4D4D"/>
                  </a:solidFill>
                </a:rPr>
                <a:t>Clinic of Internal Medicine I, University of Ulm, Ulm, Germany</a:t>
              </a:r>
            </a:p>
          </p:txBody>
        </p:sp>
        <p:grpSp>
          <p:nvGrpSpPr>
            <p:cNvPr id="20" name="Group 19"/>
            <p:cNvGrpSpPr/>
            <p:nvPr/>
          </p:nvGrpSpPr>
          <p:grpSpPr>
            <a:xfrm>
              <a:off x="7548507" y="2754401"/>
              <a:ext cx="1247477" cy="728283"/>
              <a:chOff x="7007694" y="3247168"/>
              <a:chExt cx="1002417" cy="585216"/>
            </a:xfrm>
          </p:grpSpPr>
          <p:pic>
            <p:nvPicPr>
              <p:cNvPr id="13" name="Picture 12"/>
              <p:cNvPicPr>
                <a:picLocks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7007694" y="3247168"/>
                <a:ext cx="484632" cy="5852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4" name="Picture 13"/>
              <p:cNvPicPr>
                <a:picLocks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525479" y="3247168"/>
                <a:ext cx="484632" cy="5852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grpSp>
      <p:pic>
        <p:nvPicPr>
          <p:cNvPr id="17" name="Picture 16"/>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8298844" y="5955817"/>
            <a:ext cx="495089" cy="740082"/>
          </a:xfrm>
          <a:prstGeom prst="rect">
            <a:avLst/>
          </a:prstGeom>
        </p:spPr>
      </p:pic>
      <p:grpSp>
        <p:nvGrpSpPr>
          <p:cNvPr id="15" name="Group 14"/>
          <p:cNvGrpSpPr/>
          <p:nvPr/>
        </p:nvGrpSpPr>
        <p:grpSpPr>
          <a:xfrm>
            <a:off x="365125" y="1307745"/>
            <a:ext cx="8430859" cy="1230739"/>
            <a:chOff x="365125" y="1307745"/>
            <a:chExt cx="8430859" cy="1230739"/>
          </a:xfrm>
        </p:grpSpPr>
        <p:sp>
          <p:nvSpPr>
            <p:cNvPr id="4" name="Content Placeholder 9"/>
            <p:cNvSpPr txBox="1">
              <a:spLocks/>
            </p:cNvSpPr>
            <p:nvPr/>
          </p:nvSpPr>
          <p:spPr bwMode="auto">
            <a:xfrm>
              <a:off x="365125" y="1307745"/>
              <a:ext cx="8428808" cy="1230739"/>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a:extLst/>
          </p:spPr>
          <p:txBody>
            <a:bodyPr wrap="none" lIns="91440" anchor="ctr"/>
            <a:lstStyle>
              <a:defPPr>
                <a:defRPr lang="en-GB"/>
              </a:defPPr>
              <a:lvl1pPr marL="0" marR="0" lvl="0" indent="0" defTabSz="914400" eaLnBrk="1" fontAlgn="auto" latinLnBrk="0" hangingPunct="1">
                <a:lnSpc>
                  <a:spcPct val="100000"/>
                </a:lnSpc>
                <a:spcBef>
                  <a:spcPts val="0"/>
                </a:spcBef>
                <a:spcAft>
                  <a:spcPct val="20000"/>
                </a:spcAft>
                <a:buClrTx/>
                <a:buSzTx/>
                <a:buFontTx/>
                <a:buNone/>
                <a:tabLst/>
                <a:defRPr kumimoji="0" sz="2000" b="0" i="0" u="none" strike="noStrike" kern="0" cap="none" spc="0" normalizeH="0" baseline="0">
                  <a:ln>
                    <a:noFill/>
                  </a:ln>
                  <a:solidFill>
                    <a:schemeClr val="tx2"/>
                  </a:solidFill>
                  <a:effectLst/>
                  <a:uLnTx/>
                  <a:uFillTx/>
                </a:defRPr>
              </a:lvl1pPr>
            </a:lstStyle>
            <a:p>
              <a:pPr>
                <a:spcAft>
                  <a:spcPts val="600"/>
                </a:spcAft>
              </a:pPr>
              <a:r>
                <a:rPr lang="en-GB" sz="1400" b="1" dirty="0">
                  <a:solidFill>
                    <a:srgbClr val="043882"/>
                  </a:solidFill>
                </a:rPr>
                <a:t>COLORECTAL CANCERS</a:t>
              </a:r>
            </a:p>
            <a:p>
              <a:pPr>
                <a:lnSpc>
                  <a:spcPct val="150000"/>
                </a:lnSpc>
                <a:spcAft>
                  <a:spcPts val="0"/>
                </a:spcAft>
                <a:tabLst>
                  <a:tab pos="2335213" algn="l"/>
                </a:tabLst>
              </a:pPr>
              <a:r>
                <a:rPr lang="en-GB" sz="1200" b="1" dirty="0">
                  <a:solidFill>
                    <a:srgbClr val="4D4D4D"/>
                  </a:solidFill>
                </a:rPr>
                <a:t>Prof Eric Van </a:t>
              </a:r>
              <a:r>
                <a:rPr lang="en-GB" sz="1200" b="1" dirty="0" err="1">
                  <a:solidFill>
                    <a:srgbClr val="4D4D4D"/>
                  </a:solidFill>
                </a:rPr>
                <a:t>Cutsem</a:t>
              </a:r>
              <a:r>
                <a:rPr lang="en-GB" sz="1200" b="1" dirty="0">
                  <a:solidFill>
                    <a:srgbClr val="4D4D4D"/>
                  </a:solidFill>
                </a:rPr>
                <a:t>	</a:t>
              </a:r>
              <a:r>
                <a:rPr lang="en-GB" sz="1200" dirty="0">
                  <a:solidFill>
                    <a:srgbClr val="4D4D4D"/>
                  </a:solidFill>
                </a:rPr>
                <a:t>Digestive Oncology, University Hospitals, Leuven, Belgium</a:t>
              </a:r>
            </a:p>
            <a:p>
              <a:pPr>
                <a:lnSpc>
                  <a:spcPct val="150000"/>
                </a:lnSpc>
                <a:spcAft>
                  <a:spcPts val="0"/>
                </a:spcAft>
                <a:tabLst>
                  <a:tab pos="2335213" algn="l"/>
                </a:tabLst>
              </a:pPr>
              <a:r>
                <a:rPr lang="en-GB" sz="1200" b="1" dirty="0">
                  <a:solidFill>
                    <a:srgbClr val="4D4D4D"/>
                  </a:solidFill>
                </a:rPr>
                <a:t>Prof Wolff </a:t>
              </a:r>
              <a:r>
                <a:rPr lang="en-GB" sz="1200" b="1" dirty="0" err="1">
                  <a:solidFill>
                    <a:srgbClr val="4D4D4D"/>
                  </a:solidFill>
                </a:rPr>
                <a:t>Schmiegel</a:t>
              </a:r>
              <a:r>
                <a:rPr lang="en-GB" sz="1200" dirty="0">
                  <a:solidFill>
                    <a:srgbClr val="4D4D4D"/>
                  </a:solidFill>
                </a:rPr>
                <a:t> 	Department of Medicine, Ruhr University, Bochum, Germany</a:t>
              </a:r>
            </a:p>
            <a:p>
              <a:pPr>
                <a:lnSpc>
                  <a:spcPct val="150000"/>
                </a:lnSpc>
                <a:spcAft>
                  <a:spcPts val="0"/>
                </a:spcAft>
                <a:tabLst>
                  <a:tab pos="2335213" algn="l"/>
                </a:tabLst>
              </a:pPr>
              <a:r>
                <a:rPr lang="en-GB" sz="1200" b="1" dirty="0">
                  <a:solidFill>
                    <a:srgbClr val="4D4D4D"/>
                  </a:solidFill>
                </a:rPr>
                <a:t>Prof Thomas </a:t>
              </a:r>
              <a:r>
                <a:rPr lang="en-GB" sz="1200" b="1" dirty="0" err="1">
                  <a:solidFill>
                    <a:srgbClr val="4D4D4D"/>
                  </a:solidFill>
                </a:rPr>
                <a:t>Gruenberger</a:t>
              </a:r>
              <a:r>
                <a:rPr lang="en-GB" sz="1200" b="1" dirty="0">
                  <a:solidFill>
                    <a:srgbClr val="4D4D4D"/>
                  </a:solidFill>
                </a:rPr>
                <a:t>	</a:t>
              </a:r>
              <a:r>
                <a:rPr lang="en-GB" sz="1200" dirty="0">
                  <a:solidFill>
                    <a:srgbClr val="4D4D4D"/>
                  </a:solidFill>
                </a:rPr>
                <a:t>Department of Surgery I, Rudolf Foundation Clinic, Vienna, Austria</a:t>
              </a:r>
              <a:endParaRPr lang="en-US" sz="1200" dirty="0">
                <a:solidFill>
                  <a:srgbClr val="4D4D4D"/>
                </a:solidFill>
              </a:endParaRPr>
            </a:p>
          </p:txBody>
        </p:sp>
        <p:grpSp>
          <p:nvGrpSpPr>
            <p:cNvPr id="19" name="Group 18"/>
            <p:cNvGrpSpPr/>
            <p:nvPr/>
          </p:nvGrpSpPr>
          <p:grpSpPr>
            <a:xfrm>
              <a:off x="6904141" y="1308645"/>
              <a:ext cx="1891843" cy="723731"/>
              <a:chOff x="6489910" y="1615023"/>
              <a:chExt cx="1520201" cy="581558"/>
            </a:xfrm>
          </p:grpSpPr>
          <p:pic>
            <p:nvPicPr>
              <p:cNvPr id="7" name="Picture 6"/>
              <p:cNvPicPr>
                <a:picLocks/>
              </p:cNvPicPr>
              <p:nvPr/>
            </p:nvPicPr>
            <p:blipFill rotWithShape="1">
              <a:blip r:embed="rId8" cstate="print">
                <a:extLst>
                  <a:ext uri="{28A0092B-C50C-407E-A947-70E740481C1C}">
                    <a14:useLocalDpi xmlns="" xmlns:a14="http://schemas.microsoft.com/office/drawing/2010/main" val="0"/>
                  </a:ext>
                </a:extLst>
              </a:blip>
              <a:srcRect t="2449" b="14763"/>
              <a:stretch/>
            </p:blipFill>
            <p:spPr>
              <a:xfrm>
                <a:off x="7007694" y="1615023"/>
                <a:ext cx="484632" cy="581558"/>
              </a:xfrm>
              <a:prstGeom prst="rect">
                <a:avLst/>
              </a:prstGeom>
            </p:spPr>
          </p:pic>
          <p:pic>
            <p:nvPicPr>
              <p:cNvPr id="8" name="Picture 7"/>
              <p:cNvPicPr>
                <a:picLocks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489910" y="1615023"/>
                <a:ext cx="484632" cy="58155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6" name="Picture 15"/>
              <p:cNvPicPr>
                <a:picLocks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7525479" y="1615023"/>
                <a:ext cx="484632" cy="58155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grpSp>
    </p:spTree>
    <p:extLst>
      <p:ext uri="{BB962C8B-B14F-4D97-AF65-F5344CB8AC3E}">
        <p14:creationId xmlns="" xmlns:p14="http://schemas.microsoft.com/office/powerpoint/2010/main" val="33543553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smtClean="0"/>
              <a:t>Glossary</a:t>
            </a:r>
            <a:endParaRPr lang="en-GB" dirty="0"/>
          </a:p>
        </p:txBody>
      </p:sp>
      <p:sp>
        <p:nvSpPr>
          <p:cNvPr id="3" name="Content Placeholder 2"/>
          <p:cNvSpPr>
            <a:spLocks noGrp="1"/>
          </p:cNvSpPr>
          <p:nvPr>
            <p:ph idx="1"/>
          </p:nvPr>
        </p:nvSpPr>
        <p:spPr/>
        <p:txBody>
          <a:bodyPr numCol="3"/>
          <a:lstStyle/>
          <a:p>
            <a:pPr marL="0" indent="0">
              <a:lnSpc>
                <a:spcPct val="95000"/>
              </a:lnSpc>
              <a:spcAft>
                <a:spcPts val="0"/>
              </a:spcAft>
              <a:buClr>
                <a:srgbClr val="043882"/>
              </a:buClr>
              <a:buNone/>
              <a:tabLst>
                <a:tab pos="806450" algn="l"/>
              </a:tabLst>
            </a:pPr>
            <a:r>
              <a:rPr lang="en-GB" sz="1000" dirty="0">
                <a:solidFill>
                  <a:srgbClr val="000000"/>
                </a:solidFill>
              </a:rPr>
              <a:t>1/2/3L	first-/second-/third-line</a:t>
            </a:r>
          </a:p>
          <a:p>
            <a:pPr marL="0" indent="0">
              <a:lnSpc>
                <a:spcPct val="95000"/>
              </a:lnSpc>
              <a:spcAft>
                <a:spcPts val="0"/>
              </a:spcAft>
              <a:buClr>
                <a:srgbClr val="043882"/>
              </a:buClr>
              <a:buNone/>
              <a:tabLst>
                <a:tab pos="806450" algn="l"/>
              </a:tabLst>
            </a:pPr>
            <a:r>
              <a:rPr lang="en-GB" sz="1000" dirty="0">
                <a:solidFill>
                  <a:srgbClr val="000000"/>
                </a:solidFill>
              </a:rPr>
              <a:t>5FU	5-fluorouracil</a:t>
            </a:r>
          </a:p>
          <a:p>
            <a:pPr marL="0" indent="0">
              <a:lnSpc>
                <a:spcPct val="95000"/>
              </a:lnSpc>
              <a:spcAft>
                <a:spcPts val="0"/>
              </a:spcAft>
              <a:buClr>
                <a:srgbClr val="043882"/>
              </a:buClr>
              <a:buNone/>
              <a:tabLst>
                <a:tab pos="806450" algn="l"/>
              </a:tabLst>
            </a:pPr>
            <a:r>
              <a:rPr lang="en-GB" sz="1000" dirty="0">
                <a:solidFill>
                  <a:srgbClr val="000000"/>
                </a:solidFill>
              </a:rPr>
              <a:t>AE	adverse event</a:t>
            </a:r>
          </a:p>
          <a:p>
            <a:pPr marL="0" indent="0">
              <a:lnSpc>
                <a:spcPct val="95000"/>
              </a:lnSpc>
              <a:spcAft>
                <a:spcPts val="0"/>
              </a:spcAft>
              <a:buClr>
                <a:srgbClr val="043882"/>
              </a:buClr>
              <a:buNone/>
              <a:tabLst>
                <a:tab pos="806450" algn="l"/>
              </a:tabLst>
            </a:pPr>
            <a:r>
              <a:rPr lang="en-GB" sz="1000" dirty="0">
                <a:solidFill>
                  <a:srgbClr val="000000"/>
                </a:solidFill>
              </a:rPr>
              <a:t>AFP	alpha-fetoprotein </a:t>
            </a:r>
          </a:p>
          <a:p>
            <a:pPr marL="0" indent="0">
              <a:lnSpc>
                <a:spcPct val="95000"/>
              </a:lnSpc>
              <a:spcAft>
                <a:spcPts val="0"/>
              </a:spcAft>
              <a:buClr>
                <a:srgbClr val="043882"/>
              </a:buClr>
              <a:buNone/>
              <a:tabLst>
                <a:tab pos="806450" algn="l"/>
              </a:tabLst>
            </a:pPr>
            <a:r>
              <a:rPr lang="en-GB" sz="1000" dirty="0">
                <a:solidFill>
                  <a:srgbClr val="000000"/>
                </a:solidFill>
              </a:rPr>
              <a:t>ALP	alkaline phosphatase</a:t>
            </a:r>
          </a:p>
          <a:p>
            <a:pPr marL="0" indent="0">
              <a:lnSpc>
                <a:spcPct val="95000"/>
              </a:lnSpc>
              <a:spcAft>
                <a:spcPts val="0"/>
              </a:spcAft>
              <a:buClr>
                <a:srgbClr val="043882"/>
              </a:buClr>
              <a:buNone/>
              <a:tabLst>
                <a:tab pos="806450" algn="l"/>
              </a:tabLst>
            </a:pPr>
            <a:r>
              <a:rPr lang="en-GB" sz="1000" dirty="0">
                <a:solidFill>
                  <a:srgbClr val="000000"/>
                </a:solidFill>
              </a:rPr>
              <a:t>ANG	</a:t>
            </a:r>
            <a:r>
              <a:rPr lang="en-GB" sz="1000" dirty="0" err="1">
                <a:solidFill>
                  <a:srgbClr val="000000"/>
                </a:solidFill>
              </a:rPr>
              <a:t>angiopoietin</a:t>
            </a:r>
            <a:endParaRPr lang="en-GB" sz="1000" dirty="0">
              <a:solidFill>
                <a:srgbClr val="000000"/>
              </a:solidFill>
            </a:endParaRPr>
          </a:p>
          <a:p>
            <a:pPr marL="0" indent="0">
              <a:lnSpc>
                <a:spcPct val="95000"/>
              </a:lnSpc>
              <a:spcAft>
                <a:spcPts val="0"/>
              </a:spcAft>
              <a:buClr>
                <a:srgbClr val="043882"/>
              </a:buClr>
              <a:buNone/>
              <a:tabLst>
                <a:tab pos="806450" algn="l"/>
              </a:tabLst>
            </a:pPr>
            <a:r>
              <a:rPr lang="en-GB" sz="1000" dirty="0">
                <a:solidFill>
                  <a:srgbClr val="000000"/>
                </a:solidFill>
              </a:rPr>
              <a:t>ASNS	asparagine </a:t>
            </a:r>
            <a:r>
              <a:rPr lang="en-GB" sz="1000" dirty="0" err="1">
                <a:solidFill>
                  <a:srgbClr val="000000"/>
                </a:solidFill>
              </a:rPr>
              <a:t>synthetase</a:t>
            </a:r>
            <a:endParaRPr lang="en-GB" sz="1000" dirty="0">
              <a:solidFill>
                <a:srgbClr val="000000"/>
              </a:solidFill>
            </a:endParaRPr>
          </a:p>
          <a:p>
            <a:pPr marL="0" indent="0">
              <a:lnSpc>
                <a:spcPct val="95000"/>
              </a:lnSpc>
              <a:spcAft>
                <a:spcPts val="0"/>
              </a:spcAft>
              <a:buClr>
                <a:srgbClr val="043882"/>
              </a:buClr>
              <a:buNone/>
              <a:tabLst>
                <a:tab pos="806450" algn="l"/>
              </a:tabLst>
            </a:pPr>
            <a:r>
              <a:rPr lang="en-GB" sz="1000" dirty="0" smtClean="0">
                <a:solidFill>
                  <a:srgbClr val="000000"/>
                </a:solidFill>
              </a:rPr>
              <a:t>BEV</a:t>
            </a:r>
            <a:r>
              <a:rPr lang="en-GB" sz="1000" dirty="0">
                <a:solidFill>
                  <a:srgbClr val="000000"/>
                </a:solidFill>
              </a:rPr>
              <a:t>	bevacizumab</a:t>
            </a:r>
          </a:p>
          <a:p>
            <a:pPr marL="0" indent="0">
              <a:lnSpc>
                <a:spcPct val="95000"/>
              </a:lnSpc>
              <a:spcAft>
                <a:spcPts val="0"/>
              </a:spcAft>
              <a:buClr>
                <a:srgbClr val="043882"/>
              </a:buClr>
              <a:buNone/>
              <a:tabLst>
                <a:tab pos="806450" algn="l"/>
              </a:tabLst>
            </a:pPr>
            <a:r>
              <a:rPr lang="en-GB" sz="1000" dirty="0">
                <a:solidFill>
                  <a:srgbClr val="000000"/>
                </a:solidFill>
              </a:rPr>
              <a:t>bid	twice daily</a:t>
            </a:r>
          </a:p>
          <a:p>
            <a:pPr marL="0" indent="0">
              <a:lnSpc>
                <a:spcPct val="95000"/>
              </a:lnSpc>
              <a:spcAft>
                <a:spcPts val="0"/>
              </a:spcAft>
              <a:buClr>
                <a:srgbClr val="043882"/>
              </a:buClr>
              <a:buNone/>
              <a:tabLst>
                <a:tab pos="806450" algn="l"/>
              </a:tabLst>
            </a:pPr>
            <a:r>
              <a:rPr lang="en-GB" sz="1000" dirty="0">
                <a:solidFill>
                  <a:srgbClr val="000000"/>
                </a:solidFill>
              </a:rPr>
              <a:t>BOR	best overall </a:t>
            </a:r>
            <a:r>
              <a:rPr lang="en-GB" sz="1000" dirty="0" smtClean="0">
                <a:solidFill>
                  <a:srgbClr val="000000"/>
                </a:solidFill>
              </a:rPr>
              <a:t>response	</a:t>
            </a:r>
            <a:endParaRPr lang="en-GB" sz="1000" dirty="0">
              <a:solidFill>
                <a:srgbClr val="000000"/>
              </a:solidFill>
            </a:endParaRPr>
          </a:p>
          <a:p>
            <a:pPr marL="0" indent="0">
              <a:lnSpc>
                <a:spcPct val="95000"/>
              </a:lnSpc>
              <a:spcAft>
                <a:spcPts val="0"/>
              </a:spcAft>
              <a:buClr>
                <a:srgbClr val="043882"/>
              </a:buClr>
              <a:buNone/>
              <a:tabLst>
                <a:tab pos="806450" algn="l"/>
              </a:tabLst>
            </a:pPr>
            <a:r>
              <a:rPr lang="en-GB" sz="1000" dirty="0">
                <a:solidFill>
                  <a:srgbClr val="000000"/>
                </a:solidFill>
              </a:rPr>
              <a:t>BSC	best supportive care</a:t>
            </a:r>
          </a:p>
          <a:p>
            <a:pPr marL="0" indent="0">
              <a:lnSpc>
                <a:spcPct val="95000"/>
              </a:lnSpc>
              <a:spcAft>
                <a:spcPts val="0"/>
              </a:spcAft>
              <a:buClr>
                <a:srgbClr val="043882"/>
              </a:buClr>
              <a:buNone/>
              <a:tabLst>
                <a:tab pos="806450" algn="l"/>
              </a:tabLst>
            </a:pPr>
            <a:r>
              <a:rPr lang="en-GB" sz="1000" dirty="0">
                <a:solidFill>
                  <a:srgbClr val="000000"/>
                </a:solidFill>
              </a:rPr>
              <a:t>CAPOX	</a:t>
            </a:r>
            <a:r>
              <a:rPr lang="en-GB" sz="1000" dirty="0" err="1">
                <a:solidFill>
                  <a:srgbClr val="000000"/>
                </a:solidFill>
              </a:rPr>
              <a:t>capecitabine-oxaliplatin</a:t>
            </a:r>
            <a:endParaRPr lang="en-GB" sz="1000" dirty="0">
              <a:solidFill>
                <a:srgbClr val="000000"/>
              </a:solidFill>
            </a:endParaRPr>
          </a:p>
          <a:p>
            <a:pPr marL="0" indent="0">
              <a:lnSpc>
                <a:spcPct val="95000"/>
              </a:lnSpc>
              <a:spcAft>
                <a:spcPts val="0"/>
              </a:spcAft>
              <a:buClr>
                <a:srgbClr val="043882"/>
              </a:buClr>
              <a:buNone/>
              <a:tabLst>
                <a:tab pos="806450" algn="l"/>
              </a:tabLst>
            </a:pPr>
            <a:r>
              <a:rPr lang="en-GB" sz="1000" dirty="0" smtClean="0">
                <a:solidFill>
                  <a:srgbClr val="000000"/>
                </a:solidFill>
              </a:rPr>
              <a:t>CBR	clinical benefit rate</a:t>
            </a:r>
          </a:p>
          <a:p>
            <a:pPr marL="0" indent="0">
              <a:lnSpc>
                <a:spcPct val="95000"/>
              </a:lnSpc>
              <a:spcAft>
                <a:spcPts val="0"/>
              </a:spcAft>
              <a:buClr>
                <a:srgbClr val="043882"/>
              </a:buClr>
              <a:buNone/>
              <a:tabLst>
                <a:tab pos="806450" algn="l"/>
              </a:tabLst>
            </a:pPr>
            <a:r>
              <a:rPr lang="en-GB" sz="1000" dirty="0" smtClean="0">
                <a:solidFill>
                  <a:srgbClr val="000000"/>
                </a:solidFill>
              </a:rPr>
              <a:t>CD4/8/16</a:t>
            </a:r>
            <a:r>
              <a:rPr lang="en-GB" sz="1000" dirty="0">
                <a:solidFill>
                  <a:srgbClr val="000000"/>
                </a:solidFill>
              </a:rPr>
              <a:t>	cluster of differentiation 4/8/16	</a:t>
            </a:r>
          </a:p>
          <a:p>
            <a:pPr marL="0" indent="0">
              <a:lnSpc>
                <a:spcPct val="95000"/>
              </a:lnSpc>
              <a:spcAft>
                <a:spcPts val="0"/>
              </a:spcAft>
              <a:buClr>
                <a:srgbClr val="043882"/>
              </a:buClr>
              <a:buNone/>
              <a:tabLst>
                <a:tab pos="806450" algn="l"/>
              </a:tabLst>
            </a:pPr>
            <a:r>
              <a:rPr lang="en-GB" sz="1000" dirty="0">
                <a:solidFill>
                  <a:srgbClr val="000000"/>
                </a:solidFill>
              </a:rPr>
              <a:t>CI	confidence interval</a:t>
            </a:r>
          </a:p>
          <a:p>
            <a:pPr marL="0" indent="0">
              <a:lnSpc>
                <a:spcPct val="95000"/>
              </a:lnSpc>
              <a:spcAft>
                <a:spcPts val="0"/>
              </a:spcAft>
              <a:buClr>
                <a:srgbClr val="043882"/>
              </a:buClr>
              <a:buNone/>
              <a:tabLst>
                <a:tab pos="806450" algn="l"/>
              </a:tabLst>
            </a:pPr>
            <a:r>
              <a:rPr lang="en-GB" sz="1000" dirty="0">
                <a:solidFill>
                  <a:srgbClr val="000000"/>
                </a:solidFill>
              </a:rPr>
              <a:t>CIMP	</a:t>
            </a:r>
            <a:r>
              <a:rPr lang="en-GB" sz="1000" dirty="0" err="1">
                <a:solidFill>
                  <a:srgbClr val="000000"/>
                </a:solidFill>
              </a:rPr>
              <a:t>CpG</a:t>
            </a:r>
            <a:r>
              <a:rPr lang="en-GB" sz="1000" dirty="0">
                <a:solidFill>
                  <a:srgbClr val="000000"/>
                </a:solidFill>
              </a:rPr>
              <a:t> island </a:t>
            </a:r>
            <a:r>
              <a:rPr lang="en-GB" sz="1000" dirty="0" err="1">
                <a:solidFill>
                  <a:srgbClr val="000000"/>
                </a:solidFill>
              </a:rPr>
              <a:t>methylator</a:t>
            </a:r>
            <a:r>
              <a:rPr lang="en-GB" sz="1000" dirty="0">
                <a:solidFill>
                  <a:srgbClr val="000000"/>
                </a:solidFill>
              </a:rPr>
              <a:t> phenotype</a:t>
            </a:r>
          </a:p>
          <a:p>
            <a:pPr marL="0" indent="0">
              <a:lnSpc>
                <a:spcPct val="95000"/>
              </a:lnSpc>
              <a:spcAft>
                <a:spcPts val="0"/>
              </a:spcAft>
              <a:buClr>
                <a:srgbClr val="043882"/>
              </a:buClr>
              <a:buNone/>
              <a:tabLst>
                <a:tab pos="806450" algn="l"/>
              </a:tabLst>
            </a:pPr>
            <a:r>
              <a:rPr lang="en-GB" sz="1000" dirty="0">
                <a:solidFill>
                  <a:srgbClr val="000000"/>
                </a:solidFill>
              </a:rPr>
              <a:t>CIV	continuous intravenous infusion</a:t>
            </a:r>
          </a:p>
          <a:p>
            <a:pPr marL="0" indent="0">
              <a:lnSpc>
                <a:spcPct val="95000"/>
              </a:lnSpc>
              <a:spcAft>
                <a:spcPts val="0"/>
              </a:spcAft>
              <a:buClr>
                <a:srgbClr val="043882"/>
              </a:buClr>
              <a:buNone/>
              <a:tabLst>
                <a:tab pos="806450" algn="l"/>
              </a:tabLst>
            </a:pPr>
            <a:r>
              <a:rPr lang="en-GB" sz="1000" dirty="0">
                <a:solidFill>
                  <a:srgbClr val="000000"/>
                </a:solidFill>
              </a:rPr>
              <a:t>CMS	consensus molecular subtype</a:t>
            </a:r>
          </a:p>
          <a:p>
            <a:pPr marL="0" indent="0">
              <a:lnSpc>
                <a:spcPct val="95000"/>
              </a:lnSpc>
              <a:spcAft>
                <a:spcPts val="0"/>
              </a:spcAft>
              <a:buClr>
                <a:srgbClr val="043882"/>
              </a:buClr>
              <a:buNone/>
              <a:tabLst>
                <a:tab pos="806450" algn="l"/>
              </a:tabLst>
            </a:pPr>
            <a:r>
              <a:rPr lang="en-GB" sz="1000" dirty="0">
                <a:solidFill>
                  <a:srgbClr val="000000"/>
                </a:solidFill>
              </a:rPr>
              <a:t>CR	complete response</a:t>
            </a:r>
          </a:p>
          <a:p>
            <a:pPr marL="0" indent="0">
              <a:lnSpc>
                <a:spcPct val="95000"/>
              </a:lnSpc>
              <a:spcAft>
                <a:spcPts val="0"/>
              </a:spcAft>
              <a:buClr>
                <a:srgbClr val="043882"/>
              </a:buClr>
              <a:buNone/>
              <a:tabLst>
                <a:tab pos="806450" algn="l"/>
              </a:tabLst>
            </a:pPr>
            <a:r>
              <a:rPr lang="en-GB" sz="1000" dirty="0">
                <a:solidFill>
                  <a:srgbClr val="000000"/>
                </a:solidFill>
              </a:rPr>
              <a:t>(m)CRC	(metastatic) colorectal cancer </a:t>
            </a:r>
          </a:p>
          <a:p>
            <a:pPr marL="0" indent="0">
              <a:lnSpc>
                <a:spcPct val="95000"/>
              </a:lnSpc>
              <a:spcAft>
                <a:spcPts val="0"/>
              </a:spcAft>
              <a:buClr>
                <a:srgbClr val="043882"/>
              </a:buClr>
              <a:buNone/>
              <a:tabLst>
                <a:tab pos="806450" algn="l"/>
              </a:tabLst>
            </a:pPr>
            <a:r>
              <a:rPr lang="en-GB" sz="1000" dirty="0">
                <a:solidFill>
                  <a:srgbClr val="000000"/>
                </a:solidFill>
              </a:rPr>
              <a:t>CRT	chemoradiotherapy</a:t>
            </a:r>
          </a:p>
          <a:p>
            <a:pPr marL="0" indent="0">
              <a:lnSpc>
                <a:spcPct val="95000"/>
              </a:lnSpc>
              <a:spcAft>
                <a:spcPts val="0"/>
              </a:spcAft>
              <a:buClr>
                <a:srgbClr val="043882"/>
              </a:buClr>
              <a:buNone/>
              <a:tabLst>
                <a:tab pos="806450" algn="l"/>
              </a:tabLst>
            </a:pPr>
            <a:r>
              <a:rPr lang="en-GB" sz="1000" dirty="0">
                <a:solidFill>
                  <a:srgbClr val="000000"/>
                </a:solidFill>
              </a:rPr>
              <a:t>CT	chemotherapy</a:t>
            </a:r>
          </a:p>
          <a:p>
            <a:pPr marL="0" indent="0">
              <a:lnSpc>
                <a:spcPct val="95000"/>
              </a:lnSpc>
              <a:spcAft>
                <a:spcPts val="0"/>
              </a:spcAft>
              <a:buClr>
                <a:srgbClr val="043882"/>
              </a:buClr>
              <a:buNone/>
              <a:tabLst>
                <a:tab pos="806450" algn="l"/>
              </a:tabLst>
            </a:pPr>
            <a:r>
              <a:rPr lang="en-GB" sz="1000" dirty="0" err="1">
                <a:solidFill>
                  <a:srgbClr val="000000"/>
                </a:solidFill>
              </a:rPr>
              <a:t>ctDNA</a:t>
            </a:r>
            <a:r>
              <a:rPr lang="en-GB" sz="1000" dirty="0">
                <a:solidFill>
                  <a:srgbClr val="000000"/>
                </a:solidFill>
              </a:rPr>
              <a:t>	circulating DNA</a:t>
            </a:r>
          </a:p>
          <a:p>
            <a:pPr marL="0" indent="0">
              <a:lnSpc>
                <a:spcPct val="95000"/>
              </a:lnSpc>
              <a:spcAft>
                <a:spcPts val="0"/>
              </a:spcAft>
              <a:buClr>
                <a:srgbClr val="043882"/>
              </a:buClr>
              <a:buNone/>
              <a:tabLst>
                <a:tab pos="806450" algn="l"/>
              </a:tabLst>
            </a:pPr>
            <a:r>
              <a:rPr lang="en-GB" sz="1000" dirty="0">
                <a:solidFill>
                  <a:srgbClr val="000000"/>
                </a:solidFill>
              </a:rPr>
              <a:t>D	day</a:t>
            </a:r>
          </a:p>
          <a:p>
            <a:pPr marL="0" indent="0">
              <a:lnSpc>
                <a:spcPct val="95000"/>
              </a:lnSpc>
              <a:spcAft>
                <a:spcPts val="0"/>
              </a:spcAft>
              <a:buClr>
                <a:srgbClr val="043882"/>
              </a:buClr>
              <a:buNone/>
              <a:tabLst>
                <a:tab pos="806450" algn="l"/>
              </a:tabLst>
            </a:pPr>
            <a:r>
              <a:rPr lang="en-GB" sz="1000" dirty="0">
                <a:solidFill>
                  <a:srgbClr val="000000"/>
                </a:solidFill>
              </a:rPr>
              <a:t>DCR	disease control rate</a:t>
            </a:r>
          </a:p>
          <a:p>
            <a:pPr marL="0" indent="0">
              <a:lnSpc>
                <a:spcPct val="95000"/>
              </a:lnSpc>
              <a:spcAft>
                <a:spcPts val="0"/>
              </a:spcAft>
              <a:buClr>
                <a:srgbClr val="043882"/>
              </a:buClr>
              <a:buNone/>
              <a:tabLst>
                <a:tab pos="806450" algn="l"/>
              </a:tabLst>
            </a:pPr>
            <a:r>
              <a:rPr lang="en-GB" sz="1000" dirty="0">
                <a:solidFill>
                  <a:srgbClr val="000000"/>
                </a:solidFill>
              </a:rPr>
              <a:t>DFS	disease-free survival</a:t>
            </a:r>
          </a:p>
          <a:p>
            <a:pPr marL="0" indent="0">
              <a:lnSpc>
                <a:spcPct val="95000"/>
              </a:lnSpc>
              <a:spcAft>
                <a:spcPts val="0"/>
              </a:spcAft>
              <a:buClr>
                <a:srgbClr val="043882"/>
              </a:buClr>
              <a:buNone/>
              <a:tabLst>
                <a:tab pos="806450" algn="l"/>
              </a:tabLst>
            </a:pPr>
            <a:r>
              <a:rPr lang="en-GB" sz="1000" dirty="0">
                <a:solidFill>
                  <a:srgbClr val="000000"/>
                </a:solidFill>
              </a:rPr>
              <a:t>DLL4	delta-like ligand 4</a:t>
            </a:r>
          </a:p>
          <a:p>
            <a:pPr marL="0" indent="0">
              <a:lnSpc>
                <a:spcPct val="95000"/>
              </a:lnSpc>
              <a:spcAft>
                <a:spcPts val="0"/>
              </a:spcAft>
              <a:buClr>
                <a:srgbClr val="043882"/>
              </a:buClr>
              <a:buNone/>
              <a:tabLst>
                <a:tab pos="806450" algn="l"/>
              </a:tabLst>
            </a:pPr>
            <a:r>
              <a:rPr lang="en-GB" sz="1000" dirty="0" err="1">
                <a:solidFill>
                  <a:srgbClr val="000000"/>
                </a:solidFill>
              </a:rPr>
              <a:t>dMMR</a:t>
            </a:r>
            <a:r>
              <a:rPr lang="en-GB" sz="1000" dirty="0">
                <a:solidFill>
                  <a:srgbClr val="000000"/>
                </a:solidFill>
              </a:rPr>
              <a:t>	DNA mismatch repair deficient</a:t>
            </a:r>
          </a:p>
          <a:p>
            <a:pPr marL="0" indent="0">
              <a:lnSpc>
                <a:spcPct val="95000"/>
              </a:lnSpc>
              <a:spcAft>
                <a:spcPts val="0"/>
              </a:spcAft>
              <a:buClr>
                <a:srgbClr val="043882"/>
              </a:buClr>
              <a:buNone/>
              <a:tabLst>
                <a:tab pos="806450" algn="l"/>
              </a:tabLst>
            </a:pPr>
            <a:r>
              <a:rPr lang="en-GB" sz="1000" dirty="0" err="1">
                <a:solidFill>
                  <a:srgbClr val="000000"/>
                </a:solidFill>
              </a:rPr>
              <a:t>DoR</a:t>
            </a:r>
            <a:r>
              <a:rPr lang="en-GB" sz="1000" dirty="0">
                <a:solidFill>
                  <a:srgbClr val="000000"/>
                </a:solidFill>
              </a:rPr>
              <a:t>	duration of response</a:t>
            </a:r>
          </a:p>
          <a:p>
            <a:pPr marL="0" indent="0">
              <a:lnSpc>
                <a:spcPct val="95000"/>
              </a:lnSpc>
              <a:spcAft>
                <a:spcPts val="0"/>
              </a:spcAft>
              <a:buClr>
                <a:srgbClr val="043882"/>
              </a:buClr>
              <a:buNone/>
              <a:tabLst>
                <a:tab pos="806450" algn="l"/>
              </a:tabLst>
            </a:pPr>
            <a:r>
              <a:rPr lang="en-GB" sz="1000" dirty="0" err="1">
                <a:solidFill>
                  <a:srgbClr val="000000"/>
                </a:solidFill>
              </a:rPr>
              <a:t>dsRNA</a:t>
            </a:r>
            <a:r>
              <a:rPr lang="en-GB" sz="1000" dirty="0">
                <a:solidFill>
                  <a:srgbClr val="000000"/>
                </a:solidFill>
              </a:rPr>
              <a:t>	double-stranded RNA</a:t>
            </a:r>
          </a:p>
          <a:p>
            <a:pPr marL="0" indent="0">
              <a:lnSpc>
                <a:spcPct val="95000"/>
              </a:lnSpc>
              <a:spcAft>
                <a:spcPts val="0"/>
              </a:spcAft>
              <a:buClr>
                <a:srgbClr val="043882"/>
              </a:buClr>
              <a:buNone/>
              <a:tabLst>
                <a:tab pos="806450" algn="l"/>
              </a:tabLst>
            </a:pPr>
            <a:r>
              <a:rPr lang="en-GB" sz="1000" dirty="0">
                <a:solidFill>
                  <a:srgbClr val="000000"/>
                </a:solidFill>
              </a:rPr>
              <a:t>ECF	e</a:t>
            </a:r>
            <a:r>
              <a:rPr lang="sv-SE" sz="1000" dirty="0">
                <a:solidFill>
                  <a:srgbClr val="000000"/>
                </a:solidFill>
              </a:rPr>
              <a:t>pirubicin + cisplatin + 5FU</a:t>
            </a:r>
            <a:endParaRPr lang="en-GB" sz="1000" dirty="0">
              <a:solidFill>
                <a:srgbClr val="000000"/>
              </a:solidFill>
            </a:endParaRPr>
          </a:p>
          <a:p>
            <a:pPr marL="0" indent="0">
              <a:lnSpc>
                <a:spcPct val="95000"/>
              </a:lnSpc>
              <a:spcAft>
                <a:spcPts val="0"/>
              </a:spcAft>
              <a:buClr>
                <a:srgbClr val="043882"/>
              </a:buClr>
              <a:buNone/>
              <a:tabLst>
                <a:tab pos="806450" algn="l"/>
              </a:tabLst>
            </a:pPr>
            <a:r>
              <a:rPr lang="en-GB" sz="1000" dirty="0">
                <a:solidFill>
                  <a:srgbClr val="000000"/>
                </a:solidFill>
              </a:rPr>
              <a:t>ECX	e</a:t>
            </a:r>
            <a:r>
              <a:rPr lang="sv-SE" sz="1000" dirty="0">
                <a:solidFill>
                  <a:srgbClr val="000000"/>
                </a:solidFill>
              </a:rPr>
              <a:t>pirubicin + cisplatin + </a:t>
            </a:r>
            <a:r>
              <a:rPr lang="en-GB" sz="1000" dirty="0">
                <a:solidFill>
                  <a:srgbClr val="000000"/>
                </a:solidFill>
              </a:rPr>
              <a:t>capecitabine </a:t>
            </a:r>
          </a:p>
          <a:p>
            <a:pPr marL="0" indent="0">
              <a:lnSpc>
                <a:spcPct val="95000"/>
              </a:lnSpc>
              <a:spcAft>
                <a:spcPts val="0"/>
              </a:spcAft>
              <a:buClr>
                <a:srgbClr val="043882"/>
              </a:buClr>
              <a:buNone/>
              <a:tabLst>
                <a:tab pos="806450" algn="l"/>
              </a:tabLst>
            </a:pPr>
            <a:r>
              <a:rPr lang="en-GB" sz="1000" dirty="0">
                <a:solidFill>
                  <a:srgbClr val="000000"/>
                </a:solidFill>
              </a:rPr>
              <a:t>ECOG	Eastern Cooperative Oncology </a:t>
            </a:r>
            <a:r>
              <a:rPr lang="en-GB" sz="1000" dirty="0" smtClean="0">
                <a:solidFill>
                  <a:srgbClr val="000000"/>
                </a:solidFill>
              </a:rPr>
              <a:t>	Group</a:t>
            </a:r>
            <a:endParaRPr lang="en-GB" sz="1000" dirty="0">
              <a:solidFill>
                <a:srgbClr val="000000"/>
              </a:solidFill>
            </a:endParaRPr>
          </a:p>
          <a:p>
            <a:pPr marL="0" indent="0">
              <a:lnSpc>
                <a:spcPct val="95000"/>
              </a:lnSpc>
              <a:spcAft>
                <a:spcPts val="0"/>
              </a:spcAft>
              <a:buClr>
                <a:srgbClr val="043882"/>
              </a:buClr>
              <a:buNone/>
              <a:tabLst>
                <a:tab pos="806450" algn="l"/>
              </a:tabLst>
            </a:pPr>
            <a:r>
              <a:rPr lang="en-GB" sz="1000" dirty="0">
                <a:solidFill>
                  <a:srgbClr val="000000"/>
                </a:solidFill>
              </a:rPr>
              <a:t>EHS	</a:t>
            </a:r>
            <a:r>
              <a:rPr lang="en-GB" sz="1000" dirty="0" err="1">
                <a:solidFill>
                  <a:srgbClr val="000000"/>
                </a:solidFill>
              </a:rPr>
              <a:t>extrahepatic</a:t>
            </a:r>
            <a:r>
              <a:rPr lang="en-GB" sz="1000" dirty="0">
                <a:solidFill>
                  <a:srgbClr val="000000"/>
                </a:solidFill>
              </a:rPr>
              <a:t> spread</a:t>
            </a:r>
          </a:p>
          <a:p>
            <a:pPr marL="0" indent="0">
              <a:lnSpc>
                <a:spcPct val="95000"/>
              </a:lnSpc>
              <a:spcAft>
                <a:spcPts val="0"/>
              </a:spcAft>
              <a:buClr>
                <a:srgbClr val="043882"/>
              </a:buClr>
              <a:buNone/>
              <a:tabLst>
                <a:tab pos="806450" algn="l"/>
              </a:tabLst>
            </a:pPr>
            <a:r>
              <a:rPr lang="en-GB" sz="1000" spc="-10" dirty="0">
                <a:solidFill>
                  <a:srgbClr val="000000"/>
                </a:solidFill>
              </a:rPr>
              <a:t>EORTC	European Organisation for </a:t>
            </a:r>
            <a:r>
              <a:rPr lang="en-GB" sz="1000" spc="-10" dirty="0" smtClean="0">
                <a:solidFill>
                  <a:srgbClr val="000000"/>
                </a:solidFill>
              </a:rPr>
              <a:t>	Research and </a:t>
            </a:r>
            <a:r>
              <a:rPr lang="en-GB" sz="1000" spc="-10" dirty="0">
                <a:solidFill>
                  <a:srgbClr val="000000"/>
                </a:solidFill>
              </a:rPr>
              <a:t>Treatment of Cancer</a:t>
            </a:r>
          </a:p>
          <a:p>
            <a:pPr marL="93600" indent="0">
              <a:lnSpc>
                <a:spcPct val="95000"/>
              </a:lnSpc>
              <a:spcAft>
                <a:spcPts val="0"/>
              </a:spcAft>
              <a:buClr>
                <a:srgbClr val="043882"/>
              </a:buClr>
              <a:buNone/>
              <a:tabLst>
                <a:tab pos="984250" algn="l"/>
              </a:tabLst>
            </a:pPr>
            <a:r>
              <a:rPr lang="en-GB" sz="1000" spc="-10" dirty="0" smtClean="0">
                <a:solidFill>
                  <a:srgbClr val="000000"/>
                </a:solidFill>
              </a:rPr>
              <a:t/>
            </a:r>
            <a:br>
              <a:rPr lang="en-GB" sz="1000" spc="-10" dirty="0" smtClean="0">
                <a:solidFill>
                  <a:srgbClr val="000000"/>
                </a:solidFill>
              </a:rPr>
            </a:br>
            <a:r>
              <a:rPr lang="en-GB" sz="1000" spc="-10" dirty="0" smtClean="0">
                <a:solidFill>
                  <a:srgbClr val="000000"/>
                </a:solidFill>
              </a:rPr>
              <a:t>FGF</a:t>
            </a:r>
            <a:r>
              <a:rPr lang="en-GB" sz="1000" spc="-10" dirty="0">
                <a:solidFill>
                  <a:srgbClr val="000000"/>
                </a:solidFill>
              </a:rPr>
              <a:t>	fibroblast growth factor</a:t>
            </a:r>
          </a:p>
          <a:p>
            <a:pPr marL="93600" indent="0">
              <a:lnSpc>
                <a:spcPct val="95000"/>
              </a:lnSpc>
              <a:spcAft>
                <a:spcPts val="0"/>
              </a:spcAft>
              <a:buClr>
                <a:srgbClr val="043882"/>
              </a:buClr>
              <a:buNone/>
              <a:tabLst>
                <a:tab pos="984250" algn="l"/>
              </a:tabLst>
            </a:pPr>
            <a:r>
              <a:rPr lang="en-GB" sz="1000" spc="-10" dirty="0" smtClean="0">
                <a:solidFill>
                  <a:srgbClr val="000000"/>
                </a:solidFill>
              </a:rPr>
              <a:t>FFPE</a:t>
            </a:r>
            <a:r>
              <a:rPr lang="en-GB" sz="1000" spc="-10" dirty="0">
                <a:solidFill>
                  <a:srgbClr val="000000"/>
                </a:solidFill>
              </a:rPr>
              <a:t>	formalin fixed paraffin-embedded</a:t>
            </a:r>
          </a:p>
          <a:p>
            <a:pPr marL="92075" indent="0">
              <a:lnSpc>
                <a:spcPct val="95000"/>
              </a:lnSpc>
              <a:spcAft>
                <a:spcPts val="0"/>
              </a:spcAft>
              <a:buClr>
                <a:srgbClr val="043882"/>
              </a:buClr>
              <a:buNone/>
              <a:tabLst>
                <a:tab pos="984250" algn="l"/>
              </a:tabLst>
            </a:pPr>
            <a:r>
              <a:rPr lang="en-GB" sz="1000" spc="-10" dirty="0" smtClean="0">
                <a:solidFill>
                  <a:srgbClr val="000000"/>
                </a:solidFill>
              </a:rPr>
              <a:t>FLOT</a:t>
            </a:r>
            <a:r>
              <a:rPr lang="en-GB" sz="1000" spc="-10" dirty="0">
                <a:solidFill>
                  <a:srgbClr val="000000"/>
                </a:solidFill>
              </a:rPr>
              <a:t>	</a:t>
            </a:r>
            <a:r>
              <a:rPr lang="en-GB" sz="1000" spc="-10" dirty="0" smtClean="0">
                <a:solidFill>
                  <a:srgbClr val="000000"/>
                </a:solidFill>
              </a:rPr>
              <a:t>docetaxel </a:t>
            </a:r>
            <a:r>
              <a:rPr lang="en-GB" sz="1000" spc="-10" dirty="0">
                <a:solidFill>
                  <a:srgbClr val="000000"/>
                </a:solidFill>
              </a:rPr>
              <a:t>+ 5FU + leucovorin + 	oxaliplatin</a:t>
            </a:r>
          </a:p>
          <a:p>
            <a:pPr marL="92075" indent="0">
              <a:lnSpc>
                <a:spcPct val="95000"/>
              </a:lnSpc>
              <a:spcAft>
                <a:spcPts val="0"/>
              </a:spcAft>
              <a:buClr>
                <a:srgbClr val="043882"/>
              </a:buClr>
              <a:buNone/>
              <a:tabLst>
                <a:tab pos="984250" algn="l"/>
              </a:tabLst>
            </a:pPr>
            <a:r>
              <a:rPr lang="en-GB" sz="1000" spc="-10" dirty="0">
                <a:solidFill>
                  <a:srgbClr val="000000"/>
                </a:solidFill>
              </a:rPr>
              <a:t>FOLFIRI	5-fluorouracil + irinotecan + </a:t>
            </a:r>
            <a:r>
              <a:rPr lang="en-GB" sz="1000" spc="-10" dirty="0" smtClean="0">
                <a:solidFill>
                  <a:srgbClr val="000000"/>
                </a:solidFill>
              </a:rPr>
              <a:t>	</a:t>
            </a:r>
            <a:r>
              <a:rPr lang="en-GB" sz="1000" spc="-10" dirty="0" err="1" smtClean="0">
                <a:solidFill>
                  <a:srgbClr val="000000"/>
                </a:solidFill>
              </a:rPr>
              <a:t>folinic</a:t>
            </a:r>
            <a:r>
              <a:rPr lang="en-GB" sz="1000" spc="-10" dirty="0" smtClean="0">
                <a:solidFill>
                  <a:srgbClr val="000000"/>
                </a:solidFill>
              </a:rPr>
              <a:t> acid</a:t>
            </a:r>
            <a:endParaRPr lang="en-GB" sz="1000" spc="-10" dirty="0">
              <a:solidFill>
                <a:srgbClr val="000000"/>
              </a:solidFill>
            </a:endParaRPr>
          </a:p>
          <a:p>
            <a:pPr marL="92075" indent="0">
              <a:lnSpc>
                <a:spcPct val="95000"/>
              </a:lnSpc>
              <a:spcAft>
                <a:spcPts val="0"/>
              </a:spcAft>
              <a:buClr>
                <a:srgbClr val="043882"/>
              </a:buClr>
              <a:buNone/>
              <a:tabLst>
                <a:tab pos="984250" algn="l"/>
              </a:tabLst>
            </a:pPr>
            <a:r>
              <a:rPr lang="en-GB" altLang="zh-CN" sz="1000" spc="-60" dirty="0" err="1">
                <a:solidFill>
                  <a:srgbClr val="000000"/>
                </a:solidFill>
                <a:ea typeface="SimSun" pitchFamily="2" charset="-122"/>
              </a:rPr>
              <a:t>mFOLFIRINOX</a:t>
            </a:r>
            <a:r>
              <a:rPr lang="en-GB" altLang="zh-CN" sz="1000" spc="-40" dirty="0">
                <a:solidFill>
                  <a:srgbClr val="000000"/>
                </a:solidFill>
                <a:ea typeface="SimSun" pitchFamily="2" charset="-122"/>
              </a:rPr>
              <a:t> </a:t>
            </a:r>
            <a:r>
              <a:rPr lang="en-GB" altLang="zh-CN" sz="1000" spc="-40" dirty="0" smtClean="0">
                <a:solidFill>
                  <a:srgbClr val="000000"/>
                </a:solidFill>
                <a:ea typeface="SimSun" pitchFamily="2" charset="-122"/>
              </a:rPr>
              <a:t>	</a:t>
            </a:r>
            <a:r>
              <a:rPr lang="en-GB" altLang="zh-CN" sz="1000" dirty="0" smtClean="0">
                <a:solidFill>
                  <a:srgbClr val="000000"/>
                </a:solidFill>
                <a:ea typeface="SimSun" pitchFamily="2" charset="-122"/>
              </a:rPr>
              <a:t>leucovorin </a:t>
            </a:r>
            <a:r>
              <a:rPr lang="en-GB" altLang="zh-CN" sz="1000" dirty="0">
                <a:solidFill>
                  <a:srgbClr val="000000"/>
                </a:solidFill>
                <a:ea typeface="SimSun" pitchFamily="2" charset="-122"/>
              </a:rPr>
              <a:t>+ 5-fluorouracil </a:t>
            </a:r>
            <a:r>
              <a:rPr lang="en-GB" sz="1000" spc="-10" dirty="0">
                <a:solidFill>
                  <a:srgbClr val="000000"/>
                </a:solidFill>
              </a:rPr>
              <a:t>+ 	irinotecan </a:t>
            </a:r>
            <a:r>
              <a:rPr lang="en-GB" altLang="zh-CN" sz="1000" dirty="0">
                <a:solidFill>
                  <a:srgbClr val="000000"/>
                </a:solidFill>
                <a:ea typeface="SimSun" pitchFamily="2" charset="-122"/>
              </a:rPr>
              <a:t>+ oxaliplatin</a:t>
            </a:r>
          </a:p>
          <a:p>
            <a:pPr marL="92075" indent="0">
              <a:lnSpc>
                <a:spcPct val="95000"/>
              </a:lnSpc>
              <a:spcAft>
                <a:spcPts val="0"/>
              </a:spcAft>
              <a:buClr>
                <a:srgbClr val="043882"/>
              </a:buClr>
              <a:buNone/>
              <a:tabLst>
                <a:tab pos="984250" algn="l"/>
              </a:tabLst>
            </a:pPr>
            <a:r>
              <a:rPr lang="en-GB" sz="1000" spc="-10" dirty="0" err="1">
                <a:solidFill>
                  <a:srgbClr val="000000"/>
                </a:solidFill>
              </a:rPr>
              <a:t>mFOLFOX</a:t>
            </a:r>
            <a:r>
              <a:rPr lang="en-GB" sz="1000" spc="-10" dirty="0">
                <a:solidFill>
                  <a:srgbClr val="000000"/>
                </a:solidFill>
              </a:rPr>
              <a:t>	leucovorin + 5-fluorouracil </a:t>
            </a:r>
            <a:r>
              <a:rPr lang="en-GB" sz="1000" dirty="0">
                <a:solidFill>
                  <a:srgbClr val="000000"/>
                </a:solidFill>
              </a:rPr>
              <a:t>+ </a:t>
            </a:r>
            <a:r>
              <a:rPr lang="en-GB" sz="1000" dirty="0" smtClean="0">
                <a:solidFill>
                  <a:srgbClr val="000000"/>
                </a:solidFill>
              </a:rPr>
              <a:t>	oxaliplatin</a:t>
            </a:r>
            <a:endParaRPr lang="en-GB" sz="1000" dirty="0">
              <a:solidFill>
                <a:srgbClr val="000000"/>
              </a:solidFill>
            </a:endParaRPr>
          </a:p>
          <a:p>
            <a:pPr marL="92075" indent="0">
              <a:lnSpc>
                <a:spcPct val="95000"/>
              </a:lnSpc>
              <a:spcAft>
                <a:spcPts val="0"/>
              </a:spcAft>
              <a:buClr>
                <a:srgbClr val="043882"/>
              </a:buClr>
              <a:buNone/>
              <a:tabLst>
                <a:tab pos="984250" algn="l"/>
              </a:tabLst>
            </a:pPr>
            <a:r>
              <a:rPr lang="en-GB" sz="1000" dirty="0">
                <a:solidFill>
                  <a:srgbClr val="000000"/>
                </a:solidFill>
              </a:rPr>
              <a:t>FOLFOX	5-fluorouracil + oxaliplatin</a:t>
            </a:r>
          </a:p>
          <a:p>
            <a:pPr marL="92075" indent="0">
              <a:lnSpc>
                <a:spcPct val="95000"/>
              </a:lnSpc>
              <a:spcAft>
                <a:spcPts val="0"/>
              </a:spcAft>
              <a:buClr>
                <a:srgbClr val="043882"/>
              </a:buClr>
              <a:buNone/>
              <a:tabLst>
                <a:tab pos="984250" algn="l"/>
              </a:tabLst>
            </a:pPr>
            <a:r>
              <a:rPr lang="en-GB" sz="1000" dirty="0">
                <a:solidFill>
                  <a:srgbClr val="000000"/>
                </a:solidFill>
              </a:rPr>
              <a:t>FP	fluoropyrimidine</a:t>
            </a:r>
          </a:p>
          <a:p>
            <a:pPr marL="92075" indent="0">
              <a:lnSpc>
                <a:spcPct val="95000"/>
              </a:lnSpc>
              <a:spcAft>
                <a:spcPts val="0"/>
              </a:spcAft>
              <a:buClr>
                <a:srgbClr val="043882"/>
              </a:buClr>
              <a:buNone/>
              <a:tabLst>
                <a:tab pos="984250" algn="l"/>
              </a:tabLst>
            </a:pPr>
            <a:r>
              <a:rPr lang="en-GB" sz="1000" dirty="0">
                <a:solidFill>
                  <a:srgbClr val="000000"/>
                </a:solidFill>
              </a:rPr>
              <a:t>GEJ	gastro-oesophageal junction</a:t>
            </a:r>
          </a:p>
          <a:p>
            <a:pPr marL="92075" indent="0">
              <a:lnSpc>
                <a:spcPct val="95000"/>
              </a:lnSpc>
              <a:spcAft>
                <a:spcPts val="0"/>
              </a:spcAft>
              <a:buClr>
                <a:srgbClr val="043882"/>
              </a:buClr>
              <a:buNone/>
              <a:tabLst>
                <a:tab pos="984250" algn="l"/>
              </a:tabLst>
            </a:pPr>
            <a:r>
              <a:rPr lang="en-GB" sz="1000" dirty="0">
                <a:solidFill>
                  <a:srgbClr val="000000"/>
                </a:solidFill>
              </a:rPr>
              <a:t>GI	gastrointestinal</a:t>
            </a:r>
          </a:p>
          <a:p>
            <a:pPr marL="92075" indent="0">
              <a:lnSpc>
                <a:spcPct val="95000"/>
              </a:lnSpc>
              <a:spcAft>
                <a:spcPts val="0"/>
              </a:spcAft>
              <a:buClr>
                <a:srgbClr val="043882"/>
              </a:buClr>
              <a:buNone/>
              <a:tabLst>
                <a:tab pos="984250" algn="l"/>
              </a:tabLst>
            </a:pPr>
            <a:r>
              <a:rPr lang="en-GB" sz="1000" dirty="0">
                <a:solidFill>
                  <a:srgbClr val="000000"/>
                </a:solidFill>
              </a:rPr>
              <a:t>HCC	hepatocellular carcinoma</a:t>
            </a:r>
          </a:p>
          <a:p>
            <a:pPr marL="92075" indent="0">
              <a:lnSpc>
                <a:spcPct val="95000"/>
              </a:lnSpc>
              <a:spcAft>
                <a:spcPts val="0"/>
              </a:spcAft>
              <a:buClr>
                <a:srgbClr val="043882"/>
              </a:buClr>
              <a:buNone/>
              <a:tabLst>
                <a:tab pos="984250" algn="l"/>
              </a:tabLst>
            </a:pPr>
            <a:r>
              <a:rPr lang="en-GB" sz="1000" dirty="0">
                <a:solidFill>
                  <a:srgbClr val="000000"/>
                </a:solidFill>
              </a:rPr>
              <a:t>HMIE	hybrid minimally invasive 	</a:t>
            </a:r>
            <a:r>
              <a:rPr lang="en-GB" sz="1000" dirty="0" err="1">
                <a:solidFill>
                  <a:srgbClr val="000000"/>
                </a:solidFill>
              </a:rPr>
              <a:t>oesophagectomy</a:t>
            </a:r>
            <a:endParaRPr lang="en-GB" sz="1000" dirty="0">
              <a:solidFill>
                <a:srgbClr val="000000"/>
              </a:solidFill>
            </a:endParaRPr>
          </a:p>
          <a:p>
            <a:pPr marL="92075" indent="0">
              <a:lnSpc>
                <a:spcPct val="95000"/>
              </a:lnSpc>
              <a:spcAft>
                <a:spcPts val="0"/>
              </a:spcAft>
              <a:buClr>
                <a:srgbClr val="043882"/>
              </a:buClr>
              <a:buNone/>
              <a:tabLst>
                <a:tab pos="984250" algn="l"/>
              </a:tabLst>
            </a:pPr>
            <a:r>
              <a:rPr lang="en-GB" sz="1000" dirty="0">
                <a:solidFill>
                  <a:srgbClr val="000000"/>
                </a:solidFill>
              </a:rPr>
              <a:t>HR	hazard ratio </a:t>
            </a:r>
          </a:p>
          <a:p>
            <a:pPr marL="92075" indent="0">
              <a:lnSpc>
                <a:spcPct val="95000"/>
              </a:lnSpc>
              <a:spcAft>
                <a:spcPts val="0"/>
              </a:spcAft>
              <a:buClr>
                <a:srgbClr val="043882"/>
              </a:buClr>
              <a:buNone/>
              <a:tabLst>
                <a:tab pos="984250" algn="l"/>
              </a:tabLst>
            </a:pPr>
            <a:r>
              <a:rPr lang="en-GB" sz="1000" dirty="0">
                <a:solidFill>
                  <a:srgbClr val="000000"/>
                </a:solidFill>
              </a:rPr>
              <a:t>HV	hepatitis virus</a:t>
            </a:r>
          </a:p>
          <a:p>
            <a:pPr marL="92075" indent="0">
              <a:lnSpc>
                <a:spcPct val="95000"/>
              </a:lnSpc>
              <a:spcAft>
                <a:spcPts val="0"/>
              </a:spcAft>
              <a:buClr>
                <a:srgbClr val="043882"/>
              </a:buClr>
              <a:buNone/>
              <a:tabLst>
                <a:tab pos="984250" algn="l"/>
              </a:tabLst>
            </a:pPr>
            <a:r>
              <a:rPr lang="en-GB" sz="1000" dirty="0">
                <a:solidFill>
                  <a:srgbClr val="000000"/>
                </a:solidFill>
              </a:rPr>
              <a:t>IFN	interferon</a:t>
            </a:r>
          </a:p>
          <a:p>
            <a:pPr marL="92075" indent="0">
              <a:lnSpc>
                <a:spcPct val="95000"/>
              </a:lnSpc>
              <a:spcAft>
                <a:spcPts val="0"/>
              </a:spcAft>
              <a:buClr>
                <a:srgbClr val="043882"/>
              </a:buClr>
              <a:buNone/>
              <a:tabLst>
                <a:tab pos="984250" algn="l"/>
              </a:tabLst>
            </a:pPr>
            <a:r>
              <a:rPr lang="en-GB" sz="1000" dirty="0">
                <a:solidFill>
                  <a:srgbClr val="000000"/>
                </a:solidFill>
              </a:rPr>
              <a:t>IHC	immunohistochemistry</a:t>
            </a:r>
          </a:p>
          <a:p>
            <a:pPr marL="92075" indent="0">
              <a:lnSpc>
                <a:spcPct val="95000"/>
              </a:lnSpc>
              <a:spcAft>
                <a:spcPts val="0"/>
              </a:spcAft>
              <a:buClr>
                <a:srgbClr val="043882"/>
              </a:buClr>
              <a:buNone/>
              <a:tabLst>
                <a:tab pos="984250" algn="l"/>
              </a:tabLst>
            </a:pPr>
            <a:r>
              <a:rPr lang="en-GB" sz="1000" dirty="0">
                <a:solidFill>
                  <a:srgbClr val="000000"/>
                </a:solidFill>
              </a:rPr>
              <a:t>IRI	irinotecan</a:t>
            </a:r>
          </a:p>
          <a:p>
            <a:pPr marL="92075" indent="0">
              <a:lnSpc>
                <a:spcPct val="95000"/>
              </a:lnSpc>
              <a:spcAft>
                <a:spcPts val="0"/>
              </a:spcAft>
              <a:buClr>
                <a:srgbClr val="043882"/>
              </a:buClr>
              <a:buNone/>
              <a:tabLst>
                <a:tab pos="984250" algn="l"/>
              </a:tabLst>
            </a:pPr>
            <a:r>
              <a:rPr lang="en-GB" sz="1000" dirty="0">
                <a:solidFill>
                  <a:srgbClr val="000000"/>
                </a:solidFill>
              </a:rPr>
              <a:t>ITT	intent-to-treat</a:t>
            </a:r>
          </a:p>
          <a:p>
            <a:pPr marL="92075" indent="0">
              <a:lnSpc>
                <a:spcPct val="95000"/>
              </a:lnSpc>
              <a:spcAft>
                <a:spcPts val="0"/>
              </a:spcAft>
              <a:buClr>
                <a:srgbClr val="043882"/>
              </a:buClr>
              <a:buNone/>
              <a:tabLst>
                <a:tab pos="984250" algn="l"/>
              </a:tabLst>
            </a:pPr>
            <a:r>
              <a:rPr lang="en-GB" sz="1000" dirty="0">
                <a:solidFill>
                  <a:srgbClr val="000000"/>
                </a:solidFill>
              </a:rPr>
              <a:t>IV	intravenous</a:t>
            </a:r>
          </a:p>
          <a:p>
            <a:pPr marL="92075" indent="0">
              <a:lnSpc>
                <a:spcPct val="95000"/>
              </a:lnSpc>
              <a:spcAft>
                <a:spcPts val="0"/>
              </a:spcAft>
              <a:buClr>
                <a:srgbClr val="043882"/>
              </a:buClr>
              <a:buNone/>
              <a:tabLst>
                <a:tab pos="984250" algn="l"/>
              </a:tabLst>
            </a:pPr>
            <a:r>
              <a:rPr lang="en-GB" sz="1000" dirty="0" err="1">
                <a:solidFill>
                  <a:srgbClr val="000000"/>
                </a:solidFill>
              </a:rPr>
              <a:t>mAb</a:t>
            </a:r>
            <a:r>
              <a:rPr lang="en-GB" sz="1000" dirty="0">
                <a:solidFill>
                  <a:srgbClr val="000000"/>
                </a:solidFill>
              </a:rPr>
              <a:t>	monoclonal antibody</a:t>
            </a:r>
          </a:p>
          <a:p>
            <a:pPr marL="92075" indent="0">
              <a:lnSpc>
                <a:spcPct val="95000"/>
              </a:lnSpc>
              <a:spcAft>
                <a:spcPts val="0"/>
              </a:spcAft>
              <a:buClr>
                <a:srgbClr val="043882"/>
              </a:buClr>
              <a:buNone/>
              <a:tabLst>
                <a:tab pos="984250" algn="l"/>
              </a:tabLst>
            </a:pPr>
            <a:r>
              <a:rPr lang="en-GB" sz="1000" dirty="0">
                <a:solidFill>
                  <a:srgbClr val="000000"/>
                </a:solidFill>
              </a:rPr>
              <a:t>MSI-H	microsatellite instability-high</a:t>
            </a:r>
          </a:p>
          <a:p>
            <a:pPr marL="92075" indent="0">
              <a:lnSpc>
                <a:spcPct val="95000"/>
              </a:lnSpc>
              <a:spcAft>
                <a:spcPts val="0"/>
              </a:spcAft>
              <a:buClr>
                <a:srgbClr val="043882"/>
              </a:buClr>
              <a:buNone/>
              <a:tabLst>
                <a:tab pos="984250" algn="l"/>
              </a:tabLst>
            </a:pPr>
            <a:r>
              <a:rPr lang="en-GB" sz="1000" dirty="0">
                <a:solidFill>
                  <a:srgbClr val="000000"/>
                </a:solidFill>
              </a:rPr>
              <a:t>MUT	mutant</a:t>
            </a:r>
          </a:p>
          <a:p>
            <a:pPr marL="92075" indent="0">
              <a:lnSpc>
                <a:spcPct val="95000"/>
              </a:lnSpc>
              <a:spcAft>
                <a:spcPts val="0"/>
              </a:spcAft>
              <a:buClr>
                <a:srgbClr val="043882"/>
              </a:buClr>
              <a:buNone/>
              <a:tabLst>
                <a:tab pos="984250" algn="l"/>
              </a:tabLst>
            </a:pPr>
            <a:r>
              <a:rPr lang="en-GB" sz="1000" dirty="0">
                <a:solidFill>
                  <a:srgbClr val="000000"/>
                </a:solidFill>
              </a:rPr>
              <a:t>MVI	macroscopic vascular invasion </a:t>
            </a:r>
          </a:p>
          <a:p>
            <a:pPr marL="92075" indent="0">
              <a:lnSpc>
                <a:spcPct val="95000"/>
              </a:lnSpc>
              <a:spcAft>
                <a:spcPts val="0"/>
              </a:spcAft>
              <a:buClr>
                <a:srgbClr val="043882"/>
              </a:buClr>
              <a:buNone/>
              <a:tabLst>
                <a:tab pos="984250" algn="l"/>
              </a:tabLst>
            </a:pPr>
            <a:r>
              <a:rPr lang="en-GB" sz="1000" dirty="0">
                <a:solidFill>
                  <a:srgbClr val="000000"/>
                </a:solidFill>
              </a:rPr>
              <a:t>nab	nanoparticle albumin–bound</a:t>
            </a:r>
          </a:p>
          <a:p>
            <a:pPr marL="92075" indent="0">
              <a:lnSpc>
                <a:spcPct val="95000"/>
              </a:lnSpc>
              <a:spcAft>
                <a:spcPts val="0"/>
              </a:spcAft>
              <a:buClr>
                <a:srgbClr val="043882"/>
              </a:buClr>
              <a:buNone/>
              <a:tabLst>
                <a:tab pos="984250" algn="l"/>
              </a:tabLst>
            </a:pPr>
            <a:r>
              <a:rPr lang="en-GB" sz="1000" dirty="0">
                <a:solidFill>
                  <a:srgbClr val="000000"/>
                </a:solidFill>
              </a:rPr>
              <a:t>NE	not evaluable</a:t>
            </a:r>
          </a:p>
          <a:p>
            <a:pPr marL="92075" indent="0">
              <a:lnSpc>
                <a:spcPct val="95000"/>
              </a:lnSpc>
              <a:spcAft>
                <a:spcPts val="0"/>
              </a:spcAft>
              <a:buClr>
                <a:srgbClr val="043882"/>
              </a:buClr>
              <a:buNone/>
              <a:tabLst>
                <a:tab pos="984250" algn="l"/>
              </a:tabLst>
            </a:pPr>
            <a:r>
              <a:rPr lang="en-GB" sz="1000" dirty="0">
                <a:solidFill>
                  <a:srgbClr val="000000"/>
                </a:solidFill>
              </a:rPr>
              <a:t>NK	natural killer </a:t>
            </a:r>
          </a:p>
          <a:p>
            <a:pPr marL="92075" indent="0">
              <a:lnSpc>
                <a:spcPct val="95000"/>
              </a:lnSpc>
              <a:spcAft>
                <a:spcPts val="0"/>
              </a:spcAft>
              <a:buClr>
                <a:srgbClr val="043882"/>
              </a:buClr>
              <a:buNone/>
              <a:tabLst>
                <a:tab pos="984250" algn="l"/>
              </a:tabLst>
            </a:pPr>
            <a:r>
              <a:rPr lang="en-GB" sz="1000" dirty="0">
                <a:solidFill>
                  <a:srgbClr val="000000"/>
                </a:solidFill>
              </a:rPr>
              <a:t>NYHA	New York Heart Association</a:t>
            </a:r>
          </a:p>
          <a:p>
            <a:pPr marL="92075" indent="0">
              <a:lnSpc>
                <a:spcPct val="95000"/>
              </a:lnSpc>
              <a:spcAft>
                <a:spcPts val="0"/>
              </a:spcAft>
              <a:buClr>
                <a:srgbClr val="043882"/>
              </a:buClr>
              <a:buNone/>
              <a:tabLst>
                <a:tab pos="984250" algn="l"/>
              </a:tabLst>
            </a:pPr>
            <a:r>
              <a:rPr lang="en-GB" sz="1000" dirty="0">
                <a:solidFill>
                  <a:srgbClr val="000000"/>
                </a:solidFill>
              </a:rPr>
              <a:t>OE	open </a:t>
            </a:r>
            <a:r>
              <a:rPr lang="en-GB" sz="1000" dirty="0" err="1">
                <a:solidFill>
                  <a:srgbClr val="000000"/>
                </a:solidFill>
              </a:rPr>
              <a:t>oesophagectomy</a:t>
            </a:r>
            <a:endParaRPr lang="en-GB" sz="1000" dirty="0">
              <a:solidFill>
                <a:srgbClr val="000000"/>
              </a:solidFill>
            </a:endParaRPr>
          </a:p>
          <a:p>
            <a:pPr marL="92075" indent="0">
              <a:lnSpc>
                <a:spcPct val="95000"/>
              </a:lnSpc>
              <a:spcAft>
                <a:spcPts val="0"/>
              </a:spcAft>
              <a:buClr>
                <a:srgbClr val="043882"/>
              </a:buClr>
              <a:buNone/>
              <a:tabLst>
                <a:tab pos="984250" algn="l"/>
              </a:tabLst>
            </a:pPr>
            <a:r>
              <a:rPr lang="en-GB" sz="1000" dirty="0">
                <a:solidFill>
                  <a:srgbClr val="000000"/>
                </a:solidFill>
              </a:rPr>
              <a:t>OR	odds ratio</a:t>
            </a:r>
          </a:p>
          <a:p>
            <a:pPr marL="92075" indent="0">
              <a:lnSpc>
                <a:spcPct val="95000"/>
              </a:lnSpc>
              <a:spcAft>
                <a:spcPts val="0"/>
              </a:spcAft>
              <a:buClr>
                <a:srgbClr val="043882"/>
              </a:buClr>
              <a:buNone/>
              <a:tabLst>
                <a:tab pos="984250" algn="l"/>
              </a:tabLst>
            </a:pPr>
            <a:r>
              <a:rPr lang="en-GB" sz="1000" dirty="0">
                <a:solidFill>
                  <a:srgbClr val="000000"/>
                </a:solidFill>
              </a:rPr>
              <a:t>ORR	overall/objective response rate</a:t>
            </a:r>
          </a:p>
          <a:p>
            <a:pPr marL="92075" indent="0">
              <a:lnSpc>
                <a:spcPct val="95000"/>
              </a:lnSpc>
              <a:spcAft>
                <a:spcPts val="0"/>
              </a:spcAft>
              <a:buClr>
                <a:srgbClr val="043882"/>
              </a:buClr>
              <a:buNone/>
              <a:tabLst>
                <a:tab pos="984250" algn="l"/>
              </a:tabLst>
            </a:pPr>
            <a:r>
              <a:rPr lang="en-GB" sz="1000" dirty="0">
                <a:solidFill>
                  <a:srgbClr val="000000"/>
                </a:solidFill>
              </a:rPr>
              <a:t>(m)OS	(median) overall survival</a:t>
            </a:r>
            <a:br>
              <a:rPr lang="en-GB" sz="1000" dirty="0">
                <a:solidFill>
                  <a:srgbClr val="000000"/>
                </a:solidFill>
              </a:rPr>
            </a:br>
            <a:r>
              <a:rPr lang="en-GB" sz="1000" dirty="0" smtClean="0">
                <a:solidFill>
                  <a:srgbClr val="000000"/>
                </a:solidFill>
              </a:rPr>
              <a:t>PCR</a:t>
            </a:r>
            <a:r>
              <a:rPr lang="en-GB" sz="1000" dirty="0">
                <a:solidFill>
                  <a:srgbClr val="000000"/>
                </a:solidFill>
              </a:rPr>
              <a:t>	polymerase chain reaction</a:t>
            </a:r>
          </a:p>
          <a:p>
            <a:pPr marL="92075" indent="0">
              <a:lnSpc>
                <a:spcPct val="95000"/>
              </a:lnSpc>
              <a:spcAft>
                <a:spcPts val="0"/>
              </a:spcAft>
              <a:buClr>
                <a:srgbClr val="043882"/>
              </a:buClr>
              <a:buNone/>
              <a:tabLst>
                <a:tab pos="900113" algn="l"/>
              </a:tabLst>
            </a:pPr>
            <a:r>
              <a:rPr lang="en-GB" sz="1000" dirty="0" smtClean="0">
                <a:solidFill>
                  <a:srgbClr val="000000"/>
                </a:solidFill>
              </a:rPr>
              <a:t/>
            </a:r>
            <a:br>
              <a:rPr lang="en-GB" sz="1000" dirty="0" smtClean="0">
                <a:solidFill>
                  <a:srgbClr val="000000"/>
                </a:solidFill>
              </a:rPr>
            </a:br>
            <a:r>
              <a:rPr lang="en-GB" sz="1000" dirty="0" smtClean="0">
                <a:solidFill>
                  <a:srgbClr val="000000"/>
                </a:solidFill>
              </a:rPr>
              <a:t>PD	progressive disease</a:t>
            </a:r>
          </a:p>
          <a:p>
            <a:pPr marL="92075" indent="0">
              <a:lnSpc>
                <a:spcPct val="95000"/>
              </a:lnSpc>
              <a:spcAft>
                <a:spcPts val="0"/>
              </a:spcAft>
              <a:buClr>
                <a:srgbClr val="043882"/>
              </a:buClr>
              <a:buNone/>
              <a:tabLst>
                <a:tab pos="900113" algn="l"/>
              </a:tabLst>
            </a:pPr>
            <a:r>
              <a:rPr lang="en-GB" sz="1000" dirty="0" smtClean="0">
                <a:solidFill>
                  <a:srgbClr val="000000"/>
                </a:solidFill>
              </a:rPr>
              <a:t>PD-L1</a:t>
            </a:r>
            <a:r>
              <a:rPr lang="en-GB" sz="1000" dirty="0">
                <a:solidFill>
                  <a:srgbClr val="000000"/>
                </a:solidFill>
              </a:rPr>
              <a:t>	programmed death-ligand 1</a:t>
            </a:r>
          </a:p>
          <a:p>
            <a:pPr marL="92075" indent="0">
              <a:lnSpc>
                <a:spcPct val="95000"/>
              </a:lnSpc>
              <a:spcAft>
                <a:spcPts val="0"/>
              </a:spcAft>
              <a:buClr>
                <a:srgbClr val="043882"/>
              </a:buClr>
              <a:buNone/>
              <a:tabLst>
                <a:tab pos="900113" algn="l"/>
              </a:tabLst>
            </a:pPr>
            <a:r>
              <a:rPr lang="en-GB" sz="1000" dirty="0">
                <a:solidFill>
                  <a:srgbClr val="000000"/>
                </a:solidFill>
              </a:rPr>
              <a:t>PK	pharmacokinetics</a:t>
            </a:r>
          </a:p>
          <a:p>
            <a:pPr marL="92075" indent="0">
              <a:lnSpc>
                <a:spcPct val="95000"/>
              </a:lnSpc>
              <a:spcAft>
                <a:spcPts val="0"/>
              </a:spcAft>
              <a:buClr>
                <a:srgbClr val="043882"/>
              </a:buClr>
              <a:buNone/>
              <a:tabLst>
                <a:tab pos="900113" algn="l"/>
              </a:tabLst>
            </a:pPr>
            <a:r>
              <a:rPr lang="en-GB" sz="1000" dirty="0">
                <a:solidFill>
                  <a:srgbClr val="000000"/>
                </a:solidFill>
              </a:rPr>
              <a:t>(m)PFS	(median) progression-free </a:t>
            </a:r>
            <a:r>
              <a:rPr lang="en-GB" sz="1000" dirty="0" smtClean="0">
                <a:solidFill>
                  <a:srgbClr val="000000"/>
                </a:solidFill>
              </a:rPr>
              <a:t>	survival </a:t>
            </a:r>
            <a:endParaRPr lang="en-GB" sz="1000" dirty="0">
              <a:solidFill>
                <a:srgbClr val="000000"/>
              </a:solidFill>
            </a:endParaRPr>
          </a:p>
          <a:p>
            <a:pPr marL="92075" indent="0">
              <a:lnSpc>
                <a:spcPct val="95000"/>
              </a:lnSpc>
              <a:spcAft>
                <a:spcPts val="0"/>
              </a:spcAft>
              <a:buClr>
                <a:srgbClr val="043882"/>
              </a:buClr>
              <a:buNone/>
              <a:tabLst>
                <a:tab pos="900113" algn="l"/>
              </a:tabLst>
            </a:pPr>
            <a:r>
              <a:rPr lang="en-GB" sz="1000" dirty="0">
                <a:solidFill>
                  <a:srgbClr val="000000"/>
                </a:solidFill>
              </a:rPr>
              <a:t>PPS	</a:t>
            </a:r>
            <a:r>
              <a:rPr lang="en-GB" sz="1000" dirty="0" smtClean="0">
                <a:solidFill>
                  <a:srgbClr val="000000"/>
                </a:solidFill>
              </a:rPr>
              <a:t>post-progression </a:t>
            </a:r>
            <a:r>
              <a:rPr lang="en-GB" sz="1000" dirty="0">
                <a:solidFill>
                  <a:srgbClr val="000000"/>
                </a:solidFill>
              </a:rPr>
              <a:t>survival</a:t>
            </a:r>
            <a:endParaRPr lang="en-GB" sz="1000" dirty="0" smtClean="0">
              <a:solidFill>
                <a:srgbClr val="000000"/>
              </a:solidFill>
            </a:endParaRPr>
          </a:p>
          <a:p>
            <a:pPr marL="92075" indent="0">
              <a:lnSpc>
                <a:spcPct val="95000"/>
              </a:lnSpc>
              <a:spcAft>
                <a:spcPts val="0"/>
              </a:spcAft>
              <a:buClr>
                <a:srgbClr val="043882"/>
              </a:buClr>
              <a:buNone/>
              <a:tabLst>
                <a:tab pos="900113" algn="l"/>
              </a:tabLst>
            </a:pPr>
            <a:r>
              <a:rPr lang="en-GB" sz="1000" dirty="0" smtClean="0">
                <a:solidFill>
                  <a:srgbClr val="000000"/>
                </a:solidFill>
              </a:rPr>
              <a:t>PR</a:t>
            </a:r>
            <a:r>
              <a:rPr lang="en-GB" sz="1000" dirty="0">
                <a:solidFill>
                  <a:srgbClr val="000000"/>
                </a:solidFill>
              </a:rPr>
              <a:t>	partial response</a:t>
            </a:r>
          </a:p>
          <a:p>
            <a:pPr marL="92075" indent="0">
              <a:lnSpc>
                <a:spcPct val="95000"/>
              </a:lnSpc>
              <a:spcAft>
                <a:spcPts val="0"/>
              </a:spcAft>
              <a:buClr>
                <a:srgbClr val="043882"/>
              </a:buClr>
              <a:buNone/>
              <a:tabLst>
                <a:tab pos="900113" algn="l"/>
              </a:tabLst>
            </a:pPr>
            <a:r>
              <a:rPr lang="en-GB" sz="1000" dirty="0">
                <a:solidFill>
                  <a:srgbClr val="000000"/>
                </a:solidFill>
              </a:rPr>
              <a:t>PS	performance status</a:t>
            </a:r>
          </a:p>
          <a:p>
            <a:pPr marL="92075" indent="0">
              <a:lnSpc>
                <a:spcPct val="95000"/>
              </a:lnSpc>
              <a:spcAft>
                <a:spcPts val="0"/>
              </a:spcAft>
              <a:buClr>
                <a:srgbClr val="043882"/>
              </a:buClr>
              <a:buNone/>
              <a:tabLst>
                <a:tab pos="900113" algn="l"/>
              </a:tabLst>
            </a:pPr>
            <a:r>
              <a:rPr lang="en-GB" sz="1000" dirty="0">
                <a:solidFill>
                  <a:srgbClr val="000000"/>
                </a:solidFill>
              </a:rPr>
              <a:t>q(2/3/4)w	every (2/3/4) week(s)</a:t>
            </a:r>
          </a:p>
          <a:p>
            <a:pPr marL="92075" indent="0">
              <a:lnSpc>
                <a:spcPct val="95000"/>
              </a:lnSpc>
              <a:spcAft>
                <a:spcPts val="0"/>
              </a:spcAft>
              <a:buClr>
                <a:srgbClr val="043882"/>
              </a:buClr>
              <a:buNone/>
              <a:tabLst>
                <a:tab pos="900113" algn="l"/>
              </a:tabLst>
            </a:pPr>
            <a:r>
              <a:rPr lang="en-GB" sz="1000" dirty="0" err="1">
                <a:solidFill>
                  <a:srgbClr val="000000"/>
                </a:solidFill>
              </a:rPr>
              <a:t>qd</a:t>
            </a:r>
            <a:r>
              <a:rPr lang="en-GB" sz="1000" dirty="0">
                <a:solidFill>
                  <a:srgbClr val="000000"/>
                </a:solidFill>
              </a:rPr>
              <a:t>	once daily</a:t>
            </a:r>
          </a:p>
          <a:p>
            <a:pPr marL="92075" indent="0">
              <a:lnSpc>
                <a:spcPct val="95000"/>
              </a:lnSpc>
              <a:spcAft>
                <a:spcPts val="0"/>
              </a:spcAft>
              <a:buClr>
                <a:srgbClr val="043882"/>
              </a:buClr>
              <a:buNone/>
              <a:tabLst>
                <a:tab pos="900113" algn="l"/>
              </a:tabLst>
            </a:pPr>
            <a:r>
              <a:rPr lang="en-GB" sz="1000" dirty="0">
                <a:solidFill>
                  <a:srgbClr val="000000"/>
                </a:solidFill>
              </a:rPr>
              <a:t>QLQ-C30	quality of life questionnaire C30</a:t>
            </a:r>
          </a:p>
          <a:p>
            <a:pPr marL="92075" indent="0">
              <a:lnSpc>
                <a:spcPct val="95000"/>
              </a:lnSpc>
              <a:spcAft>
                <a:spcPts val="0"/>
              </a:spcAft>
              <a:buClr>
                <a:srgbClr val="043882"/>
              </a:buClr>
              <a:buNone/>
              <a:tabLst>
                <a:tab pos="900113" algn="l"/>
              </a:tabLst>
            </a:pPr>
            <a:r>
              <a:rPr lang="en-GB" sz="1000" spc="-40" dirty="0">
                <a:solidFill>
                  <a:srgbClr val="000000"/>
                </a:solidFill>
              </a:rPr>
              <a:t>QLQ-HCC18</a:t>
            </a:r>
            <a:r>
              <a:rPr lang="en-GB" sz="1000" dirty="0">
                <a:solidFill>
                  <a:srgbClr val="000000"/>
                </a:solidFill>
              </a:rPr>
              <a:t>	quality of life questionnaire for 	hepatocellular carcinoma 18</a:t>
            </a:r>
          </a:p>
          <a:p>
            <a:pPr marL="92075" indent="0">
              <a:lnSpc>
                <a:spcPct val="95000"/>
              </a:lnSpc>
              <a:spcAft>
                <a:spcPts val="0"/>
              </a:spcAft>
              <a:buClr>
                <a:srgbClr val="043882"/>
              </a:buClr>
              <a:buNone/>
              <a:tabLst>
                <a:tab pos="900113" algn="l"/>
              </a:tabLst>
            </a:pPr>
            <a:r>
              <a:rPr lang="en-GB" sz="1000" dirty="0" err="1">
                <a:solidFill>
                  <a:srgbClr val="000000"/>
                </a:solidFill>
              </a:rPr>
              <a:t>QoL</a:t>
            </a:r>
            <a:r>
              <a:rPr lang="en-GB" sz="1000" dirty="0">
                <a:solidFill>
                  <a:srgbClr val="000000"/>
                </a:solidFill>
              </a:rPr>
              <a:t>	quality of life</a:t>
            </a:r>
          </a:p>
          <a:p>
            <a:pPr marL="92075" indent="0">
              <a:lnSpc>
                <a:spcPct val="95000"/>
              </a:lnSpc>
              <a:spcAft>
                <a:spcPts val="0"/>
              </a:spcAft>
              <a:buClr>
                <a:srgbClr val="043882"/>
              </a:buClr>
              <a:buNone/>
              <a:tabLst>
                <a:tab pos="900113" algn="l"/>
              </a:tabLst>
            </a:pPr>
            <a:r>
              <a:rPr lang="en-GB" sz="1000" dirty="0">
                <a:solidFill>
                  <a:srgbClr val="000000"/>
                </a:solidFill>
              </a:rPr>
              <a:t>R	</a:t>
            </a:r>
            <a:r>
              <a:rPr lang="en-GB" sz="1000" dirty="0" smtClean="0">
                <a:solidFill>
                  <a:srgbClr val="000000"/>
                </a:solidFill>
              </a:rPr>
              <a:t>randomized</a:t>
            </a:r>
            <a:endParaRPr lang="en-GB" sz="1000" dirty="0">
              <a:solidFill>
                <a:srgbClr val="000000"/>
              </a:solidFill>
            </a:endParaRPr>
          </a:p>
          <a:p>
            <a:pPr marL="92075" indent="0">
              <a:lnSpc>
                <a:spcPct val="95000"/>
              </a:lnSpc>
              <a:spcAft>
                <a:spcPts val="0"/>
              </a:spcAft>
              <a:buClr>
                <a:srgbClr val="043882"/>
              </a:buClr>
              <a:buNone/>
              <a:tabLst>
                <a:tab pos="900113" algn="l"/>
              </a:tabLst>
            </a:pPr>
            <a:r>
              <a:rPr lang="en-GB" sz="1000" dirty="0">
                <a:solidFill>
                  <a:srgbClr val="000000"/>
                </a:solidFill>
              </a:rPr>
              <a:t>RCT	</a:t>
            </a:r>
            <a:r>
              <a:rPr lang="en-GB" sz="1000" dirty="0" smtClean="0">
                <a:solidFill>
                  <a:srgbClr val="000000"/>
                </a:solidFill>
              </a:rPr>
              <a:t>randomized </a:t>
            </a:r>
            <a:r>
              <a:rPr lang="en-GB" sz="1000" dirty="0">
                <a:solidFill>
                  <a:srgbClr val="000000"/>
                </a:solidFill>
              </a:rPr>
              <a:t>controlled trial</a:t>
            </a:r>
          </a:p>
          <a:p>
            <a:pPr marL="92075" indent="0">
              <a:lnSpc>
                <a:spcPct val="95000"/>
              </a:lnSpc>
              <a:spcAft>
                <a:spcPts val="0"/>
              </a:spcAft>
              <a:buClr>
                <a:srgbClr val="043882"/>
              </a:buClr>
              <a:buNone/>
              <a:tabLst>
                <a:tab pos="900113" algn="l"/>
              </a:tabLst>
            </a:pPr>
            <a:r>
              <a:rPr lang="en-GB" sz="1000" dirty="0">
                <a:solidFill>
                  <a:srgbClr val="000000"/>
                </a:solidFill>
              </a:rPr>
              <a:t>RECIST 	Response Evaluation Criteria In </a:t>
            </a:r>
            <a:r>
              <a:rPr lang="en-GB" sz="1000" dirty="0" smtClean="0">
                <a:solidFill>
                  <a:srgbClr val="000000"/>
                </a:solidFill>
              </a:rPr>
              <a:t>	Solid </a:t>
            </a:r>
            <a:r>
              <a:rPr lang="en-GB" sz="1000" dirty="0" err="1" smtClean="0">
                <a:solidFill>
                  <a:srgbClr val="000000"/>
                </a:solidFill>
              </a:rPr>
              <a:t>Tumors</a:t>
            </a:r>
            <a:endParaRPr lang="en-GB" sz="1000" dirty="0">
              <a:solidFill>
                <a:srgbClr val="000000"/>
              </a:solidFill>
            </a:endParaRPr>
          </a:p>
          <a:p>
            <a:pPr marL="92075" indent="0">
              <a:lnSpc>
                <a:spcPct val="95000"/>
              </a:lnSpc>
              <a:spcAft>
                <a:spcPts val="0"/>
              </a:spcAft>
              <a:buClr>
                <a:srgbClr val="043882"/>
              </a:buClr>
              <a:buNone/>
              <a:tabLst>
                <a:tab pos="900113" algn="l"/>
              </a:tabLst>
            </a:pPr>
            <a:r>
              <a:rPr lang="en-GB" sz="1000" dirty="0">
                <a:solidFill>
                  <a:srgbClr val="000000"/>
                </a:solidFill>
              </a:rPr>
              <a:t>RFS	relapse-free survival</a:t>
            </a:r>
          </a:p>
          <a:p>
            <a:pPr marL="92075" indent="0">
              <a:lnSpc>
                <a:spcPct val="95000"/>
              </a:lnSpc>
              <a:spcAft>
                <a:spcPts val="0"/>
              </a:spcAft>
              <a:buClr>
                <a:srgbClr val="043882"/>
              </a:buClr>
              <a:buNone/>
              <a:tabLst>
                <a:tab pos="900113" algn="l"/>
              </a:tabLst>
            </a:pPr>
            <a:r>
              <a:rPr lang="en-GB" sz="1000" dirty="0">
                <a:solidFill>
                  <a:srgbClr val="000000"/>
                </a:solidFill>
              </a:rPr>
              <a:t>RT	radiotherapy</a:t>
            </a:r>
          </a:p>
          <a:p>
            <a:pPr marL="92075" indent="0">
              <a:lnSpc>
                <a:spcPct val="95000"/>
              </a:lnSpc>
              <a:spcAft>
                <a:spcPts val="0"/>
              </a:spcAft>
              <a:buClr>
                <a:srgbClr val="043882"/>
              </a:buClr>
              <a:buNone/>
              <a:tabLst>
                <a:tab pos="900113" algn="l"/>
              </a:tabLst>
            </a:pPr>
            <a:r>
              <a:rPr lang="en-GB" sz="1000" dirty="0">
                <a:solidFill>
                  <a:srgbClr val="000000"/>
                </a:solidFill>
              </a:rPr>
              <a:t>S-1	</a:t>
            </a:r>
            <a:r>
              <a:rPr lang="en-GB" sz="1000" dirty="0" err="1">
                <a:solidFill>
                  <a:srgbClr val="000000"/>
                </a:solidFill>
              </a:rPr>
              <a:t>tegafur</a:t>
            </a:r>
            <a:r>
              <a:rPr lang="en-GB" sz="1000" dirty="0">
                <a:solidFill>
                  <a:srgbClr val="000000"/>
                </a:solidFill>
              </a:rPr>
              <a:t> + </a:t>
            </a:r>
            <a:r>
              <a:rPr lang="en-GB" sz="1000" dirty="0" err="1">
                <a:solidFill>
                  <a:srgbClr val="000000"/>
                </a:solidFill>
              </a:rPr>
              <a:t>gimeracil</a:t>
            </a:r>
            <a:r>
              <a:rPr lang="en-GB" sz="1000" dirty="0">
                <a:solidFill>
                  <a:srgbClr val="000000"/>
                </a:solidFill>
              </a:rPr>
              <a:t> + </a:t>
            </a:r>
            <a:r>
              <a:rPr lang="en-GB" sz="1000" dirty="0" err="1">
                <a:solidFill>
                  <a:srgbClr val="000000"/>
                </a:solidFill>
              </a:rPr>
              <a:t>oteracil</a:t>
            </a:r>
            <a:endParaRPr lang="en-GB" sz="1000" dirty="0">
              <a:solidFill>
                <a:srgbClr val="000000"/>
              </a:solidFill>
            </a:endParaRPr>
          </a:p>
          <a:p>
            <a:pPr marL="92075" indent="0">
              <a:lnSpc>
                <a:spcPct val="95000"/>
              </a:lnSpc>
              <a:spcAft>
                <a:spcPts val="0"/>
              </a:spcAft>
              <a:buClr>
                <a:srgbClr val="043882"/>
              </a:buClr>
              <a:buNone/>
              <a:tabLst>
                <a:tab pos="900113" algn="l"/>
              </a:tabLst>
            </a:pPr>
            <a:r>
              <a:rPr lang="en-GB" sz="1000" dirty="0">
                <a:solidFill>
                  <a:srgbClr val="000000"/>
                </a:solidFill>
              </a:rPr>
              <a:t>SAR	survival after </a:t>
            </a:r>
            <a:r>
              <a:rPr lang="en-GB" sz="1000" dirty="0" smtClean="0">
                <a:solidFill>
                  <a:srgbClr val="000000"/>
                </a:solidFill>
              </a:rPr>
              <a:t>recurrence</a:t>
            </a:r>
            <a:endParaRPr lang="en-GB" sz="1000" dirty="0">
              <a:solidFill>
                <a:srgbClr val="000000"/>
              </a:solidFill>
            </a:endParaRPr>
          </a:p>
          <a:p>
            <a:pPr marL="92075" indent="0">
              <a:lnSpc>
                <a:spcPct val="95000"/>
              </a:lnSpc>
              <a:spcAft>
                <a:spcPts val="0"/>
              </a:spcAft>
              <a:buClr>
                <a:srgbClr val="043882"/>
              </a:buClr>
              <a:buNone/>
              <a:tabLst>
                <a:tab pos="900113" algn="l"/>
              </a:tabLst>
            </a:pPr>
            <a:r>
              <a:rPr lang="en-GB" sz="1000" dirty="0">
                <a:solidFill>
                  <a:srgbClr val="000000"/>
                </a:solidFill>
              </a:rPr>
              <a:t>SD	stable disease </a:t>
            </a:r>
          </a:p>
          <a:p>
            <a:pPr marL="92075" indent="0">
              <a:lnSpc>
                <a:spcPct val="95000"/>
              </a:lnSpc>
              <a:spcAft>
                <a:spcPts val="0"/>
              </a:spcAft>
              <a:buClr>
                <a:srgbClr val="043882"/>
              </a:buClr>
              <a:buNone/>
              <a:tabLst>
                <a:tab pos="900113" algn="l"/>
              </a:tabLst>
            </a:pPr>
            <a:r>
              <a:rPr lang="en-GB" sz="1000" dirty="0">
                <a:solidFill>
                  <a:srgbClr val="000000"/>
                </a:solidFill>
              </a:rPr>
              <a:t>SIRT	selective internal radiotherapy </a:t>
            </a:r>
          </a:p>
          <a:p>
            <a:pPr marL="92075" indent="0">
              <a:lnSpc>
                <a:spcPct val="95000"/>
              </a:lnSpc>
              <a:spcAft>
                <a:spcPts val="0"/>
              </a:spcAft>
              <a:buClr>
                <a:srgbClr val="043882"/>
              </a:buClr>
              <a:buNone/>
              <a:tabLst>
                <a:tab pos="900113" algn="l"/>
              </a:tabLst>
            </a:pPr>
            <a:r>
              <a:rPr lang="en-GB" sz="1000" dirty="0" err="1">
                <a:solidFill>
                  <a:srgbClr val="000000"/>
                </a:solidFill>
              </a:rPr>
              <a:t>SoC</a:t>
            </a:r>
            <a:r>
              <a:rPr lang="en-GB" sz="1000" dirty="0">
                <a:solidFill>
                  <a:srgbClr val="000000"/>
                </a:solidFill>
              </a:rPr>
              <a:t>	standard of care</a:t>
            </a:r>
          </a:p>
          <a:p>
            <a:pPr marL="92075" indent="0">
              <a:lnSpc>
                <a:spcPct val="95000"/>
              </a:lnSpc>
              <a:spcAft>
                <a:spcPts val="0"/>
              </a:spcAft>
              <a:buClr>
                <a:srgbClr val="043882"/>
              </a:buClr>
              <a:buNone/>
              <a:tabLst>
                <a:tab pos="900113" algn="l"/>
              </a:tabLst>
            </a:pPr>
            <a:r>
              <a:rPr lang="en-US" sz="1000" dirty="0" err="1">
                <a:solidFill>
                  <a:srgbClr val="000000"/>
                </a:solidFill>
              </a:rPr>
              <a:t>SUV</a:t>
            </a:r>
            <a:r>
              <a:rPr lang="en-US" sz="1000" baseline="-25000" dirty="0" err="1">
                <a:solidFill>
                  <a:srgbClr val="000000"/>
                </a:solidFill>
              </a:rPr>
              <a:t>max</a:t>
            </a:r>
            <a:r>
              <a:rPr lang="en-US" sz="1000" dirty="0">
                <a:solidFill>
                  <a:srgbClr val="000000"/>
                </a:solidFill>
              </a:rPr>
              <a:t> 	maximum standardized uptake </a:t>
            </a:r>
            <a:r>
              <a:rPr lang="en-US" sz="1000" dirty="0" smtClean="0">
                <a:solidFill>
                  <a:srgbClr val="000000"/>
                </a:solidFill>
              </a:rPr>
              <a:t>	value</a:t>
            </a:r>
            <a:endParaRPr lang="en-US" sz="1000" dirty="0">
              <a:solidFill>
                <a:srgbClr val="000000"/>
              </a:solidFill>
            </a:endParaRPr>
          </a:p>
          <a:p>
            <a:pPr marL="92075" indent="0">
              <a:lnSpc>
                <a:spcPct val="95000"/>
              </a:lnSpc>
              <a:spcAft>
                <a:spcPts val="0"/>
              </a:spcAft>
              <a:buClr>
                <a:srgbClr val="043882"/>
              </a:buClr>
              <a:buNone/>
              <a:tabLst>
                <a:tab pos="900113" algn="l"/>
              </a:tabLst>
            </a:pPr>
            <a:r>
              <a:rPr lang="en-GB" sz="1000" dirty="0">
                <a:solidFill>
                  <a:srgbClr val="000000"/>
                </a:solidFill>
              </a:rPr>
              <a:t>TFS	(median)time to failure of strategy</a:t>
            </a:r>
          </a:p>
          <a:p>
            <a:pPr marL="92075" indent="0">
              <a:lnSpc>
                <a:spcPct val="95000"/>
              </a:lnSpc>
              <a:spcAft>
                <a:spcPts val="0"/>
              </a:spcAft>
              <a:buClr>
                <a:srgbClr val="043882"/>
              </a:buClr>
              <a:buNone/>
              <a:tabLst>
                <a:tab pos="900113" algn="l"/>
              </a:tabLst>
            </a:pPr>
            <a:r>
              <a:rPr lang="en-GB" sz="1000" dirty="0">
                <a:solidFill>
                  <a:srgbClr val="000000"/>
                </a:solidFill>
              </a:rPr>
              <a:t>TR(S)AE	treatment-related (serious) </a:t>
            </a:r>
            <a:r>
              <a:rPr lang="en-GB" sz="1000" dirty="0" smtClean="0">
                <a:solidFill>
                  <a:srgbClr val="000000"/>
                </a:solidFill>
              </a:rPr>
              <a:t>	adverse event</a:t>
            </a:r>
            <a:endParaRPr lang="en-GB" sz="1000" dirty="0">
              <a:solidFill>
                <a:srgbClr val="000000"/>
              </a:solidFill>
            </a:endParaRPr>
          </a:p>
          <a:p>
            <a:pPr marL="92075" indent="0">
              <a:lnSpc>
                <a:spcPct val="95000"/>
              </a:lnSpc>
              <a:spcAft>
                <a:spcPts val="0"/>
              </a:spcAft>
              <a:buClr>
                <a:srgbClr val="043882"/>
              </a:buClr>
              <a:buNone/>
              <a:tabLst>
                <a:tab pos="900113" algn="l"/>
              </a:tabLst>
            </a:pPr>
            <a:r>
              <a:rPr lang="en-GB" sz="1000" dirty="0">
                <a:solidFill>
                  <a:srgbClr val="000000"/>
                </a:solidFill>
              </a:rPr>
              <a:t>TRG	tumour regression grade</a:t>
            </a:r>
          </a:p>
          <a:p>
            <a:pPr marL="92075" indent="0">
              <a:lnSpc>
                <a:spcPct val="95000"/>
              </a:lnSpc>
              <a:spcAft>
                <a:spcPts val="0"/>
              </a:spcAft>
              <a:buClr>
                <a:srgbClr val="043882"/>
              </a:buClr>
              <a:buNone/>
              <a:tabLst>
                <a:tab pos="900113" algn="l"/>
              </a:tabLst>
            </a:pPr>
            <a:r>
              <a:rPr lang="en-GB" sz="1000" dirty="0">
                <a:solidFill>
                  <a:srgbClr val="000000"/>
                </a:solidFill>
              </a:rPr>
              <a:t>TTF	time to treatment failure</a:t>
            </a:r>
          </a:p>
          <a:p>
            <a:pPr marL="92075" indent="0">
              <a:lnSpc>
                <a:spcPct val="95000"/>
              </a:lnSpc>
              <a:spcAft>
                <a:spcPts val="0"/>
              </a:spcAft>
              <a:buClr>
                <a:srgbClr val="043882"/>
              </a:buClr>
              <a:buNone/>
              <a:tabLst>
                <a:tab pos="900113" algn="l"/>
              </a:tabLst>
            </a:pPr>
            <a:r>
              <a:rPr lang="en-GB" sz="1000" dirty="0">
                <a:solidFill>
                  <a:srgbClr val="000000"/>
                </a:solidFill>
              </a:rPr>
              <a:t>TTR	time to response</a:t>
            </a:r>
          </a:p>
          <a:p>
            <a:pPr marL="92075" indent="0">
              <a:lnSpc>
                <a:spcPct val="95000"/>
              </a:lnSpc>
              <a:spcAft>
                <a:spcPts val="0"/>
              </a:spcAft>
              <a:buClr>
                <a:srgbClr val="043882"/>
              </a:buClr>
              <a:buNone/>
              <a:tabLst>
                <a:tab pos="900113" algn="l"/>
              </a:tabLst>
            </a:pPr>
            <a:r>
              <a:rPr lang="en-GB" sz="1000" dirty="0">
                <a:solidFill>
                  <a:srgbClr val="000000"/>
                </a:solidFill>
              </a:rPr>
              <a:t>VEGF	vascular endothelial growth factor</a:t>
            </a:r>
          </a:p>
          <a:p>
            <a:pPr marL="92075" indent="0">
              <a:lnSpc>
                <a:spcPct val="95000"/>
              </a:lnSpc>
              <a:spcAft>
                <a:spcPts val="0"/>
              </a:spcAft>
              <a:buClr>
                <a:srgbClr val="043882"/>
              </a:buClr>
              <a:buNone/>
              <a:tabLst>
                <a:tab pos="900113" algn="l"/>
              </a:tabLst>
            </a:pPr>
            <a:r>
              <a:rPr lang="en-GB" sz="1000" dirty="0">
                <a:solidFill>
                  <a:srgbClr val="000000"/>
                </a:solidFill>
              </a:rPr>
              <a:t>WHO	World Health </a:t>
            </a:r>
            <a:r>
              <a:rPr lang="en-GB" sz="1000" dirty="0" smtClean="0">
                <a:solidFill>
                  <a:srgbClr val="000000"/>
                </a:solidFill>
              </a:rPr>
              <a:t>Organization</a:t>
            </a:r>
            <a:endParaRPr lang="en-GB" sz="1000" dirty="0">
              <a:solidFill>
                <a:srgbClr val="000000"/>
              </a:solidFill>
            </a:endParaRPr>
          </a:p>
          <a:p>
            <a:pPr marL="92075" indent="0">
              <a:lnSpc>
                <a:spcPct val="95000"/>
              </a:lnSpc>
              <a:spcAft>
                <a:spcPts val="0"/>
              </a:spcAft>
              <a:buClr>
                <a:srgbClr val="043882"/>
              </a:buClr>
              <a:buNone/>
              <a:tabLst>
                <a:tab pos="900113" algn="l"/>
              </a:tabLst>
            </a:pPr>
            <a:r>
              <a:rPr lang="en-GB" sz="1000" dirty="0" err="1">
                <a:solidFill>
                  <a:srgbClr val="000000"/>
                </a:solidFill>
              </a:rPr>
              <a:t>wk</a:t>
            </a:r>
            <a:r>
              <a:rPr lang="en-GB" sz="1000" dirty="0">
                <a:solidFill>
                  <a:srgbClr val="000000"/>
                </a:solidFill>
              </a:rPr>
              <a:t>	week</a:t>
            </a:r>
          </a:p>
          <a:p>
            <a:pPr marL="92075" indent="0">
              <a:lnSpc>
                <a:spcPct val="95000"/>
              </a:lnSpc>
              <a:spcAft>
                <a:spcPts val="0"/>
              </a:spcAft>
              <a:buClr>
                <a:srgbClr val="043882"/>
              </a:buClr>
              <a:buNone/>
              <a:tabLst>
                <a:tab pos="900113" algn="l"/>
              </a:tabLst>
            </a:pPr>
            <a:r>
              <a:rPr lang="en-GB" sz="1000" dirty="0">
                <a:solidFill>
                  <a:srgbClr val="000000"/>
                </a:solidFill>
              </a:rPr>
              <a:t>WT	wild type</a:t>
            </a:r>
          </a:p>
          <a:p>
            <a:pPr>
              <a:lnSpc>
                <a:spcPct val="95000"/>
              </a:lnSpc>
            </a:pPr>
            <a:endParaRPr lang="en-GB" sz="1000" dirty="0"/>
          </a:p>
        </p:txBody>
      </p:sp>
    </p:spTree>
    <p:custDataLst>
      <p:tags r:id="rId1"/>
    </p:custDataLst>
    <p:extLst>
      <p:ext uri="{BB962C8B-B14F-4D97-AF65-F5344CB8AC3E}">
        <p14:creationId xmlns="" xmlns:p14="http://schemas.microsoft.com/office/powerpoint/2010/main" val="24107608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Contents</a:t>
            </a:r>
            <a:endParaRPr lang="en-US" dirty="0"/>
          </a:p>
        </p:txBody>
      </p:sp>
      <p:sp>
        <p:nvSpPr>
          <p:cNvPr id="3" name="Content Placeholder 2"/>
          <p:cNvSpPr>
            <a:spLocks noGrp="1"/>
          </p:cNvSpPr>
          <p:nvPr>
            <p:ph idx="1"/>
          </p:nvPr>
        </p:nvSpPr>
        <p:spPr/>
        <p:txBody>
          <a:bodyPr/>
          <a:lstStyle/>
          <a:p>
            <a:pPr>
              <a:spcAft>
                <a:spcPts val="1200"/>
              </a:spcAft>
              <a:buNone/>
              <a:tabLst>
                <a:tab pos="8256588" algn="r"/>
              </a:tabLst>
            </a:pPr>
            <a:r>
              <a:rPr lang="de-AT" sz="1800" u="sng" dirty="0" err="1" smtClean="0">
                <a:solidFill>
                  <a:schemeClr val="accent1"/>
                </a:solidFill>
              </a:rPr>
              <a:t>part</a:t>
            </a:r>
            <a:r>
              <a:rPr lang="de-AT" sz="1800" u="sng" dirty="0" smtClean="0">
                <a:solidFill>
                  <a:schemeClr val="accent1"/>
                </a:solidFill>
              </a:rPr>
              <a:t> 1:</a:t>
            </a:r>
            <a:endParaRPr lang="en-GB" sz="1800" u="sng" dirty="0" smtClean="0">
              <a:solidFill>
                <a:schemeClr val="accent1"/>
              </a:solidFill>
            </a:endParaRPr>
          </a:p>
          <a:p>
            <a:pPr>
              <a:spcAft>
                <a:spcPts val="1200"/>
              </a:spcAft>
              <a:tabLst>
                <a:tab pos="8256588" algn="r"/>
              </a:tabLst>
            </a:pPr>
            <a:r>
              <a:rPr lang="en-GB" sz="1800" dirty="0" smtClean="0">
                <a:solidFill>
                  <a:schemeClr val="accent1"/>
                </a:solidFill>
              </a:rPr>
              <a:t>Cancers </a:t>
            </a:r>
            <a:r>
              <a:rPr lang="en-GB" sz="1800" dirty="0">
                <a:solidFill>
                  <a:schemeClr val="accent1"/>
                </a:solidFill>
              </a:rPr>
              <a:t>of the oesophagus and stomach</a:t>
            </a:r>
            <a:r>
              <a:rPr lang="en-GB" sz="1800" u="dotted" dirty="0">
                <a:solidFill>
                  <a:schemeClr val="accent1"/>
                </a:solidFill>
                <a:uFill>
                  <a:solidFill>
                    <a:schemeClr val="accent1"/>
                  </a:solidFill>
                </a:uFill>
              </a:rPr>
              <a:t>	</a:t>
            </a:r>
            <a:r>
              <a:rPr lang="en-GB" sz="1800" u="dotted" dirty="0">
                <a:solidFill>
                  <a:schemeClr val="accent1"/>
                </a:solidFill>
                <a:uFill>
                  <a:solidFill>
                    <a:schemeClr val="accent1"/>
                  </a:solidFill>
                </a:uFill>
                <a:hlinkClick r:id="rId2" action="ppaction://hlinksldjump"/>
              </a:rPr>
              <a:t>6</a:t>
            </a:r>
            <a:endParaRPr lang="en-GB" sz="1800" dirty="0">
              <a:solidFill>
                <a:schemeClr val="accent1"/>
              </a:solidFill>
            </a:endParaRPr>
          </a:p>
          <a:p>
            <a:pPr>
              <a:spcAft>
                <a:spcPts val="1200"/>
              </a:spcAft>
              <a:buNone/>
              <a:tabLst>
                <a:tab pos="8256588" algn="r"/>
              </a:tabLst>
            </a:pPr>
            <a:r>
              <a:rPr lang="de-AT" sz="1800" u="sng" dirty="0" err="1" smtClean="0">
                <a:solidFill>
                  <a:schemeClr val="accent1"/>
                </a:solidFill>
              </a:rPr>
              <a:t>part</a:t>
            </a:r>
            <a:r>
              <a:rPr lang="de-AT" sz="1800" u="sng" dirty="0" smtClean="0">
                <a:solidFill>
                  <a:schemeClr val="accent1"/>
                </a:solidFill>
              </a:rPr>
              <a:t> 2:</a:t>
            </a:r>
            <a:endParaRPr lang="en-GB" sz="1800" u="sng" dirty="0" smtClean="0">
              <a:solidFill>
                <a:schemeClr val="accent1"/>
              </a:solidFill>
            </a:endParaRPr>
          </a:p>
          <a:p>
            <a:pPr>
              <a:spcAft>
                <a:spcPts val="1200"/>
              </a:spcAft>
              <a:tabLst>
                <a:tab pos="8256588" algn="r"/>
              </a:tabLst>
            </a:pPr>
            <a:r>
              <a:rPr lang="en-GB" sz="1800" dirty="0" smtClean="0">
                <a:solidFill>
                  <a:schemeClr val="accent1"/>
                </a:solidFill>
              </a:rPr>
              <a:t>Cancers </a:t>
            </a:r>
            <a:r>
              <a:rPr lang="en-GB" sz="1800" dirty="0">
                <a:solidFill>
                  <a:schemeClr val="accent1"/>
                </a:solidFill>
              </a:rPr>
              <a:t>of the pancreas, small bowel and </a:t>
            </a:r>
            <a:r>
              <a:rPr lang="en-GB" sz="1800" dirty="0" err="1">
                <a:solidFill>
                  <a:schemeClr val="accent1"/>
                </a:solidFill>
              </a:rPr>
              <a:t>hepatobiliary</a:t>
            </a:r>
            <a:r>
              <a:rPr lang="en-GB" sz="1800" dirty="0">
                <a:solidFill>
                  <a:schemeClr val="accent1"/>
                </a:solidFill>
              </a:rPr>
              <a:t> tract</a:t>
            </a:r>
            <a:r>
              <a:rPr lang="en-GB" sz="1800" u="dotted" dirty="0">
                <a:solidFill>
                  <a:schemeClr val="accent1"/>
                </a:solidFill>
                <a:uFill>
                  <a:solidFill>
                    <a:schemeClr val="accent1"/>
                  </a:solidFill>
                </a:uFill>
              </a:rPr>
              <a:t>	</a:t>
            </a:r>
            <a:r>
              <a:rPr lang="en-GB" sz="1800" u="dotted" dirty="0" smtClean="0">
                <a:solidFill>
                  <a:schemeClr val="accent1"/>
                </a:solidFill>
                <a:uFill>
                  <a:solidFill>
                    <a:schemeClr val="accent1"/>
                  </a:solidFill>
                </a:uFill>
                <a:hlinkClick r:id="" action="ppaction://noaction"/>
              </a:rPr>
              <a:t>27</a:t>
            </a:r>
            <a:endParaRPr lang="en-GB" sz="1800" u="sng" dirty="0">
              <a:solidFill>
                <a:schemeClr val="accent1"/>
              </a:solidFill>
              <a:uFill>
                <a:solidFill>
                  <a:schemeClr val="accent1"/>
                </a:solidFill>
              </a:uFill>
            </a:endParaRPr>
          </a:p>
          <a:p>
            <a:pPr lvl="1">
              <a:spcAft>
                <a:spcPts val="1200"/>
              </a:spcAft>
              <a:tabLst>
                <a:tab pos="8256588" algn="r"/>
              </a:tabLst>
            </a:pPr>
            <a:r>
              <a:rPr lang="en-GB" sz="1800" dirty="0">
                <a:solidFill>
                  <a:schemeClr val="accent1"/>
                </a:solidFill>
                <a:uFill>
                  <a:solidFill>
                    <a:schemeClr val="accent1"/>
                  </a:solidFill>
                </a:uFill>
              </a:rPr>
              <a:t>Pancreatic cancer</a:t>
            </a:r>
            <a:r>
              <a:rPr lang="en-GB" sz="1800" u="dotted" dirty="0">
                <a:solidFill>
                  <a:schemeClr val="accent1"/>
                </a:solidFill>
                <a:uFill>
                  <a:solidFill>
                    <a:schemeClr val="accent1"/>
                  </a:solidFill>
                </a:uFill>
              </a:rPr>
              <a:t>	</a:t>
            </a:r>
            <a:r>
              <a:rPr lang="en-GB" sz="1800" u="dotted" dirty="0" smtClean="0">
                <a:solidFill>
                  <a:schemeClr val="accent1"/>
                </a:solidFill>
                <a:uFill>
                  <a:solidFill>
                    <a:schemeClr val="accent1"/>
                  </a:solidFill>
                </a:uFill>
                <a:hlinkClick r:id="" action="ppaction://noaction"/>
              </a:rPr>
              <a:t>28</a:t>
            </a:r>
            <a:endParaRPr lang="en-GB" sz="1800" u="sng" dirty="0">
              <a:solidFill>
                <a:schemeClr val="accent1"/>
              </a:solidFill>
            </a:endParaRPr>
          </a:p>
          <a:p>
            <a:pPr lvl="1">
              <a:spcAft>
                <a:spcPts val="1200"/>
              </a:spcAft>
              <a:tabLst>
                <a:tab pos="8256588" algn="r"/>
              </a:tabLst>
            </a:pPr>
            <a:r>
              <a:rPr lang="en-GB" sz="1800" dirty="0">
                <a:solidFill>
                  <a:schemeClr val="accent1"/>
                </a:solidFill>
                <a:uFill>
                  <a:solidFill>
                    <a:schemeClr val="accent1"/>
                  </a:solidFill>
                </a:uFill>
              </a:rPr>
              <a:t>Hepatocellular carcinoma</a:t>
            </a:r>
            <a:r>
              <a:rPr lang="en-GB" sz="1800" u="dotted" dirty="0">
                <a:solidFill>
                  <a:schemeClr val="accent1"/>
                </a:solidFill>
                <a:uFill>
                  <a:solidFill>
                    <a:schemeClr val="accent1"/>
                  </a:solidFill>
                </a:uFill>
              </a:rPr>
              <a:t>	</a:t>
            </a:r>
            <a:r>
              <a:rPr lang="en-GB" sz="1800" u="dotted" dirty="0" smtClean="0">
                <a:solidFill>
                  <a:schemeClr val="accent1"/>
                </a:solidFill>
                <a:uFill>
                  <a:solidFill>
                    <a:schemeClr val="accent1"/>
                  </a:solidFill>
                </a:uFill>
                <a:hlinkClick r:id="" action="ppaction://noaction"/>
              </a:rPr>
              <a:t>47</a:t>
            </a:r>
            <a:endParaRPr lang="en-GB" sz="1800" dirty="0">
              <a:solidFill>
                <a:schemeClr val="accent1"/>
              </a:solidFill>
              <a:uFill>
                <a:solidFill>
                  <a:schemeClr val="accent1"/>
                </a:solidFill>
              </a:uFill>
            </a:endParaRPr>
          </a:p>
          <a:p>
            <a:pPr lvl="1">
              <a:spcAft>
                <a:spcPts val="1200"/>
              </a:spcAft>
              <a:tabLst>
                <a:tab pos="8256588" algn="r"/>
              </a:tabLst>
            </a:pPr>
            <a:r>
              <a:rPr lang="en-GB" sz="1800" dirty="0">
                <a:solidFill>
                  <a:schemeClr val="accent1"/>
                </a:solidFill>
                <a:uFill>
                  <a:solidFill>
                    <a:schemeClr val="accent1"/>
                  </a:solidFill>
                </a:uFill>
              </a:rPr>
              <a:t>Biliary tract cancer</a:t>
            </a:r>
            <a:r>
              <a:rPr lang="en-GB" sz="1800" u="dotted" dirty="0">
                <a:solidFill>
                  <a:schemeClr val="accent1"/>
                </a:solidFill>
                <a:uFill>
                  <a:solidFill>
                    <a:schemeClr val="accent1"/>
                  </a:solidFill>
                </a:uFill>
              </a:rPr>
              <a:t>	</a:t>
            </a:r>
            <a:r>
              <a:rPr lang="en-GB" sz="1800" u="dotted" dirty="0" smtClean="0">
                <a:solidFill>
                  <a:schemeClr val="accent1"/>
                </a:solidFill>
                <a:uFill>
                  <a:solidFill>
                    <a:schemeClr val="accent1"/>
                  </a:solidFill>
                </a:uFill>
                <a:hlinkClick r:id="" action="ppaction://noaction"/>
              </a:rPr>
              <a:t>60</a:t>
            </a:r>
            <a:endParaRPr lang="en-GB" sz="1800" u="sng" dirty="0">
              <a:solidFill>
                <a:schemeClr val="accent1"/>
              </a:solidFill>
              <a:uFill>
                <a:solidFill>
                  <a:schemeClr val="accent1"/>
                </a:solidFill>
              </a:uFill>
            </a:endParaRPr>
          </a:p>
          <a:p>
            <a:pPr>
              <a:spcAft>
                <a:spcPts val="1200"/>
              </a:spcAft>
              <a:buNone/>
              <a:tabLst>
                <a:tab pos="8256588" algn="r"/>
              </a:tabLst>
            </a:pPr>
            <a:r>
              <a:rPr lang="de-AT" sz="1800" u="sng" dirty="0" err="1" smtClean="0">
                <a:solidFill>
                  <a:schemeClr val="accent1"/>
                </a:solidFill>
              </a:rPr>
              <a:t>part</a:t>
            </a:r>
            <a:r>
              <a:rPr lang="de-AT" sz="1800" u="sng" dirty="0" smtClean="0">
                <a:solidFill>
                  <a:schemeClr val="accent1"/>
                </a:solidFill>
              </a:rPr>
              <a:t> 3:</a:t>
            </a:r>
            <a:endParaRPr lang="en-GB" sz="1800" u="sng" dirty="0" smtClean="0">
              <a:solidFill>
                <a:schemeClr val="accent1"/>
              </a:solidFill>
            </a:endParaRPr>
          </a:p>
          <a:p>
            <a:pPr>
              <a:spcAft>
                <a:spcPts val="1200"/>
              </a:spcAft>
              <a:tabLst>
                <a:tab pos="8256588" algn="r"/>
              </a:tabLst>
            </a:pPr>
            <a:r>
              <a:rPr lang="en-GB" sz="1800" dirty="0" smtClean="0">
                <a:solidFill>
                  <a:schemeClr val="accent1"/>
                </a:solidFill>
              </a:rPr>
              <a:t>Cancers </a:t>
            </a:r>
            <a:r>
              <a:rPr lang="en-GB" sz="1800" dirty="0">
                <a:solidFill>
                  <a:schemeClr val="accent1"/>
                </a:solidFill>
              </a:rPr>
              <a:t>of the colon, rectum and anus</a:t>
            </a:r>
            <a:r>
              <a:rPr lang="en-GB" sz="1800" u="dotted" dirty="0">
                <a:solidFill>
                  <a:schemeClr val="accent1"/>
                </a:solidFill>
                <a:uFill>
                  <a:solidFill>
                    <a:schemeClr val="accent1"/>
                  </a:solidFill>
                </a:uFill>
              </a:rPr>
              <a:t>	</a:t>
            </a:r>
            <a:r>
              <a:rPr lang="en-GB" sz="1800" u="dotted" dirty="0" smtClean="0">
                <a:solidFill>
                  <a:schemeClr val="accent1"/>
                </a:solidFill>
                <a:uFill>
                  <a:solidFill>
                    <a:schemeClr val="accent1"/>
                  </a:solidFill>
                </a:uFill>
                <a:hlinkClick r:id="" action="ppaction://noaction"/>
              </a:rPr>
              <a:t>64</a:t>
            </a:r>
            <a:endParaRPr lang="en-GB" sz="1800" u="dotted" dirty="0" smtClean="0">
              <a:solidFill>
                <a:schemeClr val="accent1"/>
              </a:solidFill>
              <a:uFill>
                <a:solidFill>
                  <a:schemeClr val="accent1"/>
                </a:solidFill>
              </a:uFill>
            </a:endParaRPr>
          </a:p>
          <a:p>
            <a:pPr>
              <a:spcAft>
                <a:spcPts val="1200"/>
              </a:spcAft>
              <a:tabLst>
                <a:tab pos="8256588" algn="r"/>
              </a:tabLst>
            </a:pPr>
            <a:r>
              <a:rPr lang="en-GB" sz="1800" smtClean="0">
                <a:solidFill>
                  <a:schemeClr val="accent1"/>
                </a:solidFill>
                <a:uFill>
                  <a:solidFill>
                    <a:schemeClr val="accent1"/>
                  </a:solidFill>
                </a:uFill>
              </a:rPr>
              <a:t>Solid </a:t>
            </a:r>
            <a:r>
              <a:rPr lang="en-GB" sz="1800" dirty="0" smtClean="0">
                <a:solidFill>
                  <a:schemeClr val="accent1"/>
                </a:solidFill>
                <a:uFill>
                  <a:solidFill>
                    <a:schemeClr val="accent1"/>
                  </a:solidFill>
                </a:uFill>
              </a:rPr>
              <a:t>tumours</a:t>
            </a:r>
            <a:r>
              <a:rPr lang="en-GB" sz="1800" u="dotted" dirty="0">
                <a:solidFill>
                  <a:schemeClr val="accent1"/>
                </a:solidFill>
                <a:uFill>
                  <a:solidFill>
                    <a:schemeClr val="accent1"/>
                  </a:solidFill>
                </a:uFill>
              </a:rPr>
              <a:t>	</a:t>
            </a:r>
            <a:r>
              <a:rPr lang="en-GB" sz="1800" u="dotted" dirty="0" smtClean="0">
                <a:solidFill>
                  <a:schemeClr val="accent1"/>
                </a:solidFill>
                <a:uFill>
                  <a:solidFill>
                    <a:schemeClr val="accent1"/>
                  </a:solidFill>
                </a:uFill>
                <a:hlinkClick r:id="" action="ppaction://noaction"/>
              </a:rPr>
              <a:t>127</a:t>
            </a:r>
            <a:endParaRPr lang="en-GB" sz="1800" u="sng" dirty="0">
              <a:solidFill>
                <a:schemeClr val="accent1"/>
              </a:solidFill>
            </a:endParaRPr>
          </a:p>
          <a:p>
            <a:endParaRPr lang="en-US" dirty="0"/>
          </a:p>
        </p:txBody>
      </p:sp>
      <p:sp>
        <p:nvSpPr>
          <p:cNvPr id="4" name="Text Placeholder 3"/>
          <p:cNvSpPr>
            <a:spLocks noGrp="1"/>
          </p:cNvSpPr>
          <p:nvPr>
            <p:ph type="body" sz="quarter" idx="10"/>
          </p:nvPr>
        </p:nvSpPr>
        <p:spPr/>
        <p:txBody>
          <a:bodyPr/>
          <a:lstStyle/>
          <a:p>
            <a:r>
              <a:rPr lang="en-GB" dirty="0"/>
              <a:t>Note: To jump to a section, right click on the number and ‘Open Hyperlink</a:t>
            </a:r>
            <a:r>
              <a:rPr lang="en-GB" dirty="0" smtClean="0"/>
              <a:t>’</a:t>
            </a:r>
            <a:endParaRPr lang="en-GB" dirty="0"/>
          </a:p>
        </p:txBody>
      </p:sp>
    </p:spTree>
    <p:extLst>
      <p:ext uri="{BB962C8B-B14F-4D97-AF65-F5344CB8AC3E}">
        <p14:creationId xmlns="" xmlns:p14="http://schemas.microsoft.com/office/powerpoint/2010/main" val="14783958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Cancers of the Oesophagus and stomach</a:t>
            </a:r>
            <a:endParaRPr lang="en-GB" dirty="0"/>
          </a:p>
        </p:txBody>
      </p:sp>
    </p:spTree>
    <p:extLst>
      <p:ext uri="{BB962C8B-B14F-4D97-AF65-F5344CB8AC3E}">
        <p14:creationId xmlns="" xmlns:p14="http://schemas.microsoft.com/office/powerpoint/2010/main" val="35039831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1800" kern="1200" dirty="0"/>
              <a:t>LBA27_PR: Docetaxel, oxaliplatin, and fluorouracil/leucovorin (FLOT) </a:t>
            </a:r>
            <a:r>
              <a:rPr lang="en-US" sz="1800" kern="1200" dirty="0" smtClean="0"/>
              <a:t>for resectable </a:t>
            </a:r>
            <a:r>
              <a:rPr lang="en-US" sz="1800" kern="1200" dirty="0"/>
              <a:t>esophagogastric cancer: updated results from multicenter, </a:t>
            </a:r>
            <a:r>
              <a:rPr lang="en-US" sz="1800" kern="1200" dirty="0" smtClean="0"/>
              <a:t>randomized phase </a:t>
            </a:r>
            <a:r>
              <a:rPr lang="en-US" sz="1800" kern="1200" dirty="0"/>
              <a:t>3 FLOT4-AIO trial (German Gastric Group at AIO) </a:t>
            </a:r>
            <a:r>
              <a:rPr lang="en-US" sz="1800" kern="1200" dirty="0" smtClean="0"/>
              <a:t/>
            </a:r>
            <a:br>
              <a:rPr lang="en-US" sz="1800" kern="1200" dirty="0" smtClean="0"/>
            </a:br>
            <a:r>
              <a:rPr lang="en-US" sz="1800" kern="1200" dirty="0" smtClean="0"/>
              <a:t>– Al-</a:t>
            </a:r>
            <a:r>
              <a:rPr lang="en-US" sz="1800" kern="1200" dirty="0" err="1" smtClean="0"/>
              <a:t>Batran</a:t>
            </a:r>
            <a:r>
              <a:rPr lang="en-US" sz="1800" kern="1200" dirty="0" smtClean="0"/>
              <a:t> S-E, et al</a:t>
            </a:r>
            <a:endParaRPr lang="en-US" sz="1800" kern="1200" dirty="0"/>
          </a:p>
        </p:txBody>
      </p:sp>
      <p:sp>
        <p:nvSpPr>
          <p:cNvPr id="4" name="Content Placeholder 3"/>
          <p:cNvSpPr>
            <a:spLocks noGrp="1"/>
          </p:cNvSpPr>
          <p:nvPr>
            <p:ph idx="1"/>
          </p:nvPr>
        </p:nvSpPr>
        <p:spPr>
          <a:xfrm>
            <a:off x="365124" y="1254036"/>
            <a:ext cx="8413751" cy="744098"/>
          </a:xfrm>
        </p:spPr>
        <p:txBody>
          <a:bodyPr/>
          <a:lstStyle/>
          <a:p>
            <a:pPr marL="0" indent="0">
              <a:buFontTx/>
              <a:buNone/>
            </a:pPr>
            <a:r>
              <a:rPr lang="en-GB" b="1" dirty="0" smtClean="0"/>
              <a:t>Study objective</a:t>
            </a:r>
          </a:p>
          <a:p>
            <a:r>
              <a:rPr lang="en-GB" dirty="0" smtClean="0"/>
              <a:t>To</a:t>
            </a:r>
            <a:r>
              <a:rPr lang="en-US" dirty="0" smtClean="0"/>
              <a:t> provide </a:t>
            </a:r>
            <a:r>
              <a:rPr lang="en-GB" dirty="0" smtClean="0"/>
              <a:t>updated efficacy and safety data from the phase 3 FLOT4-AIO study in patients with </a:t>
            </a:r>
            <a:r>
              <a:rPr lang="en-GB" dirty="0" err="1" smtClean="0"/>
              <a:t>oesogastric</a:t>
            </a:r>
            <a:r>
              <a:rPr lang="en-GB" dirty="0" smtClean="0"/>
              <a:t> cancer</a:t>
            </a:r>
            <a:endParaRPr lang="en-GB" dirty="0"/>
          </a:p>
        </p:txBody>
      </p:sp>
      <p:sp>
        <p:nvSpPr>
          <p:cNvPr id="5" name="Text Placeholder 4"/>
          <p:cNvSpPr>
            <a:spLocks noGrp="1"/>
          </p:cNvSpPr>
          <p:nvPr>
            <p:ph type="body" sz="quarter" idx="10"/>
          </p:nvPr>
        </p:nvSpPr>
        <p:spPr>
          <a:xfrm>
            <a:off x="365126" y="6096000"/>
            <a:ext cx="3868210" cy="487363"/>
          </a:xfrm>
        </p:spPr>
        <p:txBody>
          <a:bodyPr/>
          <a:lstStyle/>
          <a:p>
            <a:r>
              <a:rPr lang="en-US" dirty="0" smtClean="0">
                <a:solidFill>
                  <a:schemeClr val="tx1"/>
                </a:solidFill>
              </a:rPr>
              <a:t>*</a:t>
            </a:r>
            <a:r>
              <a:rPr lang="en-GB" dirty="0">
                <a:solidFill>
                  <a:schemeClr val="tx1"/>
                </a:solidFill>
                <a:cs typeface="Arial" panose="020B0604020202020204" pitchFamily="34" charset="0"/>
              </a:rPr>
              <a:t>D</a:t>
            </a:r>
            <a:r>
              <a:rPr lang="en-GB" dirty="0" smtClean="0">
                <a:solidFill>
                  <a:schemeClr val="tx1"/>
                </a:solidFill>
                <a:cs typeface="Arial" panose="020B0604020202020204" pitchFamily="34" charset="0"/>
              </a:rPr>
              <a:t>ocetaxel </a:t>
            </a:r>
            <a:r>
              <a:rPr lang="en-GB" dirty="0">
                <a:solidFill>
                  <a:schemeClr val="tx1"/>
                </a:solidFill>
                <a:cs typeface="Arial" panose="020B0604020202020204" pitchFamily="34" charset="0"/>
              </a:rPr>
              <a:t>50 mg/m</a:t>
            </a:r>
            <a:r>
              <a:rPr lang="en-GB" baseline="30000" dirty="0">
                <a:solidFill>
                  <a:schemeClr val="tx1"/>
                </a:solidFill>
                <a:cs typeface="Arial" panose="020B0604020202020204" pitchFamily="34" charset="0"/>
              </a:rPr>
              <a:t>2</a:t>
            </a:r>
            <a:r>
              <a:rPr lang="en-GB" dirty="0">
                <a:solidFill>
                  <a:schemeClr val="tx1"/>
                </a:solidFill>
                <a:cs typeface="Arial" panose="020B0604020202020204" pitchFamily="34" charset="0"/>
              </a:rPr>
              <a:t> </a:t>
            </a:r>
            <a:r>
              <a:rPr lang="en-GB" dirty="0" smtClean="0">
                <a:solidFill>
                  <a:schemeClr val="tx1"/>
                </a:solidFill>
                <a:cs typeface="Arial" panose="020B0604020202020204" pitchFamily="34" charset="0"/>
              </a:rPr>
              <a:t>D1 + </a:t>
            </a:r>
            <a:r>
              <a:rPr lang="en-GB" dirty="0">
                <a:solidFill>
                  <a:schemeClr val="tx1"/>
                </a:solidFill>
                <a:cs typeface="Arial" panose="020B0604020202020204" pitchFamily="34" charset="0"/>
              </a:rPr>
              <a:t>5FU 2600 mg/m</a:t>
            </a:r>
            <a:r>
              <a:rPr lang="en-GB" baseline="30000" dirty="0">
                <a:solidFill>
                  <a:schemeClr val="tx1"/>
                </a:solidFill>
                <a:cs typeface="Arial" panose="020B0604020202020204" pitchFamily="34" charset="0"/>
              </a:rPr>
              <a:t>2</a:t>
            </a:r>
            <a:r>
              <a:rPr lang="en-GB" dirty="0">
                <a:solidFill>
                  <a:schemeClr val="tx1"/>
                </a:solidFill>
                <a:cs typeface="Arial" panose="020B0604020202020204" pitchFamily="34" charset="0"/>
              </a:rPr>
              <a:t> </a:t>
            </a:r>
            <a:r>
              <a:rPr lang="en-GB" dirty="0" smtClean="0">
                <a:solidFill>
                  <a:schemeClr val="tx1"/>
                </a:solidFill>
                <a:cs typeface="Arial" panose="020B0604020202020204" pitchFamily="34" charset="0"/>
              </a:rPr>
              <a:t>D1 + </a:t>
            </a:r>
            <a:r>
              <a:rPr lang="en-GB" dirty="0">
                <a:solidFill>
                  <a:schemeClr val="tx1"/>
                </a:solidFill>
                <a:cs typeface="Arial" panose="020B0604020202020204" pitchFamily="34" charset="0"/>
              </a:rPr>
              <a:t>leucovorin 200 mg/m</a:t>
            </a:r>
            <a:r>
              <a:rPr lang="en-GB" baseline="30000" dirty="0">
                <a:solidFill>
                  <a:schemeClr val="tx1"/>
                </a:solidFill>
                <a:cs typeface="Arial" panose="020B0604020202020204" pitchFamily="34" charset="0"/>
              </a:rPr>
              <a:t>2</a:t>
            </a:r>
            <a:r>
              <a:rPr lang="en-GB" dirty="0">
                <a:solidFill>
                  <a:schemeClr val="tx1"/>
                </a:solidFill>
                <a:cs typeface="Arial" panose="020B0604020202020204" pitchFamily="34" charset="0"/>
              </a:rPr>
              <a:t> </a:t>
            </a:r>
            <a:r>
              <a:rPr lang="en-GB" dirty="0" smtClean="0">
                <a:solidFill>
                  <a:schemeClr val="tx1"/>
                </a:solidFill>
                <a:cs typeface="Arial" panose="020B0604020202020204" pitchFamily="34" charset="0"/>
              </a:rPr>
              <a:t>D1 + oxaliplatin </a:t>
            </a:r>
            <a:r>
              <a:rPr lang="en-GB" dirty="0">
                <a:solidFill>
                  <a:schemeClr val="tx1"/>
                </a:solidFill>
                <a:cs typeface="Arial" panose="020B0604020202020204" pitchFamily="34" charset="0"/>
              </a:rPr>
              <a:t>85 mg/m</a:t>
            </a:r>
            <a:r>
              <a:rPr lang="en-GB" baseline="30000" dirty="0">
                <a:solidFill>
                  <a:schemeClr val="tx1"/>
                </a:solidFill>
                <a:cs typeface="Arial" panose="020B0604020202020204" pitchFamily="34" charset="0"/>
              </a:rPr>
              <a:t>2</a:t>
            </a:r>
            <a:r>
              <a:rPr lang="en-GB" dirty="0">
                <a:solidFill>
                  <a:schemeClr val="tx1"/>
                </a:solidFill>
                <a:cs typeface="Arial" panose="020B0604020202020204" pitchFamily="34" charset="0"/>
              </a:rPr>
              <a:t> D1 </a:t>
            </a:r>
            <a:r>
              <a:rPr lang="en-GB" dirty="0" smtClean="0">
                <a:solidFill>
                  <a:schemeClr val="tx1"/>
                </a:solidFill>
                <a:cs typeface="Arial" panose="020B0604020202020204" pitchFamily="34" charset="0"/>
              </a:rPr>
              <a:t>q2w; </a:t>
            </a:r>
            <a:r>
              <a:rPr lang="en-GB" altLang="zh-CN" baseline="30000" dirty="0" smtClean="0">
                <a:solidFill>
                  <a:schemeClr val="tx1"/>
                </a:solidFill>
                <a:ea typeface="SimSun" pitchFamily="2" charset="-122"/>
              </a:rPr>
              <a:t>†</a:t>
            </a:r>
            <a:r>
              <a:rPr lang="en-GB" dirty="0" smtClean="0">
                <a:solidFill>
                  <a:schemeClr val="tx1"/>
                </a:solidFill>
                <a:cs typeface="Arial" panose="020B0604020202020204" pitchFamily="34" charset="0"/>
              </a:rPr>
              <a:t>Epirubicin </a:t>
            </a:r>
            <a:r>
              <a:rPr lang="en-GB" dirty="0">
                <a:solidFill>
                  <a:schemeClr val="tx1"/>
                </a:solidFill>
                <a:cs typeface="Arial" panose="020B0604020202020204" pitchFamily="34" charset="0"/>
              </a:rPr>
              <a:t>50 mg/m</a:t>
            </a:r>
            <a:r>
              <a:rPr lang="en-GB" baseline="30000" dirty="0">
                <a:solidFill>
                  <a:schemeClr val="tx1"/>
                </a:solidFill>
                <a:cs typeface="Arial" panose="020B0604020202020204" pitchFamily="34" charset="0"/>
              </a:rPr>
              <a:t>2</a:t>
            </a:r>
            <a:r>
              <a:rPr lang="en-GB" dirty="0">
                <a:solidFill>
                  <a:schemeClr val="tx1"/>
                </a:solidFill>
                <a:cs typeface="Arial" panose="020B0604020202020204" pitchFamily="34" charset="0"/>
              </a:rPr>
              <a:t> </a:t>
            </a:r>
            <a:r>
              <a:rPr lang="en-GB" dirty="0" smtClean="0">
                <a:solidFill>
                  <a:schemeClr val="tx1"/>
                </a:solidFill>
                <a:cs typeface="Arial" panose="020B0604020202020204" pitchFamily="34" charset="0"/>
              </a:rPr>
              <a:t>D1 + cisplatin </a:t>
            </a:r>
            <a:r>
              <a:rPr lang="en-GB" dirty="0">
                <a:solidFill>
                  <a:schemeClr val="tx1"/>
                </a:solidFill>
                <a:cs typeface="Arial" panose="020B0604020202020204" pitchFamily="34" charset="0"/>
              </a:rPr>
              <a:t>60 mg/m</a:t>
            </a:r>
            <a:r>
              <a:rPr lang="en-GB" baseline="30000" dirty="0">
                <a:solidFill>
                  <a:schemeClr val="tx1"/>
                </a:solidFill>
                <a:cs typeface="Arial" panose="020B0604020202020204" pitchFamily="34" charset="0"/>
              </a:rPr>
              <a:t>2</a:t>
            </a:r>
            <a:r>
              <a:rPr lang="en-GB" dirty="0">
                <a:solidFill>
                  <a:schemeClr val="tx1"/>
                </a:solidFill>
                <a:cs typeface="Arial" panose="020B0604020202020204" pitchFamily="34" charset="0"/>
              </a:rPr>
              <a:t> </a:t>
            </a:r>
            <a:r>
              <a:rPr lang="en-GB" dirty="0" smtClean="0">
                <a:solidFill>
                  <a:schemeClr val="tx1"/>
                </a:solidFill>
                <a:cs typeface="Arial" panose="020B0604020202020204" pitchFamily="34" charset="0"/>
              </a:rPr>
              <a:t>D1 + </a:t>
            </a:r>
            <a:r>
              <a:rPr lang="en-GB" dirty="0">
                <a:solidFill>
                  <a:schemeClr val="tx1"/>
                </a:solidFill>
                <a:cs typeface="Arial" panose="020B0604020202020204" pitchFamily="34" charset="0"/>
              </a:rPr>
              <a:t>5FU 200 mg/m</a:t>
            </a:r>
            <a:r>
              <a:rPr lang="en-GB" baseline="30000" dirty="0">
                <a:solidFill>
                  <a:schemeClr val="tx1"/>
                </a:solidFill>
                <a:cs typeface="Arial" panose="020B0604020202020204" pitchFamily="34" charset="0"/>
              </a:rPr>
              <a:t>2</a:t>
            </a:r>
            <a:r>
              <a:rPr lang="en-GB" dirty="0">
                <a:solidFill>
                  <a:schemeClr val="tx1"/>
                </a:solidFill>
                <a:cs typeface="Arial" panose="020B0604020202020204" pitchFamily="34" charset="0"/>
              </a:rPr>
              <a:t> (or capecitabine 1250 mg/m</a:t>
            </a:r>
            <a:r>
              <a:rPr lang="en-GB" baseline="30000" dirty="0">
                <a:solidFill>
                  <a:schemeClr val="tx1"/>
                </a:solidFill>
                <a:cs typeface="Arial" panose="020B0604020202020204" pitchFamily="34" charset="0"/>
              </a:rPr>
              <a:t>2</a:t>
            </a:r>
            <a:r>
              <a:rPr lang="en-GB" dirty="0">
                <a:solidFill>
                  <a:schemeClr val="tx1"/>
                </a:solidFill>
                <a:cs typeface="Arial" panose="020B0604020202020204" pitchFamily="34" charset="0"/>
              </a:rPr>
              <a:t> </a:t>
            </a:r>
            <a:r>
              <a:rPr lang="en-GB" dirty="0" err="1">
                <a:solidFill>
                  <a:schemeClr val="tx1"/>
                </a:solidFill>
                <a:cs typeface="Arial" panose="020B0604020202020204" pitchFamily="34" charset="0"/>
              </a:rPr>
              <a:t>po</a:t>
            </a:r>
            <a:r>
              <a:rPr lang="en-GB" dirty="0">
                <a:solidFill>
                  <a:schemeClr val="tx1"/>
                </a:solidFill>
                <a:cs typeface="Arial" panose="020B0604020202020204" pitchFamily="34" charset="0"/>
              </a:rPr>
              <a:t> divided into two doses D1</a:t>
            </a:r>
            <a:r>
              <a:rPr lang="en-GB" dirty="0">
                <a:solidFill>
                  <a:schemeClr val="tx1"/>
                </a:solidFill>
                <a:cs typeface="Arial" panose="020B0604020202020204" pitchFamily="34" charset="0"/>
                <a:sym typeface="Symbol" panose="05050102010706020507" pitchFamily="18" charset="2"/>
              </a:rPr>
              <a:t></a:t>
            </a:r>
            <a:r>
              <a:rPr lang="en-GB" dirty="0">
                <a:solidFill>
                  <a:schemeClr val="tx1"/>
                </a:solidFill>
                <a:cs typeface="Arial" panose="020B0604020202020204" pitchFamily="34" charset="0"/>
              </a:rPr>
              <a:t>21) </a:t>
            </a:r>
            <a:r>
              <a:rPr lang="en-GB" dirty="0" smtClean="0">
                <a:solidFill>
                  <a:schemeClr val="tx1"/>
                </a:solidFill>
                <a:cs typeface="Arial" panose="020B0604020202020204" pitchFamily="34" charset="0"/>
              </a:rPr>
              <a:t>q3w</a:t>
            </a:r>
            <a:endParaRPr lang="en-GB" dirty="0">
              <a:solidFill>
                <a:schemeClr val="tx1"/>
              </a:solidFill>
              <a:cs typeface="Arial" panose="020B0604020202020204" pitchFamily="34" charset="0"/>
            </a:endParaRPr>
          </a:p>
        </p:txBody>
      </p:sp>
      <p:sp>
        <p:nvSpPr>
          <p:cNvPr id="6" name="Text Placeholder 5"/>
          <p:cNvSpPr>
            <a:spLocks noGrp="1"/>
          </p:cNvSpPr>
          <p:nvPr>
            <p:ph type="body" sz="quarter" idx="11"/>
          </p:nvPr>
        </p:nvSpPr>
        <p:spPr>
          <a:xfrm>
            <a:off x="4250268" y="6096000"/>
            <a:ext cx="4528608" cy="487363"/>
          </a:xfrm>
        </p:spPr>
        <p:txBody>
          <a:bodyPr/>
          <a:lstStyle/>
          <a:p>
            <a:r>
              <a:rPr lang="en-US" dirty="0">
                <a:solidFill>
                  <a:schemeClr val="tx1"/>
                </a:solidFill>
                <a:latin typeface="Arial" panose="020B0604020202020204" pitchFamily="34" charset="0"/>
                <a:cs typeface="Arial" panose="020B0604020202020204" pitchFamily="34" charset="0"/>
              </a:rPr>
              <a:t>Al-</a:t>
            </a:r>
            <a:r>
              <a:rPr lang="en-US" dirty="0" err="1">
                <a:solidFill>
                  <a:schemeClr val="tx1"/>
                </a:solidFill>
                <a:latin typeface="Arial" panose="020B0604020202020204" pitchFamily="34" charset="0"/>
                <a:cs typeface="Arial" panose="020B0604020202020204" pitchFamily="34" charset="0"/>
              </a:rPr>
              <a:t>Batran</a:t>
            </a:r>
            <a:r>
              <a:rPr lang="en-US" dirty="0">
                <a:solidFill>
                  <a:schemeClr val="tx1"/>
                </a:solidFill>
                <a:latin typeface="Arial" panose="020B0604020202020204" pitchFamily="34" charset="0"/>
                <a:cs typeface="Arial" panose="020B0604020202020204" pitchFamily="34" charset="0"/>
              </a:rPr>
              <a:t> S-E, et al. Ann </a:t>
            </a:r>
            <a:r>
              <a:rPr lang="en-US" dirty="0" err="1">
                <a:solidFill>
                  <a:schemeClr val="tx1"/>
                </a:solidFill>
                <a:latin typeface="Arial" panose="020B0604020202020204" pitchFamily="34" charset="0"/>
                <a:cs typeface="Arial" panose="020B0604020202020204" pitchFamily="34" charset="0"/>
              </a:rPr>
              <a:t>Oncol</a:t>
            </a:r>
            <a:r>
              <a:rPr lang="en-US" dirty="0">
                <a:solidFill>
                  <a:schemeClr val="tx1"/>
                </a:solidFill>
                <a:latin typeface="Arial" panose="020B0604020202020204" pitchFamily="34" charset="0"/>
                <a:cs typeface="Arial" panose="020B0604020202020204" pitchFamily="34" charset="0"/>
              </a:rPr>
              <a:t> 2017;28(</a:t>
            </a:r>
            <a:r>
              <a:rPr lang="en-US" dirty="0" err="1">
                <a:solidFill>
                  <a:schemeClr val="tx1"/>
                </a:solidFill>
                <a:latin typeface="Arial" panose="020B0604020202020204" pitchFamily="34" charset="0"/>
                <a:cs typeface="Arial" panose="020B0604020202020204" pitchFamily="34" charset="0"/>
              </a:rPr>
              <a:t>Suppl</a:t>
            </a:r>
            <a:r>
              <a:rPr lang="en-US" dirty="0">
                <a:solidFill>
                  <a:schemeClr val="tx1"/>
                </a:solidFill>
                <a:latin typeface="Arial" panose="020B0604020202020204" pitchFamily="34" charset="0"/>
                <a:cs typeface="Arial" panose="020B0604020202020204" pitchFamily="34" charset="0"/>
              </a:rPr>
              <a:t> 5):</a:t>
            </a:r>
            <a:r>
              <a:rPr lang="en-US" dirty="0" err="1">
                <a:solidFill>
                  <a:schemeClr val="tx1"/>
                </a:solidFill>
                <a:latin typeface="Arial" panose="020B0604020202020204" pitchFamily="34" charset="0"/>
                <a:cs typeface="Arial" panose="020B0604020202020204" pitchFamily="34" charset="0"/>
              </a:rPr>
              <a:t>Abstr</a:t>
            </a:r>
            <a:r>
              <a:rPr lang="en-US" dirty="0">
                <a:solidFill>
                  <a:schemeClr val="tx1"/>
                </a:solidFill>
                <a:latin typeface="Arial" panose="020B0604020202020204" pitchFamily="34" charset="0"/>
                <a:cs typeface="Arial" panose="020B0604020202020204" pitchFamily="34" charset="0"/>
              </a:rPr>
              <a:t> </a:t>
            </a:r>
            <a:r>
              <a:rPr lang="en-US" dirty="0" smtClean="0">
                <a:solidFill>
                  <a:schemeClr val="tx1"/>
                </a:solidFill>
                <a:latin typeface="Arial" panose="020B0604020202020204" pitchFamily="34" charset="0"/>
                <a:cs typeface="Arial" panose="020B0604020202020204" pitchFamily="34" charset="0"/>
              </a:rPr>
              <a:t>LBA27_PR</a:t>
            </a:r>
            <a:endParaRPr lang="en-US" dirty="0">
              <a:solidFill>
                <a:schemeClr val="tx1"/>
              </a:solidFill>
              <a:latin typeface="Arial" panose="020B0604020202020204" pitchFamily="34" charset="0"/>
              <a:cs typeface="Arial" panose="020B0604020202020204" pitchFamily="34" charset="0"/>
            </a:endParaRPr>
          </a:p>
        </p:txBody>
      </p:sp>
      <p:sp>
        <p:nvSpPr>
          <p:cNvPr id="7" name="Oval 14"/>
          <p:cNvSpPr>
            <a:spLocks noChangeArrowheads="1"/>
          </p:cNvSpPr>
          <p:nvPr/>
        </p:nvSpPr>
        <p:spPr bwMode="auto">
          <a:xfrm>
            <a:off x="3941537" y="3279722"/>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en-GB" altLang="zh-CN" sz="1600" b="1" dirty="0" smtClean="0">
                <a:solidFill>
                  <a:srgbClr val="043882"/>
                </a:solidFill>
                <a:ea typeface="SimSun" pitchFamily="2" charset="-122"/>
              </a:rPr>
              <a:t>R</a:t>
            </a:r>
          </a:p>
          <a:p>
            <a:pPr algn="ctr"/>
            <a:r>
              <a:rPr lang="en-GB" altLang="zh-CN" sz="1600" b="1" dirty="0" smtClean="0">
                <a:solidFill>
                  <a:srgbClr val="043882"/>
                </a:solidFill>
                <a:ea typeface="SimSun" pitchFamily="2" charset="-122"/>
              </a:rPr>
              <a:t>1:1</a:t>
            </a:r>
            <a:endParaRPr lang="en-GB" altLang="zh-CN" sz="1600" b="1" dirty="0">
              <a:solidFill>
                <a:srgbClr val="043882"/>
              </a:solidFill>
              <a:ea typeface="SimSun" pitchFamily="2" charset="-122"/>
            </a:endParaRPr>
          </a:p>
        </p:txBody>
      </p:sp>
      <p:cxnSp>
        <p:nvCxnSpPr>
          <p:cNvPr id="9" name="AutoShape 15"/>
          <p:cNvCxnSpPr>
            <a:cxnSpLocks noChangeShapeType="1"/>
            <a:stCxn id="7" idx="0"/>
            <a:endCxn id="14" idx="1"/>
          </p:cNvCxnSpPr>
          <p:nvPr/>
        </p:nvCxnSpPr>
        <p:spPr bwMode="auto">
          <a:xfrm rot="5400000" flipH="1" flipV="1">
            <a:off x="4216228" y="2630641"/>
            <a:ext cx="666189" cy="631975"/>
          </a:xfrm>
          <a:prstGeom prst="bentConnector2">
            <a:avLst/>
          </a:prstGeom>
          <a:noFill/>
          <a:ln w="57150">
            <a:solidFill>
              <a:schemeClr val="bg2">
                <a:lumMod val="60000"/>
                <a:lumOff val="40000"/>
              </a:schemeClr>
            </a:solidFill>
            <a:round/>
            <a:headEnd/>
            <a:tailEnd type="triangle" w="med" len="med"/>
          </a:ln>
        </p:spPr>
      </p:cxnSp>
      <p:sp>
        <p:nvSpPr>
          <p:cNvPr id="10" name="AutoShape 12"/>
          <p:cNvSpPr>
            <a:spLocks noChangeArrowheads="1"/>
          </p:cNvSpPr>
          <p:nvPr/>
        </p:nvSpPr>
        <p:spPr bwMode="auto">
          <a:xfrm>
            <a:off x="8116435" y="2349214"/>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rgbClr val="FFFFFF"/>
                </a:solidFill>
                <a:ea typeface="SimSun" pitchFamily="2" charset="-122"/>
              </a:rPr>
              <a:t>PD</a:t>
            </a:r>
          </a:p>
        </p:txBody>
      </p:sp>
      <p:sp>
        <p:nvSpPr>
          <p:cNvPr id="11" name="Content Placeholder 26"/>
          <p:cNvSpPr txBox="1">
            <a:spLocks/>
          </p:cNvSpPr>
          <p:nvPr/>
        </p:nvSpPr>
        <p:spPr bwMode="auto">
          <a:xfrm>
            <a:off x="4796666" y="2964632"/>
            <a:ext cx="4424706" cy="848939"/>
          </a:xfrm>
          <a:prstGeom prst="rect">
            <a:avLst/>
          </a:prstGeom>
          <a:noFill/>
          <a:ln w="9525">
            <a:noFill/>
            <a:miter lim="800000"/>
            <a:headEnd/>
            <a:tailEnd/>
          </a:ln>
        </p:spPr>
        <p:txBody>
          <a:bodyPr/>
          <a:lstStyle/>
          <a:p>
            <a:pPr marL="190500" indent="-190500">
              <a:spcBef>
                <a:spcPts val="0"/>
              </a:spcBef>
              <a:spcAft>
                <a:spcPts val="0"/>
              </a:spcAft>
              <a:defRPr/>
            </a:pPr>
            <a:r>
              <a:rPr lang="en-GB" sz="1400" b="1" dirty="0">
                <a:solidFill>
                  <a:srgbClr val="043882"/>
                </a:solidFill>
                <a:latin typeface="Arial"/>
              </a:rPr>
              <a:t>Stratification</a:t>
            </a:r>
          </a:p>
          <a:p>
            <a:pPr marL="203200" indent="-203200">
              <a:spcBef>
                <a:spcPts val="0"/>
              </a:spcBef>
              <a:spcAft>
                <a:spcPts val="0"/>
              </a:spcAft>
              <a:buFont typeface="Arial" pitchFamily="34" charset="0"/>
              <a:buChar char="•"/>
              <a:defRPr/>
            </a:pPr>
            <a:r>
              <a:rPr lang="en-GB" sz="1400" dirty="0">
                <a:solidFill>
                  <a:srgbClr val="4D4D4D"/>
                </a:solidFill>
                <a:latin typeface="Arial"/>
              </a:rPr>
              <a:t>ECOG PS (0 or 1 vs. </a:t>
            </a:r>
            <a:r>
              <a:rPr lang="en-GB" sz="1400" dirty="0" smtClean="0">
                <a:solidFill>
                  <a:srgbClr val="4D4D4D"/>
                </a:solidFill>
                <a:latin typeface="Arial"/>
              </a:rPr>
              <a:t>2)</a:t>
            </a:r>
          </a:p>
          <a:p>
            <a:pPr marL="203200" indent="-203200">
              <a:spcBef>
                <a:spcPts val="0"/>
              </a:spcBef>
              <a:spcAft>
                <a:spcPts val="0"/>
              </a:spcAft>
              <a:buFont typeface="Arial" pitchFamily="34" charset="0"/>
              <a:buChar char="•"/>
              <a:defRPr/>
            </a:pPr>
            <a:r>
              <a:rPr lang="en-GB" sz="1400" spc="-40" dirty="0" smtClean="0">
                <a:solidFill>
                  <a:srgbClr val="4D4D4D"/>
                </a:solidFill>
                <a:latin typeface="Arial"/>
              </a:rPr>
              <a:t>Primary location </a:t>
            </a:r>
            <a:r>
              <a:rPr lang="en-GB" sz="1400" spc="-40" dirty="0">
                <a:solidFill>
                  <a:srgbClr val="4D4D4D"/>
                </a:solidFill>
                <a:latin typeface="Arial"/>
              </a:rPr>
              <a:t>(GEJ type I vs. type II/III vs. </a:t>
            </a:r>
            <a:r>
              <a:rPr lang="en-GB" sz="1400" spc="-40" dirty="0" smtClean="0">
                <a:solidFill>
                  <a:srgbClr val="4D4D4D"/>
                </a:solidFill>
                <a:latin typeface="Arial"/>
              </a:rPr>
              <a:t>stomach)</a:t>
            </a:r>
          </a:p>
          <a:p>
            <a:pPr marL="203200" indent="-203200">
              <a:spcBef>
                <a:spcPts val="0"/>
              </a:spcBef>
              <a:spcAft>
                <a:spcPts val="0"/>
              </a:spcAft>
              <a:buFont typeface="Arial" pitchFamily="34" charset="0"/>
              <a:buChar char="•"/>
              <a:defRPr/>
            </a:pPr>
            <a:r>
              <a:rPr lang="en-GB" sz="1400" dirty="0">
                <a:solidFill>
                  <a:srgbClr val="4D4D4D"/>
                </a:solidFill>
                <a:latin typeface="Arial"/>
              </a:rPr>
              <a:t>A</a:t>
            </a:r>
            <a:r>
              <a:rPr lang="en-GB" sz="1400" dirty="0" smtClean="0">
                <a:solidFill>
                  <a:srgbClr val="4D4D4D"/>
                </a:solidFill>
                <a:latin typeface="Arial"/>
              </a:rPr>
              <a:t>ge </a:t>
            </a:r>
            <a:r>
              <a:rPr lang="en-GB" sz="1400" dirty="0">
                <a:solidFill>
                  <a:srgbClr val="4D4D4D"/>
                </a:solidFill>
                <a:latin typeface="Arial"/>
              </a:rPr>
              <a:t>(&lt;60 vs. 60–69 vs. ≥70 </a:t>
            </a:r>
            <a:r>
              <a:rPr lang="en-GB" sz="1400" dirty="0" smtClean="0">
                <a:solidFill>
                  <a:srgbClr val="4D4D4D"/>
                </a:solidFill>
                <a:latin typeface="Arial"/>
              </a:rPr>
              <a:t>years)</a:t>
            </a:r>
          </a:p>
          <a:p>
            <a:pPr marL="203200" indent="-203200">
              <a:spcBef>
                <a:spcPts val="0"/>
              </a:spcBef>
              <a:spcAft>
                <a:spcPts val="0"/>
              </a:spcAft>
              <a:buFont typeface="Arial" pitchFamily="34" charset="0"/>
              <a:buChar char="•"/>
              <a:defRPr/>
            </a:pPr>
            <a:r>
              <a:rPr lang="en-GB" sz="1400" dirty="0" smtClean="0">
                <a:solidFill>
                  <a:srgbClr val="4D4D4D"/>
                </a:solidFill>
                <a:latin typeface="Arial"/>
              </a:rPr>
              <a:t>Nodal </a:t>
            </a:r>
            <a:r>
              <a:rPr lang="en-GB" sz="1400" dirty="0">
                <a:solidFill>
                  <a:srgbClr val="4D4D4D"/>
                </a:solidFill>
                <a:latin typeface="Arial"/>
              </a:rPr>
              <a:t>status (</a:t>
            </a:r>
            <a:r>
              <a:rPr lang="en-GB" sz="1400" dirty="0" err="1">
                <a:solidFill>
                  <a:srgbClr val="4D4D4D"/>
                </a:solidFill>
                <a:latin typeface="Arial"/>
              </a:rPr>
              <a:t>cN</a:t>
            </a:r>
            <a:r>
              <a:rPr lang="en-GB" sz="1400" dirty="0">
                <a:solidFill>
                  <a:srgbClr val="4D4D4D"/>
                </a:solidFill>
                <a:latin typeface="Arial"/>
              </a:rPr>
              <a:t>+ vs. </a:t>
            </a:r>
            <a:r>
              <a:rPr lang="en-GB" sz="1400" dirty="0" err="1">
                <a:solidFill>
                  <a:srgbClr val="4D4D4D"/>
                </a:solidFill>
                <a:latin typeface="Arial"/>
              </a:rPr>
              <a:t>cN</a:t>
            </a:r>
            <a:r>
              <a:rPr lang="en-GB" sz="1400" dirty="0">
                <a:solidFill>
                  <a:srgbClr val="4D4D4D"/>
                </a:solidFill>
                <a:latin typeface="Arial"/>
              </a:rPr>
              <a:t>-)</a:t>
            </a:r>
          </a:p>
        </p:txBody>
      </p:sp>
      <p:cxnSp>
        <p:nvCxnSpPr>
          <p:cNvPr id="12" name="AutoShape 19"/>
          <p:cNvCxnSpPr>
            <a:cxnSpLocks noChangeShapeType="1"/>
            <a:stCxn id="15" idx="3"/>
            <a:endCxn id="7" idx="2"/>
          </p:cNvCxnSpPr>
          <p:nvPr/>
        </p:nvCxnSpPr>
        <p:spPr bwMode="auto">
          <a:xfrm flipV="1">
            <a:off x="3684814" y="3571822"/>
            <a:ext cx="256723" cy="1"/>
          </a:xfrm>
          <a:prstGeom prst="straightConnector1">
            <a:avLst/>
          </a:prstGeom>
          <a:noFill/>
          <a:ln w="57150">
            <a:solidFill>
              <a:schemeClr val="bg2">
                <a:lumMod val="60000"/>
                <a:lumOff val="40000"/>
              </a:schemeClr>
            </a:solidFill>
            <a:round/>
            <a:headEnd type="none" w="med" len="med"/>
            <a:tailEnd type="none" w="med" len="med"/>
          </a:ln>
        </p:spPr>
      </p:cxnSp>
      <p:cxnSp>
        <p:nvCxnSpPr>
          <p:cNvPr id="13" name="AutoShape 21"/>
          <p:cNvCxnSpPr>
            <a:cxnSpLocks noChangeShapeType="1"/>
            <a:stCxn id="14" idx="3"/>
            <a:endCxn id="10" idx="1"/>
          </p:cNvCxnSpPr>
          <p:nvPr/>
        </p:nvCxnSpPr>
        <p:spPr bwMode="auto">
          <a:xfrm>
            <a:off x="7543800" y="2613533"/>
            <a:ext cx="572635" cy="0"/>
          </a:xfrm>
          <a:prstGeom prst="straightConnector1">
            <a:avLst/>
          </a:prstGeom>
          <a:noFill/>
          <a:ln w="57150">
            <a:solidFill>
              <a:schemeClr val="bg2">
                <a:lumMod val="60000"/>
                <a:lumOff val="40000"/>
              </a:schemeClr>
            </a:solidFill>
            <a:round/>
            <a:headEnd/>
            <a:tailEnd type="triangle" w="med" len="med"/>
          </a:ln>
        </p:spPr>
      </p:cxnSp>
      <p:sp>
        <p:nvSpPr>
          <p:cNvPr id="14" name="AutoShape 8"/>
          <p:cNvSpPr>
            <a:spLocks noChangeArrowheads="1"/>
          </p:cNvSpPr>
          <p:nvPr/>
        </p:nvSpPr>
        <p:spPr bwMode="auto">
          <a:xfrm>
            <a:off x="4865310" y="2203164"/>
            <a:ext cx="2678490"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en-US" altLang="zh-CN" dirty="0" smtClean="0">
                <a:solidFill>
                  <a:srgbClr val="FFFFFF"/>
                </a:solidFill>
                <a:latin typeface="Arial" panose="020B0604020202020204" pitchFamily="34" charset="0"/>
                <a:cs typeface="Arial" panose="020B0604020202020204" pitchFamily="34" charset="0"/>
              </a:rPr>
              <a:t>FLOT* </a:t>
            </a:r>
            <a:r>
              <a:rPr lang="en-US" altLang="zh-CN" dirty="0">
                <a:solidFill>
                  <a:srgbClr val="FFFFFF"/>
                </a:solidFill>
                <a:latin typeface="Arial" panose="020B0604020202020204" pitchFamily="34" charset="0"/>
                <a:cs typeface="Arial" panose="020B0604020202020204" pitchFamily="34" charset="0"/>
              </a:rPr>
              <a:t>x 4, resection, then </a:t>
            </a:r>
            <a:r>
              <a:rPr lang="en-US" altLang="zh-CN" dirty="0" smtClean="0">
                <a:solidFill>
                  <a:srgbClr val="FFFFFF"/>
                </a:solidFill>
                <a:latin typeface="Arial" panose="020B0604020202020204" pitchFamily="34" charset="0"/>
                <a:cs typeface="Arial" panose="020B0604020202020204" pitchFamily="34" charset="0"/>
              </a:rPr>
              <a:t>FLOT* </a:t>
            </a:r>
            <a:r>
              <a:rPr lang="en-US" altLang="zh-CN" dirty="0">
                <a:solidFill>
                  <a:srgbClr val="FFFFFF"/>
                </a:solidFill>
                <a:latin typeface="Arial" panose="020B0604020202020204" pitchFamily="34" charset="0"/>
                <a:cs typeface="Arial" panose="020B0604020202020204" pitchFamily="34" charset="0"/>
              </a:rPr>
              <a:t>x 4 </a:t>
            </a:r>
            <a:endParaRPr lang="en-US" altLang="zh-CN" dirty="0" smtClean="0">
              <a:solidFill>
                <a:srgbClr val="FFFFFF"/>
              </a:solidFill>
              <a:latin typeface="Arial" panose="020B0604020202020204" pitchFamily="34" charset="0"/>
              <a:cs typeface="Arial" panose="020B0604020202020204" pitchFamily="34" charset="0"/>
            </a:endParaRPr>
          </a:p>
          <a:p>
            <a:pPr algn="ctr" defTabSz="892175" eaLnBrk="0" hangingPunct="0"/>
            <a:r>
              <a:rPr lang="en-US" altLang="zh-CN" dirty="0" smtClean="0">
                <a:solidFill>
                  <a:srgbClr val="FFFFFF"/>
                </a:solidFill>
                <a:latin typeface="Arial" panose="020B0604020202020204" pitchFamily="34" charset="0"/>
                <a:cs typeface="Arial" panose="020B0604020202020204" pitchFamily="34" charset="0"/>
              </a:rPr>
              <a:t>(</a:t>
            </a:r>
            <a:r>
              <a:rPr lang="en-US" altLang="zh-CN" dirty="0">
                <a:solidFill>
                  <a:srgbClr val="FFFFFF"/>
                </a:solidFill>
                <a:latin typeface="Arial" panose="020B0604020202020204" pitchFamily="34" charset="0"/>
                <a:cs typeface="Arial" panose="020B0604020202020204" pitchFamily="34" charset="0"/>
              </a:rPr>
              <a:t>n=356)</a:t>
            </a:r>
            <a:endParaRPr lang="en-GB" altLang="zh-CN" dirty="0">
              <a:solidFill>
                <a:srgbClr val="FFFFFF"/>
              </a:solidFill>
              <a:ea typeface="SimSun" pitchFamily="2" charset="-122"/>
            </a:endParaRPr>
          </a:p>
        </p:txBody>
      </p:sp>
      <p:sp>
        <p:nvSpPr>
          <p:cNvPr id="15" name="AutoShape 9"/>
          <p:cNvSpPr>
            <a:spLocks noChangeArrowheads="1"/>
          </p:cNvSpPr>
          <p:nvPr/>
        </p:nvSpPr>
        <p:spPr bwMode="auto">
          <a:xfrm>
            <a:off x="365124" y="2114244"/>
            <a:ext cx="3319690" cy="2915157"/>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en-US" altLang="zh-CN" dirty="0">
                <a:solidFill>
                  <a:srgbClr val="FFFFFF"/>
                </a:solidFill>
                <a:ea typeface="SimSun" pitchFamily="2" charset="-122"/>
              </a:rPr>
              <a:t>Key patient inclusion criteria</a:t>
            </a:r>
            <a:endParaRPr lang="en-GB" altLang="zh-CN" dirty="0">
              <a:solidFill>
                <a:srgbClr val="FFFFFF"/>
              </a:solidFill>
              <a:ea typeface="SimSun" pitchFamily="2" charset="-122"/>
            </a:endParaRPr>
          </a:p>
          <a:p>
            <a:pPr marL="285750" indent="-285750" defTabSz="892175" eaLnBrk="0" hangingPunct="0">
              <a:spcAft>
                <a:spcPct val="30000"/>
              </a:spcAft>
              <a:buFont typeface="Arial" panose="020B0604020202020204" pitchFamily="34" charset="0"/>
              <a:buChar char="•"/>
            </a:pPr>
            <a:r>
              <a:rPr lang="en-GB" altLang="zh-CN" dirty="0">
                <a:solidFill>
                  <a:srgbClr val="FFFFFF"/>
                </a:solidFill>
                <a:latin typeface="Arial" panose="020B0604020202020204" pitchFamily="34" charset="0"/>
                <a:cs typeface="Arial" panose="020B0604020202020204" pitchFamily="34" charset="0"/>
              </a:rPr>
              <a:t>Gastric cancer or adenocarcinoma of the GEJ type I</a:t>
            </a:r>
            <a:r>
              <a:rPr lang="en-GB" altLang="zh-CN" dirty="0">
                <a:solidFill>
                  <a:srgbClr val="FFFFFF"/>
                </a:solidFill>
                <a:latin typeface="Arial" panose="020B0604020202020204" pitchFamily="34" charset="0"/>
                <a:cs typeface="Arial" panose="020B0604020202020204" pitchFamily="34" charset="0"/>
                <a:sym typeface="Symbol" panose="05050102010706020507" pitchFamily="18" charset="2"/>
              </a:rPr>
              <a:t></a:t>
            </a:r>
            <a:r>
              <a:rPr lang="en-GB" altLang="zh-CN" dirty="0">
                <a:solidFill>
                  <a:srgbClr val="FFFFFF"/>
                </a:solidFill>
                <a:latin typeface="Arial" panose="020B0604020202020204" pitchFamily="34" charset="0"/>
                <a:cs typeface="Arial" panose="020B0604020202020204" pitchFamily="34" charset="0"/>
              </a:rPr>
              <a:t>III</a:t>
            </a:r>
          </a:p>
          <a:p>
            <a:pPr marL="285750" indent="-285750" defTabSz="892175" eaLnBrk="0" hangingPunct="0">
              <a:spcAft>
                <a:spcPct val="30000"/>
              </a:spcAft>
              <a:buFont typeface="Arial" panose="020B0604020202020204" pitchFamily="34" charset="0"/>
              <a:buChar char="•"/>
            </a:pPr>
            <a:r>
              <a:rPr lang="en-GB" altLang="zh-CN" dirty="0">
                <a:solidFill>
                  <a:srgbClr val="FFFFFF"/>
                </a:solidFill>
                <a:latin typeface="Arial" panose="020B0604020202020204" pitchFamily="34" charset="0"/>
                <a:cs typeface="Arial" panose="020B0604020202020204" pitchFamily="34" charset="0"/>
              </a:rPr>
              <a:t>Medically and technically operable</a:t>
            </a:r>
          </a:p>
          <a:p>
            <a:pPr marL="285750" indent="-285750" defTabSz="892175" eaLnBrk="0" hangingPunct="0">
              <a:spcAft>
                <a:spcPct val="30000"/>
              </a:spcAft>
              <a:buFont typeface="Arial" panose="020B0604020202020204" pitchFamily="34" charset="0"/>
              <a:buChar char="•"/>
            </a:pPr>
            <a:r>
              <a:rPr lang="en-GB" altLang="zh-CN" dirty="0">
                <a:solidFill>
                  <a:srgbClr val="FFFFFF"/>
                </a:solidFill>
                <a:latin typeface="Arial" panose="020B0604020202020204" pitchFamily="34" charset="0"/>
                <a:cs typeface="Arial" panose="020B0604020202020204" pitchFamily="34" charset="0"/>
              </a:rPr>
              <a:t>cT2-4/</a:t>
            </a:r>
            <a:r>
              <a:rPr lang="en-GB" altLang="zh-CN" dirty="0" err="1">
                <a:solidFill>
                  <a:srgbClr val="FFFFFF"/>
                </a:solidFill>
                <a:latin typeface="Arial" panose="020B0604020202020204" pitchFamily="34" charset="0"/>
                <a:cs typeface="Arial" panose="020B0604020202020204" pitchFamily="34" charset="0"/>
              </a:rPr>
              <a:t>cN</a:t>
            </a:r>
            <a:r>
              <a:rPr lang="en-GB" altLang="zh-CN" dirty="0">
                <a:solidFill>
                  <a:srgbClr val="FFFFFF"/>
                </a:solidFill>
                <a:latin typeface="Arial" panose="020B0604020202020204" pitchFamily="34" charset="0"/>
                <a:cs typeface="Arial" panose="020B0604020202020204" pitchFamily="34" charset="0"/>
              </a:rPr>
              <a:t>-any/cM0 or </a:t>
            </a:r>
            <a:br>
              <a:rPr lang="en-GB" altLang="zh-CN" dirty="0">
                <a:solidFill>
                  <a:srgbClr val="FFFFFF"/>
                </a:solidFill>
                <a:latin typeface="Arial" panose="020B0604020202020204" pitchFamily="34" charset="0"/>
                <a:cs typeface="Arial" panose="020B0604020202020204" pitchFamily="34" charset="0"/>
              </a:rPr>
            </a:br>
            <a:r>
              <a:rPr lang="en-GB" altLang="zh-CN" dirty="0" err="1">
                <a:solidFill>
                  <a:srgbClr val="FFFFFF"/>
                </a:solidFill>
                <a:latin typeface="Arial" panose="020B0604020202020204" pitchFamily="34" charset="0"/>
                <a:cs typeface="Arial" panose="020B0604020202020204" pitchFamily="34" charset="0"/>
              </a:rPr>
              <a:t>cT</a:t>
            </a:r>
            <a:r>
              <a:rPr lang="en-GB" altLang="zh-CN" dirty="0">
                <a:solidFill>
                  <a:srgbClr val="FFFFFF"/>
                </a:solidFill>
                <a:latin typeface="Arial" panose="020B0604020202020204" pitchFamily="34" charset="0"/>
                <a:cs typeface="Arial" panose="020B0604020202020204" pitchFamily="34" charset="0"/>
              </a:rPr>
              <a:t>-any/</a:t>
            </a:r>
            <a:r>
              <a:rPr lang="en-GB" altLang="zh-CN" dirty="0" err="1">
                <a:solidFill>
                  <a:srgbClr val="FFFFFF"/>
                </a:solidFill>
                <a:latin typeface="Arial" panose="020B0604020202020204" pitchFamily="34" charset="0"/>
                <a:cs typeface="Arial" panose="020B0604020202020204" pitchFamily="34" charset="0"/>
              </a:rPr>
              <a:t>cN</a:t>
            </a:r>
            <a:r>
              <a:rPr lang="en-GB" altLang="zh-CN" dirty="0">
                <a:solidFill>
                  <a:srgbClr val="FFFFFF"/>
                </a:solidFill>
                <a:latin typeface="Arial" panose="020B0604020202020204" pitchFamily="34" charset="0"/>
                <a:cs typeface="Arial" panose="020B0604020202020204" pitchFamily="34" charset="0"/>
              </a:rPr>
              <a:t>+/cM0</a:t>
            </a:r>
          </a:p>
          <a:p>
            <a:pPr defTabSz="892175" eaLnBrk="0" hangingPunct="0">
              <a:spcAft>
                <a:spcPct val="30000"/>
              </a:spcAft>
            </a:pPr>
            <a:r>
              <a:rPr lang="en-GB" altLang="zh-CN" dirty="0">
                <a:solidFill>
                  <a:srgbClr val="FFFFFF"/>
                </a:solidFill>
                <a:latin typeface="Arial" panose="020B0604020202020204" pitchFamily="34" charset="0"/>
                <a:cs typeface="Arial" panose="020B0604020202020204" pitchFamily="34" charset="0"/>
              </a:rPr>
              <a:t>(n=716)</a:t>
            </a:r>
          </a:p>
        </p:txBody>
      </p:sp>
      <p:sp>
        <p:nvSpPr>
          <p:cNvPr id="16" name="Rectangle 9"/>
          <p:cNvSpPr txBox="1">
            <a:spLocks noChangeArrowheads="1"/>
          </p:cNvSpPr>
          <p:nvPr/>
        </p:nvSpPr>
        <p:spPr bwMode="auto">
          <a:xfrm>
            <a:off x="365124" y="5026045"/>
            <a:ext cx="4130676" cy="79904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b="1" dirty="0" smtClean="0">
                <a:solidFill>
                  <a:schemeClr val="bg2"/>
                </a:solidFill>
              </a:rPr>
              <a:t>PRIMARY ENDPOINT</a:t>
            </a:r>
          </a:p>
          <a:p>
            <a:r>
              <a:rPr lang="en-GB" dirty="0" smtClean="0"/>
              <a:t>OS</a:t>
            </a:r>
          </a:p>
          <a:p>
            <a:endParaRPr lang="en-GB" dirty="0"/>
          </a:p>
        </p:txBody>
      </p:sp>
      <p:sp>
        <p:nvSpPr>
          <p:cNvPr id="17" name="Content Placeholder 26"/>
          <p:cNvSpPr txBox="1">
            <a:spLocks/>
          </p:cNvSpPr>
          <p:nvPr/>
        </p:nvSpPr>
        <p:spPr>
          <a:xfrm>
            <a:off x="4648200" y="5026045"/>
            <a:ext cx="4130675" cy="799043"/>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b="1" dirty="0" smtClean="0">
                <a:solidFill>
                  <a:schemeClr val="bg2"/>
                </a:solidFill>
              </a:rPr>
              <a:t>SECONDARY ENDPOINTS</a:t>
            </a:r>
          </a:p>
          <a:p>
            <a:r>
              <a:rPr lang="en-GB" dirty="0" smtClean="0"/>
              <a:t>PFS, safety</a:t>
            </a:r>
            <a:endParaRPr lang="en-GB" dirty="0"/>
          </a:p>
        </p:txBody>
      </p:sp>
      <p:cxnSp>
        <p:nvCxnSpPr>
          <p:cNvPr id="18" name="AutoShape 16"/>
          <p:cNvCxnSpPr>
            <a:cxnSpLocks noChangeShapeType="1"/>
            <a:stCxn id="7" idx="4"/>
            <a:endCxn id="21" idx="1"/>
          </p:cNvCxnSpPr>
          <p:nvPr/>
        </p:nvCxnSpPr>
        <p:spPr bwMode="auto">
          <a:xfrm rot="16200000" flipH="1">
            <a:off x="4216461" y="3880795"/>
            <a:ext cx="665722" cy="631975"/>
          </a:xfrm>
          <a:prstGeom prst="bentConnector2">
            <a:avLst/>
          </a:prstGeom>
          <a:noFill/>
          <a:ln w="57150">
            <a:solidFill>
              <a:schemeClr val="bg2">
                <a:lumMod val="60000"/>
                <a:lumOff val="40000"/>
              </a:schemeClr>
            </a:solidFill>
            <a:round/>
            <a:headEnd/>
            <a:tailEnd type="triangle" w="med" len="med"/>
          </a:ln>
        </p:spPr>
      </p:cxnSp>
      <p:sp>
        <p:nvSpPr>
          <p:cNvPr id="19" name="AutoShape 12"/>
          <p:cNvSpPr>
            <a:spLocks noChangeArrowheads="1"/>
          </p:cNvSpPr>
          <p:nvPr/>
        </p:nvSpPr>
        <p:spPr bwMode="auto">
          <a:xfrm>
            <a:off x="8116435" y="4265325"/>
            <a:ext cx="657678"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rgbClr val="FFFFFF"/>
                </a:solidFill>
                <a:ea typeface="SimSun" pitchFamily="2" charset="-122"/>
              </a:rPr>
              <a:t>PD</a:t>
            </a:r>
          </a:p>
        </p:txBody>
      </p:sp>
      <p:cxnSp>
        <p:nvCxnSpPr>
          <p:cNvPr id="20" name="AutoShape 20"/>
          <p:cNvCxnSpPr>
            <a:cxnSpLocks noChangeShapeType="1"/>
            <a:stCxn id="21" idx="3"/>
            <a:endCxn id="19" idx="1"/>
          </p:cNvCxnSpPr>
          <p:nvPr/>
        </p:nvCxnSpPr>
        <p:spPr bwMode="auto">
          <a:xfrm>
            <a:off x="7542220" y="4529644"/>
            <a:ext cx="574215" cy="0"/>
          </a:xfrm>
          <a:prstGeom prst="straightConnector1">
            <a:avLst/>
          </a:prstGeom>
          <a:noFill/>
          <a:ln w="57150">
            <a:solidFill>
              <a:schemeClr val="bg2">
                <a:lumMod val="60000"/>
                <a:lumOff val="40000"/>
              </a:schemeClr>
            </a:solidFill>
            <a:prstDash val="sysDot"/>
            <a:round/>
            <a:headEnd/>
            <a:tailEnd type="triangle" w="med" len="med"/>
          </a:ln>
        </p:spPr>
      </p:cxnSp>
      <p:sp>
        <p:nvSpPr>
          <p:cNvPr id="21" name="AutoShape 12"/>
          <p:cNvSpPr>
            <a:spLocks noChangeArrowheads="1"/>
          </p:cNvSpPr>
          <p:nvPr/>
        </p:nvSpPr>
        <p:spPr bwMode="auto">
          <a:xfrm>
            <a:off x="4865310" y="4119276"/>
            <a:ext cx="2676910"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en-GB" altLang="zh-CN" dirty="0" smtClean="0">
                <a:solidFill>
                  <a:srgbClr val="4D4D4D"/>
                </a:solidFill>
                <a:ea typeface="SimSun" pitchFamily="2" charset="-122"/>
              </a:rPr>
              <a:t>ECF/ECX</a:t>
            </a:r>
            <a:r>
              <a:rPr lang="en-GB" altLang="zh-CN" baseline="30000" dirty="0" smtClean="0">
                <a:solidFill>
                  <a:srgbClr val="4D4D4D"/>
                </a:solidFill>
                <a:ea typeface="SimSun" pitchFamily="2" charset="-122"/>
              </a:rPr>
              <a:t>†</a:t>
            </a:r>
            <a:r>
              <a:rPr lang="en-GB" altLang="zh-CN" dirty="0" smtClean="0">
                <a:solidFill>
                  <a:srgbClr val="4D4D4D"/>
                </a:solidFill>
                <a:ea typeface="SimSun" pitchFamily="2" charset="-122"/>
              </a:rPr>
              <a:t> </a:t>
            </a:r>
            <a:r>
              <a:rPr lang="en-GB" altLang="zh-CN" dirty="0">
                <a:solidFill>
                  <a:srgbClr val="4D4D4D"/>
                </a:solidFill>
                <a:ea typeface="SimSun" pitchFamily="2" charset="-122"/>
              </a:rPr>
              <a:t>x 3, resection, then </a:t>
            </a:r>
            <a:r>
              <a:rPr lang="en-GB" altLang="zh-CN" dirty="0" smtClean="0">
                <a:solidFill>
                  <a:srgbClr val="4D4D4D"/>
                </a:solidFill>
                <a:ea typeface="SimSun" pitchFamily="2" charset="-122"/>
              </a:rPr>
              <a:t>ECF/ECX</a:t>
            </a:r>
            <a:r>
              <a:rPr lang="en-GB" altLang="zh-CN" baseline="30000" dirty="0" smtClean="0">
                <a:solidFill>
                  <a:srgbClr val="4D4D4D"/>
                </a:solidFill>
                <a:ea typeface="SimSun" pitchFamily="2" charset="-122"/>
              </a:rPr>
              <a:t>†</a:t>
            </a:r>
            <a:r>
              <a:rPr lang="en-GB" altLang="zh-CN" dirty="0" smtClean="0">
                <a:solidFill>
                  <a:srgbClr val="4D4D4D"/>
                </a:solidFill>
                <a:ea typeface="SimSun" pitchFamily="2" charset="-122"/>
              </a:rPr>
              <a:t> </a:t>
            </a:r>
            <a:r>
              <a:rPr lang="en-GB" altLang="zh-CN" dirty="0">
                <a:solidFill>
                  <a:srgbClr val="4D4D4D"/>
                </a:solidFill>
                <a:ea typeface="SimSun" pitchFamily="2" charset="-122"/>
              </a:rPr>
              <a:t>x 3 (n=360)</a:t>
            </a:r>
          </a:p>
        </p:txBody>
      </p:sp>
    </p:spTree>
    <p:extLst>
      <p:ext uri="{BB962C8B-B14F-4D97-AF65-F5344CB8AC3E}">
        <p14:creationId xmlns="" xmlns:p14="http://schemas.microsoft.com/office/powerpoint/2010/main" val="24505524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kern="1200" dirty="0" smtClean="0"/>
              <a:t>LBA27_PR: Docetaxel, oxaliplatin, and fluorouracil/leucovorin (FLOT) for resectable esophagogastric cancer: updated results from multicenter, randomized phase 3 FLOT4-AIO trial (German Gastric Group at AIO) </a:t>
            </a:r>
            <a:br>
              <a:rPr lang="en-US" kern="1200" dirty="0" smtClean="0"/>
            </a:br>
            <a:r>
              <a:rPr lang="en-US" kern="1200" dirty="0" smtClean="0"/>
              <a:t>– Al-</a:t>
            </a:r>
            <a:r>
              <a:rPr lang="en-US" kern="1200" dirty="0" err="1" smtClean="0"/>
              <a:t>Batran</a:t>
            </a:r>
            <a:r>
              <a:rPr lang="en-US" kern="1200" dirty="0" smtClean="0"/>
              <a:t> S-E, et al</a:t>
            </a:r>
            <a:endParaRPr lang="en-US" kern="1200" dirty="0"/>
          </a:p>
        </p:txBody>
      </p:sp>
      <p:sp>
        <p:nvSpPr>
          <p:cNvPr id="7" name="Content Placeholder 193"/>
          <p:cNvSpPr>
            <a:spLocks noGrp="1"/>
          </p:cNvSpPr>
          <p:nvPr>
            <p:ph idx="1"/>
          </p:nvPr>
        </p:nvSpPr>
        <p:spPr/>
        <p:txBody>
          <a:bodyPr/>
          <a:lstStyle/>
          <a:p>
            <a:pPr marL="0" indent="0">
              <a:buNone/>
            </a:pPr>
            <a:r>
              <a:rPr lang="en-GB" b="1" dirty="0" smtClean="0"/>
              <a:t>Key results</a:t>
            </a:r>
            <a:endParaRPr lang="en-GB" b="1" dirty="0"/>
          </a:p>
        </p:txBody>
      </p:sp>
      <p:sp>
        <p:nvSpPr>
          <p:cNvPr id="5" name="Text Placeholder 4"/>
          <p:cNvSpPr>
            <a:spLocks noGrp="1"/>
          </p:cNvSpPr>
          <p:nvPr>
            <p:ph type="body" sz="quarter" idx="10"/>
          </p:nvPr>
        </p:nvSpPr>
        <p:spPr/>
        <p:txBody>
          <a:bodyPr/>
          <a:lstStyle/>
          <a:p>
            <a:r>
              <a:rPr lang="en-GB" dirty="0" smtClean="0"/>
              <a:t>*Projected OS rates</a:t>
            </a:r>
            <a:endParaRPr lang="en-GB" dirty="0"/>
          </a:p>
        </p:txBody>
      </p:sp>
      <p:sp>
        <p:nvSpPr>
          <p:cNvPr id="6" name="Text Placeholder 5"/>
          <p:cNvSpPr>
            <a:spLocks noGrp="1"/>
          </p:cNvSpPr>
          <p:nvPr>
            <p:ph type="body" sz="quarter" idx="11"/>
          </p:nvPr>
        </p:nvSpPr>
        <p:spPr>
          <a:xfrm>
            <a:off x="4137512" y="6096000"/>
            <a:ext cx="4641363" cy="487363"/>
          </a:xfrm>
        </p:spPr>
        <p:txBody>
          <a:bodyPr/>
          <a:lstStyle/>
          <a:p>
            <a:r>
              <a:rPr lang="en-US" dirty="0" smtClean="0"/>
              <a:t>Al-</a:t>
            </a:r>
            <a:r>
              <a:rPr lang="en-US" dirty="0" err="1" smtClean="0"/>
              <a:t>Batran</a:t>
            </a:r>
            <a:r>
              <a:rPr lang="en-US" dirty="0" smtClean="0"/>
              <a:t> S-E, et al. Ann </a:t>
            </a:r>
            <a:r>
              <a:rPr lang="en-US" dirty="0" err="1" smtClean="0"/>
              <a:t>Oncol</a:t>
            </a:r>
            <a:r>
              <a:rPr lang="en-US" dirty="0" smtClean="0"/>
              <a:t> 2017;28(</a:t>
            </a:r>
            <a:r>
              <a:rPr lang="en-US" dirty="0" err="1" smtClean="0"/>
              <a:t>Suppl</a:t>
            </a:r>
            <a:r>
              <a:rPr lang="en-US" dirty="0" smtClean="0"/>
              <a:t> 5):</a:t>
            </a:r>
            <a:r>
              <a:rPr lang="en-US" dirty="0" err="1" smtClean="0"/>
              <a:t>Abstr</a:t>
            </a:r>
            <a:r>
              <a:rPr lang="en-US" dirty="0" smtClean="0"/>
              <a:t> LBA27_PR</a:t>
            </a:r>
            <a:endParaRPr lang="en-US" dirty="0"/>
          </a:p>
        </p:txBody>
      </p:sp>
      <p:sp>
        <p:nvSpPr>
          <p:cNvPr id="9" name="Content Placeholder 6"/>
          <p:cNvSpPr txBox="1">
            <a:spLocks/>
          </p:cNvSpPr>
          <p:nvPr/>
        </p:nvSpPr>
        <p:spPr>
          <a:xfrm>
            <a:off x="457200" y="1251647"/>
            <a:ext cx="8229600" cy="466202"/>
          </a:xfrm>
          <a:prstGeom prst="rect">
            <a:avLst/>
          </a:prstGeom>
        </p:spPr>
        <p:txBody>
          <a:bodyPr vert="horz" lIns="91440" tIns="45720" rIns="91440" bIns="45720" rtlCol="0">
            <a:normAutofit/>
          </a:bodyPr>
          <a:lstStyle>
            <a:lvl1pPr marL="342900" marR="0" indent="-342900" algn="l" defTabSz="914400" rtl="0" eaLnBrk="1" fontAlgn="base" latinLnBrk="0" hangingPunct="1">
              <a:lnSpc>
                <a:spcPct val="100000"/>
              </a:lnSpc>
              <a:spcBef>
                <a:spcPct val="20000"/>
              </a:spcBef>
              <a:spcAft>
                <a:spcPct val="0"/>
              </a:spcAft>
              <a:buClr>
                <a:srgbClr val="D52B17"/>
              </a:buClr>
              <a:buSzTx/>
              <a:buFont typeface="Arial" panose="020B0604020202020204" pitchFamily="34" charset="0"/>
              <a:buChar char="♦"/>
              <a:tabLst/>
              <a:defRPr sz="2000" kern="1200">
                <a:solidFill>
                  <a:srgbClr val="000000"/>
                </a:solidFill>
                <a:latin typeface="Arial" panose="020B0604020202020204" pitchFamily="34" charset="0"/>
                <a:ea typeface="+mn-ea"/>
                <a:cs typeface="Arial" panose="020B0604020202020204" pitchFamily="34" charset="0"/>
              </a:defRPr>
            </a:lvl1pPr>
            <a:lvl2pPr marL="742950" marR="0" indent="-285750" algn="l" defTabSz="914400" rtl="0" eaLnBrk="1" fontAlgn="base" latinLnBrk="0" hangingPunct="1">
              <a:lnSpc>
                <a:spcPct val="100000"/>
              </a:lnSpc>
              <a:spcBef>
                <a:spcPct val="20000"/>
              </a:spcBef>
              <a:spcAft>
                <a:spcPct val="0"/>
              </a:spcAft>
              <a:buClr>
                <a:srgbClr val="D52B17"/>
              </a:buClr>
              <a:buSzTx/>
              <a:buFontTx/>
              <a:buChar char="•"/>
              <a:tabLst/>
              <a:defRPr sz="1800" kern="1200">
                <a:solidFill>
                  <a:srgbClr val="000000"/>
                </a:solidFill>
                <a:latin typeface="Arial" panose="020B0604020202020204" pitchFamily="34" charset="0"/>
                <a:ea typeface="+mn-ea"/>
                <a:cs typeface="Arial" panose="020B0604020202020204" pitchFamily="34" charset="0"/>
              </a:defRPr>
            </a:lvl2pPr>
            <a:lvl3pPr marL="1143000" marR="0" indent="-228600" algn="l" defTabSz="914400" rtl="0" eaLnBrk="1" fontAlgn="base" latinLnBrk="0" hangingPunct="1">
              <a:lnSpc>
                <a:spcPct val="100000"/>
              </a:lnSpc>
              <a:spcBef>
                <a:spcPct val="20000"/>
              </a:spcBef>
              <a:spcAft>
                <a:spcPct val="0"/>
              </a:spcAft>
              <a:buClr>
                <a:srgbClr val="D52B17"/>
              </a:buClr>
              <a:buSzTx/>
              <a:buFont typeface="Arial" panose="020B0604020202020204" pitchFamily="34" charset="0"/>
              <a:buChar char="–"/>
              <a:tabLst/>
              <a:defRPr sz="1600" kern="1200">
                <a:solidFill>
                  <a:srgbClr val="000000"/>
                </a:solidFill>
                <a:latin typeface="Arial" panose="020B0604020202020204" pitchFamily="34" charset="0"/>
                <a:ea typeface="+mn-ea"/>
                <a:cs typeface="Arial" panose="020B0604020202020204" pitchFamily="34" charset="0"/>
              </a:defRPr>
            </a:lvl3pPr>
            <a:lvl4pPr marL="1600200" marR="0" indent="-228600" algn="l" defTabSz="914400" rtl="0" eaLnBrk="1" fontAlgn="base" latinLnBrk="0" hangingPunct="1">
              <a:lnSpc>
                <a:spcPct val="100000"/>
              </a:lnSpc>
              <a:spcBef>
                <a:spcPct val="20000"/>
              </a:spcBef>
              <a:spcAft>
                <a:spcPct val="0"/>
              </a:spcAft>
              <a:buClr>
                <a:srgbClr val="D52B17"/>
              </a:buClr>
              <a:buSzTx/>
              <a:buFontTx/>
              <a:buChar char="•"/>
              <a:tabLst/>
              <a:defRPr sz="1400" kern="1200">
                <a:solidFill>
                  <a:srgbClr val="000000"/>
                </a:solidFill>
                <a:latin typeface="Arial" panose="020B0604020202020204" pitchFamily="34" charset="0"/>
                <a:ea typeface="+mn-ea"/>
                <a:cs typeface="Arial" panose="020B0604020202020204" pitchFamily="34" charset="0"/>
              </a:defRPr>
            </a:lvl4pPr>
            <a:lvl5pPr marL="2057400" marR="0" indent="-228600" algn="l" defTabSz="914400" rtl="0" eaLnBrk="1" fontAlgn="base" latinLnBrk="0" hangingPunct="1">
              <a:lnSpc>
                <a:spcPct val="100000"/>
              </a:lnSpc>
              <a:spcBef>
                <a:spcPct val="20000"/>
              </a:spcBef>
              <a:spcAft>
                <a:spcPct val="0"/>
              </a:spcAft>
              <a:buClr>
                <a:srgbClr val="D52B17"/>
              </a:buClr>
              <a:buSzTx/>
              <a:buFontTx/>
              <a:buChar char="•"/>
              <a:tabLst/>
              <a:defRPr sz="1400" kern="1200">
                <a:solidFill>
                  <a:srgbClr val="000000"/>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en-US" sz="1800" dirty="0" smtClean="0">
              <a:solidFill>
                <a:schemeClr val="tx1"/>
              </a:solidFill>
            </a:endParaRPr>
          </a:p>
        </p:txBody>
      </p:sp>
      <p:graphicFrame>
        <p:nvGraphicFramePr>
          <p:cNvPr id="10" name="Table 9"/>
          <p:cNvGraphicFramePr>
            <a:graphicFrameLocks noGrp="1"/>
          </p:cNvGraphicFramePr>
          <p:nvPr>
            <p:extLst>
              <p:ext uri="{D42A27DB-BD31-4B8C-83A1-F6EECF244321}">
                <p14:modId xmlns="" xmlns:p14="http://schemas.microsoft.com/office/powerpoint/2010/main" val="2858914954"/>
              </p:ext>
            </p:extLst>
          </p:nvPr>
        </p:nvGraphicFramePr>
        <p:xfrm>
          <a:off x="5876145" y="2339869"/>
          <a:ext cx="3080478" cy="1188720"/>
        </p:xfrm>
        <a:graphic>
          <a:graphicData uri="http://schemas.openxmlformats.org/drawingml/2006/table">
            <a:tbl>
              <a:tblPr firstRow="1" bandRow="1">
                <a:tableStyleId>{5C22544A-7EE6-4342-B048-85BDC9FD1C3A}</a:tableStyleId>
              </a:tblPr>
              <a:tblGrid>
                <a:gridCol w="1341619"/>
                <a:gridCol w="899410"/>
                <a:gridCol w="839449"/>
              </a:tblGrid>
              <a:tr h="235924">
                <a:tc>
                  <a:txBody>
                    <a:bodyPr/>
                    <a:lstStyle/>
                    <a:p>
                      <a:endParaRPr lang="en-GB" sz="1200" dirty="0">
                        <a:solidFill>
                          <a:srgbClr val="000000"/>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smtClean="0">
                          <a:solidFill>
                            <a:srgbClr val="000000"/>
                          </a:solidFill>
                          <a:latin typeface="Arial" panose="020B0604020202020204" pitchFamily="34" charset="0"/>
                          <a:cs typeface="Arial" panose="020B0604020202020204" pitchFamily="34" charset="0"/>
                        </a:rPr>
                        <a:t>ECF/ECX</a:t>
                      </a:r>
                      <a:endParaRPr lang="en-GB" sz="1200" dirty="0">
                        <a:solidFill>
                          <a:srgbClr val="000000"/>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smtClean="0">
                          <a:solidFill>
                            <a:srgbClr val="000000"/>
                          </a:solidFill>
                          <a:latin typeface="Arial" panose="020B0604020202020204" pitchFamily="34" charset="0"/>
                          <a:cs typeface="Arial" panose="020B0604020202020204" pitchFamily="34" charset="0"/>
                        </a:rPr>
                        <a:t>FLOT</a:t>
                      </a:r>
                      <a:endParaRPr lang="en-GB" sz="1200" dirty="0">
                        <a:solidFill>
                          <a:srgbClr val="000000"/>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282238">
                <a:tc>
                  <a:txBody>
                    <a:bodyPr/>
                    <a:lstStyle/>
                    <a:p>
                      <a:r>
                        <a:rPr lang="en-GB" sz="1200" dirty="0" err="1" smtClean="0">
                          <a:solidFill>
                            <a:srgbClr val="000000"/>
                          </a:solidFill>
                          <a:latin typeface="Arial" panose="020B0604020202020204" pitchFamily="34" charset="0"/>
                          <a:cs typeface="Arial" panose="020B0604020202020204" pitchFamily="34" charset="0"/>
                        </a:rPr>
                        <a:t>mOS</a:t>
                      </a:r>
                      <a:r>
                        <a:rPr lang="en-GB" sz="1200" dirty="0" smtClean="0">
                          <a:solidFill>
                            <a:srgbClr val="000000"/>
                          </a:solidFill>
                          <a:latin typeface="Arial" panose="020B0604020202020204" pitchFamily="34" charset="0"/>
                          <a:cs typeface="Arial" panose="020B0604020202020204" pitchFamily="34" charset="0"/>
                        </a:rPr>
                        <a:t>, months</a:t>
                      </a:r>
                      <a:r>
                        <a:rPr lang="en-GB" sz="1200" baseline="0" dirty="0" smtClean="0">
                          <a:solidFill>
                            <a:srgbClr val="000000"/>
                          </a:solidFill>
                          <a:latin typeface="Arial" panose="020B0604020202020204" pitchFamily="34" charset="0"/>
                          <a:cs typeface="Arial" panose="020B0604020202020204" pitchFamily="34" charset="0"/>
                        </a:rPr>
                        <a:t> (95%CI)</a:t>
                      </a:r>
                      <a:endParaRPr lang="en-GB" sz="1200" dirty="0">
                        <a:solidFill>
                          <a:srgbClr val="000000"/>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smtClean="0">
                          <a:solidFill>
                            <a:srgbClr val="000000"/>
                          </a:solidFill>
                          <a:latin typeface="Arial" panose="020B0604020202020204" pitchFamily="34" charset="0"/>
                          <a:cs typeface="Arial" panose="020B0604020202020204" pitchFamily="34" charset="0"/>
                        </a:rPr>
                        <a:t>35</a:t>
                      </a:r>
                    </a:p>
                    <a:p>
                      <a:pPr algn="ctr"/>
                      <a:r>
                        <a:rPr lang="en-GB" sz="1200" dirty="0" smtClean="0">
                          <a:solidFill>
                            <a:srgbClr val="000000"/>
                          </a:solidFill>
                          <a:latin typeface="Arial" panose="020B0604020202020204" pitchFamily="34" charset="0"/>
                          <a:cs typeface="Arial" panose="020B0604020202020204" pitchFamily="34" charset="0"/>
                        </a:rPr>
                        <a:t>(27, 46)</a:t>
                      </a:r>
                      <a:endParaRPr lang="en-GB" sz="1200" dirty="0">
                        <a:solidFill>
                          <a:srgbClr val="000000"/>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smtClean="0">
                          <a:solidFill>
                            <a:srgbClr val="000000"/>
                          </a:solidFill>
                          <a:latin typeface="Arial" panose="020B0604020202020204" pitchFamily="34" charset="0"/>
                          <a:cs typeface="Arial" panose="020B0604020202020204" pitchFamily="34" charset="0"/>
                        </a:rPr>
                        <a:t>50</a:t>
                      </a:r>
                    </a:p>
                    <a:p>
                      <a:pPr algn="ctr"/>
                      <a:r>
                        <a:rPr lang="en-GB" sz="1200" dirty="0" smtClean="0">
                          <a:solidFill>
                            <a:srgbClr val="000000"/>
                          </a:solidFill>
                          <a:latin typeface="Arial" panose="020B0604020202020204" pitchFamily="34" charset="0"/>
                          <a:cs typeface="Arial" panose="020B0604020202020204" pitchFamily="34" charset="0"/>
                        </a:rPr>
                        <a:t>(38, NE)</a:t>
                      </a:r>
                      <a:endParaRPr lang="en-GB" sz="1200" dirty="0">
                        <a:solidFill>
                          <a:srgbClr val="000000"/>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193173">
                <a:tc>
                  <a:txBody>
                    <a:bodyPr/>
                    <a:lstStyle/>
                    <a:p>
                      <a:r>
                        <a:rPr lang="en-GB" sz="1200" dirty="0" smtClean="0">
                          <a:solidFill>
                            <a:srgbClr val="000000"/>
                          </a:solidFill>
                          <a:latin typeface="Arial" panose="020B0604020202020204" pitchFamily="34" charset="0"/>
                          <a:cs typeface="Arial" panose="020B0604020202020204" pitchFamily="34" charset="0"/>
                        </a:rPr>
                        <a:t>HR (95%CI)</a:t>
                      </a:r>
                    </a:p>
                    <a:p>
                      <a:r>
                        <a:rPr lang="en-GB" sz="1200" dirty="0" smtClean="0">
                          <a:solidFill>
                            <a:srgbClr val="000000"/>
                          </a:solidFill>
                          <a:latin typeface="Arial" panose="020B0604020202020204" pitchFamily="34" charset="0"/>
                          <a:cs typeface="Arial" panose="020B0604020202020204" pitchFamily="34" charset="0"/>
                        </a:rPr>
                        <a:t>Log-rank p-value</a:t>
                      </a:r>
                      <a:endParaRPr lang="en-GB" sz="1200" dirty="0">
                        <a:solidFill>
                          <a:srgbClr val="000000"/>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rgbClr val="0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gridSpan="2">
                  <a:txBody>
                    <a:bodyPr/>
                    <a:lstStyle/>
                    <a:p>
                      <a:pPr algn="ctr"/>
                      <a:r>
                        <a:rPr lang="en-GB" sz="1200" dirty="0" smtClean="0">
                          <a:solidFill>
                            <a:srgbClr val="000000"/>
                          </a:solidFill>
                          <a:latin typeface="Arial" panose="020B0604020202020204" pitchFamily="34" charset="0"/>
                          <a:cs typeface="Arial" panose="020B0604020202020204" pitchFamily="34" charset="0"/>
                        </a:rPr>
                        <a:t>0.77 (0.63,</a:t>
                      </a:r>
                      <a:r>
                        <a:rPr lang="en-GB" sz="1200" baseline="0" dirty="0" smtClean="0">
                          <a:solidFill>
                            <a:srgbClr val="000000"/>
                          </a:solidFill>
                          <a:latin typeface="Arial" panose="020B0604020202020204" pitchFamily="34" charset="0"/>
                          <a:cs typeface="Arial" panose="020B0604020202020204" pitchFamily="34" charset="0"/>
                        </a:rPr>
                        <a:t> </a:t>
                      </a:r>
                      <a:r>
                        <a:rPr lang="en-GB" sz="1200" dirty="0" smtClean="0">
                          <a:solidFill>
                            <a:srgbClr val="000000"/>
                          </a:solidFill>
                          <a:latin typeface="Arial" panose="020B0604020202020204" pitchFamily="34" charset="0"/>
                          <a:cs typeface="Arial" panose="020B0604020202020204" pitchFamily="34" charset="0"/>
                        </a:rPr>
                        <a:t>0.94)</a:t>
                      </a:r>
                    </a:p>
                    <a:p>
                      <a:pPr algn="ctr"/>
                      <a:r>
                        <a:rPr lang="en-GB" sz="1200" dirty="0" smtClean="0">
                          <a:solidFill>
                            <a:srgbClr val="000000"/>
                          </a:solidFill>
                          <a:latin typeface="Arial" panose="020B0604020202020204" pitchFamily="34" charset="0"/>
                          <a:cs typeface="Arial" panose="020B0604020202020204" pitchFamily="34" charset="0"/>
                        </a:rPr>
                        <a:t>0.012</a:t>
                      </a:r>
                      <a:endParaRPr lang="en-GB" sz="1200" dirty="0">
                        <a:solidFill>
                          <a:srgbClr val="000000"/>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rgbClr val="0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endParaRPr lang="en-GB" dirty="0"/>
                    </a:p>
                  </a:txBody>
                  <a:tcPr/>
                </a:tc>
              </a:tr>
            </a:tbl>
          </a:graphicData>
        </a:graphic>
      </p:graphicFrame>
      <p:graphicFrame>
        <p:nvGraphicFramePr>
          <p:cNvPr id="11" name="Table 10"/>
          <p:cNvGraphicFramePr>
            <a:graphicFrameLocks noGrp="1"/>
          </p:cNvGraphicFramePr>
          <p:nvPr>
            <p:extLst>
              <p:ext uri="{D42A27DB-BD31-4B8C-83A1-F6EECF244321}">
                <p14:modId xmlns="" xmlns:p14="http://schemas.microsoft.com/office/powerpoint/2010/main" val="1273303799"/>
              </p:ext>
            </p:extLst>
          </p:nvPr>
        </p:nvGraphicFramePr>
        <p:xfrm>
          <a:off x="6512963" y="3808516"/>
          <a:ext cx="2488630" cy="1097280"/>
        </p:xfrm>
        <a:graphic>
          <a:graphicData uri="http://schemas.openxmlformats.org/drawingml/2006/table">
            <a:tbl>
              <a:tblPr firstRow="1" bandRow="1">
                <a:tableStyleId>{5C22544A-7EE6-4342-B048-85BDC9FD1C3A}</a:tableStyleId>
              </a:tblPr>
              <a:tblGrid>
                <a:gridCol w="1049575"/>
                <a:gridCol w="846944"/>
                <a:gridCol w="592111"/>
              </a:tblGrid>
              <a:tr h="167047">
                <a:tc>
                  <a:txBody>
                    <a:bodyPr/>
                    <a:lstStyle/>
                    <a:p>
                      <a:r>
                        <a:rPr lang="en-GB" sz="1200" dirty="0" smtClean="0">
                          <a:solidFill>
                            <a:srgbClr val="000000"/>
                          </a:solidFill>
                          <a:latin typeface="Arial" panose="020B0604020202020204" pitchFamily="34" charset="0"/>
                          <a:cs typeface="Arial" panose="020B0604020202020204" pitchFamily="34" charset="0"/>
                        </a:rPr>
                        <a:t>OS rate*, %</a:t>
                      </a:r>
                      <a:endParaRPr lang="en-GB" sz="1200" dirty="0">
                        <a:solidFill>
                          <a:srgbClr val="000000"/>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smtClean="0">
                          <a:solidFill>
                            <a:srgbClr val="000000"/>
                          </a:solidFill>
                          <a:latin typeface="Arial" panose="020B0604020202020204" pitchFamily="34" charset="0"/>
                          <a:cs typeface="Arial" panose="020B0604020202020204" pitchFamily="34" charset="0"/>
                        </a:rPr>
                        <a:t>ECF/ECX</a:t>
                      </a:r>
                      <a:endParaRPr lang="en-GB" sz="1200" dirty="0">
                        <a:solidFill>
                          <a:srgbClr val="000000"/>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smtClean="0">
                          <a:solidFill>
                            <a:srgbClr val="000000"/>
                          </a:solidFill>
                          <a:latin typeface="Arial" panose="020B0604020202020204" pitchFamily="34" charset="0"/>
                          <a:cs typeface="Arial" panose="020B0604020202020204" pitchFamily="34" charset="0"/>
                        </a:rPr>
                        <a:t>FLOT</a:t>
                      </a:r>
                      <a:endParaRPr lang="en-GB" sz="1200" dirty="0">
                        <a:solidFill>
                          <a:srgbClr val="000000"/>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r>
                        <a:rPr lang="en-GB" sz="1200" dirty="0" smtClean="0">
                          <a:solidFill>
                            <a:srgbClr val="000000"/>
                          </a:solidFill>
                          <a:latin typeface="Arial" panose="020B0604020202020204" pitchFamily="34" charset="0"/>
                          <a:cs typeface="Arial" panose="020B0604020202020204" pitchFamily="34" charset="0"/>
                        </a:rPr>
                        <a:t>2-year</a:t>
                      </a:r>
                      <a:endParaRPr lang="en-GB" sz="1200" dirty="0">
                        <a:solidFill>
                          <a:srgbClr val="000000"/>
                        </a:solidFill>
                        <a:latin typeface="Arial" panose="020B0604020202020204" pitchFamily="34" charset="0"/>
                        <a:cs typeface="Arial" panose="020B0604020202020204" pitchFamily="34" charset="0"/>
                      </a:endParaRPr>
                    </a:p>
                  </a:txBody>
                  <a:tcPr>
                    <a:lnL w="12700" cmpd="sng">
                      <a:noFill/>
                    </a:lnL>
                    <a:lnR w="12700" cmpd="sng">
                      <a:noFill/>
                    </a:lnR>
                    <a:lnT w="12700" cap="flat" cmpd="sng" algn="ctr">
                      <a:solidFill>
                        <a:srgbClr val="0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200" dirty="0" smtClean="0">
                          <a:solidFill>
                            <a:srgbClr val="000000"/>
                          </a:solidFill>
                          <a:latin typeface="Arial" panose="020B0604020202020204" pitchFamily="34" charset="0"/>
                          <a:cs typeface="Arial" panose="020B0604020202020204" pitchFamily="34" charset="0"/>
                        </a:rPr>
                        <a:t>59</a:t>
                      </a:r>
                      <a:endParaRPr lang="en-GB" sz="1200" dirty="0">
                        <a:solidFill>
                          <a:srgbClr val="000000"/>
                        </a:solidFill>
                        <a:latin typeface="Arial" panose="020B0604020202020204" pitchFamily="34" charset="0"/>
                        <a:cs typeface="Arial" panose="020B0604020202020204" pitchFamily="34" charset="0"/>
                      </a:endParaRPr>
                    </a:p>
                  </a:txBody>
                  <a:tcPr>
                    <a:lnL w="12700" cmpd="sng">
                      <a:noFill/>
                    </a:lnL>
                    <a:lnR w="12700" cmpd="sng">
                      <a:noFill/>
                    </a:lnR>
                    <a:lnT w="12700" cap="flat" cmpd="sng" algn="ctr">
                      <a:solidFill>
                        <a:srgbClr val="0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200" dirty="0" smtClean="0">
                          <a:solidFill>
                            <a:srgbClr val="000000"/>
                          </a:solidFill>
                          <a:latin typeface="Arial" panose="020B0604020202020204" pitchFamily="34" charset="0"/>
                          <a:cs typeface="Arial" panose="020B0604020202020204" pitchFamily="34" charset="0"/>
                        </a:rPr>
                        <a:t>68</a:t>
                      </a:r>
                      <a:endParaRPr lang="en-GB" sz="1200" dirty="0">
                        <a:solidFill>
                          <a:srgbClr val="000000"/>
                        </a:solidFill>
                        <a:latin typeface="Arial" panose="020B0604020202020204" pitchFamily="34" charset="0"/>
                        <a:cs typeface="Arial" panose="020B0604020202020204" pitchFamily="34" charset="0"/>
                      </a:endParaRPr>
                    </a:p>
                  </a:txBody>
                  <a:tcPr>
                    <a:lnL w="12700" cmpd="sng">
                      <a:noFill/>
                    </a:lnL>
                    <a:lnR w="12700" cmpd="sng">
                      <a:noFill/>
                    </a:lnR>
                    <a:lnT w="12700" cap="flat" cmpd="sng" algn="ctr">
                      <a:solidFill>
                        <a:srgbClr val="0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0">
                <a:tc>
                  <a:txBody>
                    <a:bodyPr/>
                    <a:lstStyle/>
                    <a:p>
                      <a:r>
                        <a:rPr lang="en-GB" sz="1200" dirty="0" smtClean="0">
                          <a:solidFill>
                            <a:srgbClr val="000000"/>
                          </a:solidFill>
                          <a:latin typeface="Arial" panose="020B0604020202020204" pitchFamily="34" charset="0"/>
                          <a:cs typeface="Arial" panose="020B0604020202020204" pitchFamily="34" charset="0"/>
                        </a:rPr>
                        <a:t>3-year</a:t>
                      </a:r>
                      <a:endParaRPr lang="en-GB" sz="1200" dirty="0">
                        <a:solidFill>
                          <a:srgbClr val="000000"/>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200" dirty="0" smtClean="0">
                          <a:solidFill>
                            <a:srgbClr val="000000"/>
                          </a:solidFill>
                          <a:latin typeface="Arial" panose="020B0604020202020204" pitchFamily="34" charset="0"/>
                          <a:cs typeface="Arial" panose="020B0604020202020204" pitchFamily="34" charset="0"/>
                        </a:rPr>
                        <a:t>48</a:t>
                      </a:r>
                      <a:endParaRPr lang="en-GB" sz="1200" dirty="0">
                        <a:solidFill>
                          <a:srgbClr val="000000"/>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200" dirty="0" smtClean="0">
                          <a:solidFill>
                            <a:srgbClr val="000000"/>
                          </a:solidFill>
                          <a:latin typeface="Arial" panose="020B0604020202020204" pitchFamily="34" charset="0"/>
                          <a:cs typeface="Arial" panose="020B0604020202020204" pitchFamily="34" charset="0"/>
                        </a:rPr>
                        <a:t>57</a:t>
                      </a:r>
                      <a:endParaRPr lang="en-GB" sz="1200" dirty="0">
                        <a:solidFill>
                          <a:srgbClr val="000000"/>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0">
                <a:tc>
                  <a:txBody>
                    <a:bodyPr/>
                    <a:lstStyle/>
                    <a:p>
                      <a:r>
                        <a:rPr lang="en-GB" sz="1200" dirty="0" smtClean="0">
                          <a:solidFill>
                            <a:srgbClr val="000000"/>
                          </a:solidFill>
                          <a:latin typeface="Arial" panose="020B0604020202020204" pitchFamily="34" charset="0"/>
                          <a:cs typeface="Arial" panose="020B0604020202020204" pitchFamily="34" charset="0"/>
                        </a:rPr>
                        <a:t>5-year</a:t>
                      </a:r>
                      <a:endParaRPr lang="en-GB" sz="1200" dirty="0">
                        <a:solidFill>
                          <a:srgbClr val="000000"/>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smtClean="0">
                          <a:solidFill>
                            <a:srgbClr val="000000"/>
                          </a:solidFill>
                          <a:latin typeface="Arial" panose="020B0604020202020204" pitchFamily="34" charset="0"/>
                          <a:cs typeface="Arial" panose="020B0604020202020204" pitchFamily="34" charset="0"/>
                        </a:rPr>
                        <a:t>36</a:t>
                      </a:r>
                      <a:endParaRPr lang="en-GB" sz="1200" dirty="0">
                        <a:solidFill>
                          <a:srgbClr val="000000"/>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smtClean="0">
                          <a:solidFill>
                            <a:srgbClr val="000000"/>
                          </a:solidFill>
                          <a:latin typeface="Arial" panose="020B0604020202020204" pitchFamily="34" charset="0"/>
                          <a:cs typeface="Arial" panose="020B0604020202020204" pitchFamily="34" charset="0"/>
                        </a:rPr>
                        <a:t>45</a:t>
                      </a:r>
                      <a:endParaRPr lang="en-GB" sz="1200" dirty="0">
                        <a:solidFill>
                          <a:srgbClr val="000000"/>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pSp>
        <p:nvGrpSpPr>
          <p:cNvPr id="13" name="Group 12"/>
          <p:cNvGrpSpPr/>
          <p:nvPr/>
        </p:nvGrpSpPr>
        <p:grpSpPr>
          <a:xfrm>
            <a:off x="927436" y="2186222"/>
            <a:ext cx="4576591" cy="3152599"/>
            <a:chOff x="1979297" y="2258810"/>
            <a:chExt cx="4728272" cy="3082688"/>
          </a:xfrm>
        </p:grpSpPr>
        <p:grpSp>
          <p:nvGrpSpPr>
            <p:cNvPr id="14" name="Group 13"/>
            <p:cNvGrpSpPr/>
            <p:nvPr/>
          </p:nvGrpSpPr>
          <p:grpSpPr>
            <a:xfrm>
              <a:off x="2614623" y="2396465"/>
              <a:ext cx="3906738" cy="2177881"/>
              <a:chOff x="836615" y="2448719"/>
              <a:chExt cx="3906738" cy="2177881"/>
            </a:xfrm>
          </p:grpSpPr>
          <p:sp>
            <p:nvSpPr>
              <p:cNvPr id="31" name="Freeform 30"/>
              <p:cNvSpPr>
                <a:spLocks/>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2" name="Line 6"/>
              <p:cNvSpPr>
                <a:spLocks noChangeShapeType="1"/>
              </p:cNvSpPr>
              <p:nvPr/>
            </p:nvSpPr>
            <p:spPr bwMode="auto">
              <a:xfrm>
                <a:off x="836615" y="2448719"/>
                <a:ext cx="88900" cy="0"/>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3" name="Line 7"/>
              <p:cNvSpPr>
                <a:spLocks noChangeShapeType="1"/>
              </p:cNvSpPr>
              <p:nvPr/>
            </p:nvSpPr>
            <p:spPr bwMode="auto">
              <a:xfrm>
                <a:off x="836615" y="2843041"/>
                <a:ext cx="88900" cy="0"/>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4" name="Line 8"/>
              <p:cNvSpPr>
                <a:spLocks noChangeShapeType="1"/>
              </p:cNvSpPr>
              <p:nvPr/>
            </p:nvSpPr>
            <p:spPr bwMode="auto">
              <a:xfrm>
                <a:off x="836615" y="3228723"/>
                <a:ext cx="88900" cy="0"/>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5" name="Line 9"/>
              <p:cNvSpPr>
                <a:spLocks noChangeShapeType="1"/>
              </p:cNvSpPr>
              <p:nvPr/>
            </p:nvSpPr>
            <p:spPr bwMode="auto">
              <a:xfrm>
                <a:off x="836615" y="3627365"/>
                <a:ext cx="88900" cy="0"/>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6" name="Line 10"/>
              <p:cNvSpPr>
                <a:spLocks noChangeShapeType="1"/>
              </p:cNvSpPr>
              <p:nvPr/>
            </p:nvSpPr>
            <p:spPr bwMode="auto">
              <a:xfrm>
                <a:off x="836615" y="4017368"/>
                <a:ext cx="88900" cy="0"/>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7" name="Line 11"/>
              <p:cNvSpPr>
                <a:spLocks noChangeShapeType="1"/>
              </p:cNvSpPr>
              <p:nvPr/>
            </p:nvSpPr>
            <p:spPr bwMode="auto">
              <a:xfrm>
                <a:off x="836615" y="4411691"/>
                <a:ext cx="88900" cy="0"/>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8" name="Line 12"/>
              <p:cNvSpPr>
                <a:spLocks noChangeShapeType="1"/>
              </p:cNvSpPr>
              <p:nvPr/>
            </p:nvSpPr>
            <p:spPr bwMode="auto">
              <a:xfrm>
                <a:off x="2937279" y="4528344"/>
                <a:ext cx="0" cy="92075"/>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9" name="Line 13"/>
              <p:cNvSpPr>
                <a:spLocks noChangeShapeType="1"/>
              </p:cNvSpPr>
              <p:nvPr/>
            </p:nvSpPr>
            <p:spPr bwMode="auto">
              <a:xfrm>
                <a:off x="2339622" y="4528344"/>
                <a:ext cx="0" cy="92075"/>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40" name="Line 14"/>
              <p:cNvSpPr>
                <a:spLocks noChangeShapeType="1"/>
              </p:cNvSpPr>
              <p:nvPr/>
            </p:nvSpPr>
            <p:spPr bwMode="auto">
              <a:xfrm>
                <a:off x="3530177" y="4528344"/>
                <a:ext cx="0" cy="92075"/>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41" name="Line 17"/>
              <p:cNvSpPr>
                <a:spLocks noChangeShapeType="1"/>
              </p:cNvSpPr>
              <p:nvPr/>
            </p:nvSpPr>
            <p:spPr bwMode="auto">
              <a:xfrm>
                <a:off x="4743353" y="4528344"/>
                <a:ext cx="0" cy="92075"/>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42" name="Line 19"/>
              <p:cNvSpPr>
                <a:spLocks noChangeShapeType="1"/>
              </p:cNvSpPr>
              <p:nvPr/>
            </p:nvSpPr>
            <p:spPr bwMode="auto">
              <a:xfrm>
                <a:off x="1736602" y="4528344"/>
                <a:ext cx="0" cy="92075"/>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43" name="Line 21"/>
              <p:cNvSpPr>
                <a:spLocks noChangeShapeType="1"/>
              </p:cNvSpPr>
              <p:nvPr/>
            </p:nvSpPr>
            <p:spPr bwMode="auto">
              <a:xfrm>
                <a:off x="1161194" y="4528344"/>
                <a:ext cx="0" cy="92075"/>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44" name="Line 14"/>
              <p:cNvSpPr>
                <a:spLocks noChangeShapeType="1"/>
              </p:cNvSpPr>
              <p:nvPr/>
            </p:nvSpPr>
            <p:spPr bwMode="auto">
              <a:xfrm>
                <a:off x="4132736" y="4534525"/>
                <a:ext cx="0" cy="92075"/>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grpSp>
        <p:sp>
          <p:nvSpPr>
            <p:cNvPr id="15" name="TextBox 14"/>
            <p:cNvSpPr txBox="1"/>
            <p:nvPr/>
          </p:nvSpPr>
          <p:spPr>
            <a:xfrm rot="16200000">
              <a:off x="1403552" y="3299171"/>
              <a:ext cx="1437670" cy="286180"/>
            </a:xfrm>
            <a:prstGeom prst="rect">
              <a:avLst/>
            </a:prstGeom>
            <a:noFill/>
          </p:spPr>
          <p:txBody>
            <a:bodyPr wrap="none" rtlCol="0">
              <a:spAutoFit/>
            </a:bodyPr>
            <a:lstStyle/>
            <a:p>
              <a:pPr algn="ctr" fontAlgn="base">
                <a:spcBef>
                  <a:spcPct val="0"/>
                </a:spcBef>
                <a:spcAft>
                  <a:spcPct val="0"/>
                </a:spcAft>
              </a:pPr>
              <a:r>
                <a:rPr lang="en-GB" sz="1200" dirty="0" smtClean="0">
                  <a:solidFill>
                    <a:srgbClr val="000000"/>
                  </a:solidFill>
                  <a:latin typeface="Arial" panose="020B0604020202020204" pitchFamily="34" charset="0"/>
                  <a:cs typeface="Arial" panose="020B0604020202020204" pitchFamily="34" charset="0"/>
                </a:rPr>
                <a:t>Survival probability</a:t>
              </a:r>
              <a:endParaRPr lang="en-GB" sz="1200" dirty="0">
                <a:solidFill>
                  <a:srgbClr val="000000"/>
                </a:solidFill>
                <a:latin typeface="Arial" panose="020B0604020202020204" pitchFamily="34" charset="0"/>
                <a:cs typeface="Arial" panose="020B0604020202020204" pitchFamily="34" charset="0"/>
              </a:endParaRPr>
            </a:p>
          </p:txBody>
        </p:sp>
        <p:sp>
          <p:nvSpPr>
            <p:cNvPr id="16" name="TextBox 15"/>
            <p:cNvSpPr txBox="1"/>
            <p:nvPr/>
          </p:nvSpPr>
          <p:spPr>
            <a:xfrm>
              <a:off x="4192802" y="4679170"/>
              <a:ext cx="1030445" cy="270856"/>
            </a:xfrm>
            <a:prstGeom prst="rect">
              <a:avLst/>
            </a:prstGeom>
            <a:noFill/>
          </p:spPr>
          <p:txBody>
            <a:bodyPr wrap="none" rtlCol="0">
              <a:spAutoFit/>
            </a:bodyPr>
            <a:lstStyle/>
            <a:p>
              <a:pPr algn="ctr" fontAlgn="base">
                <a:spcBef>
                  <a:spcPct val="0"/>
                </a:spcBef>
                <a:spcAft>
                  <a:spcPct val="0"/>
                </a:spcAft>
              </a:pPr>
              <a:r>
                <a:rPr lang="en-GB" sz="1200" dirty="0" smtClean="0">
                  <a:solidFill>
                    <a:srgbClr val="000000"/>
                  </a:solidFill>
                  <a:latin typeface="Arial" panose="020B0604020202020204" pitchFamily="34" charset="0"/>
                  <a:cs typeface="Arial" panose="020B0604020202020204" pitchFamily="34" charset="0"/>
                </a:rPr>
                <a:t>OS, months</a:t>
              </a:r>
              <a:endParaRPr lang="en-GB" sz="1200" dirty="0">
                <a:solidFill>
                  <a:srgbClr val="000000"/>
                </a:solidFill>
                <a:latin typeface="Arial" panose="020B0604020202020204" pitchFamily="34" charset="0"/>
                <a:cs typeface="Arial" panose="020B0604020202020204" pitchFamily="34" charset="0"/>
              </a:endParaRPr>
            </a:p>
          </p:txBody>
        </p:sp>
        <p:sp>
          <p:nvSpPr>
            <p:cNvPr id="17" name="TextBox 16"/>
            <p:cNvSpPr txBox="1"/>
            <p:nvPr/>
          </p:nvSpPr>
          <p:spPr>
            <a:xfrm>
              <a:off x="2253482" y="2258810"/>
              <a:ext cx="411052" cy="270856"/>
            </a:xfrm>
            <a:prstGeom prst="rect">
              <a:avLst/>
            </a:prstGeom>
            <a:noFill/>
          </p:spPr>
          <p:txBody>
            <a:bodyPr wrap="none" rtlCol="0" anchor="ctr" anchorCtr="0">
              <a:spAutoFit/>
            </a:bodyPr>
            <a:lstStyle/>
            <a:p>
              <a:pPr algn="r"/>
              <a:r>
                <a:rPr lang="en-GB" sz="1200" dirty="0" smtClean="0">
                  <a:solidFill>
                    <a:srgbClr val="000000"/>
                  </a:solidFill>
                  <a:latin typeface="Arial" panose="020B0604020202020204" pitchFamily="34" charset="0"/>
                  <a:cs typeface="Arial" panose="020B0604020202020204" pitchFamily="34" charset="0"/>
                </a:rPr>
                <a:t>1.0</a:t>
              </a:r>
              <a:endParaRPr lang="en-GB" sz="1200" dirty="0">
                <a:solidFill>
                  <a:srgbClr val="000000"/>
                </a:solidFill>
                <a:latin typeface="Arial" panose="020B0604020202020204" pitchFamily="34" charset="0"/>
                <a:cs typeface="Arial" panose="020B0604020202020204" pitchFamily="34" charset="0"/>
              </a:endParaRPr>
            </a:p>
          </p:txBody>
        </p:sp>
        <p:sp>
          <p:nvSpPr>
            <p:cNvPr id="18" name="TextBox 17"/>
            <p:cNvSpPr txBox="1"/>
            <p:nvPr/>
          </p:nvSpPr>
          <p:spPr>
            <a:xfrm>
              <a:off x="2253486" y="2654686"/>
              <a:ext cx="411052" cy="270856"/>
            </a:xfrm>
            <a:prstGeom prst="rect">
              <a:avLst/>
            </a:prstGeom>
            <a:noFill/>
          </p:spPr>
          <p:txBody>
            <a:bodyPr wrap="none" rtlCol="0" anchor="ctr" anchorCtr="0">
              <a:spAutoFit/>
            </a:bodyPr>
            <a:lstStyle/>
            <a:p>
              <a:pPr algn="r"/>
              <a:r>
                <a:rPr lang="en-GB" sz="1200" dirty="0" smtClean="0">
                  <a:solidFill>
                    <a:srgbClr val="000000"/>
                  </a:solidFill>
                  <a:latin typeface="Arial" panose="020B0604020202020204" pitchFamily="34" charset="0"/>
                  <a:cs typeface="Arial" panose="020B0604020202020204" pitchFamily="34" charset="0"/>
                </a:rPr>
                <a:t>0.8</a:t>
              </a:r>
              <a:endParaRPr lang="en-GB" sz="1200" dirty="0">
                <a:solidFill>
                  <a:srgbClr val="000000"/>
                </a:solidFill>
                <a:latin typeface="Arial" panose="020B0604020202020204" pitchFamily="34" charset="0"/>
                <a:cs typeface="Arial" panose="020B0604020202020204" pitchFamily="34" charset="0"/>
              </a:endParaRPr>
            </a:p>
          </p:txBody>
        </p:sp>
        <p:sp>
          <p:nvSpPr>
            <p:cNvPr id="19" name="TextBox 18"/>
            <p:cNvSpPr txBox="1"/>
            <p:nvPr/>
          </p:nvSpPr>
          <p:spPr>
            <a:xfrm>
              <a:off x="2253486" y="3040184"/>
              <a:ext cx="411052" cy="270856"/>
            </a:xfrm>
            <a:prstGeom prst="rect">
              <a:avLst/>
            </a:prstGeom>
            <a:noFill/>
          </p:spPr>
          <p:txBody>
            <a:bodyPr wrap="none" rtlCol="0" anchor="ctr" anchorCtr="0">
              <a:spAutoFit/>
            </a:bodyPr>
            <a:lstStyle/>
            <a:p>
              <a:pPr algn="r"/>
              <a:r>
                <a:rPr lang="en-GB" sz="1200" dirty="0" smtClean="0">
                  <a:solidFill>
                    <a:srgbClr val="000000"/>
                  </a:solidFill>
                  <a:latin typeface="Arial" panose="020B0604020202020204" pitchFamily="34" charset="0"/>
                  <a:cs typeface="Arial" panose="020B0604020202020204" pitchFamily="34" charset="0"/>
                </a:rPr>
                <a:t>0.6</a:t>
              </a:r>
              <a:endParaRPr lang="en-GB" sz="1200" dirty="0">
                <a:solidFill>
                  <a:srgbClr val="000000"/>
                </a:solidFill>
                <a:latin typeface="Arial" panose="020B0604020202020204" pitchFamily="34" charset="0"/>
                <a:cs typeface="Arial" panose="020B0604020202020204" pitchFamily="34" charset="0"/>
              </a:endParaRPr>
            </a:p>
          </p:txBody>
        </p:sp>
        <p:sp>
          <p:nvSpPr>
            <p:cNvPr id="20" name="TextBox 19"/>
            <p:cNvSpPr txBox="1"/>
            <p:nvPr/>
          </p:nvSpPr>
          <p:spPr>
            <a:xfrm>
              <a:off x="2253486" y="3438641"/>
              <a:ext cx="411052" cy="270856"/>
            </a:xfrm>
            <a:prstGeom prst="rect">
              <a:avLst/>
            </a:prstGeom>
            <a:noFill/>
          </p:spPr>
          <p:txBody>
            <a:bodyPr wrap="none" rtlCol="0" anchor="ctr" anchorCtr="0">
              <a:spAutoFit/>
            </a:bodyPr>
            <a:lstStyle/>
            <a:p>
              <a:pPr algn="r"/>
              <a:r>
                <a:rPr lang="en-GB" sz="1200" dirty="0" smtClean="0">
                  <a:solidFill>
                    <a:srgbClr val="000000"/>
                  </a:solidFill>
                  <a:latin typeface="Arial" panose="020B0604020202020204" pitchFamily="34" charset="0"/>
                  <a:cs typeface="Arial" panose="020B0604020202020204" pitchFamily="34" charset="0"/>
                </a:rPr>
                <a:t>0.4</a:t>
              </a:r>
              <a:endParaRPr lang="en-GB" sz="1200" dirty="0">
                <a:solidFill>
                  <a:srgbClr val="000000"/>
                </a:solidFill>
                <a:latin typeface="Arial" panose="020B0604020202020204" pitchFamily="34" charset="0"/>
                <a:cs typeface="Arial" panose="020B0604020202020204" pitchFamily="34" charset="0"/>
              </a:endParaRPr>
            </a:p>
          </p:txBody>
        </p:sp>
        <p:sp>
          <p:nvSpPr>
            <p:cNvPr id="21" name="TextBox 20"/>
            <p:cNvSpPr txBox="1"/>
            <p:nvPr/>
          </p:nvSpPr>
          <p:spPr>
            <a:xfrm>
              <a:off x="2253486" y="3828459"/>
              <a:ext cx="411052" cy="270856"/>
            </a:xfrm>
            <a:prstGeom prst="rect">
              <a:avLst/>
            </a:prstGeom>
            <a:noFill/>
          </p:spPr>
          <p:txBody>
            <a:bodyPr wrap="none" rtlCol="0" anchor="ctr" anchorCtr="0">
              <a:spAutoFit/>
            </a:bodyPr>
            <a:lstStyle/>
            <a:p>
              <a:pPr algn="r"/>
              <a:r>
                <a:rPr lang="en-GB" sz="1200" dirty="0" smtClean="0">
                  <a:solidFill>
                    <a:srgbClr val="000000"/>
                  </a:solidFill>
                  <a:latin typeface="Arial" panose="020B0604020202020204" pitchFamily="34" charset="0"/>
                  <a:cs typeface="Arial" panose="020B0604020202020204" pitchFamily="34" charset="0"/>
                </a:rPr>
                <a:t>0.2</a:t>
              </a:r>
              <a:endParaRPr lang="en-GB" sz="1200" dirty="0">
                <a:solidFill>
                  <a:srgbClr val="000000"/>
                </a:solidFill>
                <a:latin typeface="Arial" panose="020B0604020202020204" pitchFamily="34" charset="0"/>
                <a:cs typeface="Arial" panose="020B0604020202020204" pitchFamily="34" charset="0"/>
              </a:endParaRPr>
            </a:p>
          </p:txBody>
        </p:sp>
        <p:sp>
          <p:nvSpPr>
            <p:cNvPr id="22" name="TextBox 21"/>
            <p:cNvSpPr txBox="1"/>
            <p:nvPr/>
          </p:nvSpPr>
          <p:spPr>
            <a:xfrm>
              <a:off x="2366461" y="4251359"/>
              <a:ext cx="298082" cy="213328"/>
            </a:xfrm>
            <a:prstGeom prst="rect">
              <a:avLst/>
            </a:prstGeom>
            <a:noFill/>
          </p:spPr>
          <p:txBody>
            <a:bodyPr wrap="none" rtlCol="0" anchor="ctr" anchorCtr="0">
              <a:spAutoFit/>
            </a:bodyPr>
            <a:lstStyle/>
            <a:p>
              <a:pPr algn="r"/>
              <a:r>
                <a:rPr lang="en-GB" sz="1200" dirty="0" smtClean="0">
                  <a:solidFill>
                    <a:srgbClr val="000000"/>
                  </a:solidFill>
                  <a:latin typeface="Arial" panose="020B0604020202020204" pitchFamily="34" charset="0"/>
                  <a:cs typeface="Arial" panose="020B0604020202020204" pitchFamily="34" charset="0"/>
                </a:rPr>
                <a:t>0</a:t>
              </a:r>
              <a:endParaRPr lang="en-GB" sz="1200" dirty="0">
                <a:solidFill>
                  <a:srgbClr val="000000"/>
                </a:solidFill>
                <a:latin typeface="Arial" panose="020B0604020202020204" pitchFamily="34" charset="0"/>
                <a:cs typeface="Arial" panose="020B0604020202020204" pitchFamily="34" charset="0"/>
              </a:endParaRPr>
            </a:p>
          </p:txBody>
        </p:sp>
        <p:sp>
          <p:nvSpPr>
            <p:cNvPr id="23" name="TextBox 22"/>
            <p:cNvSpPr txBox="1"/>
            <p:nvPr/>
          </p:nvSpPr>
          <p:spPr>
            <a:xfrm>
              <a:off x="2716999" y="4522748"/>
              <a:ext cx="454111" cy="812569"/>
            </a:xfrm>
            <a:prstGeom prst="rect">
              <a:avLst/>
            </a:prstGeom>
            <a:noFill/>
          </p:spPr>
          <p:txBody>
            <a:bodyPr wrap="none" rtlCol="0" anchor="t" anchorCtr="0">
              <a:spAutoFit/>
            </a:bodyPr>
            <a:lstStyle/>
            <a:p>
              <a:pPr algn="ctr"/>
              <a:r>
                <a:rPr lang="en-GB" sz="1200" dirty="0" smtClean="0">
                  <a:solidFill>
                    <a:srgbClr val="000000"/>
                  </a:solidFill>
                  <a:latin typeface="Arial" panose="020B0604020202020204" pitchFamily="34" charset="0"/>
                  <a:cs typeface="Arial" panose="020B0604020202020204" pitchFamily="34" charset="0"/>
                </a:rPr>
                <a:t>0</a:t>
              </a:r>
            </a:p>
            <a:p>
              <a:pPr algn="ctr"/>
              <a:endParaRPr lang="en-GB" sz="1200" dirty="0">
                <a:solidFill>
                  <a:srgbClr val="000000"/>
                </a:solidFill>
                <a:latin typeface="Arial" panose="020B0604020202020204" pitchFamily="34" charset="0"/>
                <a:cs typeface="Arial" panose="020B0604020202020204" pitchFamily="34" charset="0"/>
              </a:endParaRPr>
            </a:p>
            <a:p>
              <a:pPr algn="ctr"/>
              <a:r>
                <a:rPr lang="en-GB" sz="1200" dirty="0" smtClean="0">
                  <a:solidFill>
                    <a:srgbClr val="000000"/>
                  </a:solidFill>
                  <a:latin typeface="Arial" panose="020B0604020202020204" pitchFamily="34" charset="0"/>
                  <a:cs typeface="Arial" panose="020B0604020202020204" pitchFamily="34" charset="0"/>
                </a:rPr>
                <a:t>360</a:t>
              </a:r>
            </a:p>
            <a:p>
              <a:pPr algn="ctr"/>
              <a:r>
                <a:rPr lang="en-GB" sz="1200" dirty="0" smtClean="0">
                  <a:solidFill>
                    <a:srgbClr val="000000"/>
                  </a:solidFill>
                  <a:latin typeface="Arial" panose="020B0604020202020204" pitchFamily="34" charset="0"/>
                  <a:cs typeface="Arial" panose="020B0604020202020204" pitchFamily="34" charset="0"/>
                </a:rPr>
                <a:t>356</a:t>
              </a:r>
              <a:endParaRPr lang="en-GB" sz="1200" dirty="0">
                <a:solidFill>
                  <a:srgbClr val="000000"/>
                </a:solidFill>
                <a:latin typeface="Arial" panose="020B0604020202020204" pitchFamily="34" charset="0"/>
                <a:cs typeface="Arial" panose="020B0604020202020204" pitchFamily="34" charset="0"/>
              </a:endParaRPr>
            </a:p>
          </p:txBody>
        </p:sp>
        <p:sp>
          <p:nvSpPr>
            <p:cNvPr id="24" name="TextBox 23"/>
            <p:cNvSpPr txBox="1"/>
            <p:nvPr/>
          </p:nvSpPr>
          <p:spPr>
            <a:xfrm>
              <a:off x="3289393" y="4522748"/>
              <a:ext cx="454111" cy="812569"/>
            </a:xfrm>
            <a:prstGeom prst="rect">
              <a:avLst/>
            </a:prstGeom>
            <a:noFill/>
          </p:spPr>
          <p:txBody>
            <a:bodyPr wrap="none" rtlCol="0" anchor="t" anchorCtr="0">
              <a:spAutoFit/>
            </a:bodyPr>
            <a:lstStyle/>
            <a:p>
              <a:pPr algn="ctr"/>
              <a:r>
                <a:rPr lang="en-GB" sz="1200" dirty="0" smtClean="0">
                  <a:solidFill>
                    <a:srgbClr val="000000"/>
                  </a:solidFill>
                  <a:latin typeface="Arial" panose="020B0604020202020204" pitchFamily="34" charset="0"/>
                  <a:cs typeface="Arial" panose="020B0604020202020204" pitchFamily="34" charset="0"/>
                </a:rPr>
                <a:t>12</a:t>
              </a:r>
            </a:p>
            <a:p>
              <a:pPr algn="ctr"/>
              <a:endParaRPr lang="en-GB" sz="1200" dirty="0">
                <a:solidFill>
                  <a:srgbClr val="000000"/>
                </a:solidFill>
                <a:latin typeface="Arial" panose="020B0604020202020204" pitchFamily="34" charset="0"/>
                <a:cs typeface="Arial" panose="020B0604020202020204" pitchFamily="34" charset="0"/>
              </a:endParaRPr>
            </a:p>
            <a:p>
              <a:pPr algn="ctr"/>
              <a:r>
                <a:rPr lang="en-GB" sz="1200" dirty="0" smtClean="0">
                  <a:solidFill>
                    <a:srgbClr val="000000"/>
                  </a:solidFill>
                  <a:latin typeface="Arial" panose="020B0604020202020204" pitchFamily="34" charset="0"/>
                  <a:cs typeface="Arial" panose="020B0604020202020204" pitchFamily="34" charset="0"/>
                </a:rPr>
                <a:t>287</a:t>
              </a:r>
            </a:p>
            <a:p>
              <a:pPr algn="ctr"/>
              <a:r>
                <a:rPr lang="en-GB" sz="1200" dirty="0" smtClean="0">
                  <a:solidFill>
                    <a:srgbClr val="000000"/>
                  </a:solidFill>
                  <a:latin typeface="Arial" panose="020B0604020202020204" pitchFamily="34" charset="0"/>
                  <a:cs typeface="Arial" panose="020B0604020202020204" pitchFamily="34" charset="0"/>
                </a:rPr>
                <a:t>297</a:t>
              </a:r>
              <a:endParaRPr lang="en-GB" sz="1200" dirty="0">
                <a:solidFill>
                  <a:srgbClr val="000000"/>
                </a:solidFill>
                <a:latin typeface="Arial" panose="020B0604020202020204" pitchFamily="34" charset="0"/>
                <a:cs typeface="Arial" panose="020B0604020202020204" pitchFamily="34" charset="0"/>
              </a:endParaRPr>
            </a:p>
          </p:txBody>
        </p:sp>
        <p:sp>
          <p:nvSpPr>
            <p:cNvPr id="25" name="TextBox 24"/>
            <p:cNvSpPr txBox="1"/>
            <p:nvPr/>
          </p:nvSpPr>
          <p:spPr>
            <a:xfrm>
              <a:off x="4043672" y="4522748"/>
              <a:ext cx="204226" cy="213328"/>
            </a:xfrm>
            <a:prstGeom prst="rect">
              <a:avLst/>
            </a:prstGeom>
            <a:noFill/>
          </p:spPr>
          <p:txBody>
            <a:bodyPr wrap="none" rtlCol="0" anchor="t" anchorCtr="0">
              <a:spAutoFit/>
            </a:bodyPr>
            <a:lstStyle/>
            <a:p>
              <a:pPr algn="ctr"/>
              <a:endParaRPr lang="en-GB" sz="1200" dirty="0">
                <a:solidFill>
                  <a:srgbClr val="000000"/>
                </a:solidFill>
                <a:latin typeface="Arial" panose="020B0604020202020204" pitchFamily="34" charset="0"/>
                <a:cs typeface="Arial" panose="020B0604020202020204" pitchFamily="34" charset="0"/>
              </a:endParaRPr>
            </a:p>
          </p:txBody>
        </p:sp>
        <p:sp>
          <p:nvSpPr>
            <p:cNvPr id="26" name="TextBox 25"/>
            <p:cNvSpPr txBox="1"/>
            <p:nvPr/>
          </p:nvSpPr>
          <p:spPr>
            <a:xfrm>
              <a:off x="3886845" y="4522748"/>
              <a:ext cx="454111" cy="812569"/>
            </a:xfrm>
            <a:prstGeom prst="rect">
              <a:avLst/>
            </a:prstGeom>
            <a:noFill/>
          </p:spPr>
          <p:txBody>
            <a:bodyPr wrap="none" rtlCol="0" anchor="t" anchorCtr="0">
              <a:spAutoFit/>
            </a:bodyPr>
            <a:lstStyle/>
            <a:p>
              <a:pPr algn="ctr"/>
              <a:r>
                <a:rPr lang="en-GB" sz="1200" dirty="0" smtClean="0">
                  <a:solidFill>
                    <a:srgbClr val="000000"/>
                  </a:solidFill>
                  <a:latin typeface="Arial" panose="020B0604020202020204" pitchFamily="34" charset="0"/>
                  <a:cs typeface="Arial" panose="020B0604020202020204" pitchFamily="34" charset="0"/>
                </a:rPr>
                <a:t>24</a:t>
              </a:r>
            </a:p>
            <a:p>
              <a:pPr algn="ctr"/>
              <a:endParaRPr lang="en-GB" sz="1200" dirty="0">
                <a:solidFill>
                  <a:srgbClr val="000000"/>
                </a:solidFill>
                <a:latin typeface="Arial" panose="020B0604020202020204" pitchFamily="34" charset="0"/>
                <a:cs typeface="Arial" panose="020B0604020202020204" pitchFamily="34" charset="0"/>
              </a:endParaRPr>
            </a:p>
            <a:p>
              <a:pPr algn="ctr"/>
              <a:r>
                <a:rPr lang="en-GB" sz="1200" dirty="0" smtClean="0">
                  <a:solidFill>
                    <a:srgbClr val="000000"/>
                  </a:solidFill>
                  <a:latin typeface="Arial" panose="020B0604020202020204" pitchFamily="34" charset="0"/>
                  <a:cs typeface="Arial" panose="020B0604020202020204" pitchFamily="34" charset="0"/>
                </a:rPr>
                <a:t>202</a:t>
              </a:r>
            </a:p>
            <a:p>
              <a:pPr algn="ctr"/>
              <a:r>
                <a:rPr lang="en-GB" sz="1200" dirty="0" smtClean="0">
                  <a:solidFill>
                    <a:srgbClr val="000000"/>
                  </a:solidFill>
                  <a:latin typeface="Arial" panose="020B0604020202020204" pitchFamily="34" charset="0"/>
                  <a:cs typeface="Arial" panose="020B0604020202020204" pitchFamily="34" charset="0"/>
                </a:rPr>
                <a:t>231</a:t>
              </a:r>
              <a:endParaRPr lang="en-GB" sz="1200" dirty="0">
                <a:solidFill>
                  <a:srgbClr val="000000"/>
                </a:solidFill>
                <a:latin typeface="Arial" panose="020B0604020202020204" pitchFamily="34" charset="0"/>
                <a:cs typeface="Arial" panose="020B0604020202020204" pitchFamily="34" charset="0"/>
              </a:endParaRPr>
            </a:p>
          </p:txBody>
        </p:sp>
        <p:sp>
          <p:nvSpPr>
            <p:cNvPr id="27" name="TextBox 26"/>
            <p:cNvSpPr txBox="1"/>
            <p:nvPr/>
          </p:nvSpPr>
          <p:spPr>
            <a:xfrm>
              <a:off x="4493966" y="4522748"/>
              <a:ext cx="454111" cy="812569"/>
            </a:xfrm>
            <a:prstGeom prst="rect">
              <a:avLst/>
            </a:prstGeom>
            <a:noFill/>
          </p:spPr>
          <p:txBody>
            <a:bodyPr wrap="none" rtlCol="0" anchor="t" anchorCtr="0">
              <a:spAutoFit/>
            </a:bodyPr>
            <a:lstStyle/>
            <a:p>
              <a:pPr algn="ctr"/>
              <a:r>
                <a:rPr lang="en-GB" sz="1200" dirty="0" smtClean="0">
                  <a:solidFill>
                    <a:srgbClr val="000000"/>
                  </a:solidFill>
                  <a:latin typeface="Arial" panose="020B0604020202020204" pitchFamily="34" charset="0"/>
                  <a:cs typeface="Arial" panose="020B0604020202020204" pitchFamily="34" charset="0"/>
                </a:rPr>
                <a:t>36</a:t>
              </a:r>
            </a:p>
            <a:p>
              <a:pPr algn="ctr"/>
              <a:endParaRPr lang="en-GB" sz="1200" dirty="0">
                <a:solidFill>
                  <a:srgbClr val="000000"/>
                </a:solidFill>
                <a:latin typeface="Arial" panose="020B0604020202020204" pitchFamily="34" charset="0"/>
                <a:cs typeface="Arial" panose="020B0604020202020204" pitchFamily="34" charset="0"/>
              </a:endParaRPr>
            </a:p>
            <a:p>
              <a:pPr algn="ctr"/>
              <a:r>
                <a:rPr lang="en-GB" sz="1200" dirty="0" smtClean="0">
                  <a:solidFill>
                    <a:srgbClr val="000000"/>
                  </a:solidFill>
                  <a:latin typeface="Arial" panose="020B0604020202020204" pitchFamily="34" charset="0"/>
                  <a:cs typeface="Arial" panose="020B0604020202020204" pitchFamily="34" charset="0"/>
                </a:rPr>
                <a:t>126</a:t>
              </a:r>
            </a:p>
            <a:p>
              <a:pPr algn="ctr"/>
              <a:r>
                <a:rPr lang="en-GB" sz="1200" dirty="0" smtClean="0">
                  <a:solidFill>
                    <a:srgbClr val="000000"/>
                  </a:solidFill>
                  <a:latin typeface="Arial" panose="020B0604020202020204" pitchFamily="34" charset="0"/>
                  <a:cs typeface="Arial" panose="020B0604020202020204" pitchFamily="34" charset="0"/>
                </a:rPr>
                <a:t>140</a:t>
              </a:r>
              <a:endParaRPr lang="en-GB" sz="1200" dirty="0">
                <a:solidFill>
                  <a:srgbClr val="000000"/>
                </a:solidFill>
                <a:latin typeface="Arial" panose="020B0604020202020204" pitchFamily="34" charset="0"/>
                <a:cs typeface="Arial" panose="020B0604020202020204" pitchFamily="34" charset="0"/>
              </a:endParaRPr>
            </a:p>
          </p:txBody>
        </p:sp>
        <p:sp>
          <p:nvSpPr>
            <p:cNvPr id="28" name="TextBox 27"/>
            <p:cNvSpPr txBox="1"/>
            <p:nvPr/>
          </p:nvSpPr>
          <p:spPr>
            <a:xfrm>
              <a:off x="5123596" y="4522748"/>
              <a:ext cx="366336" cy="812569"/>
            </a:xfrm>
            <a:prstGeom prst="rect">
              <a:avLst/>
            </a:prstGeom>
            <a:noFill/>
          </p:spPr>
          <p:txBody>
            <a:bodyPr wrap="none" rtlCol="0" anchor="t" anchorCtr="0">
              <a:spAutoFit/>
            </a:bodyPr>
            <a:lstStyle/>
            <a:p>
              <a:pPr algn="ctr"/>
              <a:r>
                <a:rPr lang="en-GB" sz="1200" dirty="0" smtClean="0">
                  <a:solidFill>
                    <a:srgbClr val="000000"/>
                  </a:solidFill>
                  <a:latin typeface="Arial" panose="020B0604020202020204" pitchFamily="34" charset="0"/>
                  <a:cs typeface="Arial" panose="020B0604020202020204" pitchFamily="34" charset="0"/>
                </a:rPr>
                <a:t>48</a:t>
              </a:r>
            </a:p>
            <a:p>
              <a:pPr algn="ctr"/>
              <a:endParaRPr lang="en-GB" sz="1200" dirty="0">
                <a:solidFill>
                  <a:srgbClr val="000000"/>
                </a:solidFill>
                <a:latin typeface="Arial" panose="020B0604020202020204" pitchFamily="34" charset="0"/>
                <a:cs typeface="Arial" panose="020B0604020202020204" pitchFamily="34" charset="0"/>
              </a:endParaRPr>
            </a:p>
            <a:p>
              <a:pPr algn="ctr"/>
              <a:r>
                <a:rPr lang="en-GB" sz="1200" dirty="0" smtClean="0">
                  <a:solidFill>
                    <a:srgbClr val="000000"/>
                  </a:solidFill>
                  <a:latin typeface="Arial" panose="020B0604020202020204" pitchFamily="34" charset="0"/>
                  <a:cs typeface="Arial" panose="020B0604020202020204" pitchFamily="34" charset="0"/>
                </a:rPr>
                <a:t>83</a:t>
              </a:r>
            </a:p>
            <a:p>
              <a:pPr algn="ctr"/>
              <a:r>
                <a:rPr lang="en-GB" sz="1200" dirty="0" smtClean="0">
                  <a:solidFill>
                    <a:srgbClr val="000000"/>
                  </a:solidFill>
                  <a:latin typeface="Arial" panose="020B0604020202020204" pitchFamily="34" charset="0"/>
                  <a:cs typeface="Arial" panose="020B0604020202020204" pitchFamily="34" charset="0"/>
                </a:rPr>
                <a:t>87</a:t>
              </a:r>
              <a:endParaRPr lang="en-GB" sz="1200" dirty="0">
                <a:solidFill>
                  <a:srgbClr val="000000"/>
                </a:solidFill>
                <a:latin typeface="Arial" panose="020B0604020202020204" pitchFamily="34" charset="0"/>
                <a:cs typeface="Arial" panose="020B0604020202020204" pitchFamily="34" charset="0"/>
              </a:endParaRPr>
            </a:p>
          </p:txBody>
        </p:sp>
        <p:sp>
          <p:nvSpPr>
            <p:cNvPr id="29" name="TextBox 28"/>
            <p:cNvSpPr txBox="1"/>
            <p:nvPr/>
          </p:nvSpPr>
          <p:spPr>
            <a:xfrm>
              <a:off x="6341233" y="4522748"/>
              <a:ext cx="366336" cy="812569"/>
            </a:xfrm>
            <a:prstGeom prst="rect">
              <a:avLst/>
            </a:prstGeom>
            <a:noFill/>
          </p:spPr>
          <p:txBody>
            <a:bodyPr wrap="none" rtlCol="0" anchor="t" anchorCtr="0">
              <a:spAutoFit/>
            </a:bodyPr>
            <a:lstStyle/>
            <a:p>
              <a:pPr algn="ctr"/>
              <a:r>
                <a:rPr lang="en-GB" sz="1200" dirty="0" smtClean="0">
                  <a:solidFill>
                    <a:srgbClr val="000000"/>
                  </a:solidFill>
                  <a:latin typeface="Arial" panose="020B0604020202020204" pitchFamily="34" charset="0"/>
                  <a:cs typeface="Arial" panose="020B0604020202020204" pitchFamily="34" charset="0"/>
                </a:rPr>
                <a:t>72</a:t>
              </a:r>
            </a:p>
            <a:p>
              <a:pPr algn="ctr"/>
              <a:endParaRPr lang="en-GB" sz="1200" dirty="0">
                <a:solidFill>
                  <a:srgbClr val="000000"/>
                </a:solidFill>
                <a:latin typeface="Arial" panose="020B0604020202020204" pitchFamily="34" charset="0"/>
                <a:cs typeface="Arial" panose="020B0604020202020204" pitchFamily="34" charset="0"/>
              </a:endParaRPr>
            </a:p>
            <a:p>
              <a:pPr algn="ctr"/>
              <a:r>
                <a:rPr lang="en-GB" sz="1200" dirty="0" smtClean="0">
                  <a:solidFill>
                    <a:srgbClr val="000000"/>
                  </a:solidFill>
                  <a:latin typeface="Arial" panose="020B0604020202020204" pitchFamily="34" charset="0"/>
                  <a:cs typeface="Arial" panose="020B0604020202020204" pitchFamily="34" charset="0"/>
                </a:rPr>
                <a:t>9</a:t>
              </a:r>
            </a:p>
            <a:p>
              <a:pPr algn="ctr"/>
              <a:r>
                <a:rPr lang="en-GB" sz="1200" dirty="0">
                  <a:solidFill>
                    <a:srgbClr val="000000"/>
                  </a:solidFill>
                  <a:latin typeface="Arial" panose="020B0604020202020204" pitchFamily="34" charset="0"/>
                  <a:cs typeface="Arial" panose="020B0604020202020204" pitchFamily="34" charset="0"/>
                </a:rPr>
                <a:t>5</a:t>
              </a:r>
            </a:p>
          </p:txBody>
        </p:sp>
        <p:sp>
          <p:nvSpPr>
            <p:cNvPr id="30" name="TextBox 29"/>
            <p:cNvSpPr txBox="1"/>
            <p:nvPr/>
          </p:nvSpPr>
          <p:spPr>
            <a:xfrm>
              <a:off x="5726155" y="4528929"/>
              <a:ext cx="366336" cy="812569"/>
            </a:xfrm>
            <a:prstGeom prst="rect">
              <a:avLst/>
            </a:prstGeom>
            <a:noFill/>
          </p:spPr>
          <p:txBody>
            <a:bodyPr wrap="none" rtlCol="0" anchor="t" anchorCtr="0">
              <a:spAutoFit/>
            </a:bodyPr>
            <a:lstStyle/>
            <a:p>
              <a:pPr algn="ctr"/>
              <a:r>
                <a:rPr lang="en-GB" sz="1200" dirty="0" smtClean="0">
                  <a:solidFill>
                    <a:srgbClr val="000000"/>
                  </a:solidFill>
                  <a:latin typeface="Arial" panose="020B0604020202020204" pitchFamily="34" charset="0"/>
                  <a:cs typeface="Arial" panose="020B0604020202020204" pitchFamily="34" charset="0"/>
                </a:rPr>
                <a:t>60</a:t>
              </a:r>
            </a:p>
            <a:p>
              <a:pPr algn="ctr"/>
              <a:endParaRPr lang="en-GB" sz="1200" dirty="0">
                <a:solidFill>
                  <a:srgbClr val="000000"/>
                </a:solidFill>
                <a:latin typeface="Arial" panose="020B0604020202020204" pitchFamily="34" charset="0"/>
                <a:cs typeface="Arial" panose="020B0604020202020204" pitchFamily="34" charset="0"/>
              </a:endParaRPr>
            </a:p>
            <a:p>
              <a:pPr algn="ctr"/>
              <a:r>
                <a:rPr lang="en-GB" sz="1200" dirty="0" smtClean="0">
                  <a:solidFill>
                    <a:srgbClr val="000000"/>
                  </a:solidFill>
                  <a:latin typeface="Arial" panose="020B0604020202020204" pitchFamily="34" charset="0"/>
                  <a:cs typeface="Arial" panose="020B0604020202020204" pitchFamily="34" charset="0"/>
                </a:rPr>
                <a:t>33</a:t>
              </a:r>
            </a:p>
            <a:p>
              <a:pPr algn="ctr"/>
              <a:r>
                <a:rPr lang="en-GB" sz="1200" dirty="0" smtClean="0">
                  <a:solidFill>
                    <a:srgbClr val="000000"/>
                  </a:solidFill>
                  <a:latin typeface="Arial" panose="020B0604020202020204" pitchFamily="34" charset="0"/>
                  <a:cs typeface="Arial" panose="020B0604020202020204" pitchFamily="34" charset="0"/>
                </a:rPr>
                <a:t>39</a:t>
              </a:r>
              <a:endParaRPr lang="en-GB" sz="1200" dirty="0">
                <a:solidFill>
                  <a:srgbClr val="000000"/>
                </a:solidFill>
                <a:latin typeface="Arial" panose="020B0604020202020204" pitchFamily="34" charset="0"/>
                <a:cs typeface="Arial" panose="020B0604020202020204" pitchFamily="34" charset="0"/>
              </a:endParaRPr>
            </a:p>
          </p:txBody>
        </p:sp>
      </p:grpSp>
      <p:sp>
        <p:nvSpPr>
          <p:cNvPr id="45" name="TextBox 44"/>
          <p:cNvSpPr txBox="1"/>
          <p:nvPr/>
        </p:nvSpPr>
        <p:spPr>
          <a:xfrm>
            <a:off x="888724" y="4869315"/>
            <a:ext cx="835485" cy="461665"/>
          </a:xfrm>
          <a:prstGeom prst="rect">
            <a:avLst/>
          </a:prstGeom>
          <a:noFill/>
        </p:spPr>
        <p:txBody>
          <a:bodyPr wrap="none" rtlCol="0">
            <a:spAutoFit/>
          </a:bodyPr>
          <a:lstStyle/>
          <a:p>
            <a:pPr algn="r"/>
            <a:r>
              <a:rPr lang="en-GB" sz="1200" dirty="0" smtClean="0">
                <a:solidFill>
                  <a:srgbClr val="000000"/>
                </a:solidFill>
                <a:latin typeface="Arial" panose="020B0604020202020204" pitchFamily="34" charset="0"/>
                <a:cs typeface="Arial" panose="020B0604020202020204" pitchFamily="34" charset="0"/>
              </a:rPr>
              <a:t>ECF/EFX</a:t>
            </a:r>
          </a:p>
          <a:p>
            <a:pPr algn="r"/>
            <a:r>
              <a:rPr lang="en-GB" sz="1200" dirty="0" smtClean="0">
                <a:solidFill>
                  <a:srgbClr val="000000"/>
                </a:solidFill>
                <a:latin typeface="Arial" panose="020B0604020202020204" pitchFamily="34" charset="0"/>
                <a:cs typeface="Arial" panose="020B0604020202020204" pitchFamily="34" charset="0"/>
              </a:rPr>
              <a:t>FLOT</a:t>
            </a:r>
            <a:endParaRPr lang="en-GB" sz="1200" dirty="0">
              <a:solidFill>
                <a:srgbClr val="000000"/>
              </a:solidFill>
              <a:latin typeface="Arial" panose="020B0604020202020204" pitchFamily="34" charset="0"/>
              <a:cs typeface="Arial" panose="020B0604020202020204" pitchFamily="34" charset="0"/>
            </a:endParaRPr>
          </a:p>
        </p:txBody>
      </p:sp>
      <p:cxnSp>
        <p:nvCxnSpPr>
          <p:cNvPr id="46" name="Straight Connector 45"/>
          <p:cNvCxnSpPr/>
          <p:nvPr/>
        </p:nvCxnSpPr>
        <p:spPr>
          <a:xfrm>
            <a:off x="2081006" y="3700840"/>
            <a:ext cx="414274" cy="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47" name="TextBox 46"/>
          <p:cNvSpPr txBox="1"/>
          <p:nvPr/>
        </p:nvSpPr>
        <p:spPr>
          <a:xfrm>
            <a:off x="2517454" y="3558336"/>
            <a:ext cx="869149" cy="646331"/>
          </a:xfrm>
          <a:prstGeom prst="rect">
            <a:avLst/>
          </a:prstGeom>
          <a:noFill/>
        </p:spPr>
        <p:txBody>
          <a:bodyPr wrap="none" rtlCol="0">
            <a:spAutoFit/>
          </a:bodyPr>
          <a:lstStyle/>
          <a:p>
            <a:r>
              <a:rPr lang="en-GB" sz="1200" dirty="0" smtClean="0">
                <a:solidFill>
                  <a:srgbClr val="000000"/>
                </a:solidFill>
                <a:latin typeface="Arial" panose="020B0604020202020204" pitchFamily="34" charset="0"/>
                <a:cs typeface="Arial" panose="020B0604020202020204" pitchFamily="34" charset="0"/>
              </a:rPr>
              <a:t>ECF/ECX</a:t>
            </a:r>
          </a:p>
          <a:p>
            <a:r>
              <a:rPr lang="en-GB" sz="1200" dirty="0" smtClean="0">
                <a:solidFill>
                  <a:srgbClr val="000000"/>
                </a:solidFill>
                <a:latin typeface="Arial" panose="020B0604020202020204" pitchFamily="34" charset="0"/>
                <a:cs typeface="Arial" panose="020B0604020202020204" pitchFamily="34" charset="0"/>
              </a:rPr>
              <a:t>FLOT</a:t>
            </a:r>
          </a:p>
          <a:p>
            <a:r>
              <a:rPr lang="en-GB" sz="1200" dirty="0" smtClean="0">
                <a:solidFill>
                  <a:srgbClr val="000000"/>
                </a:solidFill>
                <a:latin typeface="Arial" panose="020B0604020202020204" pitchFamily="34" charset="0"/>
                <a:cs typeface="Arial" panose="020B0604020202020204" pitchFamily="34" charset="0"/>
              </a:rPr>
              <a:t>Censored</a:t>
            </a:r>
            <a:endParaRPr lang="en-GB" sz="1200" dirty="0">
              <a:solidFill>
                <a:srgbClr val="000000"/>
              </a:solidFill>
              <a:latin typeface="Arial" panose="020B0604020202020204" pitchFamily="34" charset="0"/>
              <a:cs typeface="Arial" panose="020B0604020202020204" pitchFamily="34" charset="0"/>
            </a:endParaRPr>
          </a:p>
        </p:txBody>
      </p:sp>
      <p:cxnSp>
        <p:nvCxnSpPr>
          <p:cNvPr id="48" name="Straight Connector 47"/>
          <p:cNvCxnSpPr/>
          <p:nvPr/>
        </p:nvCxnSpPr>
        <p:spPr>
          <a:xfrm>
            <a:off x="2081006" y="3886888"/>
            <a:ext cx="414274" cy="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a:off x="2288143" y="3978516"/>
            <a:ext cx="0" cy="155774"/>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50" name="TextBox 49"/>
          <p:cNvSpPr txBox="1"/>
          <p:nvPr/>
        </p:nvSpPr>
        <p:spPr>
          <a:xfrm>
            <a:off x="809248" y="5587255"/>
            <a:ext cx="5197257" cy="307777"/>
          </a:xfrm>
          <a:prstGeom prst="rect">
            <a:avLst/>
          </a:prstGeom>
          <a:noFill/>
        </p:spPr>
        <p:txBody>
          <a:bodyPr wrap="none" rtlCol="0">
            <a:spAutoFit/>
          </a:bodyPr>
          <a:lstStyle/>
          <a:p>
            <a:r>
              <a:rPr lang="en-GB" sz="1400" dirty="0" smtClean="0">
                <a:solidFill>
                  <a:srgbClr val="000000"/>
                </a:solidFill>
                <a:latin typeface="Arial" panose="020B0604020202020204" pitchFamily="34" charset="0"/>
                <a:cs typeface="Arial" panose="020B0604020202020204" pitchFamily="34" charset="0"/>
              </a:rPr>
              <a:t>Median follow-up for surviving patients: 43 months in both arms</a:t>
            </a:r>
            <a:endParaRPr lang="en-GB" sz="1400" dirty="0">
              <a:solidFill>
                <a:srgbClr val="000000"/>
              </a:solidFill>
              <a:latin typeface="Arial" panose="020B0604020202020204" pitchFamily="34" charset="0"/>
              <a:cs typeface="Arial" panose="020B0604020202020204" pitchFamily="34" charset="0"/>
            </a:endParaRPr>
          </a:p>
        </p:txBody>
      </p:sp>
      <p:sp>
        <p:nvSpPr>
          <p:cNvPr id="51" name="TextBox 50"/>
          <p:cNvSpPr txBox="1"/>
          <p:nvPr/>
        </p:nvSpPr>
        <p:spPr>
          <a:xfrm>
            <a:off x="1688668" y="4158201"/>
            <a:ext cx="1455655" cy="276999"/>
          </a:xfrm>
          <a:prstGeom prst="rect">
            <a:avLst/>
          </a:prstGeom>
          <a:noFill/>
        </p:spPr>
        <p:txBody>
          <a:bodyPr wrap="none" rtlCol="0">
            <a:spAutoFit/>
          </a:bodyPr>
          <a:lstStyle/>
          <a:p>
            <a:r>
              <a:rPr lang="en-GB" sz="1200" dirty="0" smtClean="0">
                <a:solidFill>
                  <a:srgbClr val="000000"/>
                </a:solidFill>
                <a:latin typeface="Arial" panose="020B0604020202020204" pitchFamily="34" charset="0"/>
                <a:cs typeface="Arial" panose="020B0604020202020204" pitchFamily="34" charset="0"/>
              </a:rPr>
              <a:t>Log rank p=0.0117</a:t>
            </a:r>
            <a:endParaRPr lang="en-GB" sz="1200" dirty="0">
              <a:solidFill>
                <a:srgbClr val="000000"/>
              </a:solidFill>
              <a:latin typeface="Arial" panose="020B0604020202020204" pitchFamily="34" charset="0"/>
              <a:cs typeface="Arial" panose="020B0604020202020204" pitchFamily="34" charset="0"/>
            </a:endParaRPr>
          </a:p>
        </p:txBody>
      </p:sp>
      <p:grpSp>
        <p:nvGrpSpPr>
          <p:cNvPr id="52" name="Group 51"/>
          <p:cNvGrpSpPr/>
          <p:nvPr/>
        </p:nvGrpSpPr>
        <p:grpSpPr>
          <a:xfrm>
            <a:off x="1834681" y="2305485"/>
            <a:ext cx="3778940" cy="1223104"/>
            <a:chOff x="3152775" y="2973388"/>
            <a:chExt cx="2828925" cy="904875"/>
          </a:xfrm>
        </p:grpSpPr>
        <p:sp>
          <p:nvSpPr>
            <p:cNvPr id="53" name="Freeform 2"/>
            <p:cNvSpPr>
              <a:spLocks/>
            </p:cNvSpPr>
            <p:nvPr/>
          </p:nvSpPr>
          <p:spPr bwMode="auto">
            <a:xfrm>
              <a:off x="3152775" y="2973388"/>
              <a:ext cx="2828925" cy="876300"/>
            </a:xfrm>
            <a:custGeom>
              <a:avLst/>
              <a:gdLst>
                <a:gd name="T0" fmla="*/ 232 w 297"/>
                <a:gd name="T1" fmla="*/ 92 h 92"/>
                <a:gd name="T2" fmla="*/ 222 w 297"/>
                <a:gd name="T3" fmla="*/ 90 h 92"/>
                <a:gd name="T4" fmla="*/ 220 w 297"/>
                <a:gd name="T5" fmla="*/ 88 h 92"/>
                <a:gd name="T6" fmla="*/ 212 w 297"/>
                <a:gd name="T7" fmla="*/ 87 h 92"/>
                <a:gd name="T8" fmla="*/ 205 w 297"/>
                <a:gd name="T9" fmla="*/ 85 h 92"/>
                <a:gd name="T10" fmla="*/ 196 w 297"/>
                <a:gd name="T11" fmla="*/ 83 h 92"/>
                <a:gd name="T12" fmla="*/ 189 w 297"/>
                <a:gd name="T13" fmla="*/ 81 h 92"/>
                <a:gd name="T14" fmla="*/ 176 w 297"/>
                <a:gd name="T15" fmla="*/ 79 h 92"/>
                <a:gd name="T16" fmla="*/ 174 w 297"/>
                <a:gd name="T17" fmla="*/ 78 h 92"/>
                <a:gd name="T18" fmla="*/ 164 w 297"/>
                <a:gd name="T19" fmla="*/ 76 h 92"/>
                <a:gd name="T20" fmla="*/ 146 w 297"/>
                <a:gd name="T21" fmla="*/ 74 h 92"/>
                <a:gd name="T22" fmla="*/ 144 w 297"/>
                <a:gd name="T23" fmla="*/ 72 h 92"/>
                <a:gd name="T24" fmla="*/ 135 w 297"/>
                <a:gd name="T25" fmla="*/ 70 h 92"/>
                <a:gd name="T26" fmla="*/ 131 w 297"/>
                <a:gd name="T27" fmla="*/ 68 h 92"/>
                <a:gd name="T28" fmla="*/ 126 w 297"/>
                <a:gd name="T29" fmla="*/ 66 h 92"/>
                <a:gd name="T30" fmla="*/ 112 w 297"/>
                <a:gd name="T31" fmla="*/ 64 h 92"/>
                <a:gd name="T32" fmla="*/ 108 w 297"/>
                <a:gd name="T33" fmla="*/ 62 h 92"/>
                <a:gd name="T34" fmla="*/ 106 w 297"/>
                <a:gd name="T35" fmla="*/ 60 h 92"/>
                <a:gd name="T36" fmla="*/ 102 w 297"/>
                <a:gd name="T37" fmla="*/ 58 h 92"/>
                <a:gd name="T38" fmla="*/ 95 w 297"/>
                <a:gd name="T39" fmla="*/ 56 h 92"/>
                <a:gd name="T40" fmla="*/ 92 w 297"/>
                <a:gd name="T41" fmla="*/ 54 h 92"/>
                <a:gd name="T42" fmla="*/ 89 w 297"/>
                <a:gd name="T43" fmla="*/ 52 h 92"/>
                <a:gd name="T44" fmla="*/ 83 w 297"/>
                <a:gd name="T45" fmla="*/ 49 h 92"/>
                <a:gd name="T46" fmla="*/ 79 w 297"/>
                <a:gd name="T47" fmla="*/ 47 h 92"/>
                <a:gd name="T48" fmla="*/ 76 w 297"/>
                <a:gd name="T49" fmla="*/ 44 h 92"/>
                <a:gd name="T50" fmla="*/ 69 w 297"/>
                <a:gd name="T51" fmla="*/ 41 h 92"/>
                <a:gd name="T52" fmla="*/ 66 w 297"/>
                <a:gd name="T53" fmla="*/ 38 h 92"/>
                <a:gd name="T54" fmla="*/ 63 w 297"/>
                <a:gd name="T55" fmla="*/ 37 h 92"/>
                <a:gd name="T56" fmla="*/ 58 w 297"/>
                <a:gd name="T57" fmla="*/ 35 h 92"/>
                <a:gd name="T58" fmla="*/ 55 w 297"/>
                <a:gd name="T59" fmla="*/ 33 h 92"/>
                <a:gd name="T60" fmla="*/ 49 w 297"/>
                <a:gd name="T61" fmla="*/ 31 h 92"/>
                <a:gd name="T62" fmla="*/ 47 w 297"/>
                <a:gd name="T63" fmla="*/ 30 h 92"/>
                <a:gd name="T64" fmla="*/ 45 w 297"/>
                <a:gd name="T65" fmla="*/ 26 h 92"/>
                <a:gd name="T66" fmla="*/ 42 w 297"/>
                <a:gd name="T67" fmla="*/ 25 h 92"/>
                <a:gd name="T68" fmla="*/ 36 w 297"/>
                <a:gd name="T69" fmla="*/ 21 h 92"/>
                <a:gd name="T70" fmla="*/ 32 w 297"/>
                <a:gd name="T71" fmla="*/ 19 h 92"/>
                <a:gd name="T72" fmla="*/ 29 w 297"/>
                <a:gd name="T73" fmla="*/ 16 h 92"/>
                <a:gd name="T74" fmla="*/ 26 w 297"/>
                <a:gd name="T75" fmla="*/ 14 h 92"/>
                <a:gd name="T76" fmla="*/ 24 w 297"/>
                <a:gd name="T77" fmla="*/ 12 h 92"/>
                <a:gd name="T78" fmla="*/ 20 w 297"/>
                <a:gd name="T79" fmla="*/ 9 h 92"/>
                <a:gd name="T80" fmla="*/ 17 w 297"/>
                <a:gd name="T81" fmla="*/ 6 h 92"/>
                <a:gd name="T82" fmla="*/ 13 w 297"/>
                <a:gd name="T83" fmla="*/ 4 h 92"/>
                <a:gd name="T84" fmla="*/ 4 w 297"/>
                <a:gd name="T85" fmla="*/ 3 h 92"/>
                <a:gd name="T86" fmla="*/ 0 w 297"/>
                <a:gd name="T87"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7" h="92">
                  <a:moveTo>
                    <a:pt x="297" y="92"/>
                  </a:moveTo>
                  <a:lnTo>
                    <a:pt x="232" y="92"/>
                  </a:lnTo>
                  <a:lnTo>
                    <a:pt x="232" y="90"/>
                  </a:lnTo>
                  <a:lnTo>
                    <a:pt x="222" y="90"/>
                  </a:lnTo>
                  <a:lnTo>
                    <a:pt x="222" y="88"/>
                  </a:lnTo>
                  <a:lnTo>
                    <a:pt x="220" y="88"/>
                  </a:lnTo>
                  <a:lnTo>
                    <a:pt x="220" y="87"/>
                  </a:lnTo>
                  <a:lnTo>
                    <a:pt x="212" y="87"/>
                  </a:lnTo>
                  <a:lnTo>
                    <a:pt x="212" y="85"/>
                  </a:lnTo>
                  <a:lnTo>
                    <a:pt x="205" y="85"/>
                  </a:lnTo>
                  <a:lnTo>
                    <a:pt x="205" y="83"/>
                  </a:lnTo>
                  <a:lnTo>
                    <a:pt x="196" y="83"/>
                  </a:lnTo>
                  <a:lnTo>
                    <a:pt x="196" y="81"/>
                  </a:lnTo>
                  <a:lnTo>
                    <a:pt x="189" y="81"/>
                  </a:lnTo>
                  <a:lnTo>
                    <a:pt x="189" y="79"/>
                  </a:lnTo>
                  <a:lnTo>
                    <a:pt x="176" y="79"/>
                  </a:lnTo>
                  <a:lnTo>
                    <a:pt x="176" y="78"/>
                  </a:lnTo>
                  <a:lnTo>
                    <a:pt x="174" y="78"/>
                  </a:lnTo>
                  <a:lnTo>
                    <a:pt x="174" y="76"/>
                  </a:lnTo>
                  <a:lnTo>
                    <a:pt x="164" y="76"/>
                  </a:lnTo>
                  <a:lnTo>
                    <a:pt x="164" y="74"/>
                  </a:lnTo>
                  <a:lnTo>
                    <a:pt x="146" y="74"/>
                  </a:lnTo>
                  <a:lnTo>
                    <a:pt x="146" y="72"/>
                  </a:lnTo>
                  <a:lnTo>
                    <a:pt x="144" y="72"/>
                  </a:lnTo>
                  <a:lnTo>
                    <a:pt x="144" y="70"/>
                  </a:lnTo>
                  <a:lnTo>
                    <a:pt x="135" y="70"/>
                  </a:lnTo>
                  <a:lnTo>
                    <a:pt x="135" y="68"/>
                  </a:lnTo>
                  <a:lnTo>
                    <a:pt x="131" y="68"/>
                  </a:lnTo>
                  <a:lnTo>
                    <a:pt x="131" y="66"/>
                  </a:lnTo>
                  <a:lnTo>
                    <a:pt x="126" y="66"/>
                  </a:lnTo>
                  <a:lnTo>
                    <a:pt x="126" y="64"/>
                  </a:lnTo>
                  <a:lnTo>
                    <a:pt x="112" y="64"/>
                  </a:lnTo>
                  <a:lnTo>
                    <a:pt x="112" y="62"/>
                  </a:lnTo>
                  <a:lnTo>
                    <a:pt x="108" y="62"/>
                  </a:lnTo>
                  <a:lnTo>
                    <a:pt x="108" y="60"/>
                  </a:lnTo>
                  <a:lnTo>
                    <a:pt x="106" y="60"/>
                  </a:lnTo>
                  <a:lnTo>
                    <a:pt x="106" y="58"/>
                  </a:lnTo>
                  <a:lnTo>
                    <a:pt x="102" y="58"/>
                  </a:lnTo>
                  <a:lnTo>
                    <a:pt x="102" y="56"/>
                  </a:lnTo>
                  <a:lnTo>
                    <a:pt x="95" y="56"/>
                  </a:lnTo>
                  <a:lnTo>
                    <a:pt x="95" y="54"/>
                  </a:lnTo>
                  <a:lnTo>
                    <a:pt x="92" y="54"/>
                  </a:lnTo>
                  <a:lnTo>
                    <a:pt x="92" y="52"/>
                  </a:lnTo>
                  <a:lnTo>
                    <a:pt x="89" y="52"/>
                  </a:lnTo>
                  <a:lnTo>
                    <a:pt x="89" y="49"/>
                  </a:lnTo>
                  <a:lnTo>
                    <a:pt x="83" y="49"/>
                  </a:lnTo>
                  <a:lnTo>
                    <a:pt x="83" y="47"/>
                  </a:lnTo>
                  <a:lnTo>
                    <a:pt x="79" y="47"/>
                  </a:lnTo>
                  <a:lnTo>
                    <a:pt x="79" y="44"/>
                  </a:lnTo>
                  <a:lnTo>
                    <a:pt x="76" y="44"/>
                  </a:lnTo>
                  <a:lnTo>
                    <a:pt x="76" y="41"/>
                  </a:lnTo>
                  <a:lnTo>
                    <a:pt x="69" y="41"/>
                  </a:lnTo>
                  <a:lnTo>
                    <a:pt x="69" y="38"/>
                  </a:lnTo>
                  <a:lnTo>
                    <a:pt x="66" y="38"/>
                  </a:lnTo>
                  <a:lnTo>
                    <a:pt x="66" y="37"/>
                  </a:lnTo>
                  <a:lnTo>
                    <a:pt x="63" y="37"/>
                  </a:lnTo>
                  <a:lnTo>
                    <a:pt x="63" y="35"/>
                  </a:lnTo>
                  <a:lnTo>
                    <a:pt x="58" y="35"/>
                  </a:lnTo>
                  <a:lnTo>
                    <a:pt x="58" y="33"/>
                  </a:lnTo>
                  <a:lnTo>
                    <a:pt x="55" y="33"/>
                  </a:lnTo>
                  <a:lnTo>
                    <a:pt x="55" y="31"/>
                  </a:lnTo>
                  <a:lnTo>
                    <a:pt x="49" y="31"/>
                  </a:lnTo>
                  <a:lnTo>
                    <a:pt x="49" y="30"/>
                  </a:lnTo>
                  <a:lnTo>
                    <a:pt x="47" y="30"/>
                  </a:lnTo>
                  <a:lnTo>
                    <a:pt x="47" y="26"/>
                  </a:lnTo>
                  <a:lnTo>
                    <a:pt x="45" y="26"/>
                  </a:lnTo>
                  <a:lnTo>
                    <a:pt x="45" y="25"/>
                  </a:lnTo>
                  <a:lnTo>
                    <a:pt x="42" y="25"/>
                  </a:lnTo>
                  <a:lnTo>
                    <a:pt x="42" y="21"/>
                  </a:lnTo>
                  <a:lnTo>
                    <a:pt x="36" y="21"/>
                  </a:lnTo>
                  <a:lnTo>
                    <a:pt x="36" y="19"/>
                  </a:lnTo>
                  <a:lnTo>
                    <a:pt x="32" y="19"/>
                  </a:lnTo>
                  <a:lnTo>
                    <a:pt x="32" y="16"/>
                  </a:lnTo>
                  <a:lnTo>
                    <a:pt x="29" y="16"/>
                  </a:lnTo>
                  <a:lnTo>
                    <a:pt x="29" y="14"/>
                  </a:lnTo>
                  <a:lnTo>
                    <a:pt x="26" y="14"/>
                  </a:lnTo>
                  <a:lnTo>
                    <a:pt x="26" y="12"/>
                  </a:lnTo>
                  <a:lnTo>
                    <a:pt x="24" y="12"/>
                  </a:lnTo>
                  <a:lnTo>
                    <a:pt x="24" y="9"/>
                  </a:lnTo>
                  <a:lnTo>
                    <a:pt x="20" y="9"/>
                  </a:lnTo>
                  <a:lnTo>
                    <a:pt x="20" y="6"/>
                  </a:lnTo>
                  <a:lnTo>
                    <a:pt x="17" y="6"/>
                  </a:lnTo>
                  <a:lnTo>
                    <a:pt x="17" y="4"/>
                  </a:lnTo>
                  <a:lnTo>
                    <a:pt x="13" y="4"/>
                  </a:lnTo>
                  <a:lnTo>
                    <a:pt x="13" y="3"/>
                  </a:lnTo>
                  <a:lnTo>
                    <a:pt x="4" y="3"/>
                  </a:lnTo>
                  <a:lnTo>
                    <a:pt x="4" y="0"/>
                  </a:lnTo>
                  <a:lnTo>
                    <a:pt x="0" y="0"/>
                  </a:lnTo>
                </a:path>
              </a:pathLst>
            </a:cu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4" name="Line 3"/>
            <p:cNvSpPr>
              <a:spLocks noChangeShapeType="1"/>
            </p:cNvSpPr>
            <p:nvPr/>
          </p:nvSpPr>
          <p:spPr bwMode="auto">
            <a:xfrm>
              <a:off x="5381625" y="3821113"/>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5" name="Line 4"/>
            <p:cNvSpPr>
              <a:spLocks noChangeShapeType="1"/>
            </p:cNvSpPr>
            <p:nvPr/>
          </p:nvSpPr>
          <p:spPr bwMode="auto">
            <a:xfrm>
              <a:off x="5391150" y="3821113"/>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6" name="Line 5"/>
            <p:cNvSpPr>
              <a:spLocks noChangeShapeType="1"/>
            </p:cNvSpPr>
            <p:nvPr/>
          </p:nvSpPr>
          <p:spPr bwMode="auto">
            <a:xfrm>
              <a:off x="5334000" y="3802063"/>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7" name="Line 6"/>
            <p:cNvSpPr>
              <a:spLocks noChangeShapeType="1"/>
            </p:cNvSpPr>
            <p:nvPr/>
          </p:nvSpPr>
          <p:spPr bwMode="auto">
            <a:xfrm>
              <a:off x="4886325" y="3697288"/>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8" name="Line 7"/>
            <p:cNvSpPr>
              <a:spLocks noChangeShapeType="1"/>
            </p:cNvSpPr>
            <p:nvPr/>
          </p:nvSpPr>
          <p:spPr bwMode="auto">
            <a:xfrm>
              <a:off x="4724400" y="3659188"/>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9" name="Line 8"/>
            <p:cNvSpPr>
              <a:spLocks noChangeShapeType="1"/>
            </p:cNvSpPr>
            <p:nvPr/>
          </p:nvSpPr>
          <p:spPr bwMode="auto">
            <a:xfrm>
              <a:off x="4629150" y="3649663"/>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0" name="Line 9"/>
            <p:cNvSpPr>
              <a:spLocks noChangeShapeType="1"/>
            </p:cNvSpPr>
            <p:nvPr/>
          </p:nvSpPr>
          <p:spPr bwMode="auto">
            <a:xfrm>
              <a:off x="4552950" y="3640138"/>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1" name="Line 10"/>
            <p:cNvSpPr>
              <a:spLocks noChangeShapeType="1"/>
            </p:cNvSpPr>
            <p:nvPr/>
          </p:nvSpPr>
          <p:spPr bwMode="auto">
            <a:xfrm>
              <a:off x="4448175" y="3611563"/>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2" name="Line 11"/>
            <p:cNvSpPr>
              <a:spLocks noChangeShapeType="1"/>
            </p:cNvSpPr>
            <p:nvPr/>
          </p:nvSpPr>
          <p:spPr bwMode="auto">
            <a:xfrm>
              <a:off x="4276725" y="3554413"/>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3" name="Line 12"/>
            <p:cNvSpPr>
              <a:spLocks noChangeShapeType="1"/>
            </p:cNvSpPr>
            <p:nvPr/>
          </p:nvSpPr>
          <p:spPr bwMode="auto">
            <a:xfrm>
              <a:off x="5133975" y="3754438"/>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4" name="Line 13"/>
            <p:cNvSpPr>
              <a:spLocks noChangeShapeType="1"/>
            </p:cNvSpPr>
            <p:nvPr/>
          </p:nvSpPr>
          <p:spPr bwMode="auto">
            <a:xfrm>
              <a:off x="5162550" y="3754438"/>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5" name="Line 14"/>
            <p:cNvSpPr>
              <a:spLocks noChangeShapeType="1"/>
            </p:cNvSpPr>
            <p:nvPr/>
          </p:nvSpPr>
          <p:spPr bwMode="auto">
            <a:xfrm>
              <a:off x="5286375" y="3802063"/>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6" name="Line 15"/>
            <p:cNvSpPr>
              <a:spLocks noChangeShapeType="1"/>
            </p:cNvSpPr>
            <p:nvPr/>
          </p:nvSpPr>
          <p:spPr bwMode="auto">
            <a:xfrm>
              <a:off x="5629275" y="3821113"/>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7" name="Line 16"/>
            <p:cNvSpPr>
              <a:spLocks noChangeShapeType="1"/>
            </p:cNvSpPr>
            <p:nvPr/>
          </p:nvSpPr>
          <p:spPr bwMode="auto">
            <a:xfrm>
              <a:off x="5600700" y="3821113"/>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8" name="Line 17"/>
            <p:cNvSpPr>
              <a:spLocks noChangeShapeType="1"/>
            </p:cNvSpPr>
            <p:nvPr/>
          </p:nvSpPr>
          <p:spPr bwMode="auto">
            <a:xfrm>
              <a:off x="5572125" y="3821113"/>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9" name="Line 18"/>
            <p:cNvSpPr>
              <a:spLocks noChangeShapeType="1"/>
            </p:cNvSpPr>
            <p:nvPr/>
          </p:nvSpPr>
          <p:spPr bwMode="auto">
            <a:xfrm>
              <a:off x="5486400" y="3821113"/>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0" name="Line 19"/>
            <p:cNvSpPr>
              <a:spLocks noChangeShapeType="1"/>
            </p:cNvSpPr>
            <p:nvPr/>
          </p:nvSpPr>
          <p:spPr bwMode="auto">
            <a:xfrm>
              <a:off x="5410200" y="3821113"/>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1" name="Line 20"/>
            <p:cNvSpPr>
              <a:spLocks noChangeShapeType="1"/>
            </p:cNvSpPr>
            <p:nvPr/>
          </p:nvSpPr>
          <p:spPr bwMode="auto">
            <a:xfrm>
              <a:off x="5076825" y="3735388"/>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2" name="Line 21"/>
            <p:cNvSpPr>
              <a:spLocks noChangeShapeType="1"/>
            </p:cNvSpPr>
            <p:nvPr/>
          </p:nvSpPr>
          <p:spPr bwMode="auto">
            <a:xfrm>
              <a:off x="5114925" y="3754438"/>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3" name="Line 22"/>
            <p:cNvSpPr>
              <a:spLocks noChangeShapeType="1"/>
            </p:cNvSpPr>
            <p:nvPr/>
          </p:nvSpPr>
          <p:spPr bwMode="auto">
            <a:xfrm>
              <a:off x="5705475" y="3821113"/>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4" name="Line 23"/>
            <p:cNvSpPr>
              <a:spLocks noChangeShapeType="1"/>
            </p:cNvSpPr>
            <p:nvPr/>
          </p:nvSpPr>
          <p:spPr bwMode="auto">
            <a:xfrm>
              <a:off x="5724525" y="3821113"/>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5" name="Line 24"/>
            <p:cNvSpPr>
              <a:spLocks noChangeShapeType="1"/>
            </p:cNvSpPr>
            <p:nvPr/>
          </p:nvSpPr>
          <p:spPr bwMode="auto">
            <a:xfrm>
              <a:off x="5734050" y="3821113"/>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6" name="Line 25"/>
            <p:cNvSpPr>
              <a:spLocks noChangeShapeType="1"/>
            </p:cNvSpPr>
            <p:nvPr/>
          </p:nvSpPr>
          <p:spPr bwMode="auto">
            <a:xfrm>
              <a:off x="5743575" y="3821113"/>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7" name="Line 26"/>
            <p:cNvSpPr>
              <a:spLocks noChangeShapeType="1"/>
            </p:cNvSpPr>
            <p:nvPr/>
          </p:nvSpPr>
          <p:spPr bwMode="auto">
            <a:xfrm>
              <a:off x="5648325" y="3821113"/>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8" name="Line 27"/>
            <p:cNvSpPr>
              <a:spLocks noChangeShapeType="1"/>
            </p:cNvSpPr>
            <p:nvPr/>
          </p:nvSpPr>
          <p:spPr bwMode="auto">
            <a:xfrm>
              <a:off x="5657850" y="3821113"/>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9" name="Line 28"/>
            <p:cNvSpPr>
              <a:spLocks noChangeShapeType="1"/>
            </p:cNvSpPr>
            <p:nvPr/>
          </p:nvSpPr>
          <p:spPr bwMode="auto">
            <a:xfrm>
              <a:off x="5676900" y="3821113"/>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0" name="Line 29"/>
            <p:cNvSpPr>
              <a:spLocks noChangeShapeType="1"/>
            </p:cNvSpPr>
            <p:nvPr/>
          </p:nvSpPr>
          <p:spPr bwMode="auto">
            <a:xfrm>
              <a:off x="5686425" y="3821113"/>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1" name="Line 30"/>
            <p:cNvSpPr>
              <a:spLocks noChangeShapeType="1"/>
            </p:cNvSpPr>
            <p:nvPr/>
          </p:nvSpPr>
          <p:spPr bwMode="auto">
            <a:xfrm>
              <a:off x="5048250" y="3735388"/>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2" name="Line 31"/>
            <p:cNvSpPr>
              <a:spLocks noChangeShapeType="1"/>
            </p:cNvSpPr>
            <p:nvPr/>
          </p:nvSpPr>
          <p:spPr bwMode="auto">
            <a:xfrm>
              <a:off x="4914900" y="3706813"/>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3" name="Line 32"/>
            <p:cNvSpPr>
              <a:spLocks noChangeShapeType="1"/>
            </p:cNvSpPr>
            <p:nvPr/>
          </p:nvSpPr>
          <p:spPr bwMode="auto">
            <a:xfrm>
              <a:off x="4762500" y="3668713"/>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4" name="Line 33"/>
            <p:cNvSpPr>
              <a:spLocks noChangeShapeType="1"/>
            </p:cNvSpPr>
            <p:nvPr/>
          </p:nvSpPr>
          <p:spPr bwMode="auto">
            <a:xfrm>
              <a:off x="4657725" y="3649663"/>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5" name="Line 34"/>
            <p:cNvSpPr>
              <a:spLocks noChangeShapeType="1"/>
            </p:cNvSpPr>
            <p:nvPr/>
          </p:nvSpPr>
          <p:spPr bwMode="auto">
            <a:xfrm>
              <a:off x="4591050" y="3640138"/>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6" name="Line 35"/>
            <p:cNvSpPr>
              <a:spLocks noChangeShapeType="1"/>
            </p:cNvSpPr>
            <p:nvPr/>
          </p:nvSpPr>
          <p:spPr bwMode="auto">
            <a:xfrm>
              <a:off x="4476750" y="3611563"/>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7" name="Line 36"/>
            <p:cNvSpPr>
              <a:spLocks noChangeShapeType="1"/>
            </p:cNvSpPr>
            <p:nvPr/>
          </p:nvSpPr>
          <p:spPr bwMode="auto">
            <a:xfrm>
              <a:off x="4305300" y="3554413"/>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8" name="Line 37"/>
            <p:cNvSpPr>
              <a:spLocks noChangeShapeType="1"/>
            </p:cNvSpPr>
            <p:nvPr/>
          </p:nvSpPr>
          <p:spPr bwMode="auto">
            <a:xfrm>
              <a:off x="4943475" y="3706813"/>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9" name="Line 38"/>
            <p:cNvSpPr>
              <a:spLocks noChangeShapeType="1"/>
            </p:cNvSpPr>
            <p:nvPr/>
          </p:nvSpPr>
          <p:spPr bwMode="auto">
            <a:xfrm>
              <a:off x="4781550" y="3668713"/>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0" name="Line 39"/>
            <p:cNvSpPr>
              <a:spLocks noChangeShapeType="1"/>
            </p:cNvSpPr>
            <p:nvPr/>
          </p:nvSpPr>
          <p:spPr bwMode="auto">
            <a:xfrm>
              <a:off x="4686300" y="3649663"/>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1" name="Line 40"/>
            <p:cNvSpPr>
              <a:spLocks noChangeShapeType="1"/>
            </p:cNvSpPr>
            <p:nvPr/>
          </p:nvSpPr>
          <p:spPr bwMode="auto">
            <a:xfrm>
              <a:off x="4610100" y="3640138"/>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2" name="Line 41"/>
            <p:cNvSpPr>
              <a:spLocks noChangeShapeType="1"/>
            </p:cNvSpPr>
            <p:nvPr/>
          </p:nvSpPr>
          <p:spPr bwMode="auto">
            <a:xfrm>
              <a:off x="4505325" y="3611563"/>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3" name="Line 42"/>
            <p:cNvSpPr>
              <a:spLocks noChangeShapeType="1"/>
            </p:cNvSpPr>
            <p:nvPr/>
          </p:nvSpPr>
          <p:spPr bwMode="auto">
            <a:xfrm>
              <a:off x="4333875" y="3554413"/>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4" name="Line 43"/>
            <p:cNvSpPr>
              <a:spLocks noChangeShapeType="1"/>
            </p:cNvSpPr>
            <p:nvPr/>
          </p:nvSpPr>
          <p:spPr bwMode="auto">
            <a:xfrm>
              <a:off x="4419600" y="3592513"/>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5" name="Line 44"/>
            <p:cNvSpPr>
              <a:spLocks noChangeShapeType="1"/>
            </p:cNvSpPr>
            <p:nvPr/>
          </p:nvSpPr>
          <p:spPr bwMode="auto">
            <a:xfrm>
              <a:off x="4371975" y="3573463"/>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6" name="Line 45"/>
            <p:cNvSpPr>
              <a:spLocks noChangeShapeType="1"/>
            </p:cNvSpPr>
            <p:nvPr/>
          </p:nvSpPr>
          <p:spPr bwMode="auto">
            <a:xfrm>
              <a:off x="4972050" y="3716338"/>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7" name="Line 46"/>
            <p:cNvSpPr>
              <a:spLocks noChangeShapeType="1"/>
            </p:cNvSpPr>
            <p:nvPr/>
          </p:nvSpPr>
          <p:spPr bwMode="auto">
            <a:xfrm>
              <a:off x="5543550" y="3821113"/>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8" name="Line 47"/>
            <p:cNvSpPr>
              <a:spLocks noChangeShapeType="1"/>
            </p:cNvSpPr>
            <p:nvPr/>
          </p:nvSpPr>
          <p:spPr bwMode="auto">
            <a:xfrm>
              <a:off x="5191125" y="3773488"/>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9" name="Line 48"/>
            <p:cNvSpPr>
              <a:spLocks noChangeShapeType="1"/>
            </p:cNvSpPr>
            <p:nvPr/>
          </p:nvSpPr>
          <p:spPr bwMode="auto">
            <a:xfrm>
              <a:off x="5857875" y="3821113"/>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0" name="Line 49"/>
            <p:cNvSpPr>
              <a:spLocks noChangeShapeType="1"/>
            </p:cNvSpPr>
            <p:nvPr/>
          </p:nvSpPr>
          <p:spPr bwMode="auto">
            <a:xfrm>
              <a:off x="5895975" y="3821113"/>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1" name="Line 50"/>
            <p:cNvSpPr>
              <a:spLocks noChangeShapeType="1"/>
            </p:cNvSpPr>
            <p:nvPr/>
          </p:nvSpPr>
          <p:spPr bwMode="auto">
            <a:xfrm>
              <a:off x="5934075" y="3821113"/>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2" name="Line 51"/>
            <p:cNvSpPr>
              <a:spLocks noChangeShapeType="1"/>
            </p:cNvSpPr>
            <p:nvPr/>
          </p:nvSpPr>
          <p:spPr bwMode="auto">
            <a:xfrm>
              <a:off x="5972175" y="3821113"/>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3" name="Line 52"/>
            <p:cNvSpPr>
              <a:spLocks noChangeShapeType="1"/>
            </p:cNvSpPr>
            <p:nvPr/>
          </p:nvSpPr>
          <p:spPr bwMode="auto">
            <a:xfrm>
              <a:off x="4991100" y="3716338"/>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4" name="Line 53"/>
            <p:cNvSpPr>
              <a:spLocks noChangeShapeType="1"/>
            </p:cNvSpPr>
            <p:nvPr/>
          </p:nvSpPr>
          <p:spPr bwMode="auto">
            <a:xfrm>
              <a:off x="5010150" y="3716338"/>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5" name="Line 54"/>
            <p:cNvSpPr>
              <a:spLocks noChangeShapeType="1"/>
            </p:cNvSpPr>
            <p:nvPr/>
          </p:nvSpPr>
          <p:spPr bwMode="auto">
            <a:xfrm>
              <a:off x="3962400" y="3411538"/>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6" name="Line 55"/>
            <p:cNvSpPr>
              <a:spLocks noChangeShapeType="1"/>
            </p:cNvSpPr>
            <p:nvPr/>
          </p:nvSpPr>
          <p:spPr bwMode="auto">
            <a:xfrm>
              <a:off x="4238625" y="3554413"/>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7" name="Line 56"/>
            <p:cNvSpPr>
              <a:spLocks noChangeShapeType="1"/>
            </p:cNvSpPr>
            <p:nvPr/>
          </p:nvSpPr>
          <p:spPr bwMode="auto">
            <a:xfrm>
              <a:off x="4257675" y="3554413"/>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8" name="Line 57"/>
            <p:cNvSpPr>
              <a:spLocks noChangeShapeType="1"/>
            </p:cNvSpPr>
            <p:nvPr/>
          </p:nvSpPr>
          <p:spPr bwMode="auto">
            <a:xfrm>
              <a:off x="4095750" y="3478213"/>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9" name="Line 58"/>
            <p:cNvSpPr>
              <a:spLocks noChangeShapeType="1"/>
            </p:cNvSpPr>
            <p:nvPr/>
          </p:nvSpPr>
          <p:spPr bwMode="auto">
            <a:xfrm>
              <a:off x="4133850" y="3497263"/>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0" name="Line 59"/>
            <p:cNvSpPr>
              <a:spLocks noChangeShapeType="1"/>
            </p:cNvSpPr>
            <p:nvPr/>
          </p:nvSpPr>
          <p:spPr bwMode="auto">
            <a:xfrm>
              <a:off x="4067175" y="3468688"/>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1" name="Line 60"/>
            <p:cNvSpPr>
              <a:spLocks noChangeShapeType="1"/>
            </p:cNvSpPr>
            <p:nvPr/>
          </p:nvSpPr>
          <p:spPr bwMode="auto">
            <a:xfrm>
              <a:off x="4171950" y="3516313"/>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2" name="Line 61"/>
            <p:cNvSpPr>
              <a:spLocks noChangeShapeType="1"/>
            </p:cNvSpPr>
            <p:nvPr/>
          </p:nvSpPr>
          <p:spPr bwMode="auto">
            <a:xfrm>
              <a:off x="4086225" y="3478213"/>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3" name="Line 62"/>
            <p:cNvSpPr>
              <a:spLocks noChangeShapeType="1"/>
            </p:cNvSpPr>
            <p:nvPr/>
          </p:nvSpPr>
          <p:spPr bwMode="auto">
            <a:xfrm>
              <a:off x="4114800" y="3478213"/>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4" name="Line 63"/>
            <p:cNvSpPr>
              <a:spLocks noChangeShapeType="1"/>
            </p:cNvSpPr>
            <p:nvPr/>
          </p:nvSpPr>
          <p:spPr bwMode="auto">
            <a:xfrm>
              <a:off x="4010025" y="3430588"/>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5" name="Line 64"/>
            <p:cNvSpPr>
              <a:spLocks noChangeShapeType="1"/>
            </p:cNvSpPr>
            <p:nvPr/>
          </p:nvSpPr>
          <p:spPr bwMode="auto">
            <a:xfrm>
              <a:off x="3771900" y="3297238"/>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6" name="Line 65"/>
            <p:cNvSpPr>
              <a:spLocks noChangeShapeType="1"/>
            </p:cNvSpPr>
            <p:nvPr/>
          </p:nvSpPr>
          <p:spPr bwMode="auto">
            <a:xfrm>
              <a:off x="4191000" y="3544888"/>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grpSp>
      <p:grpSp>
        <p:nvGrpSpPr>
          <p:cNvPr id="117" name="Group 116"/>
          <p:cNvGrpSpPr/>
          <p:nvPr/>
        </p:nvGrpSpPr>
        <p:grpSpPr>
          <a:xfrm>
            <a:off x="1834681" y="2305485"/>
            <a:ext cx="3669346" cy="1429223"/>
            <a:chOff x="3189288" y="2878138"/>
            <a:chExt cx="2762250" cy="1095375"/>
          </a:xfrm>
        </p:grpSpPr>
        <p:sp>
          <p:nvSpPr>
            <p:cNvPr id="118" name="Line 66"/>
            <p:cNvSpPr>
              <a:spLocks noChangeShapeType="1"/>
            </p:cNvSpPr>
            <p:nvPr/>
          </p:nvSpPr>
          <p:spPr bwMode="auto">
            <a:xfrm>
              <a:off x="5475288" y="3878263"/>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9" name="Line 67"/>
            <p:cNvSpPr>
              <a:spLocks noChangeShapeType="1"/>
            </p:cNvSpPr>
            <p:nvPr/>
          </p:nvSpPr>
          <p:spPr bwMode="auto">
            <a:xfrm>
              <a:off x="5494338" y="3878263"/>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0" name="Line 68"/>
            <p:cNvSpPr>
              <a:spLocks noChangeShapeType="1"/>
            </p:cNvSpPr>
            <p:nvPr/>
          </p:nvSpPr>
          <p:spPr bwMode="auto">
            <a:xfrm>
              <a:off x="5437188" y="3868738"/>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1" name="Line 69"/>
            <p:cNvSpPr>
              <a:spLocks noChangeShapeType="1"/>
            </p:cNvSpPr>
            <p:nvPr/>
          </p:nvSpPr>
          <p:spPr bwMode="auto">
            <a:xfrm>
              <a:off x="5018088" y="3754438"/>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2" name="Line 70"/>
            <p:cNvSpPr>
              <a:spLocks noChangeShapeType="1"/>
            </p:cNvSpPr>
            <p:nvPr/>
          </p:nvSpPr>
          <p:spPr bwMode="auto">
            <a:xfrm>
              <a:off x="4951413" y="3744913"/>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3" name="Line 71"/>
            <p:cNvSpPr>
              <a:spLocks noChangeShapeType="1"/>
            </p:cNvSpPr>
            <p:nvPr/>
          </p:nvSpPr>
          <p:spPr bwMode="auto">
            <a:xfrm>
              <a:off x="4846638" y="3716338"/>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4" name="Line 72"/>
            <p:cNvSpPr>
              <a:spLocks noChangeShapeType="1"/>
            </p:cNvSpPr>
            <p:nvPr/>
          </p:nvSpPr>
          <p:spPr bwMode="auto">
            <a:xfrm>
              <a:off x="4770438" y="3716338"/>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5" name="Line 73"/>
            <p:cNvSpPr>
              <a:spLocks noChangeShapeType="1"/>
            </p:cNvSpPr>
            <p:nvPr/>
          </p:nvSpPr>
          <p:spPr bwMode="auto">
            <a:xfrm>
              <a:off x="4675188" y="3697288"/>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6" name="Line 74"/>
            <p:cNvSpPr>
              <a:spLocks noChangeShapeType="1"/>
            </p:cNvSpPr>
            <p:nvPr/>
          </p:nvSpPr>
          <p:spPr bwMode="auto">
            <a:xfrm>
              <a:off x="4513263" y="3668713"/>
              <a:ext cx="0" cy="4762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7" name="Line 75"/>
            <p:cNvSpPr>
              <a:spLocks noChangeShapeType="1"/>
            </p:cNvSpPr>
            <p:nvPr/>
          </p:nvSpPr>
          <p:spPr bwMode="auto">
            <a:xfrm>
              <a:off x="5275263" y="3849688"/>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8" name="Line 76"/>
            <p:cNvSpPr>
              <a:spLocks noChangeShapeType="1"/>
            </p:cNvSpPr>
            <p:nvPr/>
          </p:nvSpPr>
          <p:spPr bwMode="auto">
            <a:xfrm>
              <a:off x="5246688" y="3859213"/>
              <a:ext cx="0" cy="4762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9" name="Line 77"/>
            <p:cNvSpPr>
              <a:spLocks noChangeShapeType="1"/>
            </p:cNvSpPr>
            <p:nvPr/>
          </p:nvSpPr>
          <p:spPr bwMode="auto">
            <a:xfrm>
              <a:off x="5341938" y="3859213"/>
              <a:ext cx="0" cy="4762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30" name="Line 78"/>
            <p:cNvSpPr>
              <a:spLocks noChangeShapeType="1"/>
            </p:cNvSpPr>
            <p:nvPr/>
          </p:nvSpPr>
          <p:spPr bwMode="auto">
            <a:xfrm>
              <a:off x="5703888" y="3916363"/>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31" name="Line 79"/>
            <p:cNvSpPr>
              <a:spLocks noChangeShapeType="1"/>
            </p:cNvSpPr>
            <p:nvPr/>
          </p:nvSpPr>
          <p:spPr bwMode="auto">
            <a:xfrm>
              <a:off x="5684838" y="3916363"/>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32" name="Line 80"/>
            <p:cNvSpPr>
              <a:spLocks noChangeShapeType="1"/>
            </p:cNvSpPr>
            <p:nvPr/>
          </p:nvSpPr>
          <p:spPr bwMode="auto">
            <a:xfrm>
              <a:off x="5637213" y="3878263"/>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33" name="Line 81"/>
            <p:cNvSpPr>
              <a:spLocks noChangeShapeType="1"/>
            </p:cNvSpPr>
            <p:nvPr/>
          </p:nvSpPr>
          <p:spPr bwMode="auto">
            <a:xfrm>
              <a:off x="5580063" y="3878263"/>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34" name="Line 82"/>
            <p:cNvSpPr>
              <a:spLocks noChangeShapeType="1"/>
            </p:cNvSpPr>
            <p:nvPr/>
          </p:nvSpPr>
          <p:spPr bwMode="auto">
            <a:xfrm>
              <a:off x="5532438" y="3887788"/>
              <a:ext cx="0" cy="4762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35" name="Line 83"/>
            <p:cNvSpPr>
              <a:spLocks noChangeShapeType="1"/>
            </p:cNvSpPr>
            <p:nvPr/>
          </p:nvSpPr>
          <p:spPr bwMode="auto">
            <a:xfrm>
              <a:off x="5141913" y="3811588"/>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36" name="Line 84"/>
            <p:cNvSpPr>
              <a:spLocks noChangeShapeType="1"/>
            </p:cNvSpPr>
            <p:nvPr/>
          </p:nvSpPr>
          <p:spPr bwMode="auto">
            <a:xfrm>
              <a:off x="5218113" y="3830638"/>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37" name="Line 85"/>
            <p:cNvSpPr>
              <a:spLocks noChangeShapeType="1"/>
            </p:cNvSpPr>
            <p:nvPr/>
          </p:nvSpPr>
          <p:spPr bwMode="auto">
            <a:xfrm>
              <a:off x="5761038" y="3906838"/>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38" name="Line 86"/>
            <p:cNvSpPr>
              <a:spLocks noChangeShapeType="1"/>
            </p:cNvSpPr>
            <p:nvPr/>
          </p:nvSpPr>
          <p:spPr bwMode="auto">
            <a:xfrm>
              <a:off x="5780088" y="3906838"/>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39" name="Line 87"/>
            <p:cNvSpPr>
              <a:spLocks noChangeShapeType="1"/>
            </p:cNvSpPr>
            <p:nvPr/>
          </p:nvSpPr>
          <p:spPr bwMode="auto">
            <a:xfrm>
              <a:off x="5789613" y="3906838"/>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40" name="Line 88"/>
            <p:cNvSpPr>
              <a:spLocks noChangeShapeType="1"/>
            </p:cNvSpPr>
            <p:nvPr/>
          </p:nvSpPr>
          <p:spPr bwMode="auto">
            <a:xfrm>
              <a:off x="5799138" y="3906838"/>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41" name="Line 89"/>
            <p:cNvSpPr>
              <a:spLocks noChangeShapeType="1"/>
            </p:cNvSpPr>
            <p:nvPr/>
          </p:nvSpPr>
          <p:spPr bwMode="auto">
            <a:xfrm>
              <a:off x="5351463" y="3859213"/>
              <a:ext cx="0" cy="4762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42" name="Line 90"/>
            <p:cNvSpPr>
              <a:spLocks noChangeShapeType="1"/>
            </p:cNvSpPr>
            <p:nvPr/>
          </p:nvSpPr>
          <p:spPr bwMode="auto">
            <a:xfrm>
              <a:off x="5370513" y="3859213"/>
              <a:ext cx="0" cy="4762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43" name="Line 91"/>
            <p:cNvSpPr>
              <a:spLocks noChangeShapeType="1"/>
            </p:cNvSpPr>
            <p:nvPr/>
          </p:nvSpPr>
          <p:spPr bwMode="auto">
            <a:xfrm>
              <a:off x="5380038" y="3859213"/>
              <a:ext cx="0" cy="4762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44" name="Line 92"/>
            <p:cNvSpPr>
              <a:spLocks noChangeShapeType="1"/>
            </p:cNvSpPr>
            <p:nvPr/>
          </p:nvSpPr>
          <p:spPr bwMode="auto">
            <a:xfrm>
              <a:off x="5389563" y="3859213"/>
              <a:ext cx="0" cy="4762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45" name="Line 93"/>
            <p:cNvSpPr>
              <a:spLocks noChangeShapeType="1"/>
            </p:cNvSpPr>
            <p:nvPr/>
          </p:nvSpPr>
          <p:spPr bwMode="auto">
            <a:xfrm>
              <a:off x="5151438" y="3830638"/>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46" name="Line 94"/>
            <p:cNvSpPr>
              <a:spLocks noChangeShapeType="1"/>
            </p:cNvSpPr>
            <p:nvPr/>
          </p:nvSpPr>
          <p:spPr bwMode="auto">
            <a:xfrm>
              <a:off x="5056188" y="3754438"/>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47" name="Line 95"/>
            <p:cNvSpPr>
              <a:spLocks noChangeShapeType="1"/>
            </p:cNvSpPr>
            <p:nvPr/>
          </p:nvSpPr>
          <p:spPr bwMode="auto">
            <a:xfrm>
              <a:off x="4979988" y="3744913"/>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48" name="Line 96"/>
            <p:cNvSpPr>
              <a:spLocks noChangeShapeType="1"/>
            </p:cNvSpPr>
            <p:nvPr/>
          </p:nvSpPr>
          <p:spPr bwMode="auto">
            <a:xfrm>
              <a:off x="4894263" y="3735388"/>
              <a:ext cx="0" cy="4762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49" name="Line 97"/>
            <p:cNvSpPr>
              <a:spLocks noChangeShapeType="1"/>
            </p:cNvSpPr>
            <p:nvPr/>
          </p:nvSpPr>
          <p:spPr bwMode="auto">
            <a:xfrm>
              <a:off x="4799013" y="3716338"/>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0" name="Line 98"/>
            <p:cNvSpPr>
              <a:spLocks noChangeShapeType="1"/>
            </p:cNvSpPr>
            <p:nvPr/>
          </p:nvSpPr>
          <p:spPr bwMode="auto">
            <a:xfrm>
              <a:off x="4703763" y="3697288"/>
              <a:ext cx="0" cy="4762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1" name="Line 99"/>
            <p:cNvSpPr>
              <a:spLocks noChangeShapeType="1"/>
            </p:cNvSpPr>
            <p:nvPr/>
          </p:nvSpPr>
          <p:spPr bwMode="auto">
            <a:xfrm>
              <a:off x="4541838" y="3668713"/>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2" name="Line 100"/>
            <p:cNvSpPr>
              <a:spLocks noChangeShapeType="1"/>
            </p:cNvSpPr>
            <p:nvPr/>
          </p:nvSpPr>
          <p:spPr bwMode="auto">
            <a:xfrm>
              <a:off x="5075238" y="3754438"/>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3" name="Line 101"/>
            <p:cNvSpPr>
              <a:spLocks noChangeShapeType="1"/>
            </p:cNvSpPr>
            <p:nvPr/>
          </p:nvSpPr>
          <p:spPr bwMode="auto">
            <a:xfrm>
              <a:off x="5008563" y="3744913"/>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4" name="Line 102"/>
            <p:cNvSpPr>
              <a:spLocks noChangeShapeType="1"/>
            </p:cNvSpPr>
            <p:nvPr/>
          </p:nvSpPr>
          <p:spPr bwMode="auto">
            <a:xfrm>
              <a:off x="4922838" y="3735388"/>
              <a:ext cx="0" cy="4762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5" name="Line 103"/>
            <p:cNvSpPr>
              <a:spLocks noChangeShapeType="1"/>
            </p:cNvSpPr>
            <p:nvPr/>
          </p:nvSpPr>
          <p:spPr bwMode="auto">
            <a:xfrm>
              <a:off x="4827588" y="3716338"/>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6" name="Line 104"/>
            <p:cNvSpPr>
              <a:spLocks noChangeShapeType="1"/>
            </p:cNvSpPr>
            <p:nvPr/>
          </p:nvSpPr>
          <p:spPr bwMode="auto">
            <a:xfrm>
              <a:off x="4732338" y="3697288"/>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7" name="Line 105"/>
            <p:cNvSpPr>
              <a:spLocks noChangeShapeType="1"/>
            </p:cNvSpPr>
            <p:nvPr/>
          </p:nvSpPr>
          <p:spPr bwMode="auto">
            <a:xfrm>
              <a:off x="4570413" y="3678238"/>
              <a:ext cx="0" cy="4762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8" name="Line 106"/>
            <p:cNvSpPr>
              <a:spLocks noChangeShapeType="1"/>
            </p:cNvSpPr>
            <p:nvPr/>
          </p:nvSpPr>
          <p:spPr bwMode="auto">
            <a:xfrm>
              <a:off x="4627563" y="3687763"/>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9" name="Line 107"/>
            <p:cNvSpPr>
              <a:spLocks noChangeShapeType="1"/>
            </p:cNvSpPr>
            <p:nvPr/>
          </p:nvSpPr>
          <p:spPr bwMode="auto">
            <a:xfrm>
              <a:off x="4608513" y="3687763"/>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0" name="Line 108"/>
            <p:cNvSpPr>
              <a:spLocks noChangeShapeType="1"/>
            </p:cNvSpPr>
            <p:nvPr/>
          </p:nvSpPr>
          <p:spPr bwMode="auto">
            <a:xfrm>
              <a:off x="5094288" y="3763963"/>
              <a:ext cx="0" cy="4762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1" name="Line 109"/>
            <p:cNvSpPr>
              <a:spLocks noChangeShapeType="1"/>
            </p:cNvSpPr>
            <p:nvPr/>
          </p:nvSpPr>
          <p:spPr bwMode="auto">
            <a:xfrm>
              <a:off x="5608638" y="3878263"/>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2" name="Line 110"/>
            <p:cNvSpPr>
              <a:spLocks noChangeShapeType="1"/>
            </p:cNvSpPr>
            <p:nvPr/>
          </p:nvSpPr>
          <p:spPr bwMode="auto">
            <a:xfrm>
              <a:off x="5313363" y="3849688"/>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3" name="Line 111"/>
            <p:cNvSpPr>
              <a:spLocks noChangeShapeType="1"/>
            </p:cNvSpPr>
            <p:nvPr/>
          </p:nvSpPr>
          <p:spPr bwMode="auto">
            <a:xfrm>
              <a:off x="5827713" y="3916363"/>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4" name="Line 112"/>
            <p:cNvSpPr>
              <a:spLocks noChangeShapeType="1"/>
            </p:cNvSpPr>
            <p:nvPr/>
          </p:nvSpPr>
          <p:spPr bwMode="auto">
            <a:xfrm>
              <a:off x="5865813" y="3916363"/>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5" name="Line 113"/>
            <p:cNvSpPr>
              <a:spLocks noChangeShapeType="1"/>
            </p:cNvSpPr>
            <p:nvPr/>
          </p:nvSpPr>
          <p:spPr bwMode="auto">
            <a:xfrm>
              <a:off x="5903913" y="3906838"/>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6" name="Line 114"/>
            <p:cNvSpPr>
              <a:spLocks noChangeShapeType="1"/>
            </p:cNvSpPr>
            <p:nvPr/>
          </p:nvSpPr>
          <p:spPr bwMode="auto">
            <a:xfrm>
              <a:off x="5942013" y="3916363"/>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7" name="Line 115"/>
            <p:cNvSpPr>
              <a:spLocks noChangeShapeType="1"/>
            </p:cNvSpPr>
            <p:nvPr/>
          </p:nvSpPr>
          <p:spPr bwMode="auto">
            <a:xfrm>
              <a:off x="5189538" y="3830638"/>
              <a:ext cx="0" cy="4762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8" name="Line 116"/>
            <p:cNvSpPr>
              <a:spLocks noChangeShapeType="1"/>
            </p:cNvSpPr>
            <p:nvPr/>
          </p:nvSpPr>
          <p:spPr bwMode="auto">
            <a:xfrm>
              <a:off x="5170488" y="3830638"/>
              <a:ext cx="0" cy="4762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9" name="Line 117"/>
            <p:cNvSpPr>
              <a:spLocks noChangeShapeType="1"/>
            </p:cNvSpPr>
            <p:nvPr/>
          </p:nvSpPr>
          <p:spPr bwMode="auto">
            <a:xfrm>
              <a:off x="4227513" y="3563938"/>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0" name="Line 118"/>
            <p:cNvSpPr>
              <a:spLocks noChangeShapeType="1"/>
            </p:cNvSpPr>
            <p:nvPr/>
          </p:nvSpPr>
          <p:spPr bwMode="auto">
            <a:xfrm>
              <a:off x="4484688" y="3659188"/>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1" name="Line 119"/>
            <p:cNvSpPr>
              <a:spLocks noChangeShapeType="1"/>
            </p:cNvSpPr>
            <p:nvPr/>
          </p:nvSpPr>
          <p:spPr bwMode="auto">
            <a:xfrm>
              <a:off x="4503738" y="3659188"/>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2" name="Line 120"/>
            <p:cNvSpPr>
              <a:spLocks noChangeShapeType="1"/>
            </p:cNvSpPr>
            <p:nvPr/>
          </p:nvSpPr>
          <p:spPr bwMode="auto">
            <a:xfrm>
              <a:off x="4322763" y="3602038"/>
              <a:ext cx="0" cy="4762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3" name="Line 121"/>
            <p:cNvSpPr>
              <a:spLocks noChangeShapeType="1"/>
            </p:cNvSpPr>
            <p:nvPr/>
          </p:nvSpPr>
          <p:spPr bwMode="auto">
            <a:xfrm>
              <a:off x="4141788" y="3544888"/>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4" name="Line 122"/>
            <p:cNvSpPr>
              <a:spLocks noChangeShapeType="1"/>
            </p:cNvSpPr>
            <p:nvPr/>
          </p:nvSpPr>
          <p:spPr bwMode="auto">
            <a:xfrm>
              <a:off x="4170363" y="3544888"/>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5" name="Line 123"/>
            <p:cNvSpPr>
              <a:spLocks noChangeShapeType="1"/>
            </p:cNvSpPr>
            <p:nvPr/>
          </p:nvSpPr>
          <p:spPr bwMode="auto">
            <a:xfrm>
              <a:off x="4084638" y="3525838"/>
              <a:ext cx="0" cy="4762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6" name="Line 124"/>
            <p:cNvSpPr>
              <a:spLocks noChangeShapeType="1"/>
            </p:cNvSpPr>
            <p:nvPr/>
          </p:nvSpPr>
          <p:spPr bwMode="auto">
            <a:xfrm>
              <a:off x="4351338" y="3611563"/>
              <a:ext cx="0" cy="4762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7" name="Line 125"/>
            <p:cNvSpPr>
              <a:spLocks noChangeShapeType="1"/>
            </p:cNvSpPr>
            <p:nvPr/>
          </p:nvSpPr>
          <p:spPr bwMode="auto">
            <a:xfrm>
              <a:off x="4294188" y="3602038"/>
              <a:ext cx="0" cy="4762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8" name="Line 126"/>
            <p:cNvSpPr>
              <a:spLocks noChangeShapeType="1"/>
            </p:cNvSpPr>
            <p:nvPr/>
          </p:nvSpPr>
          <p:spPr bwMode="auto">
            <a:xfrm>
              <a:off x="4046538" y="3497263"/>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9" name="Line 127"/>
            <p:cNvSpPr>
              <a:spLocks noChangeShapeType="1"/>
            </p:cNvSpPr>
            <p:nvPr/>
          </p:nvSpPr>
          <p:spPr bwMode="auto">
            <a:xfrm>
              <a:off x="4008438" y="3487738"/>
              <a:ext cx="0" cy="4762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0" name="Line 128"/>
            <p:cNvSpPr>
              <a:spLocks noChangeShapeType="1"/>
            </p:cNvSpPr>
            <p:nvPr/>
          </p:nvSpPr>
          <p:spPr bwMode="auto">
            <a:xfrm>
              <a:off x="4437063" y="3630613"/>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1" name="Line 129"/>
            <p:cNvSpPr>
              <a:spLocks noChangeShapeType="1"/>
            </p:cNvSpPr>
            <p:nvPr/>
          </p:nvSpPr>
          <p:spPr bwMode="auto">
            <a:xfrm>
              <a:off x="4313238" y="3602038"/>
              <a:ext cx="0" cy="4762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2" name="Line 130"/>
            <p:cNvSpPr>
              <a:spLocks noChangeShapeType="1"/>
            </p:cNvSpPr>
            <p:nvPr/>
          </p:nvSpPr>
          <p:spPr bwMode="auto">
            <a:xfrm>
              <a:off x="4398963" y="3630613"/>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3" name="Line 131"/>
            <p:cNvSpPr>
              <a:spLocks noChangeShapeType="1"/>
            </p:cNvSpPr>
            <p:nvPr/>
          </p:nvSpPr>
          <p:spPr bwMode="auto">
            <a:xfrm>
              <a:off x="4265613" y="3582988"/>
              <a:ext cx="0" cy="4762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4" name="Line 132"/>
            <p:cNvSpPr>
              <a:spLocks noChangeShapeType="1"/>
            </p:cNvSpPr>
            <p:nvPr/>
          </p:nvSpPr>
          <p:spPr bwMode="auto">
            <a:xfrm>
              <a:off x="4198938" y="3554413"/>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5" name="Line 133"/>
            <p:cNvSpPr>
              <a:spLocks noChangeShapeType="1"/>
            </p:cNvSpPr>
            <p:nvPr/>
          </p:nvSpPr>
          <p:spPr bwMode="auto">
            <a:xfrm>
              <a:off x="3941763" y="3430588"/>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6" name="Line 134"/>
            <p:cNvSpPr>
              <a:spLocks noChangeShapeType="1"/>
            </p:cNvSpPr>
            <p:nvPr/>
          </p:nvSpPr>
          <p:spPr bwMode="auto">
            <a:xfrm>
              <a:off x="4465638" y="3640138"/>
              <a:ext cx="0" cy="4762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7" name="Freeform 135"/>
            <p:cNvSpPr>
              <a:spLocks/>
            </p:cNvSpPr>
            <p:nvPr/>
          </p:nvSpPr>
          <p:spPr bwMode="auto">
            <a:xfrm>
              <a:off x="3189288" y="2878138"/>
              <a:ext cx="2762250" cy="1066800"/>
            </a:xfrm>
            <a:custGeom>
              <a:avLst/>
              <a:gdLst>
                <a:gd name="T0" fmla="*/ 258 w 290"/>
                <a:gd name="T1" fmla="*/ 112 h 112"/>
                <a:gd name="T2" fmla="*/ 233 w 290"/>
                <a:gd name="T3" fmla="*/ 108 h 112"/>
                <a:gd name="T4" fmla="*/ 216 w 290"/>
                <a:gd name="T5" fmla="*/ 105 h 112"/>
                <a:gd name="T6" fmla="*/ 214 w 290"/>
                <a:gd name="T7" fmla="*/ 104 h 112"/>
                <a:gd name="T8" fmla="*/ 206 w 290"/>
                <a:gd name="T9" fmla="*/ 103 h 112"/>
                <a:gd name="T10" fmla="*/ 204 w 290"/>
                <a:gd name="T11" fmla="*/ 101 h 112"/>
                <a:gd name="T12" fmla="*/ 201 w 290"/>
                <a:gd name="T13" fmla="*/ 97 h 112"/>
                <a:gd name="T14" fmla="*/ 192 w 290"/>
                <a:gd name="T15" fmla="*/ 95 h 112"/>
                <a:gd name="T16" fmla="*/ 182 w 290"/>
                <a:gd name="T17" fmla="*/ 94 h 112"/>
                <a:gd name="T18" fmla="*/ 176 w 290"/>
                <a:gd name="T19" fmla="*/ 92 h 112"/>
                <a:gd name="T20" fmla="*/ 164 w 290"/>
                <a:gd name="T21" fmla="*/ 91 h 112"/>
                <a:gd name="T22" fmla="*/ 153 w 290"/>
                <a:gd name="T23" fmla="*/ 89 h 112"/>
                <a:gd name="T24" fmla="*/ 144 w 290"/>
                <a:gd name="T25" fmla="*/ 87 h 112"/>
                <a:gd name="T26" fmla="*/ 141 w 290"/>
                <a:gd name="T27" fmla="*/ 85 h 112"/>
                <a:gd name="T28" fmla="*/ 135 w 290"/>
                <a:gd name="T29" fmla="*/ 83 h 112"/>
                <a:gd name="T30" fmla="*/ 125 w 290"/>
                <a:gd name="T31" fmla="*/ 80 h 112"/>
                <a:gd name="T32" fmla="*/ 119 w 290"/>
                <a:gd name="T33" fmla="*/ 79 h 112"/>
                <a:gd name="T34" fmla="*/ 116 w 290"/>
                <a:gd name="T35" fmla="*/ 77 h 112"/>
                <a:gd name="T36" fmla="*/ 113 w 290"/>
                <a:gd name="T37" fmla="*/ 76 h 112"/>
                <a:gd name="T38" fmla="*/ 107 w 290"/>
                <a:gd name="T39" fmla="*/ 74 h 112"/>
                <a:gd name="T40" fmla="*/ 99 w 290"/>
                <a:gd name="T41" fmla="*/ 72 h 112"/>
                <a:gd name="T42" fmla="*/ 93 w 290"/>
                <a:gd name="T43" fmla="*/ 70 h 112"/>
                <a:gd name="T44" fmla="*/ 91 w 290"/>
                <a:gd name="T45" fmla="*/ 68 h 112"/>
                <a:gd name="T46" fmla="*/ 87 w 290"/>
                <a:gd name="T47" fmla="*/ 66 h 112"/>
                <a:gd name="T48" fmla="*/ 85 w 290"/>
                <a:gd name="T49" fmla="*/ 64 h 112"/>
                <a:gd name="T50" fmla="*/ 80 w 290"/>
                <a:gd name="T51" fmla="*/ 61 h 112"/>
                <a:gd name="T52" fmla="*/ 76 w 290"/>
                <a:gd name="T53" fmla="*/ 59 h 112"/>
                <a:gd name="T54" fmla="*/ 75 w 290"/>
                <a:gd name="T55" fmla="*/ 57 h 112"/>
                <a:gd name="T56" fmla="*/ 73 w 290"/>
                <a:gd name="T57" fmla="*/ 56 h 112"/>
                <a:gd name="T58" fmla="*/ 72 w 290"/>
                <a:gd name="T59" fmla="*/ 53 h 112"/>
                <a:gd name="T60" fmla="*/ 67 w 290"/>
                <a:gd name="T61" fmla="*/ 51 h 112"/>
                <a:gd name="T62" fmla="*/ 66 w 290"/>
                <a:gd name="T63" fmla="*/ 49 h 112"/>
                <a:gd name="T64" fmla="*/ 62 w 290"/>
                <a:gd name="T65" fmla="*/ 45 h 112"/>
                <a:gd name="T66" fmla="*/ 57 w 290"/>
                <a:gd name="T67" fmla="*/ 43 h 112"/>
                <a:gd name="T68" fmla="*/ 54 w 290"/>
                <a:gd name="T69" fmla="*/ 41 h 112"/>
                <a:gd name="T70" fmla="*/ 52 w 290"/>
                <a:gd name="T71" fmla="*/ 39 h 112"/>
                <a:gd name="T72" fmla="*/ 49 w 290"/>
                <a:gd name="T73" fmla="*/ 36 h 112"/>
                <a:gd name="T74" fmla="*/ 47 w 290"/>
                <a:gd name="T75" fmla="*/ 33 h 112"/>
                <a:gd name="T76" fmla="*/ 42 w 290"/>
                <a:gd name="T77" fmla="*/ 31 h 112"/>
                <a:gd name="T78" fmla="*/ 41 w 290"/>
                <a:gd name="T79" fmla="*/ 29 h 112"/>
                <a:gd name="T80" fmla="*/ 36 w 290"/>
                <a:gd name="T81" fmla="*/ 27 h 112"/>
                <a:gd name="T82" fmla="*/ 34 w 290"/>
                <a:gd name="T83" fmla="*/ 24 h 112"/>
                <a:gd name="T84" fmla="*/ 32 w 290"/>
                <a:gd name="T85" fmla="*/ 22 h 112"/>
                <a:gd name="T86" fmla="*/ 30 w 290"/>
                <a:gd name="T87" fmla="*/ 18 h 112"/>
                <a:gd name="T88" fmla="*/ 27 w 290"/>
                <a:gd name="T89" fmla="*/ 17 h 112"/>
                <a:gd name="T90" fmla="*/ 25 w 290"/>
                <a:gd name="T91" fmla="*/ 15 h 112"/>
                <a:gd name="T92" fmla="*/ 21 w 290"/>
                <a:gd name="T93" fmla="*/ 13 h 112"/>
                <a:gd name="T94" fmla="*/ 19 w 290"/>
                <a:gd name="T95" fmla="*/ 12 h 112"/>
                <a:gd name="T96" fmla="*/ 17 w 290"/>
                <a:gd name="T97" fmla="*/ 9 h 112"/>
                <a:gd name="T98" fmla="*/ 15 w 290"/>
                <a:gd name="T99" fmla="*/ 7 h 112"/>
                <a:gd name="T100" fmla="*/ 14 w 290"/>
                <a:gd name="T101" fmla="*/ 6 h 112"/>
                <a:gd name="T102" fmla="*/ 11 w 290"/>
                <a:gd name="T103" fmla="*/ 3 h 112"/>
                <a:gd name="T104" fmla="*/ 10 w 290"/>
                <a:gd name="T105" fmla="*/ 2 h 112"/>
                <a:gd name="T106" fmla="*/ 6 w 290"/>
                <a:gd name="T107"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90" h="112">
                  <a:moveTo>
                    <a:pt x="290" y="112"/>
                  </a:moveTo>
                  <a:lnTo>
                    <a:pt x="258" y="112"/>
                  </a:lnTo>
                  <a:lnTo>
                    <a:pt x="258" y="108"/>
                  </a:lnTo>
                  <a:lnTo>
                    <a:pt x="233" y="108"/>
                  </a:lnTo>
                  <a:lnTo>
                    <a:pt x="233" y="105"/>
                  </a:lnTo>
                  <a:lnTo>
                    <a:pt x="216" y="105"/>
                  </a:lnTo>
                  <a:lnTo>
                    <a:pt x="216" y="104"/>
                  </a:lnTo>
                  <a:lnTo>
                    <a:pt x="214" y="104"/>
                  </a:lnTo>
                  <a:lnTo>
                    <a:pt x="214" y="103"/>
                  </a:lnTo>
                  <a:lnTo>
                    <a:pt x="206" y="103"/>
                  </a:lnTo>
                  <a:lnTo>
                    <a:pt x="206" y="101"/>
                  </a:lnTo>
                  <a:lnTo>
                    <a:pt x="204" y="101"/>
                  </a:lnTo>
                  <a:lnTo>
                    <a:pt x="204" y="97"/>
                  </a:lnTo>
                  <a:lnTo>
                    <a:pt x="201" y="97"/>
                  </a:lnTo>
                  <a:lnTo>
                    <a:pt x="201" y="95"/>
                  </a:lnTo>
                  <a:lnTo>
                    <a:pt x="192" y="95"/>
                  </a:lnTo>
                  <a:lnTo>
                    <a:pt x="192" y="94"/>
                  </a:lnTo>
                  <a:lnTo>
                    <a:pt x="182" y="94"/>
                  </a:lnTo>
                  <a:lnTo>
                    <a:pt x="182" y="92"/>
                  </a:lnTo>
                  <a:lnTo>
                    <a:pt x="176" y="92"/>
                  </a:lnTo>
                  <a:lnTo>
                    <a:pt x="176" y="91"/>
                  </a:lnTo>
                  <a:lnTo>
                    <a:pt x="164" y="91"/>
                  </a:lnTo>
                  <a:lnTo>
                    <a:pt x="164" y="89"/>
                  </a:lnTo>
                  <a:lnTo>
                    <a:pt x="153" y="89"/>
                  </a:lnTo>
                  <a:lnTo>
                    <a:pt x="153" y="87"/>
                  </a:lnTo>
                  <a:lnTo>
                    <a:pt x="144" y="87"/>
                  </a:lnTo>
                  <a:lnTo>
                    <a:pt x="141" y="87"/>
                  </a:lnTo>
                  <a:lnTo>
                    <a:pt x="141" y="85"/>
                  </a:lnTo>
                  <a:lnTo>
                    <a:pt x="135" y="85"/>
                  </a:lnTo>
                  <a:lnTo>
                    <a:pt x="135" y="83"/>
                  </a:lnTo>
                  <a:lnTo>
                    <a:pt x="125" y="83"/>
                  </a:lnTo>
                  <a:lnTo>
                    <a:pt x="125" y="80"/>
                  </a:lnTo>
                  <a:lnTo>
                    <a:pt x="119" y="80"/>
                  </a:lnTo>
                  <a:lnTo>
                    <a:pt x="119" y="79"/>
                  </a:lnTo>
                  <a:lnTo>
                    <a:pt x="116" y="79"/>
                  </a:lnTo>
                  <a:lnTo>
                    <a:pt x="116" y="77"/>
                  </a:lnTo>
                  <a:lnTo>
                    <a:pt x="113" y="77"/>
                  </a:lnTo>
                  <a:lnTo>
                    <a:pt x="113" y="76"/>
                  </a:lnTo>
                  <a:lnTo>
                    <a:pt x="107" y="76"/>
                  </a:lnTo>
                  <a:lnTo>
                    <a:pt x="107" y="74"/>
                  </a:lnTo>
                  <a:lnTo>
                    <a:pt x="99" y="74"/>
                  </a:lnTo>
                  <a:lnTo>
                    <a:pt x="99" y="72"/>
                  </a:lnTo>
                  <a:lnTo>
                    <a:pt x="93" y="72"/>
                  </a:lnTo>
                  <a:lnTo>
                    <a:pt x="93" y="70"/>
                  </a:lnTo>
                  <a:lnTo>
                    <a:pt x="91" y="70"/>
                  </a:lnTo>
                  <a:lnTo>
                    <a:pt x="91" y="68"/>
                  </a:lnTo>
                  <a:lnTo>
                    <a:pt x="87" y="68"/>
                  </a:lnTo>
                  <a:lnTo>
                    <a:pt x="87" y="66"/>
                  </a:lnTo>
                  <a:lnTo>
                    <a:pt x="85" y="66"/>
                  </a:lnTo>
                  <a:lnTo>
                    <a:pt x="85" y="64"/>
                  </a:lnTo>
                  <a:lnTo>
                    <a:pt x="80" y="64"/>
                  </a:lnTo>
                  <a:lnTo>
                    <a:pt x="80" y="61"/>
                  </a:lnTo>
                  <a:lnTo>
                    <a:pt x="76" y="61"/>
                  </a:lnTo>
                  <a:lnTo>
                    <a:pt x="76" y="59"/>
                  </a:lnTo>
                  <a:lnTo>
                    <a:pt x="75" y="59"/>
                  </a:lnTo>
                  <a:lnTo>
                    <a:pt x="75" y="57"/>
                  </a:lnTo>
                  <a:lnTo>
                    <a:pt x="73" y="57"/>
                  </a:lnTo>
                  <a:lnTo>
                    <a:pt x="73" y="56"/>
                  </a:lnTo>
                  <a:lnTo>
                    <a:pt x="72" y="56"/>
                  </a:lnTo>
                  <a:lnTo>
                    <a:pt x="72" y="53"/>
                  </a:lnTo>
                  <a:lnTo>
                    <a:pt x="67" y="53"/>
                  </a:lnTo>
                  <a:lnTo>
                    <a:pt x="67" y="51"/>
                  </a:lnTo>
                  <a:lnTo>
                    <a:pt x="66" y="51"/>
                  </a:lnTo>
                  <a:lnTo>
                    <a:pt x="66" y="49"/>
                  </a:lnTo>
                  <a:lnTo>
                    <a:pt x="62" y="49"/>
                  </a:lnTo>
                  <a:lnTo>
                    <a:pt x="62" y="45"/>
                  </a:lnTo>
                  <a:lnTo>
                    <a:pt x="57" y="45"/>
                  </a:lnTo>
                  <a:lnTo>
                    <a:pt x="57" y="43"/>
                  </a:lnTo>
                  <a:lnTo>
                    <a:pt x="54" y="43"/>
                  </a:lnTo>
                  <a:lnTo>
                    <a:pt x="54" y="41"/>
                  </a:lnTo>
                  <a:lnTo>
                    <a:pt x="52" y="41"/>
                  </a:lnTo>
                  <a:lnTo>
                    <a:pt x="52" y="39"/>
                  </a:lnTo>
                  <a:lnTo>
                    <a:pt x="49" y="39"/>
                  </a:lnTo>
                  <a:lnTo>
                    <a:pt x="49" y="36"/>
                  </a:lnTo>
                  <a:lnTo>
                    <a:pt x="47" y="36"/>
                  </a:lnTo>
                  <a:lnTo>
                    <a:pt x="47" y="33"/>
                  </a:lnTo>
                  <a:lnTo>
                    <a:pt x="42" y="33"/>
                  </a:lnTo>
                  <a:lnTo>
                    <a:pt x="42" y="31"/>
                  </a:lnTo>
                  <a:lnTo>
                    <a:pt x="41" y="31"/>
                  </a:lnTo>
                  <a:lnTo>
                    <a:pt x="41" y="29"/>
                  </a:lnTo>
                  <a:lnTo>
                    <a:pt x="36" y="29"/>
                  </a:lnTo>
                  <a:lnTo>
                    <a:pt x="36" y="27"/>
                  </a:lnTo>
                  <a:lnTo>
                    <a:pt x="34" y="27"/>
                  </a:lnTo>
                  <a:lnTo>
                    <a:pt x="34" y="24"/>
                  </a:lnTo>
                  <a:lnTo>
                    <a:pt x="32" y="24"/>
                  </a:lnTo>
                  <a:lnTo>
                    <a:pt x="32" y="22"/>
                  </a:lnTo>
                  <a:lnTo>
                    <a:pt x="30" y="22"/>
                  </a:lnTo>
                  <a:lnTo>
                    <a:pt x="30" y="18"/>
                  </a:lnTo>
                  <a:lnTo>
                    <a:pt x="27" y="18"/>
                  </a:lnTo>
                  <a:lnTo>
                    <a:pt x="27" y="17"/>
                  </a:lnTo>
                  <a:lnTo>
                    <a:pt x="25" y="17"/>
                  </a:lnTo>
                  <a:lnTo>
                    <a:pt x="25" y="15"/>
                  </a:lnTo>
                  <a:lnTo>
                    <a:pt x="21" y="15"/>
                  </a:lnTo>
                  <a:lnTo>
                    <a:pt x="21" y="13"/>
                  </a:lnTo>
                  <a:lnTo>
                    <a:pt x="19" y="13"/>
                  </a:lnTo>
                  <a:lnTo>
                    <a:pt x="19" y="12"/>
                  </a:lnTo>
                  <a:lnTo>
                    <a:pt x="17" y="12"/>
                  </a:lnTo>
                  <a:lnTo>
                    <a:pt x="17" y="9"/>
                  </a:lnTo>
                  <a:lnTo>
                    <a:pt x="15" y="9"/>
                  </a:lnTo>
                  <a:lnTo>
                    <a:pt x="15" y="7"/>
                  </a:lnTo>
                  <a:lnTo>
                    <a:pt x="14" y="7"/>
                  </a:lnTo>
                  <a:lnTo>
                    <a:pt x="14" y="6"/>
                  </a:lnTo>
                  <a:lnTo>
                    <a:pt x="11" y="6"/>
                  </a:lnTo>
                  <a:lnTo>
                    <a:pt x="11" y="3"/>
                  </a:lnTo>
                  <a:lnTo>
                    <a:pt x="10" y="3"/>
                  </a:lnTo>
                  <a:lnTo>
                    <a:pt x="10" y="2"/>
                  </a:lnTo>
                  <a:lnTo>
                    <a:pt x="6" y="2"/>
                  </a:lnTo>
                  <a:lnTo>
                    <a:pt x="6" y="0"/>
                  </a:lnTo>
                  <a:lnTo>
                    <a:pt x="0" y="0"/>
                  </a:lnTo>
                </a:path>
              </a:pathLst>
            </a:cu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grpSp>
      <p:sp>
        <p:nvSpPr>
          <p:cNvPr id="189" name="Content Placeholder 2"/>
          <p:cNvSpPr txBox="1">
            <a:spLocks/>
          </p:cNvSpPr>
          <p:nvPr/>
        </p:nvSpPr>
        <p:spPr bwMode="auto">
          <a:xfrm>
            <a:off x="3935914" y="1894115"/>
            <a:ext cx="1272173" cy="3546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lgn="ctr">
              <a:buFontTx/>
              <a:buNone/>
            </a:pPr>
            <a:r>
              <a:rPr lang="en-GB" b="1" dirty="0" smtClean="0"/>
              <a:t>OS</a:t>
            </a:r>
            <a:endParaRPr lang="en-US" b="1" dirty="0"/>
          </a:p>
        </p:txBody>
      </p:sp>
    </p:spTree>
    <p:extLst>
      <p:ext uri="{BB962C8B-B14F-4D97-AF65-F5344CB8AC3E}">
        <p14:creationId xmlns="" xmlns:p14="http://schemas.microsoft.com/office/powerpoint/2010/main" val="18608733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Text Placeholder 162"/>
          <p:cNvSpPr>
            <a:spLocks noGrp="1"/>
          </p:cNvSpPr>
          <p:nvPr>
            <p:ph type="body" sz="quarter" idx="10"/>
          </p:nvPr>
        </p:nvSpPr>
        <p:spPr>
          <a:xfrm>
            <a:off x="365124" y="6095999"/>
            <a:ext cx="4130675" cy="487363"/>
          </a:xfrm>
        </p:spPr>
        <p:txBody>
          <a:bodyPr/>
          <a:lstStyle/>
          <a:p>
            <a:r>
              <a:rPr lang="en-GB" dirty="0">
                <a:solidFill>
                  <a:schemeClr val="tx1"/>
                </a:solidFill>
                <a:latin typeface="Arial" panose="020B0604020202020204" pitchFamily="34" charset="0"/>
                <a:cs typeface="Arial" panose="020B0604020202020204" pitchFamily="34" charset="0"/>
              </a:rPr>
              <a:t>*Eligible patients who received at least one cycle of </a:t>
            </a:r>
            <a:r>
              <a:rPr lang="en-GB" dirty="0" smtClean="0">
                <a:solidFill>
                  <a:schemeClr val="tx1"/>
                </a:solidFill>
                <a:latin typeface="Arial" panose="020B0604020202020204" pitchFamily="34" charset="0"/>
                <a:cs typeface="Arial" panose="020B0604020202020204" pitchFamily="34" charset="0"/>
              </a:rPr>
              <a:t>CT, </a:t>
            </a:r>
            <a:r>
              <a:rPr lang="en-GB" dirty="0">
                <a:solidFill>
                  <a:schemeClr val="tx1"/>
                </a:solidFill>
                <a:latin typeface="Arial" panose="020B0604020202020204" pitchFamily="34" charset="0"/>
                <a:cs typeface="Arial" panose="020B0604020202020204" pitchFamily="34" charset="0"/>
              </a:rPr>
              <a:t>analysed as </a:t>
            </a:r>
            <a:r>
              <a:rPr lang="en-GB" dirty="0" smtClean="0">
                <a:solidFill>
                  <a:schemeClr val="tx1"/>
                </a:solidFill>
                <a:latin typeface="Arial" panose="020B0604020202020204" pitchFamily="34" charset="0"/>
                <a:cs typeface="Arial" panose="020B0604020202020204" pitchFamily="34" charset="0"/>
              </a:rPr>
              <a:t>treated</a:t>
            </a:r>
            <a:endParaRPr lang="en-GB" dirty="0">
              <a:solidFill>
                <a:schemeClr val="tx1"/>
              </a:solidFill>
              <a:latin typeface="Arial" panose="020B0604020202020204" pitchFamily="34" charset="0"/>
              <a:cs typeface="Arial" panose="020B0604020202020204" pitchFamily="34" charset="0"/>
            </a:endParaRPr>
          </a:p>
        </p:txBody>
      </p:sp>
      <p:sp>
        <p:nvSpPr>
          <p:cNvPr id="165" name="Text Placeholder 164"/>
          <p:cNvSpPr>
            <a:spLocks noGrp="1"/>
          </p:cNvSpPr>
          <p:nvPr>
            <p:ph type="body" sz="quarter" idx="11"/>
          </p:nvPr>
        </p:nvSpPr>
        <p:spPr>
          <a:xfrm>
            <a:off x="4032208" y="6096000"/>
            <a:ext cx="4746668" cy="487363"/>
          </a:xfrm>
        </p:spPr>
        <p:txBody>
          <a:bodyPr/>
          <a:lstStyle/>
          <a:p>
            <a:r>
              <a:rPr lang="en-US" dirty="0">
                <a:solidFill>
                  <a:schemeClr val="tx1"/>
                </a:solidFill>
                <a:latin typeface="Arial" panose="020B0604020202020204" pitchFamily="34" charset="0"/>
                <a:cs typeface="Arial" panose="020B0604020202020204" pitchFamily="34" charset="0"/>
              </a:rPr>
              <a:t>Al-</a:t>
            </a:r>
            <a:r>
              <a:rPr lang="en-US" dirty="0" err="1">
                <a:solidFill>
                  <a:schemeClr val="tx1"/>
                </a:solidFill>
                <a:latin typeface="Arial" panose="020B0604020202020204" pitchFamily="34" charset="0"/>
                <a:cs typeface="Arial" panose="020B0604020202020204" pitchFamily="34" charset="0"/>
              </a:rPr>
              <a:t>Batran</a:t>
            </a:r>
            <a:r>
              <a:rPr lang="en-US" dirty="0">
                <a:solidFill>
                  <a:schemeClr val="tx1"/>
                </a:solidFill>
                <a:latin typeface="Arial" panose="020B0604020202020204" pitchFamily="34" charset="0"/>
                <a:cs typeface="Arial" panose="020B0604020202020204" pitchFamily="34" charset="0"/>
              </a:rPr>
              <a:t> S-E, et al. Ann </a:t>
            </a:r>
            <a:r>
              <a:rPr lang="en-US" dirty="0" err="1">
                <a:solidFill>
                  <a:schemeClr val="tx1"/>
                </a:solidFill>
                <a:latin typeface="Arial" panose="020B0604020202020204" pitchFamily="34" charset="0"/>
                <a:cs typeface="Arial" panose="020B0604020202020204" pitchFamily="34" charset="0"/>
              </a:rPr>
              <a:t>Oncol</a:t>
            </a:r>
            <a:r>
              <a:rPr lang="en-US" dirty="0">
                <a:solidFill>
                  <a:schemeClr val="tx1"/>
                </a:solidFill>
                <a:latin typeface="Arial" panose="020B0604020202020204" pitchFamily="34" charset="0"/>
                <a:cs typeface="Arial" panose="020B0604020202020204" pitchFamily="34" charset="0"/>
              </a:rPr>
              <a:t> 2017;28(</a:t>
            </a:r>
            <a:r>
              <a:rPr lang="en-US" dirty="0" err="1">
                <a:solidFill>
                  <a:schemeClr val="tx1"/>
                </a:solidFill>
                <a:latin typeface="Arial" panose="020B0604020202020204" pitchFamily="34" charset="0"/>
                <a:cs typeface="Arial" panose="020B0604020202020204" pitchFamily="34" charset="0"/>
              </a:rPr>
              <a:t>Suppl</a:t>
            </a:r>
            <a:r>
              <a:rPr lang="en-US" dirty="0">
                <a:solidFill>
                  <a:schemeClr val="tx1"/>
                </a:solidFill>
                <a:latin typeface="Arial" panose="020B0604020202020204" pitchFamily="34" charset="0"/>
                <a:cs typeface="Arial" panose="020B0604020202020204" pitchFamily="34" charset="0"/>
              </a:rPr>
              <a:t> 5):</a:t>
            </a:r>
            <a:r>
              <a:rPr lang="en-US" dirty="0" err="1">
                <a:solidFill>
                  <a:schemeClr val="tx1"/>
                </a:solidFill>
                <a:latin typeface="Arial" panose="020B0604020202020204" pitchFamily="34" charset="0"/>
                <a:cs typeface="Arial" panose="020B0604020202020204" pitchFamily="34" charset="0"/>
              </a:rPr>
              <a:t>Abstr</a:t>
            </a:r>
            <a:r>
              <a:rPr lang="en-US" dirty="0">
                <a:solidFill>
                  <a:schemeClr val="tx1"/>
                </a:solidFill>
                <a:latin typeface="Arial" panose="020B0604020202020204" pitchFamily="34" charset="0"/>
                <a:cs typeface="Arial" panose="020B0604020202020204" pitchFamily="34" charset="0"/>
              </a:rPr>
              <a:t> </a:t>
            </a:r>
            <a:r>
              <a:rPr lang="en-US" dirty="0" smtClean="0">
                <a:solidFill>
                  <a:schemeClr val="tx1"/>
                </a:solidFill>
                <a:latin typeface="Arial" panose="020B0604020202020204" pitchFamily="34" charset="0"/>
                <a:cs typeface="Arial" panose="020B0604020202020204" pitchFamily="34" charset="0"/>
              </a:rPr>
              <a:t>LBA27_PR</a:t>
            </a:r>
            <a:endParaRPr lang="en-US" dirty="0">
              <a:solidFill>
                <a:schemeClr val="tx1"/>
              </a:solidFill>
              <a:latin typeface="Arial" panose="020B0604020202020204" pitchFamily="34" charset="0"/>
              <a:cs typeface="Arial" panose="020B0604020202020204" pitchFamily="34" charset="0"/>
            </a:endParaRPr>
          </a:p>
        </p:txBody>
      </p:sp>
      <p:sp>
        <p:nvSpPr>
          <p:cNvPr id="166" name="Content Placeholder 165"/>
          <p:cNvSpPr>
            <a:spLocks noGrp="1"/>
          </p:cNvSpPr>
          <p:nvPr>
            <p:ph idx="1"/>
          </p:nvPr>
        </p:nvSpPr>
        <p:spPr/>
        <p:txBody>
          <a:bodyPr/>
          <a:lstStyle/>
          <a:p>
            <a:pPr marL="0" indent="0">
              <a:buNone/>
            </a:pPr>
            <a:r>
              <a:rPr lang="en-GB" b="1" dirty="0" smtClean="0"/>
              <a:t>Key results (cont.)</a:t>
            </a:r>
            <a:endParaRPr lang="en-GB" b="1" dirty="0"/>
          </a:p>
        </p:txBody>
      </p:sp>
      <p:sp>
        <p:nvSpPr>
          <p:cNvPr id="167" name="Title 2"/>
          <p:cNvSpPr txBox="1">
            <a:spLocks/>
          </p:cNvSpPr>
          <p:nvPr/>
        </p:nvSpPr>
        <p:spPr bwMode="auto">
          <a:xfrm>
            <a:off x="365124" y="179614"/>
            <a:ext cx="8238945" cy="8077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45720" rIns="0" bIns="0" numCol="1" anchor="ctr" anchorCtr="0" compatLnSpc="1">
            <a:prstTxWarp prst="textNoShape">
              <a:avLst/>
            </a:prstTxWarp>
          </a:bodyPr>
          <a:lstStyle>
            <a:lvl1pPr algn="l" rtl="0" fontAlgn="base">
              <a:spcBef>
                <a:spcPct val="0"/>
              </a:spcBef>
              <a:spcAft>
                <a:spcPct val="0"/>
              </a:spcAft>
              <a:defRPr sz="1800" b="1">
                <a:solidFill>
                  <a:schemeClr val="bg1"/>
                </a:solidFill>
                <a:latin typeface="+mj-lt"/>
                <a:ea typeface="+mj-ea"/>
                <a:cs typeface="+mj-cs"/>
              </a:defRPr>
            </a:lvl1pPr>
            <a:lvl2pPr algn="l" rtl="0" fontAlgn="base">
              <a:spcBef>
                <a:spcPct val="0"/>
              </a:spcBef>
              <a:spcAft>
                <a:spcPct val="0"/>
              </a:spcAft>
              <a:defRPr sz="2800" b="1">
                <a:solidFill>
                  <a:schemeClr val="tx2"/>
                </a:solidFill>
                <a:latin typeface="Arial" charset="0"/>
                <a:cs typeface="Arial" charset="0"/>
              </a:defRPr>
            </a:lvl2pPr>
            <a:lvl3pPr algn="l" rtl="0" fontAlgn="base">
              <a:spcBef>
                <a:spcPct val="0"/>
              </a:spcBef>
              <a:spcAft>
                <a:spcPct val="0"/>
              </a:spcAft>
              <a:defRPr sz="2800" b="1">
                <a:solidFill>
                  <a:schemeClr val="tx2"/>
                </a:solidFill>
                <a:latin typeface="Arial" charset="0"/>
                <a:cs typeface="Arial" charset="0"/>
              </a:defRPr>
            </a:lvl3pPr>
            <a:lvl4pPr algn="l" rtl="0" fontAlgn="base">
              <a:spcBef>
                <a:spcPct val="0"/>
              </a:spcBef>
              <a:spcAft>
                <a:spcPct val="0"/>
              </a:spcAft>
              <a:defRPr sz="2800" b="1">
                <a:solidFill>
                  <a:schemeClr val="tx2"/>
                </a:solidFill>
                <a:latin typeface="Arial" charset="0"/>
                <a:cs typeface="Arial" charset="0"/>
              </a:defRPr>
            </a:lvl4pPr>
            <a:lvl5pPr algn="l" rtl="0" fontAlgn="base">
              <a:spcBef>
                <a:spcPct val="0"/>
              </a:spcBef>
              <a:spcAft>
                <a:spcPct val="0"/>
              </a:spcAft>
              <a:defRPr sz="2800" b="1">
                <a:solidFill>
                  <a:schemeClr val="tx2"/>
                </a:solidFill>
                <a:latin typeface="Arial" charset="0"/>
                <a:cs typeface="Arial" charset="0"/>
              </a:defRPr>
            </a:lvl5pPr>
            <a:lvl6pPr marL="457200" algn="l" rtl="0" fontAlgn="base">
              <a:spcBef>
                <a:spcPct val="0"/>
              </a:spcBef>
              <a:spcAft>
                <a:spcPct val="0"/>
              </a:spcAft>
              <a:defRPr sz="2800" b="1">
                <a:solidFill>
                  <a:schemeClr val="tx2"/>
                </a:solidFill>
                <a:latin typeface="Arial" charset="0"/>
                <a:cs typeface="Arial" charset="0"/>
              </a:defRPr>
            </a:lvl6pPr>
            <a:lvl7pPr marL="914400" algn="l" rtl="0" fontAlgn="base">
              <a:spcBef>
                <a:spcPct val="0"/>
              </a:spcBef>
              <a:spcAft>
                <a:spcPct val="0"/>
              </a:spcAft>
              <a:defRPr sz="2800" b="1">
                <a:solidFill>
                  <a:schemeClr val="tx2"/>
                </a:solidFill>
                <a:latin typeface="Arial" charset="0"/>
                <a:cs typeface="Arial" charset="0"/>
              </a:defRPr>
            </a:lvl7pPr>
            <a:lvl8pPr marL="1371600" algn="l" rtl="0" fontAlgn="base">
              <a:spcBef>
                <a:spcPct val="0"/>
              </a:spcBef>
              <a:spcAft>
                <a:spcPct val="0"/>
              </a:spcAft>
              <a:defRPr sz="2800" b="1">
                <a:solidFill>
                  <a:schemeClr val="tx2"/>
                </a:solidFill>
                <a:latin typeface="Arial" charset="0"/>
                <a:cs typeface="Arial" charset="0"/>
              </a:defRPr>
            </a:lvl8pPr>
            <a:lvl9pPr marL="1828800" algn="l" rtl="0" fontAlgn="base">
              <a:spcBef>
                <a:spcPct val="0"/>
              </a:spcBef>
              <a:spcAft>
                <a:spcPct val="0"/>
              </a:spcAft>
              <a:defRPr sz="2800" b="1">
                <a:solidFill>
                  <a:schemeClr val="tx2"/>
                </a:solidFill>
                <a:latin typeface="Arial" charset="0"/>
                <a:cs typeface="Arial" charset="0"/>
              </a:defRPr>
            </a:lvl9pPr>
          </a:lstStyle>
          <a:p>
            <a:r>
              <a:rPr lang="en-US" dirty="0" smtClean="0"/>
              <a:t>LBA27_PR: Docetaxel, oxaliplatin, and fluorouracil/leucovorin (FLOT) for resectable esophagogastric cancer: updated results from multicenter, randomized phase 3 FLOT4-AIO trial (German Gastric Group at AIO) </a:t>
            </a:r>
            <a:br>
              <a:rPr lang="en-US" dirty="0" smtClean="0"/>
            </a:br>
            <a:r>
              <a:rPr lang="en-US" dirty="0" smtClean="0"/>
              <a:t>– Al-</a:t>
            </a:r>
            <a:r>
              <a:rPr lang="en-US" dirty="0" err="1" smtClean="0"/>
              <a:t>Batran</a:t>
            </a:r>
            <a:r>
              <a:rPr lang="en-US" dirty="0" smtClean="0"/>
              <a:t> S-E, et al</a:t>
            </a:r>
            <a:endParaRPr lang="en-US" dirty="0"/>
          </a:p>
        </p:txBody>
      </p:sp>
      <p:sp>
        <p:nvSpPr>
          <p:cNvPr id="170" name="Content Placeholder 1"/>
          <p:cNvSpPr txBox="1">
            <a:spLocks/>
          </p:cNvSpPr>
          <p:nvPr/>
        </p:nvSpPr>
        <p:spPr bwMode="auto">
          <a:xfrm>
            <a:off x="447960" y="1707759"/>
            <a:ext cx="8229600" cy="50144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normAutofit/>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lgn="ctr">
              <a:buFontTx/>
              <a:buNone/>
            </a:pPr>
            <a:r>
              <a:rPr lang="en-GB" sz="1800" b="1" smtClean="0"/>
              <a:t>OS in PP population* (predefined analysis)</a:t>
            </a:r>
            <a:endParaRPr lang="en-GB" sz="1800" b="1" dirty="0"/>
          </a:p>
        </p:txBody>
      </p:sp>
      <p:grpSp>
        <p:nvGrpSpPr>
          <p:cNvPr id="171" name="Group 170"/>
          <p:cNvGrpSpPr/>
          <p:nvPr/>
        </p:nvGrpSpPr>
        <p:grpSpPr>
          <a:xfrm>
            <a:off x="2346613" y="2508327"/>
            <a:ext cx="4260953" cy="3096000"/>
            <a:chOff x="2005425" y="2258810"/>
            <a:chExt cx="4715168" cy="3137905"/>
          </a:xfrm>
        </p:grpSpPr>
        <p:grpSp>
          <p:nvGrpSpPr>
            <p:cNvPr id="172" name="Group 171"/>
            <p:cNvGrpSpPr/>
            <p:nvPr/>
          </p:nvGrpSpPr>
          <p:grpSpPr>
            <a:xfrm>
              <a:off x="2614623" y="2396465"/>
              <a:ext cx="3906738" cy="2177881"/>
              <a:chOff x="836615" y="2448719"/>
              <a:chExt cx="3906738" cy="2177881"/>
            </a:xfrm>
          </p:grpSpPr>
          <p:sp>
            <p:nvSpPr>
              <p:cNvPr id="189" name="Freeform 188"/>
              <p:cNvSpPr>
                <a:spLocks/>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90" name="Line 6"/>
              <p:cNvSpPr>
                <a:spLocks noChangeShapeType="1"/>
              </p:cNvSpPr>
              <p:nvPr/>
            </p:nvSpPr>
            <p:spPr bwMode="auto">
              <a:xfrm>
                <a:off x="836615" y="2448719"/>
                <a:ext cx="88900" cy="0"/>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91" name="Line 7"/>
              <p:cNvSpPr>
                <a:spLocks noChangeShapeType="1"/>
              </p:cNvSpPr>
              <p:nvPr/>
            </p:nvSpPr>
            <p:spPr bwMode="auto">
              <a:xfrm>
                <a:off x="836615" y="2843041"/>
                <a:ext cx="88900" cy="0"/>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92" name="Line 8"/>
              <p:cNvSpPr>
                <a:spLocks noChangeShapeType="1"/>
              </p:cNvSpPr>
              <p:nvPr/>
            </p:nvSpPr>
            <p:spPr bwMode="auto">
              <a:xfrm>
                <a:off x="836615" y="3228723"/>
                <a:ext cx="88900" cy="0"/>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93" name="Line 9"/>
              <p:cNvSpPr>
                <a:spLocks noChangeShapeType="1"/>
              </p:cNvSpPr>
              <p:nvPr/>
            </p:nvSpPr>
            <p:spPr bwMode="auto">
              <a:xfrm>
                <a:off x="836615" y="3627365"/>
                <a:ext cx="88900" cy="0"/>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94" name="Line 10"/>
              <p:cNvSpPr>
                <a:spLocks noChangeShapeType="1"/>
              </p:cNvSpPr>
              <p:nvPr/>
            </p:nvSpPr>
            <p:spPr bwMode="auto">
              <a:xfrm>
                <a:off x="836615" y="4017368"/>
                <a:ext cx="88900" cy="0"/>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95" name="Line 11"/>
              <p:cNvSpPr>
                <a:spLocks noChangeShapeType="1"/>
              </p:cNvSpPr>
              <p:nvPr/>
            </p:nvSpPr>
            <p:spPr bwMode="auto">
              <a:xfrm>
                <a:off x="836615" y="4411691"/>
                <a:ext cx="88900" cy="0"/>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96" name="Line 12"/>
              <p:cNvSpPr>
                <a:spLocks noChangeShapeType="1"/>
              </p:cNvSpPr>
              <p:nvPr/>
            </p:nvSpPr>
            <p:spPr bwMode="auto">
              <a:xfrm>
                <a:off x="2937279" y="4528344"/>
                <a:ext cx="0" cy="92075"/>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97" name="Line 13"/>
              <p:cNvSpPr>
                <a:spLocks noChangeShapeType="1"/>
              </p:cNvSpPr>
              <p:nvPr/>
            </p:nvSpPr>
            <p:spPr bwMode="auto">
              <a:xfrm>
                <a:off x="2339622" y="4528344"/>
                <a:ext cx="0" cy="92075"/>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98" name="Line 14"/>
              <p:cNvSpPr>
                <a:spLocks noChangeShapeType="1"/>
              </p:cNvSpPr>
              <p:nvPr/>
            </p:nvSpPr>
            <p:spPr bwMode="auto">
              <a:xfrm>
                <a:off x="3530177" y="4528344"/>
                <a:ext cx="0" cy="92075"/>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99" name="Line 17"/>
              <p:cNvSpPr>
                <a:spLocks noChangeShapeType="1"/>
              </p:cNvSpPr>
              <p:nvPr/>
            </p:nvSpPr>
            <p:spPr bwMode="auto">
              <a:xfrm>
                <a:off x="4743353" y="4528344"/>
                <a:ext cx="0" cy="92075"/>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200" name="Line 19"/>
              <p:cNvSpPr>
                <a:spLocks noChangeShapeType="1"/>
              </p:cNvSpPr>
              <p:nvPr/>
            </p:nvSpPr>
            <p:spPr bwMode="auto">
              <a:xfrm>
                <a:off x="1736602" y="4528344"/>
                <a:ext cx="0" cy="92075"/>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201" name="Line 21"/>
              <p:cNvSpPr>
                <a:spLocks noChangeShapeType="1"/>
              </p:cNvSpPr>
              <p:nvPr/>
            </p:nvSpPr>
            <p:spPr bwMode="auto">
              <a:xfrm>
                <a:off x="1161194" y="4528344"/>
                <a:ext cx="0" cy="92075"/>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202" name="Line 14"/>
              <p:cNvSpPr>
                <a:spLocks noChangeShapeType="1"/>
              </p:cNvSpPr>
              <p:nvPr/>
            </p:nvSpPr>
            <p:spPr bwMode="auto">
              <a:xfrm>
                <a:off x="4132736" y="4534525"/>
                <a:ext cx="0" cy="92075"/>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grpSp>
        <p:sp>
          <p:nvSpPr>
            <p:cNvPr id="173" name="TextBox 172"/>
            <p:cNvSpPr txBox="1"/>
            <p:nvPr/>
          </p:nvSpPr>
          <p:spPr>
            <a:xfrm rot="16200000">
              <a:off x="1429680" y="3299171"/>
              <a:ext cx="1437670" cy="286179"/>
            </a:xfrm>
            <a:prstGeom prst="rect">
              <a:avLst/>
            </a:prstGeom>
            <a:noFill/>
          </p:spPr>
          <p:txBody>
            <a:bodyPr wrap="none" rtlCol="0">
              <a:spAutoFit/>
            </a:bodyPr>
            <a:lstStyle/>
            <a:p>
              <a:pPr algn="ctr" fontAlgn="base">
                <a:spcBef>
                  <a:spcPct val="0"/>
                </a:spcBef>
                <a:spcAft>
                  <a:spcPct val="0"/>
                </a:spcAft>
              </a:pPr>
              <a:r>
                <a:rPr lang="en-GB" sz="1200" dirty="0" smtClean="0">
                  <a:solidFill>
                    <a:srgbClr val="000000"/>
                  </a:solidFill>
                  <a:latin typeface="Arial" panose="020B0604020202020204" pitchFamily="34" charset="0"/>
                  <a:cs typeface="Arial" panose="020B0604020202020204" pitchFamily="34" charset="0"/>
                </a:rPr>
                <a:t>Survival probability</a:t>
              </a:r>
              <a:endParaRPr lang="en-GB" sz="1200" dirty="0">
                <a:solidFill>
                  <a:srgbClr val="000000"/>
                </a:solidFill>
                <a:latin typeface="Arial" panose="020B0604020202020204" pitchFamily="34" charset="0"/>
                <a:cs typeface="Arial" panose="020B0604020202020204" pitchFamily="34" charset="0"/>
              </a:endParaRPr>
            </a:p>
          </p:txBody>
        </p:sp>
        <p:sp>
          <p:nvSpPr>
            <p:cNvPr id="174" name="TextBox 173"/>
            <p:cNvSpPr txBox="1"/>
            <p:nvPr/>
          </p:nvSpPr>
          <p:spPr>
            <a:xfrm>
              <a:off x="3786872" y="4679170"/>
              <a:ext cx="2017259" cy="280748"/>
            </a:xfrm>
            <a:prstGeom prst="rect">
              <a:avLst/>
            </a:prstGeom>
            <a:noFill/>
          </p:spPr>
          <p:txBody>
            <a:bodyPr wrap="none" rtlCol="0">
              <a:spAutoFit/>
            </a:bodyPr>
            <a:lstStyle/>
            <a:p>
              <a:pPr algn="ctr" fontAlgn="base">
                <a:spcBef>
                  <a:spcPct val="0"/>
                </a:spcBef>
                <a:spcAft>
                  <a:spcPct val="0"/>
                </a:spcAft>
              </a:pPr>
              <a:r>
                <a:rPr lang="en-GB" sz="1200" dirty="0" smtClean="0">
                  <a:solidFill>
                    <a:srgbClr val="000000"/>
                  </a:solidFill>
                  <a:latin typeface="Arial" panose="020B0604020202020204" pitchFamily="34" charset="0"/>
                  <a:cs typeface="Arial" panose="020B0604020202020204" pitchFamily="34" charset="0"/>
                </a:rPr>
                <a:t>Overall survival, months</a:t>
              </a:r>
              <a:endParaRPr lang="en-GB" sz="1200" dirty="0">
                <a:solidFill>
                  <a:srgbClr val="000000"/>
                </a:solidFill>
                <a:latin typeface="Arial" panose="020B0604020202020204" pitchFamily="34" charset="0"/>
                <a:cs typeface="Arial" panose="020B0604020202020204" pitchFamily="34" charset="0"/>
              </a:endParaRPr>
            </a:p>
          </p:txBody>
        </p:sp>
        <p:sp>
          <p:nvSpPr>
            <p:cNvPr id="175" name="TextBox 174"/>
            <p:cNvSpPr txBox="1"/>
            <p:nvPr/>
          </p:nvSpPr>
          <p:spPr>
            <a:xfrm>
              <a:off x="2253482" y="2258810"/>
              <a:ext cx="411052" cy="270856"/>
            </a:xfrm>
            <a:prstGeom prst="rect">
              <a:avLst/>
            </a:prstGeom>
            <a:noFill/>
          </p:spPr>
          <p:txBody>
            <a:bodyPr wrap="none" rtlCol="0" anchor="ctr" anchorCtr="0">
              <a:spAutoFit/>
            </a:bodyPr>
            <a:lstStyle/>
            <a:p>
              <a:pPr algn="r"/>
              <a:r>
                <a:rPr lang="en-GB" sz="1200" dirty="0" smtClean="0">
                  <a:solidFill>
                    <a:srgbClr val="000000"/>
                  </a:solidFill>
                  <a:latin typeface="Arial" panose="020B0604020202020204" pitchFamily="34" charset="0"/>
                  <a:cs typeface="Arial" panose="020B0604020202020204" pitchFamily="34" charset="0"/>
                </a:rPr>
                <a:t>1.0</a:t>
              </a:r>
              <a:endParaRPr lang="en-GB" sz="1200" dirty="0">
                <a:solidFill>
                  <a:srgbClr val="000000"/>
                </a:solidFill>
                <a:latin typeface="Arial" panose="020B0604020202020204" pitchFamily="34" charset="0"/>
                <a:cs typeface="Arial" panose="020B0604020202020204" pitchFamily="34" charset="0"/>
              </a:endParaRPr>
            </a:p>
          </p:txBody>
        </p:sp>
        <p:sp>
          <p:nvSpPr>
            <p:cNvPr id="176" name="TextBox 175"/>
            <p:cNvSpPr txBox="1"/>
            <p:nvPr/>
          </p:nvSpPr>
          <p:spPr>
            <a:xfrm>
              <a:off x="2253486" y="2654686"/>
              <a:ext cx="411052" cy="270856"/>
            </a:xfrm>
            <a:prstGeom prst="rect">
              <a:avLst/>
            </a:prstGeom>
            <a:noFill/>
          </p:spPr>
          <p:txBody>
            <a:bodyPr wrap="none" rtlCol="0" anchor="ctr" anchorCtr="0">
              <a:spAutoFit/>
            </a:bodyPr>
            <a:lstStyle/>
            <a:p>
              <a:pPr algn="r"/>
              <a:r>
                <a:rPr lang="en-GB" sz="1200" dirty="0" smtClean="0">
                  <a:solidFill>
                    <a:srgbClr val="000000"/>
                  </a:solidFill>
                  <a:latin typeface="Arial" panose="020B0604020202020204" pitchFamily="34" charset="0"/>
                  <a:cs typeface="Arial" panose="020B0604020202020204" pitchFamily="34" charset="0"/>
                </a:rPr>
                <a:t>0.8</a:t>
              </a:r>
              <a:endParaRPr lang="en-GB" sz="1200" dirty="0">
                <a:solidFill>
                  <a:srgbClr val="000000"/>
                </a:solidFill>
                <a:latin typeface="Arial" panose="020B0604020202020204" pitchFamily="34" charset="0"/>
                <a:cs typeface="Arial" panose="020B0604020202020204" pitchFamily="34" charset="0"/>
              </a:endParaRPr>
            </a:p>
          </p:txBody>
        </p:sp>
        <p:sp>
          <p:nvSpPr>
            <p:cNvPr id="177" name="TextBox 176"/>
            <p:cNvSpPr txBox="1"/>
            <p:nvPr/>
          </p:nvSpPr>
          <p:spPr>
            <a:xfrm>
              <a:off x="2253486" y="3040184"/>
              <a:ext cx="411052" cy="270856"/>
            </a:xfrm>
            <a:prstGeom prst="rect">
              <a:avLst/>
            </a:prstGeom>
            <a:noFill/>
          </p:spPr>
          <p:txBody>
            <a:bodyPr wrap="none" rtlCol="0" anchor="ctr" anchorCtr="0">
              <a:spAutoFit/>
            </a:bodyPr>
            <a:lstStyle/>
            <a:p>
              <a:pPr algn="r"/>
              <a:r>
                <a:rPr lang="en-GB" sz="1200" dirty="0" smtClean="0">
                  <a:solidFill>
                    <a:srgbClr val="000000"/>
                  </a:solidFill>
                  <a:latin typeface="Arial" panose="020B0604020202020204" pitchFamily="34" charset="0"/>
                  <a:cs typeface="Arial" panose="020B0604020202020204" pitchFamily="34" charset="0"/>
                </a:rPr>
                <a:t>0.6</a:t>
              </a:r>
              <a:endParaRPr lang="en-GB" sz="1200" dirty="0">
                <a:solidFill>
                  <a:srgbClr val="000000"/>
                </a:solidFill>
                <a:latin typeface="Arial" panose="020B0604020202020204" pitchFamily="34" charset="0"/>
                <a:cs typeface="Arial" panose="020B0604020202020204" pitchFamily="34" charset="0"/>
              </a:endParaRPr>
            </a:p>
          </p:txBody>
        </p:sp>
        <p:sp>
          <p:nvSpPr>
            <p:cNvPr id="178" name="TextBox 177"/>
            <p:cNvSpPr txBox="1"/>
            <p:nvPr/>
          </p:nvSpPr>
          <p:spPr>
            <a:xfrm>
              <a:off x="2253486" y="3438641"/>
              <a:ext cx="411052" cy="270856"/>
            </a:xfrm>
            <a:prstGeom prst="rect">
              <a:avLst/>
            </a:prstGeom>
            <a:noFill/>
          </p:spPr>
          <p:txBody>
            <a:bodyPr wrap="none" rtlCol="0" anchor="ctr" anchorCtr="0">
              <a:spAutoFit/>
            </a:bodyPr>
            <a:lstStyle/>
            <a:p>
              <a:pPr algn="r"/>
              <a:r>
                <a:rPr lang="en-GB" sz="1200" dirty="0" smtClean="0">
                  <a:solidFill>
                    <a:srgbClr val="000000"/>
                  </a:solidFill>
                  <a:latin typeface="Arial" panose="020B0604020202020204" pitchFamily="34" charset="0"/>
                  <a:cs typeface="Arial" panose="020B0604020202020204" pitchFamily="34" charset="0"/>
                </a:rPr>
                <a:t>0.4</a:t>
              </a:r>
              <a:endParaRPr lang="en-GB" sz="1200" dirty="0">
                <a:solidFill>
                  <a:srgbClr val="000000"/>
                </a:solidFill>
                <a:latin typeface="Arial" panose="020B0604020202020204" pitchFamily="34" charset="0"/>
                <a:cs typeface="Arial" panose="020B0604020202020204" pitchFamily="34" charset="0"/>
              </a:endParaRPr>
            </a:p>
          </p:txBody>
        </p:sp>
        <p:sp>
          <p:nvSpPr>
            <p:cNvPr id="179" name="TextBox 178"/>
            <p:cNvSpPr txBox="1"/>
            <p:nvPr/>
          </p:nvSpPr>
          <p:spPr>
            <a:xfrm>
              <a:off x="2253486" y="3828459"/>
              <a:ext cx="411052" cy="270856"/>
            </a:xfrm>
            <a:prstGeom prst="rect">
              <a:avLst/>
            </a:prstGeom>
            <a:noFill/>
          </p:spPr>
          <p:txBody>
            <a:bodyPr wrap="none" rtlCol="0" anchor="ctr" anchorCtr="0">
              <a:spAutoFit/>
            </a:bodyPr>
            <a:lstStyle/>
            <a:p>
              <a:pPr algn="r"/>
              <a:r>
                <a:rPr lang="en-GB" sz="1200" dirty="0" smtClean="0">
                  <a:solidFill>
                    <a:srgbClr val="000000"/>
                  </a:solidFill>
                  <a:latin typeface="Arial" panose="020B0604020202020204" pitchFamily="34" charset="0"/>
                  <a:cs typeface="Arial" panose="020B0604020202020204" pitchFamily="34" charset="0"/>
                </a:rPr>
                <a:t>0.2</a:t>
              </a:r>
              <a:endParaRPr lang="en-GB" sz="1200" dirty="0">
                <a:solidFill>
                  <a:srgbClr val="000000"/>
                </a:solidFill>
                <a:latin typeface="Arial" panose="020B0604020202020204" pitchFamily="34" charset="0"/>
                <a:cs typeface="Arial" panose="020B0604020202020204" pitchFamily="34" charset="0"/>
              </a:endParaRPr>
            </a:p>
          </p:txBody>
        </p:sp>
        <p:sp>
          <p:nvSpPr>
            <p:cNvPr id="180" name="TextBox 179"/>
            <p:cNvSpPr txBox="1"/>
            <p:nvPr/>
          </p:nvSpPr>
          <p:spPr>
            <a:xfrm>
              <a:off x="2366461" y="4251359"/>
              <a:ext cx="298082" cy="213328"/>
            </a:xfrm>
            <a:prstGeom prst="rect">
              <a:avLst/>
            </a:prstGeom>
            <a:noFill/>
          </p:spPr>
          <p:txBody>
            <a:bodyPr wrap="none" rtlCol="0" anchor="ctr" anchorCtr="0">
              <a:spAutoFit/>
            </a:bodyPr>
            <a:lstStyle/>
            <a:p>
              <a:pPr algn="r"/>
              <a:r>
                <a:rPr lang="en-GB" sz="1200" dirty="0" smtClean="0">
                  <a:solidFill>
                    <a:srgbClr val="000000"/>
                  </a:solidFill>
                  <a:latin typeface="Arial" panose="020B0604020202020204" pitchFamily="34" charset="0"/>
                  <a:cs typeface="Arial" panose="020B0604020202020204" pitchFamily="34" charset="0"/>
                </a:rPr>
                <a:t>0</a:t>
              </a:r>
              <a:endParaRPr lang="en-GB" sz="1200" dirty="0">
                <a:solidFill>
                  <a:srgbClr val="000000"/>
                </a:solidFill>
                <a:latin typeface="Arial" panose="020B0604020202020204" pitchFamily="34" charset="0"/>
                <a:cs typeface="Arial" panose="020B0604020202020204" pitchFamily="34" charset="0"/>
              </a:endParaRPr>
            </a:p>
          </p:txBody>
        </p:sp>
        <p:sp>
          <p:nvSpPr>
            <p:cNvPr id="181" name="TextBox 180"/>
            <p:cNvSpPr txBox="1"/>
            <p:nvPr/>
          </p:nvSpPr>
          <p:spPr>
            <a:xfrm>
              <a:off x="2700855" y="4522748"/>
              <a:ext cx="486400" cy="867786"/>
            </a:xfrm>
            <a:prstGeom prst="rect">
              <a:avLst/>
            </a:prstGeom>
            <a:noFill/>
          </p:spPr>
          <p:txBody>
            <a:bodyPr wrap="none" rtlCol="0" anchor="t" anchorCtr="0">
              <a:spAutoFit/>
            </a:bodyPr>
            <a:lstStyle/>
            <a:p>
              <a:pPr algn="ctr"/>
              <a:r>
                <a:rPr lang="en-GB" sz="1200" dirty="0" smtClean="0">
                  <a:solidFill>
                    <a:srgbClr val="000000"/>
                  </a:solidFill>
                  <a:latin typeface="Arial" panose="020B0604020202020204" pitchFamily="34" charset="0"/>
                  <a:cs typeface="Arial" panose="020B0604020202020204" pitchFamily="34" charset="0"/>
                </a:rPr>
                <a:t>0</a:t>
              </a:r>
            </a:p>
            <a:p>
              <a:pPr algn="ctr"/>
              <a:endParaRPr lang="en-GB" sz="1200" dirty="0">
                <a:solidFill>
                  <a:srgbClr val="000000"/>
                </a:solidFill>
                <a:latin typeface="Arial" panose="020B0604020202020204" pitchFamily="34" charset="0"/>
                <a:cs typeface="Arial" panose="020B0604020202020204" pitchFamily="34" charset="0"/>
              </a:endParaRPr>
            </a:p>
            <a:p>
              <a:pPr algn="ctr"/>
              <a:r>
                <a:rPr lang="en-GB" sz="1200" dirty="0" smtClean="0">
                  <a:solidFill>
                    <a:srgbClr val="000000"/>
                  </a:solidFill>
                  <a:latin typeface="Arial" panose="020B0604020202020204" pitchFamily="34" charset="0"/>
                  <a:cs typeface="Arial" panose="020B0604020202020204" pitchFamily="34" charset="0"/>
                </a:rPr>
                <a:t>352</a:t>
              </a:r>
            </a:p>
            <a:p>
              <a:pPr algn="ctr"/>
              <a:r>
                <a:rPr lang="en-GB" sz="1200" dirty="0" smtClean="0">
                  <a:solidFill>
                    <a:srgbClr val="000000"/>
                  </a:solidFill>
                  <a:latin typeface="Arial" panose="020B0604020202020204" pitchFamily="34" charset="0"/>
                  <a:cs typeface="Arial" panose="020B0604020202020204" pitchFamily="34" charset="0"/>
                </a:rPr>
                <a:t>354</a:t>
              </a:r>
              <a:endParaRPr lang="en-GB" sz="1200" dirty="0">
                <a:solidFill>
                  <a:srgbClr val="000000"/>
                </a:solidFill>
                <a:latin typeface="Arial" panose="020B0604020202020204" pitchFamily="34" charset="0"/>
                <a:cs typeface="Arial" panose="020B0604020202020204" pitchFamily="34" charset="0"/>
              </a:endParaRPr>
            </a:p>
          </p:txBody>
        </p:sp>
        <p:sp>
          <p:nvSpPr>
            <p:cNvPr id="182" name="TextBox 181"/>
            <p:cNvSpPr txBox="1"/>
            <p:nvPr/>
          </p:nvSpPr>
          <p:spPr>
            <a:xfrm>
              <a:off x="3273248" y="4522748"/>
              <a:ext cx="486400" cy="867786"/>
            </a:xfrm>
            <a:prstGeom prst="rect">
              <a:avLst/>
            </a:prstGeom>
            <a:noFill/>
          </p:spPr>
          <p:txBody>
            <a:bodyPr wrap="none" rtlCol="0" anchor="t" anchorCtr="0">
              <a:spAutoFit/>
            </a:bodyPr>
            <a:lstStyle/>
            <a:p>
              <a:pPr algn="ctr"/>
              <a:r>
                <a:rPr lang="en-GB" sz="1200" dirty="0" smtClean="0">
                  <a:solidFill>
                    <a:srgbClr val="000000"/>
                  </a:solidFill>
                  <a:latin typeface="Arial" panose="020B0604020202020204" pitchFamily="34" charset="0"/>
                  <a:cs typeface="Arial" panose="020B0604020202020204" pitchFamily="34" charset="0"/>
                </a:rPr>
                <a:t>12</a:t>
              </a:r>
            </a:p>
            <a:p>
              <a:pPr algn="ctr"/>
              <a:endParaRPr lang="en-GB" sz="1200" dirty="0">
                <a:solidFill>
                  <a:srgbClr val="000000"/>
                </a:solidFill>
                <a:latin typeface="Arial" panose="020B0604020202020204" pitchFamily="34" charset="0"/>
                <a:cs typeface="Arial" panose="020B0604020202020204" pitchFamily="34" charset="0"/>
              </a:endParaRPr>
            </a:p>
            <a:p>
              <a:pPr algn="ctr"/>
              <a:r>
                <a:rPr lang="en-GB" sz="1200" dirty="0" smtClean="0">
                  <a:solidFill>
                    <a:srgbClr val="000000"/>
                  </a:solidFill>
                  <a:latin typeface="Arial" panose="020B0604020202020204" pitchFamily="34" charset="0"/>
                  <a:cs typeface="Arial" panose="020B0604020202020204" pitchFamily="34" charset="0"/>
                </a:rPr>
                <a:t>281</a:t>
              </a:r>
            </a:p>
            <a:p>
              <a:pPr algn="ctr"/>
              <a:r>
                <a:rPr lang="en-GB" sz="1200" dirty="0" smtClean="0">
                  <a:solidFill>
                    <a:srgbClr val="000000"/>
                  </a:solidFill>
                  <a:latin typeface="Arial" panose="020B0604020202020204" pitchFamily="34" charset="0"/>
                  <a:cs typeface="Arial" panose="020B0604020202020204" pitchFamily="34" charset="0"/>
                </a:rPr>
                <a:t>296</a:t>
              </a:r>
              <a:endParaRPr lang="en-GB" sz="1200" dirty="0">
                <a:solidFill>
                  <a:srgbClr val="000000"/>
                </a:solidFill>
                <a:latin typeface="Arial" panose="020B0604020202020204" pitchFamily="34" charset="0"/>
                <a:cs typeface="Arial" panose="020B0604020202020204" pitchFamily="34" charset="0"/>
              </a:endParaRPr>
            </a:p>
          </p:txBody>
        </p:sp>
        <p:sp>
          <p:nvSpPr>
            <p:cNvPr id="183" name="TextBox 182"/>
            <p:cNvSpPr txBox="1"/>
            <p:nvPr/>
          </p:nvSpPr>
          <p:spPr>
            <a:xfrm>
              <a:off x="4043672" y="4522748"/>
              <a:ext cx="204226" cy="213328"/>
            </a:xfrm>
            <a:prstGeom prst="rect">
              <a:avLst/>
            </a:prstGeom>
            <a:noFill/>
          </p:spPr>
          <p:txBody>
            <a:bodyPr wrap="none" rtlCol="0" anchor="t" anchorCtr="0">
              <a:spAutoFit/>
            </a:bodyPr>
            <a:lstStyle/>
            <a:p>
              <a:pPr algn="ctr"/>
              <a:endParaRPr lang="en-GB" sz="1200" dirty="0">
                <a:solidFill>
                  <a:srgbClr val="000000"/>
                </a:solidFill>
                <a:latin typeface="Arial" panose="020B0604020202020204" pitchFamily="34" charset="0"/>
                <a:cs typeface="Arial" panose="020B0604020202020204" pitchFamily="34" charset="0"/>
              </a:endParaRPr>
            </a:p>
          </p:txBody>
        </p:sp>
        <p:sp>
          <p:nvSpPr>
            <p:cNvPr id="184" name="TextBox 183"/>
            <p:cNvSpPr txBox="1"/>
            <p:nvPr/>
          </p:nvSpPr>
          <p:spPr>
            <a:xfrm>
              <a:off x="3870702" y="4522748"/>
              <a:ext cx="486400" cy="867786"/>
            </a:xfrm>
            <a:prstGeom prst="rect">
              <a:avLst/>
            </a:prstGeom>
            <a:noFill/>
          </p:spPr>
          <p:txBody>
            <a:bodyPr wrap="none" rtlCol="0" anchor="t" anchorCtr="0">
              <a:spAutoFit/>
            </a:bodyPr>
            <a:lstStyle/>
            <a:p>
              <a:pPr algn="ctr"/>
              <a:r>
                <a:rPr lang="en-GB" sz="1200" dirty="0" smtClean="0">
                  <a:solidFill>
                    <a:srgbClr val="000000"/>
                  </a:solidFill>
                  <a:latin typeface="Arial" panose="020B0604020202020204" pitchFamily="34" charset="0"/>
                  <a:cs typeface="Arial" panose="020B0604020202020204" pitchFamily="34" charset="0"/>
                </a:rPr>
                <a:t>24</a:t>
              </a:r>
            </a:p>
            <a:p>
              <a:pPr algn="ctr"/>
              <a:endParaRPr lang="en-GB" sz="1200" dirty="0">
                <a:solidFill>
                  <a:srgbClr val="000000"/>
                </a:solidFill>
                <a:latin typeface="Arial" panose="020B0604020202020204" pitchFamily="34" charset="0"/>
                <a:cs typeface="Arial" panose="020B0604020202020204" pitchFamily="34" charset="0"/>
              </a:endParaRPr>
            </a:p>
            <a:p>
              <a:pPr algn="ctr"/>
              <a:r>
                <a:rPr lang="en-GB" sz="1200" dirty="0" smtClean="0">
                  <a:solidFill>
                    <a:srgbClr val="000000"/>
                  </a:solidFill>
                  <a:latin typeface="Arial" panose="020B0604020202020204" pitchFamily="34" charset="0"/>
                  <a:cs typeface="Arial" panose="020B0604020202020204" pitchFamily="34" charset="0"/>
                </a:rPr>
                <a:t>198</a:t>
              </a:r>
            </a:p>
            <a:p>
              <a:pPr algn="ctr"/>
              <a:r>
                <a:rPr lang="en-GB" sz="1200" dirty="0" smtClean="0">
                  <a:solidFill>
                    <a:srgbClr val="000000"/>
                  </a:solidFill>
                  <a:latin typeface="Arial" panose="020B0604020202020204" pitchFamily="34" charset="0"/>
                  <a:cs typeface="Arial" panose="020B0604020202020204" pitchFamily="34" charset="0"/>
                </a:rPr>
                <a:t>231</a:t>
              </a:r>
              <a:endParaRPr lang="en-GB" sz="1200" dirty="0">
                <a:solidFill>
                  <a:srgbClr val="000000"/>
                </a:solidFill>
                <a:latin typeface="Arial" panose="020B0604020202020204" pitchFamily="34" charset="0"/>
                <a:cs typeface="Arial" panose="020B0604020202020204" pitchFamily="34" charset="0"/>
              </a:endParaRPr>
            </a:p>
          </p:txBody>
        </p:sp>
        <p:sp>
          <p:nvSpPr>
            <p:cNvPr id="185" name="TextBox 184"/>
            <p:cNvSpPr txBox="1"/>
            <p:nvPr/>
          </p:nvSpPr>
          <p:spPr>
            <a:xfrm>
              <a:off x="4477822" y="4522748"/>
              <a:ext cx="486400" cy="867786"/>
            </a:xfrm>
            <a:prstGeom prst="rect">
              <a:avLst/>
            </a:prstGeom>
            <a:noFill/>
          </p:spPr>
          <p:txBody>
            <a:bodyPr wrap="none" rtlCol="0" anchor="t" anchorCtr="0">
              <a:spAutoFit/>
            </a:bodyPr>
            <a:lstStyle/>
            <a:p>
              <a:pPr algn="ctr"/>
              <a:r>
                <a:rPr lang="en-GB" sz="1200" dirty="0" smtClean="0">
                  <a:solidFill>
                    <a:srgbClr val="000000"/>
                  </a:solidFill>
                  <a:latin typeface="Arial" panose="020B0604020202020204" pitchFamily="34" charset="0"/>
                  <a:cs typeface="Arial" panose="020B0604020202020204" pitchFamily="34" charset="0"/>
                </a:rPr>
                <a:t>36</a:t>
              </a:r>
            </a:p>
            <a:p>
              <a:pPr algn="ctr"/>
              <a:endParaRPr lang="en-GB" sz="1200" dirty="0">
                <a:solidFill>
                  <a:srgbClr val="000000"/>
                </a:solidFill>
                <a:latin typeface="Arial" panose="020B0604020202020204" pitchFamily="34" charset="0"/>
                <a:cs typeface="Arial" panose="020B0604020202020204" pitchFamily="34" charset="0"/>
              </a:endParaRPr>
            </a:p>
            <a:p>
              <a:pPr algn="ctr"/>
              <a:r>
                <a:rPr lang="en-GB" sz="1200" dirty="0" smtClean="0">
                  <a:solidFill>
                    <a:srgbClr val="000000"/>
                  </a:solidFill>
                  <a:latin typeface="Arial" panose="020B0604020202020204" pitchFamily="34" charset="0"/>
                  <a:cs typeface="Arial" panose="020B0604020202020204" pitchFamily="34" charset="0"/>
                </a:rPr>
                <a:t>123</a:t>
              </a:r>
            </a:p>
            <a:p>
              <a:pPr algn="ctr"/>
              <a:r>
                <a:rPr lang="en-GB" sz="1200" dirty="0" smtClean="0">
                  <a:solidFill>
                    <a:srgbClr val="000000"/>
                  </a:solidFill>
                  <a:latin typeface="Arial" panose="020B0604020202020204" pitchFamily="34" charset="0"/>
                  <a:cs typeface="Arial" panose="020B0604020202020204" pitchFamily="34" charset="0"/>
                </a:rPr>
                <a:t>140</a:t>
              </a:r>
              <a:endParaRPr lang="en-GB" sz="1200" dirty="0">
                <a:solidFill>
                  <a:srgbClr val="000000"/>
                </a:solidFill>
                <a:latin typeface="Arial" panose="020B0604020202020204" pitchFamily="34" charset="0"/>
                <a:cs typeface="Arial" panose="020B0604020202020204" pitchFamily="34" charset="0"/>
              </a:endParaRPr>
            </a:p>
          </p:txBody>
        </p:sp>
        <p:sp>
          <p:nvSpPr>
            <p:cNvPr id="186" name="TextBox 185"/>
            <p:cNvSpPr txBox="1"/>
            <p:nvPr/>
          </p:nvSpPr>
          <p:spPr>
            <a:xfrm>
              <a:off x="5110572" y="4522748"/>
              <a:ext cx="392383" cy="867786"/>
            </a:xfrm>
            <a:prstGeom prst="rect">
              <a:avLst/>
            </a:prstGeom>
            <a:noFill/>
          </p:spPr>
          <p:txBody>
            <a:bodyPr wrap="none" rtlCol="0" anchor="t" anchorCtr="0">
              <a:spAutoFit/>
            </a:bodyPr>
            <a:lstStyle/>
            <a:p>
              <a:pPr algn="ctr"/>
              <a:r>
                <a:rPr lang="en-GB" sz="1200" dirty="0" smtClean="0">
                  <a:solidFill>
                    <a:srgbClr val="000000"/>
                  </a:solidFill>
                  <a:latin typeface="Arial" panose="020B0604020202020204" pitchFamily="34" charset="0"/>
                  <a:cs typeface="Arial" panose="020B0604020202020204" pitchFamily="34" charset="0"/>
                </a:rPr>
                <a:t>48</a:t>
              </a:r>
            </a:p>
            <a:p>
              <a:pPr algn="ctr"/>
              <a:endParaRPr lang="en-GB" sz="1200" dirty="0">
                <a:solidFill>
                  <a:srgbClr val="000000"/>
                </a:solidFill>
                <a:latin typeface="Arial" panose="020B0604020202020204" pitchFamily="34" charset="0"/>
                <a:cs typeface="Arial" panose="020B0604020202020204" pitchFamily="34" charset="0"/>
              </a:endParaRPr>
            </a:p>
            <a:p>
              <a:pPr algn="ctr"/>
              <a:r>
                <a:rPr lang="en-GB" sz="1200" dirty="0" smtClean="0">
                  <a:solidFill>
                    <a:srgbClr val="000000"/>
                  </a:solidFill>
                  <a:latin typeface="Arial" panose="020B0604020202020204" pitchFamily="34" charset="0"/>
                  <a:cs typeface="Arial" panose="020B0604020202020204" pitchFamily="34" charset="0"/>
                </a:rPr>
                <a:t>81</a:t>
              </a:r>
            </a:p>
            <a:p>
              <a:pPr algn="ctr"/>
              <a:r>
                <a:rPr lang="en-GB" sz="1200" dirty="0" smtClean="0">
                  <a:solidFill>
                    <a:srgbClr val="000000"/>
                  </a:solidFill>
                  <a:latin typeface="Arial" panose="020B0604020202020204" pitchFamily="34" charset="0"/>
                  <a:cs typeface="Arial" panose="020B0604020202020204" pitchFamily="34" charset="0"/>
                </a:rPr>
                <a:t>88</a:t>
              </a:r>
              <a:endParaRPr lang="en-GB" sz="1200" dirty="0">
                <a:solidFill>
                  <a:srgbClr val="000000"/>
                </a:solidFill>
                <a:latin typeface="Arial" panose="020B0604020202020204" pitchFamily="34" charset="0"/>
                <a:cs typeface="Arial" panose="020B0604020202020204" pitchFamily="34" charset="0"/>
              </a:endParaRPr>
            </a:p>
          </p:txBody>
        </p:sp>
        <p:sp>
          <p:nvSpPr>
            <p:cNvPr id="187" name="TextBox 186"/>
            <p:cNvSpPr txBox="1"/>
            <p:nvPr/>
          </p:nvSpPr>
          <p:spPr>
            <a:xfrm>
              <a:off x="6328210" y="4522748"/>
              <a:ext cx="392383" cy="867786"/>
            </a:xfrm>
            <a:prstGeom prst="rect">
              <a:avLst/>
            </a:prstGeom>
            <a:noFill/>
          </p:spPr>
          <p:txBody>
            <a:bodyPr wrap="none" rtlCol="0" anchor="t" anchorCtr="0">
              <a:spAutoFit/>
            </a:bodyPr>
            <a:lstStyle/>
            <a:p>
              <a:pPr algn="ctr"/>
              <a:r>
                <a:rPr lang="en-GB" sz="1200" dirty="0" smtClean="0">
                  <a:solidFill>
                    <a:srgbClr val="000000"/>
                  </a:solidFill>
                  <a:latin typeface="Arial" panose="020B0604020202020204" pitchFamily="34" charset="0"/>
                  <a:cs typeface="Arial" panose="020B0604020202020204" pitchFamily="34" charset="0"/>
                </a:rPr>
                <a:t>72</a:t>
              </a:r>
            </a:p>
            <a:p>
              <a:pPr algn="ctr"/>
              <a:endParaRPr lang="en-GB" sz="1200" dirty="0">
                <a:solidFill>
                  <a:srgbClr val="000000"/>
                </a:solidFill>
                <a:latin typeface="Arial" panose="020B0604020202020204" pitchFamily="34" charset="0"/>
                <a:cs typeface="Arial" panose="020B0604020202020204" pitchFamily="34" charset="0"/>
              </a:endParaRPr>
            </a:p>
            <a:p>
              <a:pPr algn="ctr"/>
              <a:r>
                <a:rPr lang="en-GB" sz="1200" dirty="0" smtClean="0">
                  <a:solidFill>
                    <a:srgbClr val="000000"/>
                  </a:solidFill>
                  <a:latin typeface="Arial" panose="020B0604020202020204" pitchFamily="34" charset="0"/>
                  <a:cs typeface="Arial" panose="020B0604020202020204" pitchFamily="34" charset="0"/>
                </a:rPr>
                <a:t>8</a:t>
              </a:r>
            </a:p>
            <a:p>
              <a:pPr algn="ctr"/>
              <a:r>
                <a:rPr lang="en-GB" sz="1200" dirty="0" smtClean="0">
                  <a:solidFill>
                    <a:srgbClr val="000000"/>
                  </a:solidFill>
                  <a:latin typeface="Arial" panose="020B0604020202020204" pitchFamily="34" charset="0"/>
                  <a:cs typeface="Arial" panose="020B0604020202020204" pitchFamily="34" charset="0"/>
                </a:rPr>
                <a:t>6</a:t>
              </a:r>
              <a:endParaRPr lang="en-GB" sz="1200" dirty="0">
                <a:solidFill>
                  <a:srgbClr val="000000"/>
                </a:solidFill>
                <a:latin typeface="Arial" panose="020B0604020202020204" pitchFamily="34" charset="0"/>
                <a:cs typeface="Arial" panose="020B0604020202020204" pitchFamily="34" charset="0"/>
              </a:endParaRPr>
            </a:p>
          </p:txBody>
        </p:sp>
        <p:sp>
          <p:nvSpPr>
            <p:cNvPr id="188" name="TextBox 187"/>
            <p:cNvSpPr txBox="1"/>
            <p:nvPr/>
          </p:nvSpPr>
          <p:spPr>
            <a:xfrm>
              <a:off x="5713131" y="4528929"/>
              <a:ext cx="392383" cy="867786"/>
            </a:xfrm>
            <a:prstGeom prst="rect">
              <a:avLst/>
            </a:prstGeom>
            <a:noFill/>
          </p:spPr>
          <p:txBody>
            <a:bodyPr wrap="none" rtlCol="0" anchor="t" anchorCtr="0">
              <a:spAutoFit/>
            </a:bodyPr>
            <a:lstStyle/>
            <a:p>
              <a:pPr algn="ctr"/>
              <a:r>
                <a:rPr lang="en-GB" sz="1200" dirty="0" smtClean="0">
                  <a:solidFill>
                    <a:srgbClr val="000000"/>
                  </a:solidFill>
                  <a:latin typeface="Arial" panose="020B0604020202020204" pitchFamily="34" charset="0"/>
                  <a:cs typeface="Arial" panose="020B0604020202020204" pitchFamily="34" charset="0"/>
                </a:rPr>
                <a:t>60</a:t>
              </a:r>
            </a:p>
            <a:p>
              <a:pPr algn="ctr"/>
              <a:endParaRPr lang="en-GB" sz="1200" dirty="0">
                <a:solidFill>
                  <a:srgbClr val="000000"/>
                </a:solidFill>
                <a:latin typeface="Arial" panose="020B0604020202020204" pitchFamily="34" charset="0"/>
                <a:cs typeface="Arial" panose="020B0604020202020204" pitchFamily="34" charset="0"/>
              </a:endParaRPr>
            </a:p>
            <a:p>
              <a:pPr algn="ctr"/>
              <a:r>
                <a:rPr lang="en-GB" sz="1200" dirty="0" smtClean="0">
                  <a:solidFill>
                    <a:srgbClr val="000000"/>
                  </a:solidFill>
                  <a:latin typeface="Arial" panose="020B0604020202020204" pitchFamily="34" charset="0"/>
                  <a:cs typeface="Arial" panose="020B0604020202020204" pitchFamily="34" charset="0"/>
                </a:rPr>
                <a:t>31</a:t>
              </a:r>
            </a:p>
            <a:p>
              <a:pPr algn="ctr"/>
              <a:r>
                <a:rPr lang="en-GB" sz="1200" dirty="0" smtClean="0">
                  <a:solidFill>
                    <a:srgbClr val="000000"/>
                  </a:solidFill>
                  <a:latin typeface="Arial" panose="020B0604020202020204" pitchFamily="34" charset="0"/>
                  <a:cs typeface="Arial" panose="020B0604020202020204" pitchFamily="34" charset="0"/>
                </a:rPr>
                <a:t>40</a:t>
              </a:r>
              <a:endParaRPr lang="en-GB" sz="1200" dirty="0">
                <a:solidFill>
                  <a:srgbClr val="000000"/>
                </a:solidFill>
                <a:latin typeface="Arial" panose="020B0604020202020204" pitchFamily="34" charset="0"/>
                <a:cs typeface="Arial" panose="020B0604020202020204" pitchFamily="34" charset="0"/>
              </a:endParaRPr>
            </a:p>
          </p:txBody>
        </p:sp>
      </p:grpSp>
      <p:sp>
        <p:nvSpPr>
          <p:cNvPr id="203" name="TextBox 202"/>
          <p:cNvSpPr txBox="1"/>
          <p:nvPr/>
        </p:nvSpPr>
        <p:spPr>
          <a:xfrm>
            <a:off x="2211044" y="5119505"/>
            <a:ext cx="851516" cy="461665"/>
          </a:xfrm>
          <a:prstGeom prst="rect">
            <a:avLst/>
          </a:prstGeom>
          <a:noFill/>
        </p:spPr>
        <p:txBody>
          <a:bodyPr wrap="none" rtlCol="0">
            <a:spAutoFit/>
          </a:bodyPr>
          <a:lstStyle/>
          <a:p>
            <a:pPr algn="r"/>
            <a:r>
              <a:rPr lang="en-GB" sz="1200" dirty="0" smtClean="0">
                <a:solidFill>
                  <a:srgbClr val="000000"/>
                </a:solidFill>
                <a:latin typeface="Arial" panose="020B0604020202020204" pitchFamily="34" charset="0"/>
                <a:cs typeface="Arial" panose="020B0604020202020204" pitchFamily="34" charset="0"/>
              </a:rPr>
              <a:t>ECF/ECX</a:t>
            </a:r>
          </a:p>
          <a:p>
            <a:pPr algn="r"/>
            <a:r>
              <a:rPr lang="en-GB" sz="1200" dirty="0" smtClean="0">
                <a:solidFill>
                  <a:srgbClr val="000000"/>
                </a:solidFill>
                <a:latin typeface="Arial" panose="020B0604020202020204" pitchFamily="34" charset="0"/>
                <a:cs typeface="Arial" panose="020B0604020202020204" pitchFamily="34" charset="0"/>
              </a:rPr>
              <a:t>FLOT</a:t>
            </a:r>
            <a:endParaRPr lang="en-GB" sz="1200" dirty="0">
              <a:solidFill>
                <a:srgbClr val="000000"/>
              </a:solidFill>
              <a:latin typeface="Arial" panose="020B0604020202020204" pitchFamily="34" charset="0"/>
              <a:cs typeface="Arial" panose="020B0604020202020204" pitchFamily="34" charset="0"/>
            </a:endParaRPr>
          </a:p>
        </p:txBody>
      </p:sp>
      <p:cxnSp>
        <p:nvCxnSpPr>
          <p:cNvPr id="204" name="Straight Connector 203"/>
          <p:cNvCxnSpPr/>
          <p:nvPr/>
        </p:nvCxnSpPr>
        <p:spPr>
          <a:xfrm>
            <a:off x="3419357" y="3937548"/>
            <a:ext cx="414274" cy="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205" name="TextBox 204"/>
          <p:cNvSpPr txBox="1"/>
          <p:nvPr/>
        </p:nvSpPr>
        <p:spPr>
          <a:xfrm>
            <a:off x="3855805" y="3795044"/>
            <a:ext cx="869149" cy="646331"/>
          </a:xfrm>
          <a:prstGeom prst="rect">
            <a:avLst/>
          </a:prstGeom>
          <a:noFill/>
        </p:spPr>
        <p:txBody>
          <a:bodyPr wrap="none" rtlCol="0">
            <a:spAutoFit/>
          </a:bodyPr>
          <a:lstStyle/>
          <a:p>
            <a:r>
              <a:rPr lang="en-GB" sz="1200" dirty="0" smtClean="0">
                <a:solidFill>
                  <a:srgbClr val="000000"/>
                </a:solidFill>
                <a:latin typeface="Arial" panose="020B0604020202020204" pitchFamily="34" charset="0"/>
                <a:cs typeface="Arial" panose="020B0604020202020204" pitchFamily="34" charset="0"/>
              </a:rPr>
              <a:t>ECF/ECX</a:t>
            </a:r>
          </a:p>
          <a:p>
            <a:r>
              <a:rPr lang="en-GB" sz="1200" dirty="0" smtClean="0">
                <a:solidFill>
                  <a:srgbClr val="000000"/>
                </a:solidFill>
                <a:latin typeface="Arial" panose="020B0604020202020204" pitchFamily="34" charset="0"/>
                <a:cs typeface="Arial" panose="020B0604020202020204" pitchFamily="34" charset="0"/>
              </a:rPr>
              <a:t>FLOT</a:t>
            </a:r>
          </a:p>
          <a:p>
            <a:r>
              <a:rPr lang="en-GB" sz="1200" dirty="0" smtClean="0">
                <a:solidFill>
                  <a:srgbClr val="000000"/>
                </a:solidFill>
                <a:latin typeface="Arial" panose="020B0604020202020204" pitchFamily="34" charset="0"/>
                <a:cs typeface="Arial" panose="020B0604020202020204" pitchFamily="34" charset="0"/>
              </a:rPr>
              <a:t>Censored</a:t>
            </a:r>
            <a:endParaRPr lang="en-GB" sz="1200" dirty="0">
              <a:solidFill>
                <a:srgbClr val="000000"/>
              </a:solidFill>
              <a:latin typeface="Arial" panose="020B0604020202020204" pitchFamily="34" charset="0"/>
              <a:cs typeface="Arial" panose="020B0604020202020204" pitchFamily="34" charset="0"/>
            </a:endParaRPr>
          </a:p>
        </p:txBody>
      </p:sp>
      <p:cxnSp>
        <p:nvCxnSpPr>
          <p:cNvPr id="206" name="Straight Connector 205"/>
          <p:cNvCxnSpPr/>
          <p:nvPr/>
        </p:nvCxnSpPr>
        <p:spPr>
          <a:xfrm>
            <a:off x="3419357" y="4123596"/>
            <a:ext cx="414274" cy="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07" name="Straight Connector 206"/>
          <p:cNvCxnSpPr/>
          <p:nvPr/>
        </p:nvCxnSpPr>
        <p:spPr>
          <a:xfrm>
            <a:off x="3626494" y="4215224"/>
            <a:ext cx="0" cy="155774"/>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208" name="TextBox 207"/>
          <p:cNvSpPr txBox="1"/>
          <p:nvPr/>
        </p:nvSpPr>
        <p:spPr>
          <a:xfrm>
            <a:off x="3027019" y="4361041"/>
            <a:ext cx="1476686" cy="276999"/>
          </a:xfrm>
          <a:prstGeom prst="rect">
            <a:avLst/>
          </a:prstGeom>
          <a:noFill/>
        </p:spPr>
        <p:txBody>
          <a:bodyPr wrap="none" rtlCol="0">
            <a:spAutoFit/>
          </a:bodyPr>
          <a:lstStyle/>
          <a:p>
            <a:r>
              <a:rPr lang="en-GB" sz="1200" dirty="0" smtClean="0">
                <a:solidFill>
                  <a:srgbClr val="000000"/>
                </a:solidFill>
                <a:latin typeface="Arial" panose="020B0604020202020204" pitchFamily="34" charset="0"/>
                <a:cs typeface="Arial" panose="020B0604020202020204" pitchFamily="34" charset="0"/>
              </a:rPr>
              <a:t>HR 0.76; p=0.0083</a:t>
            </a:r>
            <a:endParaRPr lang="en-GB" sz="1200" dirty="0">
              <a:solidFill>
                <a:srgbClr val="000000"/>
              </a:solidFill>
              <a:latin typeface="Arial" panose="020B0604020202020204" pitchFamily="34" charset="0"/>
              <a:cs typeface="Arial" panose="020B0604020202020204" pitchFamily="34" charset="0"/>
            </a:endParaRPr>
          </a:p>
        </p:txBody>
      </p:sp>
      <p:sp>
        <p:nvSpPr>
          <p:cNvPr id="209" name="TextBox 208"/>
          <p:cNvSpPr txBox="1"/>
          <p:nvPr/>
        </p:nvSpPr>
        <p:spPr>
          <a:xfrm>
            <a:off x="3492295" y="2177860"/>
            <a:ext cx="2653290" cy="492443"/>
          </a:xfrm>
          <a:prstGeom prst="rect">
            <a:avLst/>
          </a:prstGeom>
          <a:noFill/>
        </p:spPr>
        <p:txBody>
          <a:bodyPr wrap="none" rtlCol="0">
            <a:spAutoFit/>
          </a:bodyPr>
          <a:lstStyle/>
          <a:p>
            <a:pPr algn="ctr"/>
            <a:r>
              <a:rPr lang="en-GB" sz="1400" dirty="0" smtClean="0">
                <a:solidFill>
                  <a:srgbClr val="000000"/>
                </a:solidFill>
                <a:latin typeface="Arial" panose="020B0604020202020204" pitchFamily="34" charset="0"/>
                <a:cs typeface="Arial" panose="020B0604020202020204" pitchFamily="34" charset="0"/>
              </a:rPr>
              <a:t>Product-limit survival estimates</a:t>
            </a:r>
            <a:br>
              <a:rPr lang="en-GB" sz="1400" dirty="0" smtClean="0">
                <a:solidFill>
                  <a:srgbClr val="000000"/>
                </a:solidFill>
                <a:latin typeface="Arial" panose="020B0604020202020204" pitchFamily="34" charset="0"/>
                <a:cs typeface="Arial" panose="020B0604020202020204" pitchFamily="34" charset="0"/>
              </a:rPr>
            </a:br>
            <a:r>
              <a:rPr lang="en-GB" sz="1200" dirty="0" smtClean="0">
                <a:solidFill>
                  <a:srgbClr val="000000"/>
                </a:solidFill>
                <a:latin typeface="Arial" panose="020B0604020202020204" pitchFamily="34" charset="0"/>
                <a:cs typeface="Arial" panose="020B0604020202020204" pitchFamily="34" charset="0"/>
              </a:rPr>
              <a:t>With number of subjects at risk</a:t>
            </a:r>
            <a:endParaRPr lang="en-GB" sz="1200" dirty="0">
              <a:solidFill>
                <a:srgbClr val="000000"/>
              </a:solidFill>
              <a:latin typeface="Arial" panose="020B0604020202020204" pitchFamily="34" charset="0"/>
              <a:cs typeface="Arial" panose="020B0604020202020204" pitchFamily="34" charset="0"/>
            </a:endParaRPr>
          </a:p>
        </p:txBody>
      </p:sp>
      <p:grpSp>
        <p:nvGrpSpPr>
          <p:cNvPr id="210" name="Group 209"/>
          <p:cNvGrpSpPr/>
          <p:nvPr/>
        </p:nvGrpSpPr>
        <p:grpSpPr>
          <a:xfrm>
            <a:off x="3175778" y="2650528"/>
            <a:ext cx="3438386" cy="1368000"/>
            <a:chOff x="3278188" y="2913063"/>
            <a:chExt cx="2581275" cy="1028700"/>
          </a:xfrm>
        </p:grpSpPr>
        <p:sp>
          <p:nvSpPr>
            <p:cNvPr id="211" name="Line 2"/>
            <p:cNvSpPr>
              <a:spLocks noChangeShapeType="1"/>
            </p:cNvSpPr>
            <p:nvPr/>
          </p:nvSpPr>
          <p:spPr bwMode="auto">
            <a:xfrm>
              <a:off x="5421313" y="3846513"/>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12" name="Line 3"/>
            <p:cNvSpPr>
              <a:spLocks noChangeShapeType="1"/>
            </p:cNvSpPr>
            <p:nvPr/>
          </p:nvSpPr>
          <p:spPr bwMode="auto">
            <a:xfrm>
              <a:off x="5440363" y="3846513"/>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13" name="Line 4"/>
            <p:cNvSpPr>
              <a:spLocks noChangeShapeType="1"/>
            </p:cNvSpPr>
            <p:nvPr/>
          </p:nvSpPr>
          <p:spPr bwMode="auto">
            <a:xfrm>
              <a:off x="5392738" y="3846513"/>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14" name="Line 5"/>
            <p:cNvSpPr>
              <a:spLocks noChangeShapeType="1"/>
            </p:cNvSpPr>
            <p:nvPr/>
          </p:nvSpPr>
          <p:spPr bwMode="auto">
            <a:xfrm>
              <a:off x="4868863" y="3703638"/>
              <a:ext cx="0" cy="4762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15" name="Line 6"/>
            <p:cNvSpPr>
              <a:spLocks noChangeShapeType="1"/>
            </p:cNvSpPr>
            <p:nvPr/>
          </p:nvSpPr>
          <p:spPr bwMode="auto">
            <a:xfrm>
              <a:off x="4802188" y="3694113"/>
              <a:ext cx="0" cy="4762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16" name="Line 7"/>
            <p:cNvSpPr>
              <a:spLocks noChangeShapeType="1"/>
            </p:cNvSpPr>
            <p:nvPr/>
          </p:nvSpPr>
          <p:spPr bwMode="auto">
            <a:xfrm>
              <a:off x="4725988" y="3675063"/>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17" name="Line 8"/>
            <p:cNvSpPr>
              <a:spLocks noChangeShapeType="1"/>
            </p:cNvSpPr>
            <p:nvPr/>
          </p:nvSpPr>
          <p:spPr bwMode="auto">
            <a:xfrm>
              <a:off x="4573588" y="3656013"/>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18" name="Line 9"/>
            <p:cNvSpPr>
              <a:spLocks noChangeShapeType="1"/>
            </p:cNvSpPr>
            <p:nvPr/>
          </p:nvSpPr>
          <p:spPr bwMode="auto">
            <a:xfrm>
              <a:off x="4497388" y="3636963"/>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19" name="Line 10"/>
            <p:cNvSpPr>
              <a:spLocks noChangeShapeType="1"/>
            </p:cNvSpPr>
            <p:nvPr/>
          </p:nvSpPr>
          <p:spPr bwMode="auto">
            <a:xfrm>
              <a:off x="5192713" y="3798888"/>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20" name="Line 11"/>
            <p:cNvSpPr>
              <a:spLocks noChangeShapeType="1"/>
            </p:cNvSpPr>
            <p:nvPr/>
          </p:nvSpPr>
          <p:spPr bwMode="auto">
            <a:xfrm>
              <a:off x="5164138" y="3798888"/>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21" name="Line 12"/>
            <p:cNvSpPr>
              <a:spLocks noChangeShapeType="1"/>
            </p:cNvSpPr>
            <p:nvPr/>
          </p:nvSpPr>
          <p:spPr bwMode="auto">
            <a:xfrm>
              <a:off x="5268913" y="3827463"/>
              <a:ext cx="0" cy="4762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22" name="Line 13"/>
            <p:cNvSpPr>
              <a:spLocks noChangeShapeType="1"/>
            </p:cNvSpPr>
            <p:nvPr/>
          </p:nvSpPr>
          <p:spPr bwMode="auto">
            <a:xfrm>
              <a:off x="5602288" y="3884613"/>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23" name="Line 14"/>
            <p:cNvSpPr>
              <a:spLocks noChangeShapeType="1"/>
            </p:cNvSpPr>
            <p:nvPr/>
          </p:nvSpPr>
          <p:spPr bwMode="auto">
            <a:xfrm>
              <a:off x="5535613" y="3846513"/>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24" name="Line 15"/>
            <p:cNvSpPr>
              <a:spLocks noChangeShapeType="1"/>
            </p:cNvSpPr>
            <p:nvPr/>
          </p:nvSpPr>
          <p:spPr bwMode="auto">
            <a:xfrm>
              <a:off x="5478463" y="3846513"/>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25" name="Line 16"/>
            <p:cNvSpPr>
              <a:spLocks noChangeShapeType="1"/>
            </p:cNvSpPr>
            <p:nvPr/>
          </p:nvSpPr>
          <p:spPr bwMode="auto">
            <a:xfrm>
              <a:off x="5040313" y="3732213"/>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26" name="Line 17"/>
            <p:cNvSpPr>
              <a:spLocks noChangeShapeType="1"/>
            </p:cNvSpPr>
            <p:nvPr/>
          </p:nvSpPr>
          <p:spPr bwMode="auto">
            <a:xfrm>
              <a:off x="5135563" y="3798888"/>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27" name="Line 18"/>
            <p:cNvSpPr>
              <a:spLocks noChangeShapeType="1"/>
            </p:cNvSpPr>
            <p:nvPr/>
          </p:nvSpPr>
          <p:spPr bwMode="auto">
            <a:xfrm>
              <a:off x="5278438" y="3827463"/>
              <a:ext cx="0" cy="4762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28" name="Line 19"/>
            <p:cNvSpPr>
              <a:spLocks noChangeShapeType="1"/>
            </p:cNvSpPr>
            <p:nvPr/>
          </p:nvSpPr>
          <p:spPr bwMode="auto">
            <a:xfrm>
              <a:off x="5297488" y="3827463"/>
              <a:ext cx="0" cy="4762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29" name="Line 20"/>
            <p:cNvSpPr>
              <a:spLocks noChangeShapeType="1"/>
            </p:cNvSpPr>
            <p:nvPr/>
          </p:nvSpPr>
          <p:spPr bwMode="auto">
            <a:xfrm>
              <a:off x="5307013" y="3827463"/>
              <a:ext cx="0" cy="4762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30" name="Line 21"/>
            <p:cNvSpPr>
              <a:spLocks noChangeShapeType="1"/>
            </p:cNvSpPr>
            <p:nvPr/>
          </p:nvSpPr>
          <p:spPr bwMode="auto">
            <a:xfrm>
              <a:off x="5316538" y="3827463"/>
              <a:ext cx="0" cy="4762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31" name="Line 22"/>
            <p:cNvSpPr>
              <a:spLocks noChangeShapeType="1"/>
            </p:cNvSpPr>
            <p:nvPr/>
          </p:nvSpPr>
          <p:spPr bwMode="auto">
            <a:xfrm>
              <a:off x="5049838" y="3732213"/>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32" name="Line 23"/>
            <p:cNvSpPr>
              <a:spLocks noChangeShapeType="1"/>
            </p:cNvSpPr>
            <p:nvPr/>
          </p:nvSpPr>
          <p:spPr bwMode="auto">
            <a:xfrm>
              <a:off x="4897438" y="3703638"/>
              <a:ext cx="0" cy="4762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33" name="Line 24"/>
            <p:cNvSpPr>
              <a:spLocks noChangeShapeType="1"/>
            </p:cNvSpPr>
            <p:nvPr/>
          </p:nvSpPr>
          <p:spPr bwMode="auto">
            <a:xfrm>
              <a:off x="4830763" y="3694113"/>
              <a:ext cx="0" cy="4762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34" name="Line 25"/>
            <p:cNvSpPr>
              <a:spLocks noChangeShapeType="1"/>
            </p:cNvSpPr>
            <p:nvPr/>
          </p:nvSpPr>
          <p:spPr bwMode="auto">
            <a:xfrm>
              <a:off x="4649788" y="3675063"/>
              <a:ext cx="0" cy="4762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35" name="Line 26"/>
            <p:cNvSpPr>
              <a:spLocks noChangeShapeType="1"/>
            </p:cNvSpPr>
            <p:nvPr/>
          </p:nvSpPr>
          <p:spPr bwMode="auto">
            <a:xfrm>
              <a:off x="4602163" y="3656013"/>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36" name="Line 27"/>
            <p:cNvSpPr>
              <a:spLocks noChangeShapeType="1"/>
            </p:cNvSpPr>
            <p:nvPr/>
          </p:nvSpPr>
          <p:spPr bwMode="auto">
            <a:xfrm>
              <a:off x="4516438" y="3636963"/>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37" name="Line 28"/>
            <p:cNvSpPr>
              <a:spLocks noChangeShapeType="1"/>
            </p:cNvSpPr>
            <p:nvPr/>
          </p:nvSpPr>
          <p:spPr bwMode="auto">
            <a:xfrm>
              <a:off x="4983163" y="3713163"/>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38" name="Line 29"/>
            <p:cNvSpPr>
              <a:spLocks noChangeShapeType="1"/>
            </p:cNvSpPr>
            <p:nvPr/>
          </p:nvSpPr>
          <p:spPr bwMode="auto">
            <a:xfrm>
              <a:off x="4849813" y="3703638"/>
              <a:ext cx="0" cy="4762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39" name="Line 30"/>
            <p:cNvSpPr>
              <a:spLocks noChangeShapeType="1"/>
            </p:cNvSpPr>
            <p:nvPr/>
          </p:nvSpPr>
          <p:spPr bwMode="auto">
            <a:xfrm>
              <a:off x="4773613" y="3694113"/>
              <a:ext cx="0" cy="4762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40" name="Line 31"/>
            <p:cNvSpPr>
              <a:spLocks noChangeShapeType="1"/>
            </p:cNvSpPr>
            <p:nvPr/>
          </p:nvSpPr>
          <p:spPr bwMode="auto">
            <a:xfrm>
              <a:off x="4706938" y="3675063"/>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41" name="Line 32"/>
            <p:cNvSpPr>
              <a:spLocks noChangeShapeType="1"/>
            </p:cNvSpPr>
            <p:nvPr/>
          </p:nvSpPr>
          <p:spPr bwMode="auto">
            <a:xfrm>
              <a:off x="4630738" y="3656013"/>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42" name="Line 33"/>
            <p:cNvSpPr>
              <a:spLocks noChangeShapeType="1"/>
            </p:cNvSpPr>
            <p:nvPr/>
          </p:nvSpPr>
          <p:spPr bwMode="auto">
            <a:xfrm>
              <a:off x="4545013" y="3636963"/>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43" name="Line 34"/>
            <p:cNvSpPr>
              <a:spLocks noChangeShapeType="1"/>
            </p:cNvSpPr>
            <p:nvPr/>
          </p:nvSpPr>
          <p:spPr bwMode="auto">
            <a:xfrm>
              <a:off x="5002213" y="3713163"/>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44" name="Line 35"/>
            <p:cNvSpPr>
              <a:spLocks noChangeShapeType="1"/>
            </p:cNvSpPr>
            <p:nvPr/>
          </p:nvSpPr>
          <p:spPr bwMode="auto">
            <a:xfrm>
              <a:off x="5554663" y="3846513"/>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45" name="Line 36"/>
            <p:cNvSpPr>
              <a:spLocks noChangeShapeType="1"/>
            </p:cNvSpPr>
            <p:nvPr/>
          </p:nvSpPr>
          <p:spPr bwMode="auto">
            <a:xfrm>
              <a:off x="5240338" y="3827463"/>
              <a:ext cx="0" cy="4762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46" name="Line 37"/>
            <p:cNvSpPr>
              <a:spLocks noChangeShapeType="1"/>
            </p:cNvSpPr>
            <p:nvPr/>
          </p:nvSpPr>
          <p:spPr bwMode="auto">
            <a:xfrm>
              <a:off x="5745163" y="3884613"/>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47" name="Line 38"/>
            <p:cNvSpPr>
              <a:spLocks noChangeShapeType="1"/>
            </p:cNvSpPr>
            <p:nvPr/>
          </p:nvSpPr>
          <p:spPr bwMode="auto">
            <a:xfrm>
              <a:off x="5783263" y="3884613"/>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48" name="Line 39"/>
            <p:cNvSpPr>
              <a:spLocks noChangeShapeType="1"/>
            </p:cNvSpPr>
            <p:nvPr/>
          </p:nvSpPr>
          <p:spPr bwMode="auto">
            <a:xfrm>
              <a:off x="5821363" y="3884613"/>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49" name="Line 40"/>
            <p:cNvSpPr>
              <a:spLocks noChangeShapeType="1"/>
            </p:cNvSpPr>
            <p:nvPr/>
          </p:nvSpPr>
          <p:spPr bwMode="auto">
            <a:xfrm>
              <a:off x="5859463" y="3884613"/>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50" name="Line 41"/>
            <p:cNvSpPr>
              <a:spLocks noChangeShapeType="1"/>
            </p:cNvSpPr>
            <p:nvPr/>
          </p:nvSpPr>
          <p:spPr bwMode="auto">
            <a:xfrm>
              <a:off x="5116513" y="3798888"/>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51" name="Line 42"/>
            <p:cNvSpPr>
              <a:spLocks noChangeShapeType="1"/>
            </p:cNvSpPr>
            <p:nvPr/>
          </p:nvSpPr>
          <p:spPr bwMode="auto">
            <a:xfrm>
              <a:off x="5068888" y="3732213"/>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52" name="Line 43"/>
            <p:cNvSpPr>
              <a:spLocks noChangeShapeType="1"/>
            </p:cNvSpPr>
            <p:nvPr/>
          </p:nvSpPr>
          <p:spPr bwMode="auto">
            <a:xfrm>
              <a:off x="4116388" y="3513138"/>
              <a:ext cx="0" cy="4762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53" name="Line 44"/>
            <p:cNvSpPr>
              <a:spLocks noChangeShapeType="1"/>
            </p:cNvSpPr>
            <p:nvPr/>
          </p:nvSpPr>
          <p:spPr bwMode="auto">
            <a:xfrm>
              <a:off x="4402138" y="3608388"/>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54" name="Line 45"/>
            <p:cNvSpPr>
              <a:spLocks noChangeShapeType="1"/>
            </p:cNvSpPr>
            <p:nvPr/>
          </p:nvSpPr>
          <p:spPr bwMode="auto">
            <a:xfrm>
              <a:off x="4421188" y="3608388"/>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55" name="Line 46"/>
            <p:cNvSpPr>
              <a:spLocks noChangeShapeType="1"/>
            </p:cNvSpPr>
            <p:nvPr/>
          </p:nvSpPr>
          <p:spPr bwMode="auto">
            <a:xfrm>
              <a:off x="4164013" y="3532188"/>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56" name="Line 47"/>
            <p:cNvSpPr>
              <a:spLocks noChangeShapeType="1"/>
            </p:cNvSpPr>
            <p:nvPr/>
          </p:nvSpPr>
          <p:spPr bwMode="auto">
            <a:xfrm>
              <a:off x="4230688" y="3541713"/>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57" name="Line 48"/>
            <p:cNvSpPr>
              <a:spLocks noChangeShapeType="1"/>
            </p:cNvSpPr>
            <p:nvPr/>
          </p:nvSpPr>
          <p:spPr bwMode="auto">
            <a:xfrm>
              <a:off x="4154488" y="3522663"/>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58" name="Line 49"/>
            <p:cNvSpPr>
              <a:spLocks noChangeShapeType="1"/>
            </p:cNvSpPr>
            <p:nvPr/>
          </p:nvSpPr>
          <p:spPr bwMode="auto">
            <a:xfrm>
              <a:off x="4421188" y="3598863"/>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59" name="Line 50"/>
            <p:cNvSpPr>
              <a:spLocks noChangeShapeType="1"/>
            </p:cNvSpPr>
            <p:nvPr/>
          </p:nvSpPr>
          <p:spPr bwMode="auto">
            <a:xfrm>
              <a:off x="4192588" y="3532188"/>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60" name="Line 51"/>
            <p:cNvSpPr>
              <a:spLocks noChangeShapeType="1"/>
            </p:cNvSpPr>
            <p:nvPr/>
          </p:nvSpPr>
          <p:spPr bwMode="auto">
            <a:xfrm>
              <a:off x="4259263" y="3551238"/>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61" name="Line 52"/>
            <p:cNvSpPr>
              <a:spLocks noChangeShapeType="1"/>
            </p:cNvSpPr>
            <p:nvPr/>
          </p:nvSpPr>
          <p:spPr bwMode="auto">
            <a:xfrm>
              <a:off x="4344988" y="3589338"/>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62" name="Freeform 53"/>
            <p:cNvSpPr>
              <a:spLocks/>
            </p:cNvSpPr>
            <p:nvPr/>
          </p:nvSpPr>
          <p:spPr bwMode="auto">
            <a:xfrm>
              <a:off x="3278188" y="2913063"/>
              <a:ext cx="2571750" cy="990600"/>
            </a:xfrm>
            <a:custGeom>
              <a:avLst/>
              <a:gdLst>
                <a:gd name="T0" fmla="*/ 240 w 270"/>
                <a:gd name="T1" fmla="*/ 104 h 104"/>
                <a:gd name="T2" fmla="*/ 217 w 270"/>
                <a:gd name="T3" fmla="*/ 101 h 104"/>
                <a:gd name="T4" fmla="*/ 201 w 270"/>
                <a:gd name="T5" fmla="*/ 98 h 104"/>
                <a:gd name="T6" fmla="*/ 191 w 270"/>
                <a:gd name="T7" fmla="*/ 96 h 104"/>
                <a:gd name="T8" fmla="*/ 190 w 270"/>
                <a:gd name="T9" fmla="*/ 94 h 104"/>
                <a:gd name="T10" fmla="*/ 188 w 270"/>
                <a:gd name="T11" fmla="*/ 90 h 104"/>
                <a:gd name="T12" fmla="*/ 181 w 270"/>
                <a:gd name="T13" fmla="*/ 88 h 104"/>
                <a:gd name="T14" fmla="*/ 170 w 270"/>
                <a:gd name="T15" fmla="*/ 87 h 104"/>
                <a:gd name="T16" fmla="*/ 163 w 270"/>
                <a:gd name="T17" fmla="*/ 86 h 104"/>
                <a:gd name="T18" fmla="*/ 155 w 270"/>
                <a:gd name="T19" fmla="*/ 84 h 104"/>
                <a:gd name="T20" fmla="*/ 147 w 270"/>
                <a:gd name="T21" fmla="*/ 83 h 104"/>
                <a:gd name="T22" fmla="*/ 136 w 270"/>
                <a:gd name="T23" fmla="*/ 82 h 104"/>
                <a:gd name="T24" fmla="*/ 129 w 270"/>
                <a:gd name="T25" fmla="*/ 80 h 104"/>
                <a:gd name="T26" fmla="*/ 126 w 270"/>
                <a:gd name="T27" fmla="*/ 79 h 104"/>
                <a:gd name="T28" fmla="*/ 122 w 270"/>
                <a:gd name="T29" fmla="*/ 77 h 104"/>
                <a:gd name="T30" fmla="*/ 115 w 270"/>
                <a:gd name="T31" fmla="*/ 75 h 104"/>
                <a:gd name="T32" fmla="*/ 110 w 270"/>
                <a:gd name="T33" fmla="*/ 73 h 104"/>
                <a:gd name="T34" fmla="*/ 107 w 270"/>
                <a:gd name="T35" fmla="*/ 72 h 104"/>
                <a:gd name="T36" fmla="*/ 100 w 270"/>
                <a:gd name="T37" fmla="*/ 70 h 104"/>
                <a:gd name="T38" fmla="*/ 93 w 270"/>
                <a:gd name="T39" fmla="*/ 68 h 104"/>
                <a:gd name="T40" fmla="*/ 87 w 270"/>
                <a:gd name="T41" fmla="*/ 66 h 104"/>
                <a:gd name="T42" fmla="*/ 84 w 270"/>
                <a:gd name="T43" fmla="*/ 64 h 104"/>
                <a:gd name="T44" fmla="*/ 81 w 270"/>
                <a:gd name="T45" fmla="*/ 62 h 104"/>
                <a:gd name="T46" fmla="*/ 78 w 270"/>
                <a:gd name="T47" fmla="*/ 60 h 104"/>
                <a:gd name="T48" fmla="*/ 75 w 270"/>
                <a:gd name="T49" fmla="*/ 58 h 104"/>
                <a:gd name="T50" fmla="*/ 71 w 270"/>
                <a:gd name="T51" fmla="*/ 56 h 104"/>
                <a:gd name="T52" fmla="*/ 69 w 270"/>
                <a:gd name="T53" fmla="*/ 54 h 104"/>
                <a:gd name="T54" fmla="*/ 67 w 270"/>
                <a:gd name="T55" fmla="*/ 52 h 104"/>
                <a:gd name="T56" fmla="*/ 66 w 270"/>
                <a:gd name="T57" fmla="*/ 50 h 104"/>
                <a:gd name="T58" fmla="*/ 62 w 270"/>
                <a:gd name="T59" fmla="*/ 48 h 104"/>
                <a:gd name="T60" fmla="*/ 61 w 270"/>
                <a:gd name="T61" fmla="*/ 46 h 104"/>
                <a:gd name="T62" fmla="*/ 59 w 270"/>
                <a:gd name="T63" fmla="*/ 45 h 104"/>
                <a:gd name="T64" fmla="*/ 57 w 270"/>
                <a:gd name="T65" fmla="*/ 42 h 104"/>
                <a:gd name="T66" fmla="*/ 53 w 270"/>
                <a:gd name="T67" fmla="*/ 41 h 104"/>
                <a:gd name="T68" fmla="*/ 51 w 270"/>
                <a:gd name="T69" fmla="*/ 40 h 104"/>
                <a:gd name="T70" fmla="*/ 48 w 270"/>
                <a:gd name="T71" fmla="*/ 38 h 104"/>
                <a:gd name="T72" fmla="*/ 46 w 270"/>
                <a:gd name="T73" fmla="*/ 36 h 104"/>
                <a:gd name="T74" fmla="*/ 43 w 270"/>
                <a:gd name="T75" fmla="*/ 33 h 104"/>
                <a:gd name="T76" fmla="*/ 40 w 270"/>
                <a:gd name="T77" fmla="*/ 31 h 104"/>
                <a:gd name="T78" fmla="*/ 38 w 270"/>
                <a:gd name="T79" fmla="*/ 29 h 104"/>
                <a:gd name="T80" fmla="*/ 35 w 270"/>
                <a:gd name="T81" fmla="*/ 28 h 104"/>
                <a:gd name="T82" fmla="*/ 34 w 270"/>
                <a:gd name="T83" fmla="*/ 26 h 104"/>
                <a:gd name="T84" fmla="*/ 32 w 270"/>
                <a:gd name="T85" fmla="*/ 24 h 104"/>
                <a:gd name="T86" fmla="*/ 30 w 270"/>
                <a:gd name="T87" fmla="*/ 22 h 104"/>
                <a:gd name="T88" fmla="*/ 29 w 270"/>
                <a:gd name="T89" fmla="*/ 20 h 104"/>
                <a:gd name="T90" fmla="*/ 27 w 270"/>
                <a:gd name="T91" fmla="*/ 18 h 104"/>
                <a:gd name="T92" fmla="*/ 25 w 270"/>
                <a:gd name="T93" fmla="*/ 16 h 104"/>
                <a:gd name="T94" fmla="*/ 24 w 270"/>
                <a:gd name="T95" fmla="*/ 15 h 104"/>
                <a:gd name="T96" fmla="*/ 21 w 270"/>
                <a:gd name="T97" fmla="*/ 14 h 104"/>
                <a:gd name="T98" fmla="*/ 19 w 270"/>
                <a:gd name="T99" fmla="*/ 12 h 104"/>
                <a:gd name="T100" fmla="*/ 18 w 270"/>
                <a:gd name="T101" fmla="*/ 11 h 104"/>
                <a:gd name="T102" fmla="*/ 16 w 270"/>
                <a:gd name="T103" fmla="*/ 9 h 104"/>
                <a:gd name="T104" fmla="*/ 14 w 270"/>
                <a:gd name="T105" fmla="*/ 7 h 104"/>
                <a:gd name="T106" fmla="*/ 13 w 270"/>
                <a:gd name="T107" fmla="*/ 5 h 104"/>
                <a:gd name="T108" fmla="*/ 11 w 270"/>
                <a:gd name="T109" fmla="*/ 4 h 104"/>
                <a:gd name="T110" fmla="*/ 10 w 270"/>
                <a:gd name="T111" fmla="*/ 2 h 104"/>
                <a:gd name="T112" fmla="*/ 0 w 270"/>
                <a:gd name="T113"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0" h="104">
                  <a:moveTo>
                    <a:pt x="270" y="104"/>
                  </a:moveTo>
                  <a:lnTo>
                    <a:pt x="240" y="104"/>
                  </a:lnTo>
                  <a:lnTo>
                    <a:pt x="240" y="101"/>
                  </a:lnTo>
                  <a:lnTo>
                    <a:pt x="217" y="101"/>
                  </a:lnTo>
                  <a:lnTo>
                    <a:pt x="217" y="98"/>
                  </a:lnTo>
                  <a:lnTo>
                    <a:pt x="201" y="98"/>
                  </a:lnTo>
                  <a:lnTo>
                    <a:pt x="201" y="96"/>
                  </a:lnTo>
                  <a:lnTo>
                    <a:pt x="191" y="96"/>
                  </a:lnTo>
                  <a:lnTo>
                    <a:pt x="191" y="94"/>
                  </a:lnTo>
                  <a:lnTo>
                    <a:pt x="190" y="94"/>
                  </a:lnTo>
                  <a:lnTo>
                    <a:pt x="190" y="90"/>
                  </a:lnTo>
                  <a:lnTo>
                    <a:pt x="188" y="90"/>
                  </a:lnTo>
                  <a:lnTo>
                    <a:pt x="188" y="88"/>
                  </a:lnTo>
                  <a:lnTo>
                    <a:pt x="181" y="88"/>
                  </a:lnTo>
                  <a:lnTo>
                    <a:pt x="181" y="87"/>
                  </a:lnTo>
                  <a:lnTo>
                    <a:pt x="170" y="87"/>
                  </a:lnTo>
                  <a:lnTo>
                    <a:pt x="170" y="86"/>
                  </a:lnTo>
                  <a:lnTo>
                    <a:pt x="163" y="86"/>
                  </a:lnTo>
                  <a:lnTo>
                    <a:pt x="163" y="84"/>
                  </a:lnTo>
                  <a:lnTo>
                    <a:pt x="155" y="84"/>
                  </a:lnTo>
                  <a:lnTo>
                    <a:pt x="155" y="83"/>
                  </a:lnTo>
                  <a:lnTo>
                    <a:pt x="147" y="83"/>
                  </a:lnTo>
                  <a:lnTo>
                    <a:pt x="147" y="82"/>
                  </a:lnTo>
                  <a:lnTo>
                    <a:pt x="136" y="82"/>
                  </a:lnTo>
                  <a:lnTo>
                    <a:pt x="136" y="80"/>
                  </a:lnTo>
                  <a:lnTo>
                    <a:pt x="129" y="80"/>
                  </a:lnTo>
                  <a:lnTo>
                    <a:pt x="129" y="79"/>
                  </a:lnTo>
                  <a:lnTo>
                    <a:pt x="126" y="79"/>
                  </a:lnTo>
                  <a:lnTo>
                    <a:pt x="126" y="77"/>
                  </a:lnTo>
                  <a:lnTo>
                    <a:pt x="122" y="77"/>
                  </a:lnTo>
                  <a:lnTo>
                    <a:pt x="122" y="75"/>
                  </a:lnTo>
                  <a:lnTo>
                    <a:pt x="115" y="75"/>
                  </a:lnTo>
                  <a:lnTo>
                    <a:pt x="115" y="73"/>
                  </a:lnTo>
                  <a:lnTo>
                    <a:pt x="110" y="73"/>
                  </a:lnTo>
                  <a:lnTo>
                    <a:pt x="110" y="72"/>
                  </a:lnTo>
                  <a:lnTo>
                    <a:pt x="107" y="72"/>
                  </a:lnTo>
                  <a:lnTo>
                    <a:pt x="107" y="70"/>
                  </a:lnTo>
                  <a:lnTo>
                    <a:pt x="100" y="70"/>
                  </a:lnTo>
                  <a:lnTo>
                    <a:pt x="100" y="68"/>
                  </a:lnTo>
                  <a:lnTo>
                    <a:pt x="93" y="68"/>
                  </a:lnTo>
                  <a:lnTo>
                    <a:pt x="93" y="66"/>
                  </a:lnTo>
                  <a:lnTo>
                    <a:pt x="87" y="66"/>
                  </a:lnTo>
                  <a:lnTo>
                    <a:pt x="87" y="64"/>
                  </a:lnTo>
                  <a:lnTo>
                    <a:pt x="84" y="64"/>
                  </a:lnTo>
                  <a:lnTo>
                    <a:pt x="84" y="62"/>
                  </a:lnTo>
                  <a:lnTo>
                    <a:pt x="81" y="62"/>
                  </a:lnTo>
                  <a:lnTo>
                    <a:pt x="81" y="60"/>
                  </a:lnTo>
                  <a:lnTo>
                    <a:pt x="78" y="60"/>
                  </a:lnTo>
                  <a:lnTo>
                    <a:pt x="78" y="58"/>
                  </a:lnTo>
                  <a:lnTo>
                    <a:pt x="75" y="58"/>
                  </a:lnTo>
                  <a:lnTo>
                    <a:pt x="75" y="56"/>
                  </a:lnTo>
                  <a:lnTo>
                    <a:pt x="71" y="56"/>
                  </a:lnTo>
                  <a:lnTo>
                    <a:pt x="71" y="54"/>
                  </a:lnTo>
                  <a:lnTo>
                    <a:pt x="69" y="54"/>
                  </a:lnTo>
                  <a:lnTo>
                    <a:pt x="69" y="52"/>
                  </a:lnTo>
                  <a:lnTo>
                    <a:pt x="67" y="52"/>
                  </a:lnTo>
                  <a:lnTo>
                    <a:pt x="67" y="50"/>
                  </a:lnTo>
                  <a:lnTo>
                    <a:pt x="66" y="50"/>
                  </a:lnTo>
                  <a:lnTo>
                    <a:pt x="66" y="48"/>
                  </a:lnTo>
                  <a:lnTo>
                    <a:pt x="62" y="48"/>
                  </a:lnTo>
                  <a:lnTo>
                    <a:pt x="62" y="46"/>
                  </a:lnTo>
                  <a:lnTo>
                    <a:pt x="61" y="46"/>
                  </a:lnTo>
                  <a:lnTo>
                    <a:pt x="61" y="45"/>
                  </a:lnTo>
                  <a:lnTo>
                    <a:pt x="59" y="45"/>
                  </a:lnTo>
                  <a:lnTo>
                    <a:pt x="59" y="42"/>
                  </a:lnTo>
                  <a:lnTo>
                    <a:pt x="57" y="42"/>
                  </a:lnTo>
                  <a:lnTo>
                    <a:pt x="57" y="41"/>
                  </a:lnTo>
                  <a:lnTo>
                    <a:pt x="53" y="41"/>
                  </a:lnTo>
                  <a:lnTo>
                    <a:pt x="53" y="40"/>
                  </a:lnTo>
                  <a:lnTo>
                    <a:pt x="51" y="40"/>
                  </a:lnTo>
                  <a:lnTo>
                    <a:pt x="51" y="38"/>
                  </a:lnTo>
                  <a:lnTo>
                    <a:pt x="48" y="38"/>
                  </a:lnTo>
                  <a:lnTo>
                    <a:pt x="48" y="36"/>
                  </a:lnTo>
                  <a:lnTo>
                    <a:pt x="46" y="36"/>
                  </a:lnTo>
                  <a:lnTo>
                    <a:pt x="46" y="33"/>
                  </a:lnTo>
                  <a:lnTo>
                    <a:pt x="43" y="33"/>
                  </a:lnTo>
                  <a:lnTo>
                    <a:pt x="43" y="31"/>
                  </a:lnTo>
                  <a:lnTo>
                    <a:pt x="40" y="31"/>
                  </a:lnTo>
                  <a:lnTo>
                    <a:pt x="40" y="29"/>
                  </a:lnTo>
                  <a:lnTo>
                    <a:pt x="38" y="29"/>
                  </a:lnTo>
                  <a:lnTo>
                    <a:pt x="38" y="28"/>
                  </a:lnTo>
                  <a:lnTo>
                    <a:pt x="35" y="28"/>
                  </a:lnTo>
                  <a:lnTo>
                    <a:pt x="35" y="26"/>
                  </a:lnTo>
                  <a:lnTo>
                    <a:pt x="34" y="26"/>
                  </a:lnTo>
                  <a:lnTo>
                    <a:pt x="34" y="24"/>
                  </a:lnTo>
                  <a:lnTo>
                    <a:pt x="32" y="24"/>
                  </a:lnTo>
                  <a:lnTo>
                    <a:pt x="32" y="22"/>
                  </a:lnTo>
                  <a:lnTo>
                    <a:pt x="30" y="22"/>
                  </a:lnTo>
                  <a:lnTo>
                    <a:pt x="30" y="20"/>
                  </a:lnTo>
                  <a:lnTo>
                    <a:pt x="29" y="20"/>
                  </a:lnTo>
                  <a:lnTo>
                    <a:pt x="29" y="18"/>
                  </a:lnTo>
                  <a:lnTo>
                    <a:pt x="27" y="18"/>
                  </a:lnTo>
                  <a:lnTo>
                    <a:pt x="27" y="16"/>
                  </a:lnTo>
                  <a:lnTo>
                    <a:pt x="25" y="16"/>
                  </a:lnTo>
                  <a:lnTo>
                    <a:pt x="25" y="15"/>
                  </a:lnTo>
                  <a:lnTo>
                    <a:pt x="24" y="15"/>
                  </a:lnTo>
                  <a:lnTo>
                    <a:pt x="24" y="14"/>
                  </a:lnTo>
                  <a:lnTo>
                    <a:pt x="21" y="14"/>
                  </a:lnTo>
                  <a:lnTo>
                    <a:pt x="21" y="12"/>
                  </a:lnTo>
                  <a:lnTo>
                    <a:pt x="19" y="12"/>
                  </a:lnTo>
                  <a:lnTo>
                    <a:pt x="19" y="11"/>
                  </a:lnTo>
                  <a:lnTo>
                    <a:pt x="18" y="11"/>
                  </a:lnTo>
                  <a:lnTo>
                    <a:pt x="18" y="9"/>
                  </a:lnTo>
                  <a:lnTo>
                    <a:pt x="16" y="9"/>
                  </a:lnTo>
                  <a:lnTo>
                    <a:pt x="16" y="7"/>
                  </a:lnTo>
                  <a:lnTo>
                    <a:pt x="14" y="7"/>
                  </a:lnTo>
                  <a:lnTo>
                    <a:pt x="14" y="5"/>
                  </a:lnTo>
                  <a:lnTo>
                    <a:pt x="13" y="5"/>
                  </a:lnTo>
                  <a:lnTo>
                    <a:pt x="13" y="4"/>
                  </a:lnTo>
                  <a:lnTo>
                    <a:pt x="11" y="4"/>
                  </a:lnTo>
                  <a:lnTo>
                    <a:pt x="11" y="2"/>
                  </a:lnTo>
                  <a:lnTo>
                    <a:pt x="10" y="2"/>
                  </a:lnTo>
                  <a:lnTo>
                    <a:pt x="10" y="0"/>
                  </a:lnTo>
                  <a:lnTo>
                    <a:pt x="0" y="0"/>
                  </a:lnTo>
                </a:path>
              </a:pathLst>
            </a:cu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grpSp>
      <p:grpSp>
        <p:nvGrpSpPr>
          <p:cNvPr id="263" name="Group 262"/>
          <p:cNvGrpSpPr/>
          <p:nvPr/>
        </p:nvGrpSpPr>
        <p:grpSpPr>
          <a:xfrm>
            <a:off x="3168463" y="2650528"/>
            <a:ext cx="3556098" cy="1127333"/>
            <a:chOff x="3248025" y="3001963"/>
            <a:chExt cx="2647950" cy="847725"/>
          </a:xfrm>
        </p:grpSpPr>
        <p:sp>
          <p:nvSpPr>
            <p:cNvPr id="264" name="Line 54"/>
            <p:cNvSpPr>
              <a:spLocks noChangeShapeType="1"/>
            </p:cNvSpPr>
            <p:nvPr/>
          </p:nvSpPr>
          <p:spPr bwMode="auto">
            <a:xfrm>
              <a:off x="4429125" y="3592513"/>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65" name="Line 55"/>
            <p:cNvSpPr>
              <a:spLocks noChangeShapeType="1"/>
            </p:cNvSpPr>
            <p:nvPr/>
          </p:nvSpPr>
          <p:spPr bwMode="auto">
            <a:xfrm>
              <a:off x="4133850" y="3478213"/>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66" name="Line 56"/>
            <p:cNvSpPr>
              <a:spLocks noChangeShapeType="1"/>
            </p:cNvSpPr>
            <p:nvPr/>
          </p:nvSpPr>
          <p:spPr bwMode="auto">
            <a:xfrm>
              <a:off x="4362450" y="3554413"/>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67" name="Line 57"/>
            <p:cNvSpPr>
              <a:spLocks noChangeShapeType="1"/>
            </p:cNvSpPr>
            <p:nvPr/>
          </p:nvSpPr>
          <p:spPr bwMode="auto">
            <a:xfrm>
              <a:off x="5010150" y="3706813"/>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68" name="Line 58"/>
            <p:cNvSpPr>
              <a:spLocks noChangeShapeType="1"/>
            </p:cNvSpPr>
            <p:nvPr/>
          </p:nvSpPr>
          <p:spPr bwMode="auto">
            <a:xfrm>
              <a:off x="4286250" y="3554413"/>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69" name="Line 59"/>
            <p:cNvSpPr>
              <a:spLocks noChangeShapeType="1"/>
            </p:cNvSpPr>
            <p:nvPr/>
          </p:nvSpPr>
          <p:spPr bwMode="auto">
            <a:xfrm>
              <a:off x="4305300" y="3554413"/>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70" name="Line 60"/>
            <p:cNvSpPr>
              <a:spLocks noChangeShapeType="1"/>
            </p:cNvSpPr>
            <p:nvPr/>
          </p:nvSpPr>
          <p:spPr bwMode="auto">
            <a:xfrm>
              <a:off x="5448300" y="3792538"/>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71" name="Line 61"/>
            <p:cNvSpPr>
              <a:spLocks noChangeShapeType="1"/>
            </p:cNvSpPr>
            <p:nvPr/>
          </p:nvSpPr>
          <p:spPr bwMode="auto">
            <a:xfrm>
              <a:off x="5467350" y="3792538"/>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72" name="Line 62"/>
            <p:cNvSpPr>
              <a:spLocks noChangeShapeType="1"/>
            </p:cNvSpPr>
            <p:nvPr/>
          </p:nvSpPr>
          <p:spPr bwMode="auto">
            <a:xfrm>
              <a:off x="5419725" y="3792538"/>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73" name="Line 63"/>
            <p:cNvSpPr>
              <a:spLocks noChangeShapeType="1"/>
            </p:cNvSpPr>
            <p:nvPr/>
          </p:nvSpPr>
          <p:spPr bwMode="auto">
            <a:xfrm>
              <a:off x="5305425" y="3783013"/>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74" name="Line 64"/>
            <p:cNvSpPr>
              <a:spLocks noChangeShapeType="1"/>
            </p:cNvSpPr>
            <p:nvPr/>
          </p:nvSpPr>
          <p:spPr bwMode="auto">
            <a:xfrm>
              <a:off x="5276850" y="3783013"/>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75" name="Line 65"/>
            <p:cNvSpPr>
              <a:spLocks noChangeShapeType="1"/>
            </p:cNvSpPr>
            <p:nvPr/>
          </p:nvSpPr>
          <p:spPr bwMode="auto">
            <a:xfrm>
              <a:off x="5362575" y="3792538"/>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76" name="Line 66"/>
            <p:cNvSpPr>
              <a:spLocks noChangeShapeType="1"/>
            </p:cNvSpPr>
            <p:nvPr/>
          </p:nvSpPr>
          <p:spPr bwMode="auto">
            <a:xfrm>
              <a:off x="5648325" y="3792538"/>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77" name="Line 67"/>
            <p:cNvSpPr>
              <a:spLocks noChangeShapeType="1"/>
            </p:cNvSpPr>
            <p:nvPr/>
          </p:nvSpPr>
          <p:spPr bwMode="auto">
            <a:xfrm>
              <a:off x="5629275" y="3792538"/>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78" name="Line 68"/>
            <p:cNvSpPr>
              <a:spLocks noChangeShapeType="1"/>
            </p:cNvSpPr>
            <p:nvPr/>
          </p:nvSpPr>
          <p:spPr bwMode="auto">
            <a:xfrm>
              <a:off x="5581650" y="3792538"/>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79" name="Line 69"/>
            <p:cNvSpPr>
              <a:spLocks noChangeShapeType="1"/>
            </p:cNvSpPr>
            <p:nvPr/>
          </p:nvSpPr>
          <p:spPr bwMode="auto">
            <a:xfrm>
              <a:off x="5562600" y="3792538"/>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80" name="Line 70"/>
            <p:cNvSpPr>
              <a:spLocks noChangeShapeType="1"/>
            </p:cNvSpPr>
            <p:nvPr/>
          </p:nvSpPr>
          <p:spPr bwMode="auto">
            <a:xfrm>
              <a:off x="5505450" y="3792538"/>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81" name="Line 71"/>
            <p:cNvSpPr>
              <a:spLocks noChangeShapeType="1"/>
            </p:cNvSpPr>
            <p:nvPr/>
          </p:nvSpPr>
          <p:spPr bwMode="auto">
            <a:xfrm>
              <a:off x="5248275" y="3783013"/>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82" name="Line 72"/>
            <p:cNvSpPr>
              <a:spLocks noChangeShapeType="1"/>
            </p:cNvSpPr>
            <p:nvPr/>
          </p:nvSpPr>
          <p:spPr bwMode="auto">
            <a:xfrm>
              <a:off x="5705475" y="3792538"/>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83" name="Line 73"/>
            <p:cNvSpPr>
              <a:spLocks noChangeShapeType="1"/>
            </p:cNvSpPr>
            <p:nvPr/>
          </p:nvSpPr>
          <p:spPr bwMode="auto">
            <a:xfrm>
              <a:off x="5724525" y="3792538"/>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84" name="Line 74"/>
            <p:cNvSpPr>
              <a:spLocks noChangeShapeType="1"/>
            </p:cNvSpPr>
            <p:nvPr/>
          </p:nvSpPr>
          <p:spPr bwMode="auto">
            <a:xfrm>
              <a:off x="5734050" y="3792538"/>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85" name="Line 75"/>
            <p:cNvSpPr>
              <a:spLocks noChangeShapeType="1"/>
            </p:cNvSpPr>
            <p:nvPr/>
          </p:nvSpPr>
          <p:spPr bwMode="auto">
            <a:xfrm>
              <a:off x="5743575" y="3792538"/>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86" name="Line 76"/>
            <p:cNvSpPr>
              <a:spLocks noChangeShapeType="1"/>
            </p:cNvSpPr>
            <p:nvPr/>
          </p:nvSpPr>
          <p:spPr bwMode="auto">
            <a:xfrm>
              <a:off x="4448175" y="3611563"/>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87" name="Line 77"/>
            <p:cNvSpPr>
              <a:spLocks noChangeShapeType="1"/>
            </p:cNvSpPr>
            <p:nvPr/>
          </p:nvSpPr>
          <p:spPr bwMode="auto">
            <a:xfrm>
              <a:off x="4467225" y="3611563"/>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88" name="Line 78"/>
            <p:cNvSpPr>
              <a:spLocks noChangeShapeType="1"/>
            </p:cNvSpPr>
            <p:nvPr/>
          </p:nvSpPr>
          <p:spPr bwMode="auto">
            <a:xfrm>
              <a:off x="4476750" y="3611563"/>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89" name="Line 79"/>
            <p:cNvSpPr>
              <a:spLocks noChangeShapeType="1"/>
            </p:cNvSpPr>
            <p:nvPr/>
          </p:nvSpPr>
          <p:spPr bwMode="auto">
            <a:xfrm>
              <a:off x="4486275" y="3611563"/>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90" name="Line 80"/>
            <p:cNvSpPr>
              <a:spLocks noChangeShapeType="1"/>
            </p:cNvSpPr>
            <p:nvPr/>
          </p:nvSpPr>
          <p:spPr bwMode="auto">
            <a:xfrm>
              <a:off x="4667250" y="3640138"/>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91" name="Line 81"/>
            <p:cNvSpPr>
              <a:spLocks noChangeShapeType="1"/>
            </p:cNvSpPr>
            <p:nvPr/>
          </p:nvSpPr>
          <p:spPr bwMode="auto">
            <a:xfrm>
              <a:off x="4676775" y="3640138"/>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92" name="Line 82"/>
            <p:cNvSpPr>
              <a:spLocks noChangeShapeType="1"/>
            </p:cNvSpPr>
            <p:nvPr/>
          </p:nvSpPr>
          <p:spPr bwMode="auto">
            <a:xfrm>
              <a:off x="4686300" y="3640138"/>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93" name="Line 83"/>
            <p:cNvSpPr>
              <a:spLocks noChangeShapeType="1"/>
            </p:cNvSpPr>
            <p:nvPr/>
          </p:nvSpPr>
          <p:spPr bwMode="auto">
            <a:xfrm>
              <a:off x="4705350" y="3640138"/>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94" name="Line 84"/>
            <p:cNvSpPr>
              <a:spLocks noChangeShapeType="1"/>
            </p:cNvSpPr>
            <p:nvPr/>
          </p:nvSpPr>
          <p:spPr bwMode="auto">
            <a:xfrm>
              <a:off x="5143500" y="3744913"/>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95" name="Line 85"/>
            <p:cNvSpPr>
              <a:spLocks noChangeShapeType="1"/>
            </p:cNvSpPr>
            <p:nvPr/>
          </p:nvSpPr>
          <p:spPr bwMode="auto">
            <a:xfrm>
              <a:off x="5591175" y="3792538"/>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96" name="Line 86"/>
            <p:cNvSpPr>
              <a:spLocks noChangeShapeType="1"/>
            </p:cNvSpPr>
            <p:nvPr/>
          </p:nvSpPr>
          <p:spPr bwMode="auto">
            <a:xfrm>
              <a:off x="5343525" y="3792538"/>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97" name="Line 87"/>
            <p:cNvSpPr>
              <a:spLocks noChangeShapeType="1"/>
            </p:cNvSpPr>
            <p:nvPr/>
          </p:nvSpPr>
          <p:spPr bwMode="auto">
            <a:xfrm>
              <a:off x="5772150" y="3792538"/>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98" name="Line 88"/>
            <p:cNvSpPr>
              <a:spLocks noChangeShapeType="1"/>
            </p:cNvSpPr>
            <p:nvPr/>
          </p:nvSpPr>
          <p:spPr bwMode="auto">
            <a:xfrm>
              <a:off x="5810250" y="3792538"/>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99" name="Line 89"/>
            <p:cNvSpPr>
              <a:spLocks noChangeShapeType="1"/>
            </p:cNvSpPr>
            <p:nvPr/>
          </p:nvSpPr>
          <p:spPr bwMode="auto">
            <a:xfrm>
              <a:off x="5848350" y="3792538"/>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00" name="Line 90"/>
            <p:cNvSpPr>
              <a:spLocks noChangeShapeType="1"/>
            </p:cNvSpPr>
            <p:nvPr/>
          </p:nvSpPr>
          <p:spPr bwMode="auto">
            <a:xfrm>
              <a:off x="5886450" y="3792538"/>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01" name="Line 91"/>
            <p:cNvSpPr>
              <a:spLocks noChangeShapeType="1"/>
            </p:cNvSpPr>
            <p:nvPr/>
          </p:nvSpPr>
          <p:spPr bwMode="auto">
            <a:xfrm>
              <a:off x="5229225" y="3754438"/>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02" name="Line 92"/>
            <p:cNvSpPr>
              <a:spLocks noChangeShapeType="1"/>
            </p:cNvSpPr>
            <p:nvPr/>
          </p:nvSpPr>
          <p:spPr bwMode="auto">
            <a:xfrm>
              <a:off x="5162550" y="3754438"/>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03" name="Line 93"/>
            <p:cNvSpPr>
              <a:spLocks noChangeShapeType="1"/>
            </p:cNvSpPr>
            <p:nvPr/>
          </p:nvSpPr>
          <p:spPr bwMode="auto">
            <a:xfrm>
              <a:off x="4924425" y="3697288"/>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04" name="Line 94"/>
            <p:cNvSpPr>
              <a:spLocks noChangeShapeType="1"/>
            </p:cNvSpPr>
            <p:nvPr/>
          </p:nvSpPr>
          <p:spPr bwMode="auto">
            <a:xfrm>
              <a:off x="4533900" y="3611563"/>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05" name="Line 95"/>
            <p:cNvSpPr>
              <a:spLocks noChangeShapeType="1"/>
            </p:cNvSpPr>
            <p:nvPr/>
          </p:nvSpPr>
          <p:spPr bwMode="auto">
            <a:xfrm>
              <a:off x="4552950" y="3611563"/>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06" name="Line 96"/>
            <p:cNvSpPr>
              <a:spLocks noChangeShapeType="1"/>
            </p:cNvSpPr>
            <p:nvPr/>
          </p:nvSpPr>
          <p:spPr bwMode="auto">
            <a:xfrm>
              <a:off x="4876800" y="3697288"/>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07" name="Line 97"/>
            <p:cNvSpPr>
              <a:spLocks noChangeShapeType="1"/>
            </p:cNvSpPr>
            <p:nvPr/>
          </p:nvSpPr>
          <p:spPr bwMode="auto">
            <a:xfrm>
              <a:off x="4581525" y="3611563"/>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08" name="Line 98"/>
            <p:cNvSpPr>
              <a:spLocks noChangeShapeType="1"/>
            </p:cNvSpPr>
            <p:nvPr/>
          </p:nvSpPr>
          <p:spPr bwMode="auto">
            <a:xfrm>
              <a:off x="4981575" y="3697288"/>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09" name="Line 99"/>
            <p:cNvSpPr>
              <a:spLocks noChangeShapeType="1"/>
            </p:cNvSpPr>
            <p:nvPr/>
          </p:nvSpPr>
          <p:spPr bwMode="auto">
            <a:xfrm>
              <a:off x="4333875" y="3554413"/>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10" name="Line 100"/>
            <p:cNvSpPr>
              <a:spLocks noChangeShapeType="1"/>
            </p:cNvSpPr>
            <p:nvPr/>
          </p:nvSpPr>
          <p:spPr bwMode="auto">
            <a:xfrm>
              <a:off x="4800600" y="3678238"/>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11" name="Line 101"/>
            <p:cNvSpPr>
              <a:spLocks noChangeShapeType="1"/>
            </p:cNvSpPr>
            <p:nvPr/>
          </p:nvSpPr>
          <p:spPr bwMode="auto">
            <a:xfrm>
              <a:off x="4895850" y="3697288"/>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12" name="Line 102"/>
            <p:cNvSpPr>
              <a:spLocks noChangeShapeType="1"/>
            </p:cNvSpPr>
            <p:nvPr/>
          </p:nvSpPr>
          <p:spPr bwMode="auto">
            <a:xfrm>
              <a:off x="4143375" y="3478213"/>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13" name="Line 103"/>
            <p:cNvSpPr>
              <a:spLocks noChangeShapeType="1"/>
            </p:cNvSpPr>
            <p:nvPr/>
          </p:nvSpPr>
          <p:spPr bwMode="auto">
            <a:xfrm>
              <a:off x="4438650" y="3592513"/>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14" name="Line 104"/>
            <p:cNvSpPr>
              <a:spLocks noChangeShapeType="1"/>
            </p:cNvSpPr>
            <p:nvPr/>
          </p:nvSpPr>
          <p:spPr bwMode="auto">
            <a:xfrm>
              <a:off x="4514850" y="3611563"/>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15" name="Line 105"/>
            <p:cNvSpPr>
              <a:spLocks noChangeShapeType="1"/>
            </p:cNvSpPr>
            <p:nvPr/>
          </p:nvSpPr>
          <p:spPr bwMode="auto">
            <a:xfrm>
              <a:off x="4733925" y="3659188"/>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16" name="Line 106"/>
            <p:cNvSpPr>
              <a:spLocks noChangeShapeType="1"/>
            </p:cNvSpPr>
            <p:nvPr/>
          </p:nvSpPr>
          <p:spPr bwMode="auto">
            <a:xfrm>
              <a:off x="4600575" y="3611563"/>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17" name="Line 107"/>
            <p:cNvSpPr>
              <a:spLocks noChangeShapeType="1"/>
            </p:cNvSpPr>
            <p:nvPr/>
          </p:nvSpPr>
          <p:spPr bwMode="auto">
            <a:xfrm>
              <a:off x="4848225" y="3697288"/>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18" name="Line 108"/>
            <p:cNvSpPr>
              <a:spLocks noChangeShapeType="1"/>
            </p:cNvSpPr>
            <p:nvPr/>
          </p:nvSpPr>
          <p:spPr bwMode="auto">
            <a:xfrm>
              <a:off x="4953000" y="3697288"/>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19" name="Line 109"/>
            <p:cNvSpPr>
              <a:spLocks noChangeShapeType="1"/>
            </p:cNvSpPr>
            <p:nvPr/>
          </p:nvSpPr>
          <p:spPr bwMode="auto">
            <a:xfrm>
              <a:off x="4410075" y="3582988"/>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20" name="Line 110"/>
            <p:cNvSpPr>
              <a:spLocks noChangeShapeType="1"/>
            </p:cNvSpPr>
            <p:nvPr/>
          </p:nvSpPr>
          <p:spPr bwMode="auto">
            <a:xfrm>
              <a:off x="4762500" y="3659188"/>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21" name="Freeform 111"/>
            <p:cNvSpPr>
              <a:spLocks/>
            </p:cNvSpPr>
            <p:nvPr/>
          </p:nvSpPr>
          <p:spPr bwMode="auto">
            <a:xfrm>
              <a:off x="3248025" y="3001963"/>
              <a:ext cx="2647950" cy="819150"/>
            </a:xfrm>
            <a:custGeom>
              <a:avLst/>
              <a:gdLst>
                <a:gd name="T0" fmla="*/ 217 w 278"/>
                <a:gd name="T1" fmla="*/ 86 h 86"/>
                <a:gd name="T2" fmla="*/ 211 w 278"/>
                <a:gd name="T3" fmla="*/ 84 h 86"/>
                <a:gd name="T4" fmla="*/ 207 w 278"/>
                <a:gd name="T5" fmla="*/ 83 h 86"/>
                <a:gd name="T6" fmla="*/ 197 w 278"/>
                <a:gd name="T7" fmla="*/ 81 h 86"/>
                <a:gd name="T8" fmla="*/ 190 w 278"/>
                <a:gd name="T9" fmla="*/ 79 h 86"/>
                <a:gd name="T10" fmla="*/ 183 w 278"/>
                <a:gd name="T11" fmla="*/ 77 h 86"/>
                <a:gd name="T12" fmla="*/ 165 w 278"/>
                <a:gd name="T13" fmla="*/ 76 h 86"/>
                <a:gd name="T14" fmla="*/ 162 w 278"/>
                <a:gd name="T15" fmla="*/ 74 h 86"/>
                <a:gd name="T16" fmla="*/ 155 w 278"/>
                <a:gd name="T17" fmla="*/ 71 h 86"/>
                <a:gd name="T18" fmla="*/ 145 w 278"/>
                <a:gd name="T19" fmla="*/ 69 h 86"/>
                <a:gd name="T20" fmla="*/ 134 w 278"/>
                <a:gd name="T21" fmla="*/ 67 h 86"/>
                <a:gd name="T22" fmla="*/ 125 w 278"/>
                <a:gd name="T23" fmla="*/ 65 h 86"/>
                <a:gd name="T24" fmla="*/ 124 w 278"/>
                <a:gd name="T25" fmla="*/ 63 h 86"/>
                <a:gd name="T26" fmla="*/ 121 w 278"/>
                <a:gd name="T27" fmla="*/ 61 h 86"/>
                <a:gd name="T28" fmla="*/ 108 w 278"/>
                <a:gd name="T29" fmla="*/ 61 h 86"/>
                <a:gd name="T30" fmla="*/ 100 w 278"/>
                <a:gd name="T31" fmla="*/ 59 h 86"/>
                <a:gd name="T32" fmla="*/ 99 w 278"/>
                <a:gd name="T33" fmla="*/ 57 h 86"/>
                <a:gd name="T34" fmla="*/ 97 w 278"/>
                <a:gd name="T35" fmla="*/ 55 h 86"/>
                <a:gd name="T36" fmla="*/ 89 w 278"/>
                <a:gd name="T37" fmla="*/ 53 h 86"/>
                <a:gd name="T38" fmla="*/ 86 w 278"/>
                <a:gd name="T39" fmla="*/ 50 h 86"/>
                <a:gd name="T40" fmla="*/ 84 w 278"/>
                <a:gd name="T41" fmla="*/ 48 h 86"/>
                <a:gd name="T42" fmla="*/ 82 w 278"/>
                <a:gd name="T43" fmla="*/ 46 h 86"/>
                <a:gd name="T44" fmla="*/ 78 w 278"/>
                <a:gd name="T45" fmla="*/ 44 h 86"/>
                <a:gd name="T46" fmla="*/ 71 w 278"/>
                <a:gd name="T47" fmla="*/ 41 h 86"/>
                <a:gd name="T48" fmla="*/ 69 w 278"/>
                <a:gd name="T49" fmla="*/ 38 h 86"/>
                <a:gd name="T50" fmla="*/ 66 w 278"/>
                <a:gd name="T51" fmla="*/ 37 h 86"/>
                <a:gd name="T52" fmla="*/ 63 w 278"/>
                <a:gd name="T53" fmla="*/ 35 h 86"/>
                <a:gd name="T54" fmla="*/ 56 w 278"/>
                <a:gd name="T55" fmla="*/ 32 h 86"/>
                <a:gd name="T56" fmla="*/ 52 w 278"/>
                <a:gd name="T57" fmla="*/ 30 h 86"/>
                <a:gd name="T58" fmla="*/ 47 w 278"/>
                <a:gd name="T59" fmla="*/ 27 h 86"/>
                <a:gd name="T60" fmla="*/ 44 w 278"/>
                <a:gd name="T61" fmla="*/ 24 h 86"/>
                <a:gd name="T62" fmla="*/ 37 w 278"/>
                <a:gd name="T63" fmla="*/ 20 h 86"/>
                <a:gd name="T64" fmla="*/ 33 w 278"/>
                <a:gd name="T65" fmla="*/ 18 h 86"/>
                <a:gd name="T66" fmla="*/ 29 w 278"/>
                <a:gd name="T67" fmla="*/ 16 h 86"/>
                <a:gd name="T68" fmla="*/ 27 w 278"/>
                <a:gd name="T69" fmla="*/ 12 h 86"/>
                <a:gd name="T70" fmla="*/ 24 w 278"/>
                <a:gd name="T71" fmla="*/ 10 h 86"/>
                <a:gd name="T72" fmla="*/ 19 w 278"/>
                <a:gd name="T73" fmla="*/ 8 h 86"/>
                <a:gd name="T74" fmla="*/ 15 w 278"/>
                <a:gd name="T75" fmla="*/ 6 h 86"/>
                <a:gd name="T76" fmla="*/ 13 w 278"/>
                <a:gd name="T77" fmla="*/ 3 h 86"/>
                <a:gd name="T78" fmla="*/ 10 w 278"/>
                <a:gd name="T79" fmla="*/ 2 h 86"/>
                <a:gd name="T80" fmla="*/ 4 w 278"/>
                <a:gd name="T81"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78" h="86">
                  <a:moveTo>
                    <a:pt x="278" y="86"/>
                  </a:moveTo>
                  <a:lnTo>
                    <a:pt x="217" y="86"/>
                  </a:lnTo>
                  <a:lnTo>
                    <a:pt x="217" y="84"/>
                  </a:lnTo>
                  <a:lnTo>
                    <a:pt x="211" y="84"/>
                  </a:lnTo>
                  <a:lnTo>
                    <a:pt x="211" y="83"/>
                  </a:lnTo>
                  <a:lnTo>
                    <a:pt x="207" y="83"/>
                  </a:lnTo>
                  <a:lnTo>
                    <a:pt x="207" y="81"/>
                  </a:lnTo>
                  <a:lnTo>
                    <a:pt x="197" y="81"/>
                  </a:lnTo>
                  <a:lnTo>
                    <a:pt x="197" y="79"/>
                  </a:lnTo>
                  <a:lnTo>
                    <a:pt x="190" y="79"/>
                  </a:lnTo>
                  <a:lnTo>
                    <a:pt x="190" y="77"/>
                  </a:lnTo>
                  <a:lnTo>
                    <a:pt x="183" y="77"/>
                  </a:lnTo>
                  <a:lnTo>
                    <a:pt x="183" y="76"/>
                  </a:lnTo>
                  <a:lnTo>
                    <a:pt x="165" y="76"/>
                  </a:lnTo>
                  <a:lnTo>
                    <a:pt x="165" y="74"/>
                  </a:lnTo>
                  <a:lnTo>
                    <a:pt x="162" y="74"/>
                  </a:lnTo>
                  <a:lnTo>
                    <a:pt x="162" y="71"/>
                  </a:lnTo>
                  <a:lnTo>
                    <a:pt x="155" y="71"/>
                  </a:lnTo>
                  <a:lnTo>
                    <a:pt x="155" y="69"/>
                  </a:lnTo>
                  <a:lnTo>
                    <a:pt x="145" y="69"/>
                  </a:lnTo>
                  <a:lnTo>
                    <a:pt x="145" y="67"/>
                  </a:lnTo>
                  <a:lnTo>
                    <a:pt x="134" y="67"/>
                  </a:lnTo>
                  <a:lnTo>
                    <a:pt x="125" y="67"/>
                  </a:lnTo>
                  <a:lnTo>
                    <a:pt x="125" y="65"/>
                  </a:lnTo>
                  <a:lnTo>
                    <a:pt x="124" y="65"/>
                  </a:lnTo>
                  <a:lnTo>
                    <a:pt x="124" y="63"/>
                  </a:lnTo>
                  <a:lnTo>
                    <a:pt x="121" y="63"/>
                  </a:lnTo>
                  <a:lnTo>
                    <a:pt x="121" y="61"/>
                  </a:lnTo>
                  <a:lnTo>
                    <a:pt x="115" y="61"/>
                  </a:lnTo>
                  <a:lnTo>
                    <a:pt x="108" y="61"/>
                  </a:lnTo>
                  <a:lnTo>
                    <a:pt x="108" y="59"/>
                  </a:lnTo>
                  <a:lnTo>
                    <a:pt x="100" y="59"/>
                  </a:lnTo>
                  <a:lnTo>
                    <a:pt x="100" y="57"/>
                  </a:lnTo>
                  <a:lnTo>
                    <a:pt x="99" y="57"/>
                  </a:lnTo>
                  <a:lnTo>
                    <a:pt x="99" y="55"/>
                  </a:lnTo>
                  <a:lnTo>
                    <a:pt x="97" y="55"/>
                  </a:lnTo>
                  <a:lnTo>
                    <a:pt x="97" y="53"/>
                  </a:lnTo>
                  <a:lnTo>
                    <a:pt x="89" y="53"/>
                  </a:lnTo>
                  <a:lnTo>
                    <a:pt x="89" y="50"/>
                  </a:lnTo>
                  <a:lnTo>
                    <a:pt x="86" y="50"/>
                  </a:lnTo>
                  <a:lnTo>
                    <a:pt x="84" y="50"/>
                  </a:lnTo>
                  <a:lnTo>
                    <a:pt x="84" y="48"/>
                  </a:lnTo>
                  <a:lnTo>
                    <a:pt x="82" y="48"/>
                  </a:lnTo>
                  <a:lnTo>
                    <a:pt x="82" y="46"/>
                  </a:lnTo>
                  <a:lnTo>
                    <a:pt x="78" y="46"/>
                  </a:lnTo>
                  <a:lnTo>
                    <a:pt x="78" y="44"/>
                  </a:lnTo>
                  <a:lnTo>
                    <a:pt x="71" y="44"/>
                  </a:lnTo>
                  <a:lnTo>
                    <a:pt x="71" y="41"/>
                  </a:lnTo>
                  <a:lnTo>
                    <a:pt x="69" y="41"/>
                  </a:lnTo>
                  <a:lnTo>
                    <a:pt x="69" y="38"/>
                  </a:lnTo>
                  <a:lnTo>
                    <a:pt x="66" y="38"/>
                  </a:lnTo>
                  <a:lnTo>
                    <a:pt x="66" y="37"/>
                  </a:lnTo>
                  <a:lnTo>
                    <a:pt x="63" y="37"/>
                  </a:lnTo>
                  <a:lnTo>
                    <a:pt x="63" y="35"/>
                  </a:lnTo>
                  <a:lnTo>
                    <a:pt x="56" y="35"/>
                  </a:lnTo>
                  <a:lnTo>
                    <a:pt x="56" y="32"/>
                  </a:lnTo>
                  <a:lnTo>
                    <a:pt x="52" y="32"/>
                  </a:lnTo>
                  <a:lnTo>
                    <a:pt x="52" y="30"/>
                  </a:lnTo>
                  <a:lnTo>
                    <a:pt x="47" y="30"/>
                  </a:lnTo>
                  <a:lnTo>
                    <a:pt x="47" y="27"/>
                  </a:lnTo>
                  <a:lnTo>
                    <a:pt x="44" y="27"/>
                  </a:lnTo>
                  <a:lnTo>
                    <a:pt x="44" y="24"/>
                  </a:lnTo>
                  <a:lnTo>
                    <a:pt x="37" y="24"/>
                  </a:lnTo>
                  <a:lnTo>
                    <a:pt x="37" y="20"/>
                  </a:lnTo>
                  <a:lnTo>
                    <a:pt x="33" y="20"/>
                  </a:lnTo>
                  <a:lnTo>
                    <a:pt x="33" y="18"/>
                  </a:lnTo>
                  <a:lnTo>
                    <a:pt x="29" y="18"/>
                  </a:lnTo>
                  <a:lnTo>
                    <a:pt x="29" y="16"/>
                  </a:lnTo>
                  <a:lnTo>
                    <a:pt x="27" y="16"/>
                  </a:lnTo>
                  <a:lnTo>
                    <a:pt x="27" y="12"/>
                  </a:lnTo>
                  <a:lnTo>
                    <a:pt x="24" y="12"/>
                  </a:lnTo>
                  <a:lnTo>
                    <a:pt x="24" y="10"/>
                  </a:lnTo>
                  <a:lnTo>
                    <a:pt x="19" y="10"/>
                  </a:lnTo>
                  <a:lnTo>
                    <a:pt x="19" y="8"/>
                  </a:lnTo>
                  <a:lnTo>
                    <a:pt x="15" y="8"/>
                  </a:lnTo>
                  <a:lnTo>
                    <a:pt x="15" y="6"/>
                  </a:lnTo>
                  <a:lnTo>
                    <a:pt x="13" y="6"/>
                  </a:lnTo>
                  <a:lnTo>
                    <a:pt x="13" y="3"/>
                  </a:lnTo>
                  <a:lnTo>
                    <a:pt x="10" y="3"/>
                  </a:lnTo>
                  <a:lnTo>
                    <a:pt x="10" y="2"/>
                  </a:lnTo>
                  <a:lnTo>
                    <a:pt x="4" y="2"/>
                  </a:lnTo>
                  <a:lnTo>
                    <a:pt x="4" y="0"/>
                  </a:lnTo>
                  <a:lnTo>
                    <a:pt x="0" y="0"/>
                  </a:lnTo>
                </a:path>
              </a:pathLst>
            </a:cu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 xmlns:p14="http://schemas.microsoft.com/office/powerpoint/2010/main" val="346933954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PVERSION" val="2008"/>
  <p:tag name="PPVERSION" val="11.0"/>
  <p:tag name="DELIMITERS" val="3.1"/>
  <p:tag name="SHOWBARVISIBLE" val="False"/>
  <p:tag name="EXPANDSHOWBAR" val="True"/>
  <p:tag name="USESECONDARYMONITOR" val="False"/>
  <p:tag name="SAVECSVWITHSESSION" val="True"/>
  <p:tag name="CSVFORMAT" val="0"/>
  <p:tag name="BULLETTYPE" val="3"/>
  <p:tag name="ANSWERNOWSTYLE" val="-1"/>
  <p:tag name="ANSWERNOWTEXT" val="Answer Now"/>
  <p:tag name="COUNTDOWNSTYLE" val="10"/>
  <p:tag name="RESPCOUNTERSTYLE" val="-1"/>
  <p:tag name="RESPCOUNTERFORMAT" val="0"/>
  <p:tag name="RESPTABLESTYLE" val="-1"/>
  <p:tag name="COUNTDOWNSECONDS" val="10"/>
  <p:tag name="INPUTSOURCE" val="1"/>
  <p:tag name="NUMRESPONSES" val="1"/>
  <p:tag name="ALLOWDUPLICATES" val="False"/>
  <p:tag name="BACKUPSESSIONS" val="True"/>
  <p:tag name="BACKUPMAINTENANCE" val="7"/>
  <p:tag name="CHARTVALUEFORMAT" val="0%"/>
  <p:tag name="AUTOADVANCE" val="False"/>
  <p:tag name="REVIEWONLY" val="False"/>
  <p:tag name="ROTATIONINTERVAL" val="2"/>
  <p:tag name="AUTOUPDATEALIASES" val="True"/>
  <p:tag name="STDCHART" val="1"/>
  <p:tag name="RACEENDPOINTS" val="100"/>
  <p:tag name="RACERSMAXDISPLAYED" val="5"/>
  <p:tag name="RACEANIMATIONSPEED" val="3"/>
  <p:tag name="SKIPREMAININGRACESLIDES" val="True"/>
  <p:tag name="PARTICIPANTSINLEADERBOARD" val="5"/>
  <p:tag name="TEAMSINLEADERBOARD" val="5"/>
  <p:tag name="MAXRESPONDERS" val="5"/>
  <p:tag name="BUBBLENAMEVISIBLE" val="True"/>
  <p:tag name="BUBBLESIZEVISIBLE" val="True"/>
  <p:tag name="BUBBLEVALUEFORMAT" val="0.0"/>
  <p:tag name="BUBBLEGROUPING" val="3"/>
  <p:tag name="DEFAULTNUMTEAMS" val="5"/>
  <p:tag name="CUSTOMGRIDBACKCOLOR" val="-2830136"/>
  <p:tag name="CUSTOMCELLFORECOLOR" val="-16777216"/>
  <p:tag name="CUSTOMCELLBACKCOLOR1" val="-657956"/>
  <p:tag name="CUSTOMCELLBACKCOLOR2" val="-13395457"/>
  <p:tag name="CUSTOMCELLBACKCOLOR3" val="-268652"/>
  <p:tag name="CUSTOMCELLBACKCOLOR4" val="-8355712"/>
  <p:tag name="USESCHEMECOLORS" val="True"/>
  <p:tag name="DISPLAYNAME" val="True"/>
  <p:tag name="DISPLAYDEVICENUMBER" val="True"/>
  <p:tag name="DISPLAYDEVICEID" val="True"/>
  <p:tag name="GRIDOPACITY" val="90"/>
  <p:tag name="GRIDROTATIONINTERVAL" val="2"/>
  <p:tag name="AUTOSIZEGRID" val="True"/>
  <p:tag name="GRIDSIZE" val="{Width=800, Height=600}"/>
  <p:tag name="GRIDPOSITION" val="1"/>
  <p:tag name="POLLINGCYCLE" val="2"/>
  <p:tag name="CHARTCOLORS" val="0"/>
  <p:tag name="CHARTLABELS" val="1"/>
  <p:tag name="RESETCHARTS" val="True"/>
  <p:tag name="INCLUDENONRESPONDERS" val="False"/>
  <p:tag name="MULTIRESPDIVISOR" val="1"/>
  <p:tag name="PARTLISTDEFAULT" val="1"/>
  <p:tag name="INCLUDEPPT" val="True"/>
  <p:tag name="ALLOWUSERFEEDBACK" val="True"/>
  <p:tag name="CORRECTPOINTVALUE" val="100"/>
  <p:tag name="INCORRECTPOINTVALUE" val="0"/>
  <p:tag name="REALTIMEBACKUP" val="False"/>
  <p:tag name="REALTIMEBACKUPPATH" val="(None)"/>
  <p:tag name="ZEROBASED" val="False"/>
  <p:tag name="AUTOADJUSTPARTRANGE" val="True"/>
  <p:tag name="CHARTSCALE" val="True"/>
  <p:tag name="ADVANCEDSETTINGSVIEW" val="True"/>
  <p:tag name="FIBDISPLAYRESULTS" val="True"/>
  <p:tag name="FIBNUMRESULTS" val="5"/>
  <p:tag name="FIBINCLUDEOTHER" val="True"/>
  <p:tag name="FIBDISPLAYKEYWORDS" val="True"/>
  <p:tag name="PRRESPONSE1" val="10"/>
  <p:tag name="PRRESPONSE2" val="9"/>
  <p:tag name="PRRESPONSE3" val="8"/>
  <p:tag name="PRRESPONSE4" val="7"/>
  <p:tag name="PRRESPONSE5" val="6"/>
  <p:tag name="PRRESPONSE6" val="5"/>
  <p:tag name="PRRESPONSE7" val="4"/>
  <p:tag name="PRRESPONSE8" val="3"/>
  <p:tag name="PRRESPONSE9" val="2"/>
  <p:tag name="PRRESPONSE10" val="1"/>
  <p:tag name="SHOWFLASHWARNING" val="True"/>
  <p:tag name="ALWAYSOPENPOLL" val="False"/>
  <p:tag name="POWERPOINTVERSION" val="14.0"/>
  <p:tag name="INCLUDESESSION" val="True"/>
  <p:tag name="TASKPANEKEY" val="72a4a499-9738-4d3d-996f-12b59a7202c3"/>
  <p:tag name="TPFULLVERSION" val="4.3.2.1178"/>
  <p:tag name="PRESGUID" val="825fcfdf-9c55-4313-9f20-a91227f1892b"/>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Default Design">
  <a:themeElements>
    <a:clrScheme name="Custom 6">
      <a:dk1>
        <a:srgbClr val="A0A0A0"/>
      </a:dk1>
      <a:lt1>
        <a:srgbClr val="4D4D4D"/>
      </a:lt1>
      <a:dk2>
        <a:srgbClr val="043882"/>
      </a:dk2>
      <a:lt2>
        <a:srgbClr val="FFFFFF"/>
      </a:lt2>
      <a:accent1>
        <a:srgbClr val="043882"/>
      </a:accent1>
      <a:accent2>
        <a:srgbClr val="B2C0D8"/>
      </a:accent2>
      <a:accent3>
        <a:srgbClr val="B60D27"/>
      </a:accent3>
      <a:accent4>
        <a:srgbClr val="FFC000"/>
      </a:accent4>
      <a:accent5>
        <a:srgbClr val="E75C00"/>
      </a:accent5>
      <a:accent6>
        <a:srgbClr val="2894FF"/>
      </a:accent6>
      <a:hlink>
        <a:srgbClr val="043882"/>
      </a:hlink>
      <a:folHlink>
        <a:srgbClr val="B2C0D8"/>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003399"/>
        </a:lt1>
        <a:dk2>
          <a:srgbClr val="000000"/>
        </a:dk2>
        <a:lt2>
          <a:srgbClr val="808080"/>
        </a:lt2>
        <a:accent1>
          <a:srgbClr val="BBE0E3"/>
        </a:accent1>
        <a:accent2>
          <a:srgbClr val="333399"/>
        </a:accent2>
        <a:accent3>
          <a:srgbClr val="AAAD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000099"/>
        </a:lt1>
        <a:dk2>
          <a:srgbClr val="000000"/>
        </a:dk2>
        <a:lt2>
          <a:srgbClr val="808080"/>
        </a:lt2>
        <a:accent1>
          <a:srgbClr val="BBE0E3"/>
        </a:accent1>
        <a:accent2>
          <a:srgbClr val="333399"/>
        </a:accent2>
        <a:accent3>
          <a:srgbClr val="AAAA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003366"/>
        </a:lt1>
        <a:dk2>
          <a:srgbClr val="000000"/>
        </a:dk2>
        <a:lt2>
          <a:srgbClr val="808080"/>
        </a:lt2>
        <a:accent1>
          <a:srgbClr val="BBE0E3"/>
        </a:accent1>
        <a:accent2>
          <a:srgbClr val="333399"/>
        </a:accent2>
        <a:accent3>
          <a:srgbClr val="AAADB8"/>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808080"/>
        </a:dk1>
        <a:lt1>
          <a:srgbClr val="FFFFFF"/>
        </a:lt1>
        <a:dk2>
          <a:srgbClr val="003366"/>
        </a:dk2>
        <a:lt2>
          <a:srgbClr val="FFFF66"/>
        </a:lt2>
        <a:accent1>
          <a:srgbClr val="BBE0E3"/>
        </a:accent1>
        <a:accent2>
          <a:srgbClr val="333399"/>
        </a:accent2>
        <a:accent3>
          <a:srgbClr val="AAADB8"/>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Default Design">
  <a:themeElements>
    <a:clrScheme name="Custom 6">
      <a:dk1>
        <a:srgbClr val="A0A0A0"/>
      </a:dk1>
      <a:lt1>
        <a:srgbClr val="4D4D4D"/>
      </a:lt1>
      <a:dk2>
        <a:srgbClr val="043882"/>
      </a:dk2>
      <a:lt2>
        <a:srgbClr val="FFFFFF"/>
      </a:lt2>
      <a:accent1>
        <a:srgbClr val="043882"/>
      </a:accent1>
      <a:accent2>
        <a:srgbClr val="B2C0D8"/>
      </a:accent2>
      <a:accent3>
        <a:srgbClr val="B60D27"/>
      </a:accent3>
      <a:accent4>
        <a:srgbClr val="FFC000"/>
      </a:accent4>
      <a:accent5>
        <a:srgbClr val="E75C00"/>
      </a:accent5>
      <a:accent6>
        <a:srgbClr val="2894FF"/>
      </a:accent6>
      <a:hlink>
        <a:srgbClr val="043882"/>
      </a:hlink>
      <a:folHlink>
        <a:srgbClr val="B2C0D8"/>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003399"/>
        </a:lt1>
        <a:dk2>
          <a:srgbClr val="000000"/>
        </a:dk2>
        <a:lt2>
          <a:srgbClr val="808080"/>
        </a:lt2>
        <a:accent1>
          <a:srgbClr val="BBE0E3"/>
        </a:accent1>
        <a:accent2>
          <a:srgbClr val="333399"/>
        </a:accent2>
        <a:accent3>
          <a:srgbClr val="AAAD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000099"/>
        </a:lt1>
        <a:dk2>
          <a:srgbClr val="000000"/>
        </a:dk2>
        <a:lt2>
          <a:srgbClr val="808080"/>
        </a:lt2>
        <a:accent1>
          <a:srgbClr val="BBE0E3"/>
        </a:accent1>
        <a:accent2>
          <a:srgbClr val="333399"/>
        </a:accent2>
        <a:accent3>
          <a:srgbClr val="AAAA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003366"/>
        </a:lt1>
        <a:dk2>
          <a:srgbClr val="000000"/>
        </a:dk2>
        <a:lt2>
          <a:srgbClr val="808080"/>
        </a:lt2>
        <a:accent1>
          <a:srgbClr val="BBE0E3"/>
        </a:accent1>
        <a:accent2>
          <a:srgbClr val="333399"/>
        </a:accent2>
        <a:accent3>
          <a:srgbClr val="AAADB8"/>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808080"/>
        </a:dk1>
        <a:lt1>
          <a:srgbClr val="FFFFFF"/>
        </a:lt1>
        <a:dk2>
          <a:srgbClr val="003366"/>
        </a:dk2>
        <a:lt2>
          <a:srgbClr val="FFFF66"/>
        </a:lt2>
        <a:accent1>
          <a:srgbClr val="BBE0E3"/>
        </a:accent1>
        <a:accent2>
          <a:srgbClr val="333399"/>
        </a:accent2>
        <a:accent3>
          <a:srgbClr val="AAADB8"/>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Custom 6">
      <a:dk1>
        <a:srgbClr val="A0A0A0"/>
      </a:dk1>
      <a:lt1>
        <a:srgbClr val="4D4D4D"/>
      </a:lt1>
      <a:dk2>
        <a:srgbClr val="043882"/>
      </a:dk2>
      <a:lt2>
        <a:srgbClr val="FFFFFF"/>
      </a:lt2>
      <a:accent1>
        <a:srgbClr val="043882"/>
      </a:accent1>
      <a:accent2>
        <a:srgbClr val="B2C0D8"/>
      </a:accent2>
      <a:accent3>
        <a:srgbClr val="B60D27"/>
      </a:accent3>
      <a:accent4>
        <a:srgbClr val="FFC000"/>
      </a:accent4>
      <a:accent5>
        <a:srgbClr val="E75C00"/>
      </a:accent5>
      <a:accent6>
        <a:srgbClr val="2894FF"/>
      </a:accent6>
      <a:hlink>
        <a:srgbClr val="043882"/>
      </a:hlink>
      <a:folHlink>
        <a:srgbClr val="B2C0D8"/>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003399"/>
        </a:lt1>
        <a:dk2>
          <a:srgbClr val="000000"/>
        </a:dk2>
        <a:lt2>
          <a:srgbClr val="808080"/>
        </a:lt2>
        <a:accent1>
          <a:srgbClr val="BBE0E3"/>
        </a:accent1>
        <a:accent2>
          <a:srgbClr val="333399"/>
        </a:accent2>
        <a:accent3>
          <a:srgbClr val="AAAD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000099"/>
        </a:lt1>
        <a:dk2>
          <a:srgbClr val="000000"/>
        </a:dk2>
        <a:lt2>
          <a:srgbClr val="808080"/>
        </a:lt2>
        <a:accent1>
          <a:srgbClr val="BBE0E3"/>
        </a:accent1>
        <a:accent2>
          <a:srgbClr val="333399"/>
        </a:accent2>
        <a:accent3>
          <a:srgbClr val="AAAA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003366"/>
        </a:lt1>
        <a:dk2>
          <a:srgbClr val="000000"/>
        </a:dk2>
        <a:lt2>
          <a:srgbClr val="808080"/>
        </a:lt2>
        <a:accent1>
          <a:srgbClr val="BBE0E3"/>
        </a:accent1>
        <a:accent2>
          <a:srgbClr val="333399"/>
        </a:accent2>
        <a:accent3>
          <a:srgbClr val="AAADB8"/>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808080"/>
        </a:dk1>
        <a:lt1>
          <a:srgbClr val="FFFFFF"/>
        </a:lt1>
        <a:dk2>
          <a:srgbClr val="003366"/>
        </a:dk2>
        <a:lt2>
          <a:srgbClr val="FFFF66"/>
        </a:lt2>
        <a:accent1>
          <a:srgbClr val="BBE0E3"/>
        </a:accent1>
        <a:accent2>
          <a:srgbClr val="333399"/>
        </a:accent2>
        <a:accent3>
          <a:srgbClr val="AAADB8"/>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0</TotalTime>
  <Words>3982</Words>
  <Application>Microsoft Office PowerPoint</Application>
  <PresentationFormat>Bildschirmpräsentation (4:3)</PresentationFormat>
  <Paragraphs>1088</Paragraphs>
  <Slides>26</Slides>
  <Notes>1</Notes>
  <HiddenSlides>0</HiddenSlides>
  <MMClips>0</MMClips>
  <ScaleCrop>false</ScaleCrop>
  <HeadingPairs>
    <vt:vector size="4" baseType="variant">
      <vt:variant>
        <vt:lpstr>Design</vt:lpstr>
      </vt:variant>
      <vt:variant>
        <vt:i4>3</vt:i4>
      </vt:variant>
      <vt:variant>
        <vt:lpstr>Folientitel</vt:lpstr>
      </vt:variant>
      <vt:variant>
        <vt:i4>26</vt:i4>
      </vt:variant>
    </vt:vector>
  </HeadingPairs>
  <TitlesOfParts>
    <vt:vector size="29" baseType="lpstr">
      <vt:lpstr>Default Design</vt:lpstr>
      <vt:lpstr>3_Default Design</vt:lpstr>
      <vt:lpstr>2_Default Design</vt:lpstr>
      <vt:lpstr>GI SLIDE DECK 2017 Selected abstracts from:</vt:lpstr>
      <vt:lpstr>Letter from ESDO</vt:lpstr>
      <vt:lpstr>ESDO Medical Oncology Slide Deck  Editors 2017</vt:lpstr>
      <vt:lpstr>Glossary</vt:lpstr>
      <vt:lpstr>Contents</vt:lpstr>
      <vt:lpstr>Cancers of the Oesophagus and stomach</vt:lpstr>
      <vt:lpstr>LBA27_PR: Docetaxel, oxaliplatin, and fluorouracil/leucovorin (FLOT) for resectable esophagogastric cancer: updated results from multicenter, randomized phase 3 FLOT4-AIO trial (German Gastric Group at AIO)  – Al-Batran S-E, et al</vt:lpstr>
      <vt:lpstr>LBA27_PR: Docetaxel, oxaliplatin, and fluorouracil/leucovorin (FLOT) for resectable esophagogastric cancer: updated results from multicenter, randomized phase 3 FLOT4-AIO trial (German Gastric Group at AIO)  – Al-Batran S-E, et al</vt:lpstr>
      <vt:lpstr>Folie 9</vt:lpstr>
      <vt:lpstr>LBA27_PR: Docetaxel, oxaliplatin, and fluorouracil/leucovorin (FLOT) for resectable esophagogastric cancer: updated results from multicenter, randomized phase 3 FLOT4-AIO trial (German Gastric Group at AIO)  – Al-Batran S-E, et al</vt:lpstr>
      <vt:lpstr>LBA27_PR: Docetaxel, oxaliplatin, and fluorouracil/leucovorin (FLOT) for resectable esophagogastric cancer: updated results from multicenter, randomized phase 3 FLOT4-AIO trial (German Gastric Group at AIO)  – Al-Batran S-E, et al</vt:lpstr>
      <vt:lpstr>615O_PR: Hybrid minimally invasive vs. open esophagectomy for patients with esophageal cancer: Long-term outcomes of a multicenter, open-label, randomized phase III controlled trial, the MIRO trial – Mariette C, et al</vt:lpstr>
      <vt:lpstr>615O_PR: Hybrid minimally invasive vs. open esophagectomy for patients with esophageal cancer: Long-term outcomes of a multicenter, open-label, randomized phase III controlled trial, the MIRO trial – Mariette C, et al</vt:lpstr>
      <vt:lpstr>615O_PR: Hybrid minimally invasive vs. open esophagectomy for patients with esophageal cancer: Long-term outcomes of a multicenter, open-label, randomized phase III controlled trial, the MIRO trial – Mariette C, et al</vt:lpstr>
      <vt:lpstr>616O: Pertuzumab (P) + trastuzumab (H) + chemotherapy (CT) for HER2-positive metastatic gastric or gastro-oesophageal junction cancer (mGC/GEJC): Final analysis of a phase III study (JACOB) – Tabernero J, et al</vt:lpstr>
      <vt:lpstr>616O: Pertuzumab (P) + trastuzumab (H) + chemotherapy (CT) for HER2-positive metastatic gastric or gastro-oesophageal junction cancer (mGC/GEJC): Final analysis of a phase III study (JACOB) – Tabernero J, et al</vt:lpstr>
      <vt:lpstr>616O: Pertuzumab (P) + trastuzumab (H) + chemotherapy (CT) for HER2-positive metastatic gastric or gastro-oesophageal junction cancer (mGC/GEJC): Final analysis of a phase III study (JACOB) – Tabernero J, et al</vt:lpstr>
      <vt:lpstr>617O: A phase 3 study of nivolumab (Nivo) in previously treated advanced gastric or gastroesophageal junction (G/GEJ) cancer: Updated results and subset analysis by PD-L1 expression (ATTRACTION-02) – Boku N, et al</vt:lpstr>
      <vt:lpstr>617O: A phase 3 study of nivolumab (Nivo) in previously treated advanced gastric or gastroesophageal junction (G/GEJ) cancer: Updated results and subset analysis by PD-L1 expression (ATTRACTION-02) – Boku N, et al</vt:lpstr>
      <vt:lpstr>617O: A phase 3 study of nivolumab (Nivo) in previously treated advanced gastric or gastroesophageal junction (G/GEJ) cancer: Updated results and subset analysis by PD-L1 expression (ATTRACTION-02) – Boku N, et al</vt:lpstr>
      <vt:lpstr>LBA28_PR: KEYNOTE-059 update: Efficacy and safety of pembrolizumab alone or in combination with chemotherapy in patients with advanced gastric or gastroesophageal (G/GEJ) cancer – Wainberg ZA, et al</vt:lpstr>
      <vt:lpstr>LBA28_PR: KEYNOTE-059 update: Efficacy and safety of pembrolizumab alone or in combination with chemotherapy in patients with advanced gastric or gastroesophageal (G/GEJ) cancer – Wainberg ZA, et al</vt:lpstr>
      <vt:lpstr>LBA28_PR: KEYNOTE-059 update: Efficacy and safety of pembrolizumab alone or in combination with chemotherapy in patients with advanced gastric or gastroesophageal (G/GEJ) cancer – Wainberg ZA, et al</vt:lpstr>
      <vt:lpstr>Folie 24</vt:lpstr>
      <vt:lpstr>626PD: A randomized phase III trial comparing 4 courses and 8 courses of S-1 adjuvant chemotherapy for p-stage II gastric cancer: JCOG1104  (OPAS-1) – Yoshikawa T, et al</vt:lpstr>
      <vt:lpstr>626PD: A randomized phase III trial comparing 4 courses and 8 courses of S-1 adjuvant chemotherapy for p-stage II gastric cancer: JCOG1104  (OPAS-1) – Yoshikawa T, et al</vt:lpstr>
    </vt:vector>
  </TitlesOfParts>
  <Company>AP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text (Arial 28pt bold font)</dc:title>
  <dc:creator>Anthony Paisley</dc:creator>
  <cp:lastModifiedBy>Notebook 32</cp:lastModifiedBy>
  <cp:revision>703</cp:revision>
  <dcterms:created xsi:type="dcterms:W3CDTF">2011-02-23T10:20:57Z</dcterms:created>
  <dcterms:modified xsi:type="dcterms:W3CDTF">2017-10-13T09:56:04Z</dcterms:modified>
</cp:coreProperties>
</file>