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40"/>
  </p:notesMasterIdLst>
  <p:handoutMasterIdLst>
    <p:handoutMasterId r:id="rId41"/>
  </p:handoutMasterIdLst>
  <p:sldIdLst>
    <p:sldId id="509" r:id="rId3"/>
    <p:sldId id="510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511" r:id="rId23"/>
    <p:sldId id="499" r:id="rId24"/>
    <p:sldId id="500" r:id="rId25"/>
    <p:sldId id="501" r:id="rId26"/>
    <p:sldId id="452" r:id="rId27"/>
    <p:sldId id="453" r:id="rId28"/>
    <p:sldId id="454" r:id="rId29"/>
    <p:sldId id="446" r:id="rId30"/>
    <p:sldId id="447" r:id="rId31"/>
    <p:sldId id="448" r:id="rId32"/>
    <p:sldId id="496" r:id="rId33"/>
    <p:sldId id="514" r:id="rId34"/>
    <p:sldId id="498" r:id="rId35"/>
    <p:sldId id="512" r:id="rId36"/>
    <p:sldId id="443" r:id="rId37"/>
    <p:sldId id="444" r:id="rId38"/>
    <p:sldId id="445" r:id="rId39"/>
  </p:sldIdLst>
  <p:sldSz cx="9144000" cy="6858000" type="screen4x3"/>
  <p:notesSz cx="6858000" cy="9144000"/>
  <p:custDataLst>
    <p:tags r:id="rId4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8" userDrawn="1">
          <p15:clr>
            <a:srgbClr val="A4A3A4"/>
          </p15:clr>
        </p15:guide>
        <p15:guide id="2" orient="horz" pos="10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228" userDrawn="1">
          <p15:clr>
            <a:srgbClr val="A4A3A4"/>
          </p15:clr>
        </p15:guide>
        <p15:guide id="7" pos="553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 Lilly and Company" initials="EL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60D27"/>
    <a:srgbClr val="043882"/>
    <a:srgbClr val="4D4D4D"/>
    <a:srgbClr val="A0A0A0"/>
    <a:srgbClr val="ECECEC"/>
    <a:srgbClr val="DAE1EC"/>
    <a:srgbClr val="FFC000"/>
    <a:srgbClr val="E75C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60" y="-72"/>
      </p:cViewPr>
      <p:guideLst>
        <p:guide orient="horz" pos="4148"/>
        <p:guide orient="horz" pos="102"/>
        <p:guide orient="horz" pos="2160"/>
        <p:guide orient="horz" pos="731"/>
        <p:guide orient="horz" pos="976"/>
        <p:guide orient="horz" pos="3783"/>
        <p:guide pos="2880"/>
        <p:guide pos="228"/>
        <p:guide pos="553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DF2A-0D31-4579-832C-AD9542F70C0E}" type="datetimeFigureOut">
              <a:rPr lang="en-GB" smtClean="0"/>
              <a:pPr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52A35-52F8-4D69-BA05-C9B451EA3D6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045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1D49-9666-4DB4-A666-2F4D89BA82D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F7C2-21B3-437D-9708-1569AD363FD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0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026A0-9F7D-4C79-A717-4C80D4FE7B4D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408" y="8685235"/>
            <a:ext cx="297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05" tIns="43852" rIns="87705" bIns="43852" anchor="b"/>
          <a:lstStyle/>
          <a:p>
            <a:pPr defTabSz="874420"/>
            <a:fld id="{4897E811-1ECB-48D7-B170-35F9C6E59F6E}" type="slidenum">
              <a:rPr lang="zh-CN" altLang="en-GB" sz="1100">
                <a:solidFill>
                  <a:prstClr val="black"/>
                </a:solidFill>
              </a:rPr>
              <a:pPr defTabSz="874420"/>
              <a:t>35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87964" y="8685235"/>
            <a:ext cx="29684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27" tIns="43965" rIns="87927" bIns="43965" anchor="b"/>
          <a:lstStyle/>
          <a:p>
            <a:pPr defTabSz="877543"/>
            <a:fld id="{1AF80356-016F-4A9D-886C-6332B64FE360}" type="slidenum">
              <a:rPr lang="zh-CN" altLang="en-GB" sz="1100">
                <a:solidFill>
                  <a:prstClr val="black"/>
                </a:solidFill>
              </a:rPr>
              <a:pPr defTabSz="877543"/>
              <a:t>35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927" tIns="43965" rIns="87927" bIns="43965"/>
          <a:lstStyle/>
          <a:p>
            <a:pPr>
              <a:spcBef>
                <a:spcPct val="0"/>
              </a:spcBef>
            </a:pPr>
            <a:endParaRPr lang="en-US" sz="9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08719" y="1692096"/>
            <a:ext cx="5902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 smtClean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</a:t>
            </a: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2017 | </a:t>
            </a:r>
            <a:r>
              <a:rPr lang="en-US" sz="2000" b="0" kern="1200" baseline="0" dirty="0" smtClean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0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7" b="12953"/>
          <a:stretch/>
        </p:blipFill>
        <p:spPr>
          <a:xfrm>
            <a:off x="0" y="1481982"/>
            <a:ext cx="9144000" cy="453781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836" y="1515719"/>
            <a:ext cx="8234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Cancers Symposium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30878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hutterstock.com/z/stock-photo-san-francisco-hyde-street-cable-car-tram-of-the-powell-hyde-in-california-usa-1756262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45" b="14968"/>
          <a:stretch/>
        </p:blipFill>
        <p:spPr bwMode="auto">
          <a:xfrm>
            <a:off x="0" y="1474220"/>
            <a:ext cx="9144000" cy="45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219200" y="5138913"/>
            <a:ext cx="670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Cancers Symposium</a:t>
            </a:r>
            <a:b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40248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hutterstock.com/z/stock-photo-famous-lombard-street-in-san-francisco-at-sunrise-18485632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17" b="18496"/>
          <a:stretch/>
        </p:blipFill>
        <p:spPr bwMode="auto">
          <a:xfrm>
            <a:off x="0" y="1474220"/>
            <a:ext cx="9144000" cy="45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55835" y="4813735"/>
            <a:ext cx="7502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</a:t>
            </a:r>
            <a:b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Cancers Symposium</a:t>
            </a:r>
          </a:p>
          <a:p>
            <a:pPr algn="r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103162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.shutterstock.com/z/stock-photo-san-francisco-panorama-w-golden-gate-bridge-from-san-francisco-bay-11820395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07" b="13009"/>
          <a:stretch/>
        </p:blipFill>
        <p:spPr bwMode="auto">
          <a:xfrm>
            <a:off x="0" y="1487940"/>
            <a:ext cx="9144000" cy="45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355835" y="4813735"/>
            <a:ext cx="7502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</a:t>
            </a:r>
            <a:b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Cancers Symposium</a:t>
            </a:r>
          </a:p>
          <a:p>
            <a:pPr algn="r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122314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80903"/>
            <a:ext cx="4178300" cy="1352797"/>
          </a:xfrm>
        </p:spPr>
        <p:txBody>
          <a:bodyPr anchor="t"/>
          <a:lstStyle>
            <a:lvl1pPr marL="0" indent="0" algn="r">
              <a:buFontTx/>
              <a:buNone/>
              <a:defRPr b="1" u="none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9997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13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92601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38921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85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3871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80903"/>
            <a:ext cx="4178300" cy="1352797"/>
          </a:xfrm>
        </p:spPr>
        <p:txBody>
          <a:bodyPr anchor="t"/>
          <a:lstStyle>
            <a:lvl1pPr marL="0" indent="0" algn="r">
              <a:buFontTx/>
              <a:buNone/>
              <a:defRPr b="1" u="none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72683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96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29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5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0923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0805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08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22404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080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755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56" r:id="rId3"/>
    <p:sldLayoutId id="2147483650" r:id="rId4"/>
    <p:sldLayoutId id="2147483664" r:id="rId5"/>
    <p:sldLayoutId id="2147483651" r:id="rId6"/>
    <p:sldLayoutId id="2147483652" r:id="rId7"/>
    <p:sldLayoutId id="2147483654" r:id="rId8"/>
    <p:sldLayoutId id="2147483655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0" userDrawn="1">
          <p15:clr>
            <a:srgbClr val="F26B43"/>
          </p15:clr>
        </p15:guide>
        <p15:guide id="4" pos="5530" userDrawn="1">
          <p15:clr>
            <a:srgbClr val="F26B43"/>
          </p15:clr>
        </p15:guide>
        <p15:guide id="5" orient="horz" pos="104" userDrawn="1">
          <p15:clr>
            <a:srgbClr val="F26B43"/>
          </p15:clr>
        </p15:guide>
        <p15:guide id="6" orient="horz" pos="4147" userDrawn="1">
          <p15:clr>
            <a:srgbClr val="F26B43"/>
          </p15:clr>
        </p15:guide>
        <p15:guide id="7" orient="horz" pos="7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7026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0" userDrawn="1">
          <p15:clr>
            <a:srgbClr val="F26B43"/>
          </p15:clr>
        </p15:guide>
        <p15:guide id="4" pos="5530" userDrawn="1">
          <p15:clr>
            <a:srgbClr val="F26B43"/>
          </p15:clr>
        </p15:guide>
        <p15:guide id="5" orient="horz" pos="104" userDrawn="1">
          <p15:clr>
            <a:srgbClr val="F26B43"/>
          </p15:clr>
        </p15:guide>
        <p15:guide id="6" orient="horz" pos="4147" userDrawn="1">
          <p15:clr>
            <a:srgbClr val="F26B43"/>
          </p15:clr>
        </p15:guide>
        <p15:guide id="7" orient="horz" pos="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Cancers of the pancreas, small bowel and </a:t>
            </a:r>
            <a:r>
              <a:rPr lang="en-GB" dirty="0" err="1" smtClean="0"/>
              <a:t>hepatobiliary</a:t>
            </a:r>
            <a:r>
              <a:rPr lang="en-GB" dirty="0" smtClean="0"/>
              <a:t> tract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60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378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622PD: nab-Paclitaxel </a:t>
            </a:r>
            <a:r>
              <a:rPr lang="en-US" dirty="0"/>
              <a:t>(nab-P) plus gemcitabine (G) for patients (</a:t>
            </a:r>
            <a:r>
              <a:rPr lang="en-US" dirty="0" err="1"/>
              <a:t>Pts</a:t>
            </a:r>
            <a:r>
              <a:rPr lang="en-US" dirty="0"/>
              <a:t>) with locally advanced pancreatic cancer (LAPC): Interim efficacy and safety results from the Phase 2 LAPACT </a:t>
            </a:r>
            <a:r>
              <a:rPr lang="en-US" dirty="0" smtClean="0"/>
              <a:t>Trial – Philip PA, et al</a:t>
            </a:r>
            <a:endParaRPr lang="en-US" dirty="0"/>
          </a:p>
        </p:txBody>
      </p:sp>
      <p:sp>
        <p:nvSpPr>
          <p:cNvPr id="38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Philip PA,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622PD</a:t>
            </a:r>
            <a:endParaRPr lang="en-US" dirty="0"/>
          </a:p>
        </p:txBody>
      </p:sp>
      <p:graphicFrame>
        <p:nvGraphicFramePr>
          <p:cNvPr id="381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8057937"/>
              </p:ext>
            </p:extLst>
          </p:nvPr>
        </p:nvGraphicFramePr>
        <p:xfrm>
          <a:off x="369887" y="3918424"/>
          <a:ext cx="8460213" cy="2354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2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0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50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Best response by RECIST v1.1 for induction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phase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Nab-paclitaxel + gemcitabine (n=107)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0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CR,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0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36 (33.6)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0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SD,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61 (57.0)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14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DCR, n (% [95%CI])</a:t>
                      </a:r>
                    </a:p>
                    <a:p>
                      <a:pPr marL="90488" indent="0">
                        <a:lnSpc>
                          <a:spcPts val="15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SD ≥16 weeks + CR + PR</a:t>
                      </a:r>
                    </a:p>
                    <a:p>
                      <a:pPr marL="90488" indent="0">
                        <a:lnSpc>
                          <a:spcPts val="15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SD ≥24 weeks + CR + PR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83 (77.6 [70.3, 83.5])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71 (66.4 [58.5, 73.4])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PD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5 (4.7)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NE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or no post-baseline value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(4.7)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2" name="Rectangle 381"/>
          <p:cNvSpPr/>
          <p:nvPr/>
        </p:nvSpPr>
        <p:spPr>
          <a:xfrm>
            <a:off x="996287" y="3590735"/>
            <a:ext cx="7588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Patients with target lesion evaluation at baseline and at least once after baseline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1119115" y="1509467"/>
            <a:ext cx="7574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</a:rPr>
              <a:t>Best change from baseline in SLD of target </a:t>
            </a:r>
            <a:r>
              <a:rPr lang="en-GB" sz="1400" b="1" dirty="0" smtClean="0">
                <a:solidFill>
                  <a:srgbClr val="000000"/>
                </a:solidFill>
              </a:rPr>
              <a:t/>
            </a:r>
            <a:br>
              <a:rPr lang="en-GB" sz="1400" b="1" dirty="0" smtClean="0">
                <a:solidFill>
                  <a:srgbClr val="000000"/>
                </a:solidFill>
              </a:rPr>
            </a:br>
            <a:r>
              <a:rPr lang="en-GB" sz="1400" b="1" dirty="0" smtClean="0">
                <a:solidFill>
                  <a:srgbClr val="000000"/>
                </a:solidFill>
              </a:rPr>
              <a:t>lesions during </a:t>
            </a:r>
            <a:r>
              <a:rPr lang="en-GB" sz="1400" b="1" dirty="0">
                <a:solidFill>
                  <a:srgbClr val="000000"/>
                </a:solidFill>
              </a:rPr>
              <a:t>the induction phase (n=102)</a:t>
            </a: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384" name="Group 383"/>
          <p:cNvGrpSpPr/>
          <p:nvPr/>
        </p:nvGrpSpPr>
        <p:grpSpPr>
          <a:xfrm>
            <a:off x="1551286" y="3355777"/>
            <a:ext cx="341760" cy="261610"/>
            <a:chOff x="1551286" y="2806863"/>
            <a:chExt cx="341760" cy="261610"/>
          </a:xfrm>
        </p:grpSpPr>
        <p:sp>
          <p:nvSpPr>
            <p:cNvPr id="385" name="TextBox 384"/>
            <p:cNvSpPr txBox="1"/>
            <p:nvPr/>
          </p:nvSpPr>
          <p:spPr>
            <a:xfrm>
              <a:off x="1551286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10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/>
          <p:cNvCxnSpPr/>
          <p:nvPr/>
        </p:nvCxnSpPr>
        <p:spPr>
          <a:xfrm>
            <a:off x="1016659" y="3385492"/>
            <a:ext cx="7676961" cy="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8" name="Group 387"/>
          <p:cNvGrpSpPr/>
          <p:nvPr/>
        </p:nvGrpSpPr>
        <p:grpSpPr>
          <a:xfrm>
            <a:off x="892266" y="3355777"/>
            <a:ext cx="263214" cy="261610"/>
            <a:chOff x="1598992" y="2806863"/>
            <a:chExt cx="263214" cy="261610"/>
          </a:xfrm>
        </p:grpSpPr>
        <p:sp>
          <p:nvSpPr>
            <p:cNvPr id="389" name="TextBox 388"/>
            <p:cNvSpPr txBox="1"/>
            <p:nvPr/>
          </p:nvSpPr>
          <p:spPr>
            <a:xfrm>
              <a:off x="1598992" y="2806863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90" name="Straight Connector 389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1231548" y="3355777"/>
            <a:ext cx="263214" cy="261610"/>
            <a:chOff x="1598992" y="2806863"/>
            <a:chExt cx="263214" cy="261610"/>
          </a:xfrm>
        </p:grpSpPr>
        <p:sp>
          <p:nvSpPr>
            <p:cNvPr id="392" name="TextBox 391"/>
            <p:cNvSpPr txBox="1"/>
            <p:nvPr/>
          </p:nvSpPr>
          <p:spPr>
            <a:xfrm>
              <a:off x="1598992" y="2806863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93" name="Straight Connector 392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1936580" y="3355777"/>
            <a:ext cx="341760" cy="261610"/>
            <a:chOff x="1598992" y="2806863"/>
            <a:chExt cx="341760" cy="261610"/>
          </a:xfrm>
        </p:grpSpPr>
        <p:sp>
          <p:nvSpPr>
            <p:cNvPr id="395" name="TextBox 394"/>
            <p:cNvSpPr txBox="1"/>
            <p:nvPr/>
          </p:nvSpPr>
          <p:spPr>
            <a:xfrm>
              <a:off x="1598992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15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96" name="Straight Connector 395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2258688" y="3355777"/>
            <a:ext cx="341760" cy="261610"/>
            <a:chOff x="1567188" y="2806863"/>
            <a:chExt cx="341760" cy="261610"/>
          </a:xfrm>
        </p:grpSpPr>
        <p:sp>
          <p:nvSpPr>
            <p:cNvPr id="398" name="TextBox 397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20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2604649" y="3355777"/>
            <a:ext cx="341760" cy="261610"/>
            <a:chOff x="1559237" y="2806863"/>
            <a:chExt cx="341760" cy="261610"/>
          </a:xfrm>
        </p:grpSpPr>
        <p:sp>
          <p:nvSpPr>
            <p:cNvPr id="401" name="TextBox 400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25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/>
          <p:cNvGrpSpPr/>
          <p:nvPr/>
        </p:nvGrpSpPr>
        <p:grpSpPr>
          <a:xfrm>
            <a:off x="2965876" y="3355777"/>
            <a:ext cx="341760" cy="261610"/>
            <a:chOff x="1559237" y="2806863"/>
            <a:chExt cx="341760" cy="261610"/>
          </a:xfrm>
        </p:grpSpPr>
        <p:sp>
          <p:nvSpPr>
            <p:cNvPr id="404" name="TextBox 403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30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05" name="Straight Connector 404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" name="Group 405"/>
          <p:cNvGrpSpPr/>
          <p:nvPr/>
        </p:nvGrpSpPr>
        <p:grpSpPr>
          <a:xfrm>
            <a:off x="3327103" y="3355777"/>
            <a:ext cx="341760" cy="261610"/>
            <a:chOff x="1559237" y="2806863"/>
            <a:chExt cx="341760" cy="261610"/>
          </a:xfrm>
        </p:grpSpPr>
        <p:sp>
          <p:nvSpPr>
            <p:cNvPr id="407" name="TextBox 406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35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08" name="Straight Connector 407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/>
          <p:cNvGrpSpPr/>
          <p:nvPr/>
        </p:nvGrpSpPr>
        <p:grpSpPr>
          <a:xfrm>
            <a:off x="3696281" y="3355777"/>
            <a:ext cx="341760" cy="261610"/>
            <a:chOff x="1567188" y="2806863"/>
            <a:chExt cx="341760" cy="261610"/>
          </a:xfrm>
        </p:grpSpPr>
        <p:sp>
          <p:nvSpPr>
            <p:cNvPr id="410" name="TextBox 409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40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11" name="Straight Connector 410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" name="Group 411"/>
          <p:cNvGrpSpPr/>
          <p:nvPr/>
        </p:nvGrpSpPr>
        <p:grpSpPr>
          <a:xfrm>
            <a:off x="4057508" y="3355777"/>
            <a:ext cx="341760" cy="261610"/>
            <a:chOff x="1567188" y="2806863"/>
            <a:chExt cx="341760" cy="261610"/>
          </a:xfrm>
        </p:grpSpPr>
        <p:sp>
          <p:nvSpPr>
            <p:cNvPr id="413" name="TextBox 412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45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14" name="Straight Connector 413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/>
          <p:cNvGrpSpPr/>
          <p:nvPr/>
        </p:nvGrpSpPr>
        <p:grpSpPr>
          <a:xfrm>
            <a:off x="4418735" y="3355777"/>
            <a:ext cx="341760" cy="261610"/>
            <a:chOff x="1567188" y="2806863"/>
            <a:chExt cx="341760" cy="261610"/>
          </a:xfrm>
        </p:grpSpPr>
        <p:sp>
          <p:nvSpPr>
            <p:cNvPr id="416" name="TextBox 415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50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17" name="Straight Connector 416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8" name="Group 417"/>
          <p:cNvGrpSpPr/>
          <p:nvPr/>
        </p:nvGrpSpPr>
        <p:grpSpPr>
          <a:xfrm>
            <a:off x="4772011" y="3355777"/>
            <a:ext cx="341760" cy="261610"/>
            <a:chOff x="1559237" y="2806863"/>
            <a:chExt cx="341760" cy="261610"/>
          </a:xfrm>
        </p:grpSpPr>
        <p:sp>
          <p:nvSpPr>
            <p:cNvPr id="419" name="TextBox 418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55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20" name="Straight Connector 419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Group 420"/>
          <p:cNvGrpSpPr/>
          <p:nvPr/>
        </p:nvGrpSpPr>
        <p:grpSpPr>
          <a:xfrm>
            <a:off x="5133874" y="3355777"/>
            <a:ext cx="341760" cy="261610"/>
            <a:chOff x="1567188" y="2806863"/>
            <a:chExt cx="341760" cy="261610"/>
          </a:xfrm>
        </p:grpSpPr>
        <p:sp>
          <p:nvSpPr>
            <p:cNvPr id="422" name="TextBox 421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60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23" name="Straight Connector 422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4" name="Group 423"/>
          <p:cNvGrpSpPr/>
          <p:nvPr/>
        </p:nvGrpSpPr>
        <p:grpSpPr>
          <a:xfrm>
            <a:off x="5479835" y="3355777"/>
            <a:ext cx="341760" cy="261610"/>
            <a:chOff x="1559237" y="2806863"/>
            <a:chExt cx="341760" cy="261610"/>
          </a:xfrm>
        </p:grpSpPr>
        <p:sp>
          <p:nvSpPr>
            <p:cNvPr id="425" name="TextBox 424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65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26" name="Straight Connector 425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 426"/>
          <p:cNvGrpSpPr/>
          <p:nvPr/>
        </p:nvGrpSpPr>
        <p:grpSpPr>
          <a:xfrm>
            <a:off x="5841698" y="3355777"/>
            <a:ext cx="341760" cy="261610"/>
            <a:chOff x="1567188" y="2806863"/>
            <a:chExt cx="341760" cy="261610"/>
          </a:xfrm>
        </p:grpSpPr>
        <p:sp>
          <p:nvSpPr>
            <p:cNvPr id="428" name="TextBox 427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70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29" name="Straight Connector 428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Group 429"/>
          <p:cNvGrpSpPr/>
          <p:nvPr/>
        </p:nvGrpSpPr>
        <p:grpSpPr>
          <a:xfrm>
            <a:off x="6187659" y="3355777"/>
            <a:ext cx="341760" cy="261610"/>
            <a:chOff x="1559237" y="2806863"/>
            <a:chExt cx="341760" cy="261610"/>
          </a:xfrm>
        </p:grpSpPr>
        <p:sp>
          <p:nvSpPr>
            <p:cNvPr id="431" name="TextBox 430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75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32" name="Straight Connector 431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oup 432"/>
          <p:cNvGrpSpPr/>
          <p:nvPr/>
        </p:nvGrpSpPr>
        <p:grpSpPr>
          <a:xfrm>
            <a:off x="6557473" y="3355777"/>
            <a:ext cx="341760" cy="261610"/>
            <a:chOff x="1575139" y="2806863"/>
            <a:chExt cx="341760" cy="261610"/>
          </a:xfrm>
        </p:grpSpPr>
        <p:sp>
          <p:nvSpPr>
            <p:cNvPr id="434" name="TextBox 433"/>
            <p:cNvSpPr txBox="1"/>
            <p:nvPr/>
          </p:nvSpPr>
          <p:spPr>
            <a:xfrm>
              <a:off x="1575139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80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35" name="Straight Connector 434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6" name="Group 435"/>
          <p:cNvGrpSpPr/>
          <p:nvPr/>
        </p:nvGrpSpPr>
        <p:grpSpPr>
          <a:xfrm>
            <a:off x="6903434" y="3355777"/>
            <a:ext cx="341760" cy="261610"/>
            <a:chOff x="1567188" y="2806863"/>
            <a:chExt cx="341760" cy="261610"/>
          </a:xfrm>
        </p:grpSpPr>
        <p:sp>
          <p:nvSpPr>
            <p:cNvPr id="437" name="TextBox 436"/>
            <p:cNvSpPr txBox="1"/>
            <p:nvPr/>
          </p:nvSpPr>
          <p:spPr>
            <a:xfrm>
              <a:off x="1567188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85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38" name="Straight Connector 437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Group 438"/>
          <p:cNvGrpSpPr/>
          <p:nvPr/>
        </p:nvGrpSpPr>
        <p:grpSpPr>
          <a:xfrm>
            <a:off x="7265297" y="3355777"/>
            <a:ext cx="341760" cy="261610"/>
            <a:chOff x="1575139" y="2806863"/>
            <a:chExt cx="341760" cy="261610"/>
          </a:xfrm>
        </p:grpSpPr>
        <p:sp>
          <p:nvSpPr>
            <p:cNvPr id="440" name="TextBox 439"/>
            <p:cNvSpPr txBox="1"/>
            <p:nvPr/>
          </p:nvSpPr>
          <p:spPr>
            <a:xfrm>
              <a:off x="1575139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90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41" name="Straight Connector 440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2" name="Group 441"/>
          <p:cNvGrpSpPr/>
          <p:nvPr/>
        </p:nvGrpSpPr>
        <p:grpSpPr>
          <a:xfrm>
            <a:off x="7603307" y="3355777"/>
            <a:ext cx="341760" cy="261610"/>
            <a:chOff x="1559237" y="2806863"/>
            <a:chExt cx="341760" cy="261610"/>
          </a:xfrm>
        </p:grpSpPr>
        <p:sp>
          <p:nvSpPr>
            <p:cNvPr id="443" name="TextBox 442"/>
            <p:cNvSpPr txBox="1"/>
            <p:nvPr/>
          </p:nvSpPr>
          <p:spPr>
            <a:xfrm>
              <a:off x="1559237" y="280686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95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44" name="Straight Connector 443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Group 444"/>
          <p:cNvGrpSpPr/>
          <p:nvPr/>
        </p:nvGrpSpPr>
        <p:grpSpPr>
          <a:xfrm>
            <a:off x="7909513" y="3355777"/>
            <a:ext cx="420308" cy="261610"/>
            <a:chOff x="1511531" y="2806863"/>
            <a:chExt cx="420308" cy="261610"/>
          </a:xfrm>
        </p:grpSpPr>
        <p:sp>
          <p:nvSpPr>
            <p:cNvPr id="446" name="TextBox 445"/>
            <p:cNvSpPr txBox="1"/>
            <p:nvPr/>
          </p:nvSpPr>
          <p:spPr>
            <a:xfrm>
              <a:off x="1511531" y="2806863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100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47" name="Straight Connector 446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/>
          <p:cNvGrpSpPr/>
          <p:nvPr/>
        </p:nvGrpSpPr>
        <p:grpSpPr>
          <a:xfrm>
            <a:off x="8263425" y="3355777"/>
            <a:ext cx="420308" cy="261610"/>
            <a:chOff x="1511531" y="2806863"/>
            <a:chExt cx="420308" cy="261610"/>
          </a:xfrm>
        </p:grpSpPr>
        <p:sp>
          <p:nvSpPr>
            <p:cNvPr id="449" name="TextBox 448"/>
            <p:cNvSpPr txBox="1"/>
            <p:nvPr/>
          </p:nvSpPr>
          <p:spPr>
            <a:xfrm>
              <a:off x="1511531" y="2806863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050" dirty="0" smtClean="0">
                  <a:solidFill>
                    <a:srgbClr val="000000"/>
                  </a:solidFill>
                </a:rPr>
                <a:t>105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50" name="Straight Connector 449"/>
            <p:cNvCxnSpPr/>
            <p:nvPr/>
          </p:nvCxnSpPr>
          <p:spPr>
            <a:xfrm>
              <a:off x="1741018" y="2843612"/>
              <a:ext cx="0" cy="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Rectangle 450"/>
          <p:cNvSpPr/>
          <p:nvPr/>
        </p:nvSpPr>
        <p:spPr>
          <a:xfrm rot="10800000">
            <a:off x="2173979" y="2509018"/>
            <a:ext cx="432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2" name="Rectangle 451"/>
          <p:cNvSpPr/>
          <p:nvPr/>
        </p:nvSpPr>
        <p:spPr>
          <a:xfrm rot="10800000">
            <a:off x="2106699" y="2491018"/>
            <a:ext cx="4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3" name="Rectangle 452"/>
          <p:cNvSpPr/>
          <p:nvPr/>
        </p:nvSpPr>
        <p:spPr>
          <a:xfrm rot="10800000">
            <a:off x="2034657" y="2491018"/>
            <a:ext cx="4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4" name="Rectangle 453"/>
          <p:cNvSpPr/>
          <p:nvPr/>
        </p:nvSpPr>
        <p:spPr>
          <a:xfrm rot="10800000">
            <a:off x="1957853" y="2473018"/>
            <a:ext cx="432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5" name="Rectangle 454"/>
          <p:cNvSpPr/>
          <p:nvPr/>
        </p:nvSpPr>
        <p:spPr>
          <a:xfrm rot="10800000">
            <a:off x="1885811" y="2473018"/>
            <a:ext cx="432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6" name="Rectangle 455"/>
          <p:cNvSpPr/>
          <p:nvPr/>
        </p:nvSpPr>
        <p:spPr>
          <a:xfrm rot="10800000">
            <a:off x="1813769" y="2473019"/>
            <a:ext cx="432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7" name="Rectangle 456"/>
          <p:cNvSpPr/>
          <p:nvPr/>
        </p:nvSpPr>
        <p:spPr>
          <a:xfrm rot="10800000">
            <a:off x="1741727" y="2473019"/>
            <a:ext cx="432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8" name="Rectangle 457"/>
          <p:cNvSpPr/>
          <p:nvPr/>
        </p:nvSpPr>
        <p:spPr>
          <a:xfrm rot="10800000">
            <a:off x="1672066" y="2455019"/>
            <a:ext cx="4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59" name="Rectangle 458"/>
          <p:cNvSpPr/>
          <p:nvPr/>
        </p:nvSpPr>
        <p:spPr>
          <a:xfrm rot="10800000">
            <a:off x="1600024" y="2455019"/>
            <a:ext cx="4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0" name="Rectangle 459"/>
          <p:cNvSpPr/>
          <p:nvPr/>
        </p:nvSpPr>
        <p:spPr>
          <a:xfrm rot="10800000">
            <a:off x="1527982" y="2455019"/>
            <a:ext cx="4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1" name="Rectangle 460"/>
          <p:cNvSpPr/>
          <p:nvPr/>
        </p:nvSpPr>
        <p:spPr>
          <a:xfrm rot="10800000">
            <a:off x="1455940" y="2444219"/>
            <a:ext cx="432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2" name="Rectangle 461"/>
          <p:cNvSpPr/>
          <p:nvPr/>
        </p:nvSpPr>
        <p:spPr>
          <a:xfrm rot="10800000">
            <a:off x="1383898" y="2440619"/>
            <a:ext cx="43200" cy="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3" name="Rectangle 462"/>
          <p:cNvSpPr/>
          <p:nvPr/>
        </p:nvSpPr>
        <p:spPr>
          <a:xfrm rot="10800000">
            <a:off x="1314237" y="2419019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4" name="Rectangle 463"/>
          <p:cNvSpPr/>
          <p:nvPr/>
        </p:nvSpPr>
        <p:spPr>
          <a:xfrm rot="10800000">
            <a:off x="1244576" y="2419019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5" name="Rectangle 464"/>
          <p:cNvSpPr/>
          <p:nvPr/>
        </p:nvSpPr>
        <p:spPr>
          <a:xfrm rot="10800000">
            <a:off x="1172534" y="2347019"/>
            <a:ext cx="432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6" name="Rectangle 465"/>
          <p:cNvSpPr/>
          <p:nvPr/>
        </p:nvSpPr>
        <p:spPr>
          <a:xfrm rot="10800000">
            <a:off x="1100492" y="2131019"/>
            <a:ext cx="432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7" name="Rectangle 466"/>
          <p:cNvSpPr/>
          <p:nvPr/>
        </p:nvSpPr>
        <p:spPr>
          <a:xfrm rot="10800000">
            <a:off x="1028450" y="1771019"/>
            <a:ext cx="432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3027231" y="2528754"/>
            <a:ext cx="432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096527" y="2528754"/>
            <a:ext cx="4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165823" y="2528754"/>
            <a:ext cx="43200" cy="5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3235119" y="2528754"/>
            <a:ext cx="43200" cy="5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3306796" y="2528754"/>
            <a:ext cx="4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3380854" y="2528754"/>
            <a:ext cx="4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3449414" y="2528754"/>
            <a:ext cx="43200" cy="7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3518710" y="2528754"/>
            <a:ext cx="43200" cy="7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3588006" y="2528754"/>
            <a:ext cx="43200" cy="7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3657302" y="2528754"/>
            <a:ext cx="43200" cy="7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3728979" y="2528754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3803037" y="2528754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3871597" y="2528754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3940893" y="2528754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4010189" y="2528754"/>
            <a:ext cx="432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4079485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4151162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4225220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4296161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4365457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4434753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4504049" y="2528754"/>
            <a:ext cx="432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575726" y="2528754"/>
            <a:ext cx="4320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4649784" y="2528754"/>
            <a:ext cx="4320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4723106" y="2528754"/>
            <a:ext cx="432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4792402" y="2528754"/>
            <a:ext cx="432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861698" y="2528754"/>
            <a:ext cx="432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930994" y="2528754"/>
            <a:ext cx="432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5002671" y="2528754"/>
            <a:ext cx="432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076729" y="2528754"/>
            <a:ext cx="432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150051" y="2528754"/>
            <a:ext cx="432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5219347" y="2528754"/>
            <a:ext cx="432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5288643" y="2528754"/>
            <a:ext cx="432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5357939" y="2528754"/>
            <a:ext cx="43200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5429616" y="2528754"/>
            <a:ext cx="432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5503674" y="2528754"/>
            <a:ext cx="432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5586520" y="2528754"/>
            <a:ext cx="432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5655816" y="2528754"/>
            <a:ext cx="432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5725112" y="2528754"/>
            <a:ext cx="432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5794408" y="2528754"/>
            <a:ext cx="43200" cy="29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5866085" y="2528754"/>
            <a:ext cx="43200" cy="29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5940143" y="2528754"/>
            <a:ext cx="43200" cy="3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6022989" y="2528754"/>
            <a:ext cx="43200" cy="3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6092285" y="2528754"/>
            <a:ext cx="432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6161581" y="2528754"/>
            <a:ext cx="432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6230877" y="2528754"/>
            <a:ext cx="432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6302554" y="2528754"/>
            <a:ext cx="432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6376612" y="2528754"/>
            <a:ext cx="43200" cy="33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6454696" y="2528754"/>
            <a:ext cx="43200" cy="33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6523992" y="2528754"/>
            <a:ext cx="432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6593288" y="2528754"/>
            <a:ext cx="432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6662584" y="2528754"/>
            <a:ext cx="432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6734261" y="2528754"/>
            <a:ext cx="432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6808319" y="2528754"/>
            <a:ext cx="432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881641" y="2528754"/>
            <a:ext cx="432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950937" y="2528754"/>
            <a:ext cx="432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020233" y="2528754"/>
            <a:ext cx="432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089529" y="2528754"/>
            <a:ext cx="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7161206" y="2528754"/>
            <a:ext cx="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7235264" y="2528754"/>
            <a:ext cx="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7308586" y="2528754"/>
            <a:ext cx="43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7377882" y="2528754"/>
            <a:ext cx="432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7447178" y="2528754"/>
            <a:ext cx="432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7516474" y="2528754"/>
            <a:ext cx="43200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7588151" y="2528754"/>
            <a:ext cx="43200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7662209" y="2528754"/>
            <a:ext cx="43200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7735531" y="2528754"/>
            <a:ext cx="432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7804827" y="2528754"/>
            <a:ext cx="432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7874123" y="2528754"/>
            <a:ext cx="432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7943419" y="2528754"/>
            <a:ext cx="432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8015096" y="2528754"/>
            <a:ext cx="432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8089154" y="2528754"/>
            <a:ext cx="432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8162476" y="2528754"/>
            <a:ext cx="432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8231772" y="2528754"/>
            <a:ext cx="432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542" name="Straight Connector 541"/>
          <p:cNvCxnSpPr/>
          <p:nvPr/>
        </p:nvCxnSpPr>
        <p:spPr>
          <a:xfrm>
            <a:off x="996287" y="2790224"/>
            <a:ext cx="7848135" cy="611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3" name="Group 542"/>
          <p:cNvGrpSpPr/>
          <p:nvPr/>
        </p:nvGrpSpPr>
        <p:grpSpPr>
          <a:xfrm>
            <a:off x="151126" y="1552260"/>
            <a:ext cx="8374513" cy="1937289"/>
            <a:chOff x="2612356" y="2180220"/>
            <a:chExt cx="4336274" cy="2370759"/>
          </a:xfrm>
        </p:grpSpPr>
        <p:grpSp>
          <p:nvGrpSpPr>
            <p:cNvPr id="544" name="Group 543"/>
            <p:cNvGrpSpPr/>
            <p:nvPr/>
          </p:nvGrpSpPr>
          <p:grpSpPr>
            <a:xfrm>
              <a:off x="3019903" y="2333162"/>
              <a:ext cx="3928727" cy="2072210"/>
              <a:chOff x="2351396" y="1973094"/>
              <a:chExt cx="4983757" cy="3926658"/>
            </a:xfrm>
          </p:grpSpPr>
          <p:cxnSp>
            <p:nvCxnSpPr>
              <p:cNvPr id="555" name="Straight Connector 554"/>
              <p:cNvCxnSpPr/>
              <p:nvPr/>
            </p:nvCxnSpPr>
            <p:spPr>
              <a:xfrm>
                <a:off x="2401643" y="1973094"/>
                <a:ext cx="0" cy="3906804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2351396" y="2456953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2351396" y="2951245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2351396" y="3445540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>
                <a:off x="2353063" y="3936330"/>
                <a:ext cx="4982090" cy="350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351396" y="4434126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>
                <a:off x="2351396" y="4928418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>
                <a:off x="2351396" y="5422710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2351396" y="5899752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2351396" y="1982370"/>
                <a:ext cx="4729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5" name="TextBox 544"/>
            <p:cNvSpPr txBox="1"/>
            <p:nvPr/>
          </p:nvSpPr>
          <p:spPr>
            <a:xfrm rot="16200000">
              <a:off x="1888163" y="3251543"/>
              <a:ext cx="1687434" cy="239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 % change in</a:t>
              </a:r>
              <a:b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 lesion SLD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TextBox 545"/>
            <p:cNvSpPr txBox="1"/>
            <p:nvPr/>
          </p:nvSpPr>
          <p:spPr>
            <a:xfrm>
              <a:off x="2833200" y="2180220"/>
              <a:ext cx="212653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TextBox 546"/>
            <p:cNvSpPr txBox="1"/>
            <p:nvPr/>
          </p:nvSpPr>
          <p:spPr>
            <a:xfrm>
              <a:off x="2872211" y="2440945"/>
              <a:ext cx="173641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TextBox 547"/>
            <p:cNvSpPr txBox="1"/>
            <p:nvPr/>
          </p:nvSpPr>
          <p:spPr>
            <a:xfrm>
              <a:off x="2872211" y="2688828"/>
              <a:ext cx="173641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TextBox 548"/>
            <p:cNvSpPr txBox="1"/>
            <p:nvPr/>
          </p:nvSpPr>
          <p:spPr>
            <a:xfrm>
              <a:off x="2872212" y="2946790"/>
              <a:ext cx="173641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TextBox 549"/>
            <p:cNvSpPr txBox="1"/>
            <p:nvPr/>
          </p:nvSpPr>
          <p:spPr>
            <a:xfrm>
              <a:off x="2911223" y="3213854"/>
              <a:ext cx="134631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TextBox 550"/>
            <p:cNvSpPr txBox="1"/>
            <p:nvPr/>
          </p:nvSpPr>
          <p:spPr>
            <a:xfrm>
              <a:off x="2833200" y="3470734"/>
              <a:ext cx="212653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–25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2833200" y="3731792"/>
              <a:ext cx="212653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–50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TextBox 552"/>
            <p:cNvSpPr txBox="1"/>
            <p:nvPr/>
          </p:nvSpPr>
          <p:spPr>
            <a:xfrm>
              <a:off x="2833200" y="3997401"/>
              <a:ext cx="212653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–75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TextBox 553"/>
            <p:cNvSpPr txBox="1"/>
            <p:nvPr/>
          </p:nvSpPr>
          <p:spPr>
            <a:xfrm>
              <a:off x="2794188" y="4240249"/>
              <a:ext cx="251664" cy="3107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–100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93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34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The DCR was promising and indicative of anti-tumour activity in patients with locally advanced pancreatic cancer treated with nab-paclitaxel + gemcitabine </a:t>
            </a:r>
          </a:p>
          <a:p>
            <a:r>
              <a:rPr lang="en-GB" b="1" dirty="0"/>
              <a:t>All patients were unresectable at baseline, yet 15% were resectable after the induction phase and all of these patients underwent R0 or R1 resection</a:t>
            </a:r>
          </a:p>
          <a:p>
            <a:r>
              <a:rPr lang="en-GB" b="1" dirty="0"/>
              <a:t>Nab-paclitaxel + gemcitabine had a tolerable safety profile</a:t>
            </a:r>
            <a:endParaRPr lang="en-US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622PD: nab-Paclitaxel </a:t>
            </a:r>
            <a:r>
              <a:rPr lang="en-US" dirty="0"/>
              <a:t>(nab-P) plus gemcitabine (G) for patients (</a:t>
            </a:r>
            <a:r>
              <a:rPr lang="en-US" dirty="0" err="1"/>
              <a:t>Pts</a:t>
            </a:r>
            <a:r>
              <a:rPr lang="en-US" dirty="0"/>
              <a:t>) with locally advanced pancreatic cancer (LAPC): Interim efficacy and safety results from the Phase 2 LAPACT </a:t>
            </a:r>
            <a:r>
              <a:rPr lang="en-US" dirty="0" smtClean="0"/>
              <a:t>Trial – Philip PA, et al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Philip PA,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622PD</a:t>
            </a:r>
            <a:endParaRPr lang="en-US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2557995"/>
              </p:ext>
            </p:extLst>
          </p:nvPr>
        </p:nvGraphicFramePr>
        <p:xfrm>
          <a:off x="369888" y="1605315"/>
          <a:ext cx="8295647" cy="2870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92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1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1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5684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TRAEs in ≥5% patients, n (%)</a:t>
                      </a:r>
                      <a:endParaRPr lang="en-GB" sz="14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Nab-paclitaxel + gemcitabine, n=106</a:t>
                      </a:r>
                      <a:endParaRPr lang="en-GB" sz="14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25684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b="1" noProof="0" dirty="0" smtClean="0">
                          <a:solidFill>
                            <a:schemeClr val="tx2"/>
                          </a:solidFill>
                        </a:rPr>
                        <a:t>All grades</a:t>
                      </a:r>
                      <a:endParaRPr lang="en-GB" sz="14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b="1" noProof="0" dirty="0" smtClean="0">
                          <a:solidFill>
                            <a:schemeClr val="tx2"/>
                          </a:solidFill>
                        </a:rPr>
                        <a:t>Grade ≥3</a:t>
                      </a:r>
                      <a:endParaRPr lang="en-GB" sz="14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05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Patients with ≥1 AE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105 (99.1)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85 (80.2)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68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Neutropenia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61 (57.5)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43 (40.6)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68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Anaemia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50 (47.2)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12 (11.3)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05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Fatigue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53 (50.0)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11 (10.4)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68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Asthenia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37 (34.9)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8 (7.5)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568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Hyperglycaemia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12 (11.3)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7 (6.6)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</a:tr>
              <a:tr h="12568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Thrombocytopenia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44 (41.5)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7 (6.6)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12568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ALT increased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20 (18.9)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</a:rPr>
                        <a:t>6 (5.7)</a:t>
                      </a: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80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AutoShape 19"/>
          <p:cNvCxnSpPr>
            <a:cxnSpLocks noChangeShapeType="1"/>
            <a:endCxn id="41" idx="1"/>
          </p:cNvCxnSpPr>
          <p:nvPr/>
        </p:nvCxnSpPr>
        <p:spPr bwMode="auto">
          <a:xfrm flipV="1">
            <a:off x="2170448" y="3174583"/>
            <a:ext cx="1037512" cy="4483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623PD: </a:t>
            </a:r>
            <a:r>
              <a:rPr lang="en-GB" dirty="0"/>
              <a:t>A phase I and randomized phase II trial to evaluate the efficacy and safety of nab-paclitaxel (nab-P) in combination with gemcitabine (G) for the treatment of patients with ECOG 2 advanced pancreatic cancer (PDAC</a:t>
            </a:r>
            <a:r>
              <a:rPr lang="en-GB" dirty="0" smtClean="0"/>
              <a:t>) </a:t>
            </a:r>
            <a:br>
              <a:rPr lang="en-GB" dirty="0" smtClean="0"/>
            </a:br>
            <a:r>
              <a:rPr lang="en-GB" dirty="0" smtClean="0"/>
              <a:t>– Hidalgo M, et al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333484" cy="487363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GB" dirty="0" smtClean="0"/>
              <a:t>Gemcitabine </a:t>
            </a:r>
            <a:r>
              <a:rPr lang="en-GB" dirty="0"/>
              <a:t>1000 mg/m</a:t>
            </a:r>
            <a:r>
              <a:rPr lang="en-GB" baseline="30000" dirty="0"/>
              <a:t>2</a:t>
            </a:r>
            <a:r>
              <a:rPr lang="en-GB" dirty="0"/>
              <a:t> </a:t>
            </a:r>
            <a:r>
              <a:rPr lang="en-GB" dirty="0" smtClean="0"/>
              <a:t>+ nab-paclitaxel </a:t>
            </a:r>
            <a:r>
              <a:rPr lang="en-GB" dirty="0"/>
              <a:t>150 </a:t>
            </a:r>
            <a:r>
              <a:rPr lang="en-GB" dirty="0" smtClean="0"/>
              <a:t>mg/m</a:t>
            </a:r>
            <a:r>
              <a:rPr lang="en-GB" baseline="30000" dirty="0"/>
              <a:t>2</a:t>
            </a:r>
            <a:r>
              <a:rPr lang="en-GB" dirty="0" smtClean="0"/>
              <a:t> (</a:t>
            </a:r>
            <a:r>
              <a:rPr lang="en-GB" b="1" dirty="0" smtClean="0"/>
              <a:t>Arm </a:t>
            </a:r>
            <a:r>
              <a:rPr lang="en-GB" b="1" dirty="0"/>
              <a:t>B</a:t>
            </a:r>
            <a:r>
              <a:rPr lang="en-GB" dirty="0"/>
              <a:t>) or 125 </a:t>
            </a:r>
            <a:r>
              <a:rPr lang="en-GB" dirty="0" smtClean="0"/>
              <a:t>mg/m</a:t>
            </a:r>
            <a:r>
              <a:rPr lang="en-GB" baseline="30000" dirty="0"/>
              <a:t>2</a:t>
            </a:r>
            <a:r>
              <a:rPr lang="en-GB" dirty="0" smtClean="0"/>
              <a:t> (</a:t>
            </a:r>
            <a:r>
              <a:rPr lang="en-GB" b="1" dirty="0" smtClean="0"/>
              <a:t>Arm </a:t>
            </a:r>
            <a:r>
              <a:rPr lang="en-GB" b="1" dirty="0"/>
              <a:t>D</a:t>
            </a:r>
            <a:r>
              <a:rPr lang="en-GB" dirty="0" smtClean="0"/>
              <a:t>) weeks 1, 3/4, </a:t>
            </a:r>
            <a:r>
              <a:rPr lang="en-GB" dirty="0"/>
              <a:t>or </a:t>
            </a:r>
            <a:r>
              <a:rPr lang="en-GB" dirty="0" smtClean="0"/>
              <a:t>gemcitabine </a:t>
            </a:r>
            <a:r>
              <a:rPr lang="en-GB" dirty="0"/>
              <a:t>1000 mg/m</a:t>
            </a:r>
            <a:r>
              <a:rPr lang="en-GB" baseline="30000" dirty="0"/>
              <a:t>2</a:t>
            </a:r>
            <a:r>
              <a:rPr lang="en-GB" dirty="0" smtClean="0"/>
              <a:t> + nab-paclitaxel </a:t>
            </a:r>
            <a:r>
              <a:rPr lang="en-GB" dirty="0"/>
              <a:t>100 </a:t>
            </a:r>
            <a:r>
              <a:rPr lang="en-GB" dirty="0" smtClean="0"/>
              <a:t>mg/m</a:t>
            </a:r>
            <a:r>
              <a:rPr lang="en-GB" baseline="30000" dirty="0"/>
              <a:t>2</a:t>
            </a:r>
            <a:r>
              <a:rPr lang="en-GB" dirty="0" smtClean="0"/>
              <a:t> (</a:t>
            </a:r>
            <a:r>
              <a:rPr lang="en-GB" b="1" dirty="0" smtClean="0"/>
              <a:t>Arm </a:t>
            </a:r>
            <a:r>
              <a:rPr lang="en-GB" b="1" dirty="0"/>
              <a:t>C</a:t>
            </a:r>
            <a:r>
              <a:rPr lang="en-GB" dirty="0"/>
              <a:t>) or 125 </a:t>
            </a:r>
            <a:r>
              <a:rPr lang="en-GB" dirty="0" smtClean="0"/>
              <a:t>mg/m</a:t>
            </a:r>
            <a:r>
              <a:rPr lang="en-GB" baseline="30000" dirty="0"/>
              <a:t>2</a:t>
            </a:r>
            <a:r>
              <a:rPr lang="en-GB" dirty="0" smtClean="0"/>
              <a:t> (</a:t>
            </a:r>
            <a:r>
              <a:rPr lang="en-GB" b="1" dirty="0" smtClean="0"/>
              <a:t>Arm </a:t>
            </a:r>
            <a:r>
              <a:rPr lang="en-GB" b="1" dirty="0"/>
              <a:t>E</a:t>
            </a:r>
            <a:r>
              <a:rPr lang="en-GB" dirty="0"/>
              <a:t>) </a:t>
            </a:r>
            <a:r>
              <a:rPr lang="en-GB" dirty="0" smtClean="0"/>
              <a:t>weeks 1, 2, 3/4</a:t>
            </a:r>
            <a:r>
              <a:rPr lang="en-US" dirty="0" smtClean="0"/>
              <a:t>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GB" altLang="zh-CN" baseline="30000" dirty="0" smtClean="0">
                <a:solidFill>
                  <a:schemeClr val="tx1"/>
                </a:solidFill>
                <a:ea typeface="SimSun" pitchFamily="2" charset="-122"/>
              </a:rPr>
              <a:t>†</a:t>
            </a:r>
            <a:r>
              <a:rPr lang="en-GB" altLang="zh-CN" dirty="0" smtClean="0">
                <a:ea typeface="SimSun" pitchFamily="2" charset="-122"/>
              </a:rPr>
              <a:t>1000 mg/m</a:t>
            </a:r>
            <a:r>
              <a:rPr lang="en-GB" altLang="zh-CN" baseline="30000" dirty="0" smtClean="0">
                <a:ea typeface="SimSun" pitchFamily="2" charset="-122"/>
              </a:rPr>
              <a:t>2 </a:t>
            </a:r>
            <a:r>
              <a:rPr lang="en-US" altLang="zh-CN" dirty="0" smtClean="0"/>
              <a:t>IV weeks 1, 2, 3/4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Hidalgo M, et </a:t>
            </a:r>
            <a:r>
              <a:rPr lang="en-US" dirty="0" smtClean="0"/>
              <a:t>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en-US" dirty="0" smtClean="0"/>
              <a:t> 623PD</a:t>
            </a:r>
            <a:endParaRPr lang="en-US" dirty="0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094062" y="3735563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8" name="AutoShape 15"/>
          <p:cNvCxnSpPr>
            <a:cxnSpLocks noChangeShapeType="1"/>
            <a:stCxn id="7" idx="0"/>
            <a:endCxn id="13" idx="1"/>
          </p:cNvCxnSpPr>
          <p:nvPr/>
        </p:nvCxnSpPr>
        <p:spPr bwMode="auto">
          <a:xfrm rot="5400000" flipH="1" flipV="1">
            <a:off x="5420330" y="3338033"/>
            <a:ext cx="363060" cy="432001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221210" y="3108185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11" name="AutoShape 19"/>
          <p:cNvCxnSpPr>
            <a:cxnSpLocks noChangeShapeType="1"/>
          </p:cNvCxnSpPr>
          <p:nvPr/>
        </p:nvCxnSpPr>
        <p:spPr bwMode="auto">
          <a:xfrm>
            <a:off x="2170448" y="4027663"/>
            <a:ext cx="2917026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2" name="AutoShape 21"/>
          <p:cNvCxnSpPr>
            <a:cxnSpLocks noChangeShapeType="1"/>
            <a:stCxn id="13" idx="3"/>
            <a:endCxn id="9" idx="1"/>
          </p:cNvCxnSpPr>
          <p:nvPr/>
        </p:nvCxnSpPr>
        <p:spPr bwMode="auto">
          <a:xfrm>
            <a:off x="7857197" y="3372503"/>
            <a:ext cx="364013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817861" y="2778503"/>
            <a:ext cx="2039336" cy="1188000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>
              <a:lnSpc>
                <a:spcPts val="1800"/>
              </a:lnSpc>
            </a:pPr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Arm C:</a:t>
            </a:r>
          </a:p>
          <a:p>
            <a:pPr algn="ctr" defTabSz="892175" eaLnBrk="0" hangingPunct="0">
              <a:lnSpc>
                <a:spcPts val="1800"/>
              </a:lnSpc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Nab-paclitaxel 100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mg/m</a:t>
            </a:r>
            <a:r>
              <a:rPr lang="en-GB" altLang="zh-CN" baseline="30000" dirty="0">
                <a:solidFill>
                  <a:srgbClr val="FFFFFF"/>
                </a:solidFill>
                <a:ea typeface="SimSun" pitchFamily="2" charset="-122"/>
              </a:rPr>
              <a:t>2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+ gemcitabine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</a:p>
          <a:p>
            <a:pPr algn="ctr" defTabSz="892175" eaLnBrk="0" hangingPunct="0">
              <a:lnSpc>
                <a:spcPts val="1800"/>
              </a:lnSpc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n=112) 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88" y="1295400"/>
            <a:ext cx="8404225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600" b="1" dirty="0">
                <a:solidFill>
                  <a:srgbClr val="4D4D4D"/>
                </a:solidFill>
              </a:rPr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4D4D4D"/>
                </a:solidFill>
              </a:rPr>
              <a:t>To select </a:t>
            </a:r>
            <a:r>
              <a:rPr lang="en-GB" sz="1600" dirty="0">
                <a:solidFill>
                  <a:srgbClr val="4D4D4D"/>
                </a:solidFill>
              </a:rPr>
              <a:t>a tolerable dose </a:t>
            </a:r>
            <a:r>
              <a:rPr lang="en-GB" sz="1600" dirty="0" smtClean="0">
                <a:solidFill>
                  <a:srgbClr val="4D4D4D"/>
                </a:solidFill>
              </a:rPr>
              <a:t>of 1L nab-paclitaxel + gemcitabine (phase 1) </a:t>
            </a:r>
            <a:r>
              <a:rPr lang="en-GB" sz="1600" dirty="0">
                <a:solidFill>
                  <a:srgbClr val="4D4D4D"/>
                </a:solidFill>
              </a:rPr>
              <a:t>and to evaluate </a:t>
            </a:r>
            <a:r>
              <a:rPr lang="en-GB" sz="1600" dirty="0" smtClean="0">
                <a:solidFill>
                  <a:srgbClr val="4D4D4D"/>
                </a:solidFill>
              </a:rPr>
              <a:t>its </a:t>
            </a:r>
            <a:r>
              <a:rPr lang="en-GB" sz="1600" dirty="0">
                <a:solidFill>
                  <a:srgbClr val="4D4D4D"/>
                </a:solidFill>
              </a:rPr>
              <a:t>efficacy </a:t>
            </a:r>
            <a:r>
              <a:rPr lang="en-GB" sz="1600" dirty="0" smtClean="0">
                <a:solidFill>
                  <a:srgbClr val="4D4D4D"/>
                </a:solidFill>
              </a:rPr>
              <a:t>(phase 2) </a:t>
            </a:r>
            <a:r>
              <a:rPr lang="en-GB" sz="1600" dirty="0">
                <a:solidFill>
                  <a:srgbClr val="4D4D4D"/>
                </a:solidFill>
              </a:rPr>
              <a:t>in patients </a:t>
            </a:r>
            <a:r>
              <a:rPr lang="en-GB" sz="1600" dirty="0" smtClean="0">
                <a:solidFill>
                  <a:srgbClr val="4D4D4D"/>
                </a:solidFill>
              </a:rPr>
              <a:t>with advanced pancreatic cancer</a:t>
            </a:r>
            <a:endParaRPr lang="en-US" sz="1600" dirty="0">
              <a:solidFill>
                <a:srgbClr val="4D4D4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4D4D4D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98448" y="2613057"/>
            <a:ext cx="1872000" cy="23057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ts val="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Previously untreated, advanced 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pancreatic cancer </a:t>
            </a:r>
            <a:endParaRPr lang="en-US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ECOG PS 2 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65124" y="5239516"/>
            <a:ext cx="4130676" cy="79904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</a:rPr>
              <a:t>PRIMARY </a:t>
            </a:r>
            <a:r>
              <a:rPr lang="en-GB" b="1" dirty="0" smtClean="0">
                <a:solidFill>
                  <a:schemeClr val="bg2"/>
                </a:solidFill>
              </a:rPr>
              <a:t>ENDPOINT</a:t>
            </a:r>
            <a:endParaRPr lang="en-GB" b="1" dirty="0">
              <a:solidFill>
                <a:schemeClr val="bg2"/>
              </a:solidFill>
            </a:endParaRPr>
          </a:p>
          <a:p>
            <a:r>
              <a:rPr lang="en-GB" dirty="0" smtClean="0"/>
              <a:t>OS</a:t>
            </a:r>
            <a:endParaRPr lang="en-GB" dirty="0"/>
          </a:p>
          <a:p>
            <a:endParaRPr lang="en-GB" dirty="0"/>
          </a:p>
        </p:txBody>
      </p:sp>
      <p:sp>
        <p:nvSpPr>
          <p:cNvPr id="17" name="Content Placeholder 26"/>
          <p:cNvSpPr txBox="1">
            <a:spLocks/>
          </p:cNvSpPr>
          <p:nvPr/>
        </p:nvSpPr>
        <p:spPr>
          <a:xfrm>
            <a:off x="4648200" y="5239516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PFS, ORR, safety</a:t>
            </a:r>
            <a:endParaRPr lang="en-GB" dirty="0"/>
          </a:p>
        </p:txBody>
      </p:sp>
      <p:cxnSp>
        <p:nvCxnSpPr>
          <p:cNvPr id="18" name="AutoShape 16"/>
          <p:cNvCxnSpPr>
            <a:cxnSpLocks noChangeShapeType="1"/>
            <a:stCxn id="7" idx="4"/>
            <a:endCxn id="21" idx="1"/>
          </p:cNvCxnSpPr>
          <p:nvPr/>
        </p:nvCxnSpPr>
        <p:spPr bwMode="auto">
          <a:xfrm rot="16200000" flipH="1">
            <a:off x="5427435" y="4278187"/>
            <a:ext cx="345624" cy="4287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8221210" y="4401068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20" name="AutoShape 20"/>
          <p:cNvCxnSpPr>
            <a:cxnSpLocks noChangeShapeType="1"/>
            <a:stCxn id="21" idx="3"/>
            <a:endCxn id="19" idx="1"/>
          </p:cNvCxnSpPr>
          <p:nvPr/>
        </p:nvCxnSpPr>
        <p:spPr bwMode="auto">
          <a:xfrm>
            <a:off x="7857197" y="4665387"/>
            <a:ext cx="36401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814635" y="4071387"/>
            <a:ext cx="2042562" cy="1188000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>
              <a:lnSpc>
                <a:spcPts val="1800"/>
              </a:lnSpc>
            </a:pPr>
            <a:r>
              <a:rPr lang="en-GB" altLang="zh-CN" b="1" dirty="0" smtClean="0">
                <a:solidFill>
                  <a:srgbClr val="4D4D4D"/>
                </a:solidFill>
                <a:ea typeface="SimSun" pitchFamily="2" charset="-122"/>
              </a:rPr>
              <a:t>Arm E:</a:t>
            </a:r>
          </a:p>
          <a:p>
            <a:pPr algn="ctr" defTabSz="892175" eaLnBrk="0" hangingPunct="0">
              <a:lnSpc>
                <a:spcPts val="1800"/>
              </a:lnSpc>
            </a:pP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Nab-paclitaxel 125 </a:t>
            </a: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mg/m</a:t>
            </a:r>
            <a:r>
              <a:rPr lang="en-GB" altLang="zh-CN" baseline="30000" dirty="0">
                <a:solidFill>
                  <a:srgbClr val="4D4D4D"/>
                </a:solidFill>
                <a:ea typeface="SimSun" pitchFamily="2" charset="-122"/>
              </a:rPr>
              <a:t>2</a:t>
            </a: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 + gemcitabine</a:t>
            </a:r>
            <a:r>
              <a:rPr lang="en-GB" altLang="zh-CN" baseline="30000" dirty="0" smtClean="0">
                <a:solidFill>
                  <a:srgbClr val="4D4D4D"/>
                </a:solidFill>
                <a:ea typeface="SimSun" pitchFamily="2" charset="-122"/>
              </a:rPr>
              <a:t>†</a:t>
            </a:r>
          </a:p>
          <a:p>
            <a:pPr algn="ctr" defTabSz="892175" eaLnBrk="0" hangingPunct="0">
              <a:lnSpc>
                <a:spcPts val="1800"/>
              </a:lnSpc>
            </a:pP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(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n=112) 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3207960" y="2499287"/>
            <a:ext cx="1764000" cy="1350591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4 doses* of nab-paclitaxel + gemcitabine (</a:t>
            </a:r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Arms B–E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) (n=24)</a:t>
            </a:r>
            <a:endParaRPr lang="en-GB" altLang="zh-CN" baseline="30000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331812" y="2886966"/>
            <a:ext cx="583595" cy="5842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7960" y="2133335"/>
            <a:ext cx="17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D4D4D"/>
                </a:solidFill>
              </a:rPr>
              <a:t>Phase 1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17862" y="2205625"/>
            <a:ext cx="19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D4D4D"/>
                </a:solidFill>
              </a:rPr>
              <a:t>Phase 2</a:t>
            </a:r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48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13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43882"/>
                </a:solidFill>
              </a:rPr>
              <a:t>623PD: A phase I and randomized phase II trial to evaluate the efficacy and safety of nab-paclitaxel (nab-P) in combination with gemcitabine (G) for the treatment of patients with ECOG 2 advanced pancreatic cancer (PDAC) </a:t>
            </a:r>
            <a:r>
              <a:rPr lang="en-GB" dirty="0" smtClean="0">
                <a:solidFill>
                  <a:srgbClr val="043882"/>
                </a:solidFill>
              </a:rPr>
              <a:t/>
            </a:r>
            <a:br>
              <a:rPr lang="en-GB" dirty="0" smtClean="0">
                <a:solidFill>
                  <a:srgbClr val="043882"/>
                </a:solidFill>
              </a:rPr>
            </a:br>
            <a:r>
              <a:rPr lang="en-GB" dirty="0" smtClean="0">
                <a:solidFill>
                  <a:srgbClr val="043882"/>
                </a:solidFill>
              </a:rPr>
              <a:t>– Hidalgo </a:t>
            </a:r>
            <a:r>
              <a:rPr lang="en-GB" dirty="0">
                <a:solidFill>
                  <a:srgbClr val="043882"/>
                </a:solidFill>
              </a:rPr>
              <a:t>M, et al </a:t>
            </a:r>
            <a:endParaRPr lang="en-US" dirty="0"/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Hidalgo M, et 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623PD</a:t>
            </a:r>
          </a:p>
        </p:txBody>
      </p:sp>
      <p:graphicFrame>
        <p:nvGraphicFramePr>
          <p:cNvPr id="14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5218070"/>
              </p:ext>
            </p:extLst>
          </p:nvPr>
        </p:nvGraphicFramePr>
        <p:xfrm>
          <a:off x="369888" y="5305099"/>
          <a:ext cx="8382225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2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4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(95%CI)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 C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 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20.7 (13.2, 28.3)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22.7 (14.9, 30.6)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Clinical benefit rate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64.9 (56.0, 73.7)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71.8 (63.4, 80.2)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2506386" y="148154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OS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775907" y="14815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PFS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602904" y="3095059"/>
            <a:ext cx="219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6-month </a:t>
            </a:r>
            <a:r>
              <a:rPr lang="en-GB" sz="1200" b="1" dirty="0">
                <a:solidFill>
                  <a:srgbClr val="000000"/>
                </a:solidFill>
              </a:rPr>
              <a:t>OS, % (</a:t>
            </a:r>
            <a:r>
              <a:rPr lang="en-GB" sz="1200" b="1" dirty="0" smtClean="0">
                <a:solidFill>
                  <a:srgbClr val="000000"/>
                </a:solidFill>
              </a:rPr>
              <a:t>95%CI</a:t>
            </a:r>
            <a:r>
              <a:rPr lang="en-GB" sz="1200" b="1" dirty="0">
                <a:solidFill>
                  <a:srgbClr val="000000"/>
                </a:solidFill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• Arm C: 63.8 (54.8, 72.8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• Arm E: 67.9 (59.1, </a:t>
            </a:r>
            <a:r>
              <a:rPr lang="en-US" sz="1200" dirty="0" smtClean="0">
                <a:solidFill>
                  <a:srgbClr val="000000"/>
                </a:solidFill>
              </a:rPr>
              <a:t>76.7)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485729" y="3095022"/>
            <a:ext cx="2071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60-month </a:t>
            </a:r>
            <a:r>
              <a:rPr lang="en-US" sz="1200" b="1" dirty="0">
                <a:solidFill>
                  <a:srgbClr val="000000"/>
                </a:solidFill>
              </a:rPr>
              <a:t>PFS, % (</a:t>
            </a:r>
            <a:r>
              <a:rPr lang="en-US" sz="1200" b="1" dirty="0" smtClean="0">
                <a:solidFill>
                  <a:srgbClr val="000000"/>
                </a:solidFill>
              </a:rPr>
              <a:t>95%CI</a:t>
            </a:r>
            <a:r>
              <a:rPr lang="en-US" sz="1200" b="1" dirty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• Arm C: 43.6 (34.2, 53.0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• Arm E: 58.2 (48.8, 67.6)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41647" y="1583761"/>
            <a:ext cx="4830398" cy="3592215"/>
            <a:chOff x="2112242" y="2295475"/>
            <a:chExt cx="4622858" cy="2561587"/>
          </a:xfrm>
        </p:grpSpPr>
        <p:grpSp>
          <p:nvGrpSpPr>
            <p:cNvPr id="146" name="Group 145"/>
            <p:cNvGrpSpPr/>
            <p:nvPr/>
          </p:nvGrpSpPr>
          <p:grpSpPr>
            <a:xfrm>
              <a:off x="2614623" y="2396465"/>
              <a:ext cx="3909748" cy="2130968"/>
              <a:chOff x="836615" y="2448719"/>
              <a:chExt cx="3909748" cy="2130968"/>
            </a:xfrm>
          </p:grpSpPr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Line 13"/>
              <p:cNvSpPr>
                <a:spLocks noChangeShapeType="1"/>
              </p:cNvSpPr>
              <p:nvPr/>
            </p:nvSpPr>
            <p:spPr bwMode="auto">
              <a:xfrm>
                <a:off x="2929619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Line 14"/>
              <p:cNvSpPr>
                <a:spLocks noChangeShapeType="1"/>
              </p:cNvSpPr>
              <p:nvPr/>
            </p:nvSpPr>
            <p:spPr bwMode="auto">
              <a:xfrm>
                <a:off x="4273553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Line 15"/>
              <p:cNvSpPr>
                <a:spLocks noChangeShapeType="1"/>
              </p:cNvSpPr>
              <p:nvPr/>
            </p:nvSpPr>
            <p:spPr bwMode="auto">
              <a:xfrm>
                <a:off x="3598121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Line 17"/>
              <p:cNvSpPr>
                <a:spLocks noChangeShapeType="1"/>
              </p:cNvSpPr>
              <p:nvPr/>
            </p:nvSpPr>
            <p:spPr bwMode="auto">
              <a:xfrm>
                <a:off x="4746363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Line 18"/>
              <p:cNvSpPr>
                <a:spLocks noChangeShapeType="1"/>
              </p:cNvSpPr>
              <p:nvPr/>
            </p:nvSpPr>
            <p:spPr bwMode="auto">
              <a:xfrm>
                <a:off x="2263303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Line 20"/>
              <p:cNvSpPr>
                <a:spLocks noChangeShapeType="1"/>
              </p:cNvSpPr>
              <p:nvPr/>
            </p:nvSpPr>
            <p:spPr bwMode="auto">
              <a:xfrm>
                <a:off x="1591832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 rot="16200000">
              <a:off x="1694955" y="3309713"/>
              <a:ext cx="1099671" cy="265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Cumulative survival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183918" y="4659536"/>
              <a:ext cx="1062599" cy="19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Time,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302702" y="2295475"/>
              <a:ext cx="380771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1.0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302702" y="2712954"/>
              <a:ext cx="380771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0.8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302702" y="3128695"/>
              <a:ext cx="380771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0.6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302702" y="3544434"/>
              <a:ext cx="380771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302702" y="3960174"/>
              <a:ext cx="380771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425433" y="4375915"/>
              <a:ext cx="258040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79355" y="4522748"/>
              <a:ext cx="258041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240507" y="4522748"/>
              <a:ext cx="258041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880385" y="4522748"/>
              <a:ext cx="339349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34223" y="4522748"/>
              <a:ext cx="339349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10199" y="4522748"/>
              <a:ext cx="339349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880466" y="4522748"/>
              <a:ext cx="339349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395751" y="4522748"/>
              <a:ext cx="339349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30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694250" y="1800819"/>
            <a:ext cx="3021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60D27"/>
                </a:solidFill>
              </a:rPr>
              <a:t>Arm </a:t>
            </a:r>
            <a:r>
              <a:rPr lang="en-US" sz="1200" b="1" dirty="0">
                <a:solidFill>
                  <a:srgbClr val="B60D27"/>
                </a:solidFill>
              </a:rPr>
              <a:t>C:</a:t>
            </a:r>
            <a:r>
              <a:rPr lang="en-US" sz="1200" dirty="0">
                <a:solidFill>
                  <a:srgbClr val="4D4D4D"/>
                </a:solidFill>
              </a:rPr>
              <a:t> </a:t>
            </a:r>
            <a:r>
              <a:rPr lang="en-US" sz="1200" dirty="0" smtClean="0">
                <a:solidFill>
                  <a:srgbClr val="4D4D4D"/>
                </a:solidFill>
              </a:rPr>
              <a:t/>
            </a:r>
            <a:br>
              <a:rPr lang="en-US" sz="1200" dirty="0" smtClean="0">
                <a:solidFill>
                  <a:srgbClr val="4D4D4D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Median: 7.8 months (95%CI 6.4,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9.1)</a:t>
            </a:r>
          </a:p>
          <a:p>
            <a:r>
              <a:rPr lang="en-US" sz="1200" b="1" dirty="0">
                <a:solidFill>
                  <a:srgbClr val="B2C0D8"/>
                </a:solidFill>
              </a:rPr>
              <a:t>Arm </a:t>
            </a:r>
            <a:r>
              <a:rPr lang="en-US" sz="1200" b="1" dirty="0" smtClean="0">
                <a:solidFill>
                  <a:srgbClr val="B2C0D8"/>
                </a:solidFill>
              </a:rPr>
              <a:t>E</a:t>
            </a:r>
            <a:r>
              <a:rPr lang="en-US" sz="1200" b="1" dirty="0" smtClean="0">
                <a:solidFill>
                  <a:srgbClr val="4D4D4D"/>
                </a:solidFill>
              </a:rPr>
              <a:t>: </a:t>
            </a:r>
            <a:r>
              <a:rPr lang="en-US" sz="1200" dirty="0">
                <a:solidFill>
                  <a:srgbClr val="4D4D4D"/>
                </a:solidFill>
              </a:rPr>
              <a:t/>
            </a:r>
            <a:br>
              <a:rPr lang="en-US" sz="1200" dirty="0">
                <a:solidFill>
                  <a:srgbClr val="4D4D4D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Median: </a:t>
            </a:r>
            <a:r>
              <a:rPr lang="en-US" sz="1200" dirty="0" smtClean="0">
                <a:solidFill>
                  <a:srgbClr val="000000"/>
                </a:solidFill>
              </a:rPr>
              <a:t>9.8 months (95%CI 7.9,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11.8)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4D4D4D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013398" y="1800819"/>
            <a:ext cx="3016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60D27"/>
                </a:solidFill>
              </a:rPr>
              <a:t>Arm </a:t>
            </a:r>
            <a:r>
              <a:rPr lang="en-US" sz="1200" b="1" dirty="0">
                <a:solidFill>
                  <a:srgbClr val="B60D27"/>
                </a:solidFill>
              </a:rPr>
              <a:t>C:</a:t>
            </a:r>
            <a:r>
              <a:rPr lang="en-US" sz="1200" dirty="0">
                <a:solidFill>
                  <a:srgbClr val="4D4D4D"/>
                </a:solidFill>
              </a:rPr>
              <a:t> </a:t>
            </a:r>
            <a:r>
              <a:rPr lang="en-US" sz="1200" dirty="0" smtClean="0">
                <a:solidFill>
                  <a:srgbClr val="4D4D4D"/>
                </a:solidFill>
              </a:rPr>
              <a:t/>
            </a:r>
            <a:br>
              <a:rPr lang="en-US" sz="1200" dirty="0" smtClean="0">
                <a:solidFill>
                  <a:srgbClr val="4D4D4D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Median: 5.5 months (95%CI 4.1,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6.9)</a:t>
            </a:r>
          </a:p>
          <a:p>
            <a:r>
              <a:rPr lang="en-US" sz="1200" b="1" dirty="0">
                <a:solidFill>
                  <a:srgbClr val="B2C0D8"/>
                </a:solidFill>
              </a:rPr>
              <a:t>Arm </a:t>
            </a:r>
            <a:r>
              <a:rPr lang="en-US" sz="1200" b="1" dirty="0" smtClean="0">
                <a:solidFill>
                  <a:srgbClr val="B2C0D8"/>
                </a:solidFill>
              </a:rPr>
              <a:t>E</a:t>
            </a:r>
            <a:r>
              <a:rPr lang="en-US" sz="1200" b="1" dirty="0" smtClean="0">
                <a:solidFill>
                  <a:srgbClr val="4D4D4D"/>
                </a:solidFill>
              </a:rPr>
              <a:t>: </a:t>
            </a:r>
            <a:r>
              <a:rPr lang="en-US" sz="1200" dirty="0">
                <a:solidFill>
                  <a:srgbClr val="4D4D4D"/>
                </a:solidFill>
              </a:rPr>
              <a:t/>
            </a:r>
            <a:br>
              <a:rPr lang="en-US" sz="1200" dirty="0">
                <a:solidFill>
                  <a:srgbClr val="4D4D4D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Median: </a:t>
            </a:r>
            <a:r>
              <a:rPr lang="en-US" sz="1200" dirty="0" smtClean="0">
                <a:solidFill>
                  <a:srgbClr val="000000"/>
                </a:solidFill>
              </a:rPr>
              <a:t>6.7 months (95%CI 5.7,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7.7)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4D4D4D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4630135" y="1583761"/>
            <a:ext cx="4251293" cy="3592215"/>
            <a:chOff x="2029182" y="2295475"/>
            <a:chExt cx="4706213" cy="2561587"/>
          </a:xfrm>
        </p:grpSpPr>
        <p:grpSp>
          <p:nvGrpSpPr>
            <p:cNvPr id="179" name="Group 178"/>
            <p:cNvGrpSpPr/>
            <p:nvPr/>
          </p:nvGrpSpPr>
          <p:grpSpPr>
            <a:xfrm>
              <a:off x="2614623" y="2396465"/>
              <a:ext cx="3921468" cy="2130968"/>
              <a:chOff x="836615" y="2448719"/>
              <a:chExt cx="3921468" cy="2130968"/>
            </a:xfrm>
          </p:grpSpPr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Line 13"/>
              <p:cNvSpPr>
                <a:spLocks noChangeShapeType="1"/>
              </p:cNvSpPr>
              <p:nvPr/>
            </p:nvSpPr>
            <p:spPr bwMode="auto">
              <a:xfrm>
                <a:off x="2837591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Line 14"/>
              <p:cNvSpPr>
                <a:spLocks noChangeShapeType="1"/>
              </p:cNvSpPr>
              <p:nvPr/>
            </p:nvSpPr>
            <p:spPr bwMode="auto">
              <a:xfrm>
                <a:off x="4122365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Line 15"/>
              <p:cNvSpPr>
                <a:spLocks noChangeShapeType="1"/>
              </p:cNvSpPr>
              <p:nvPr/>
            </p:nvSpPr>
            <p:spPr bwMode="auto">
              <a:xfrm>
                <a:off x="3479799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Line 17"/>
              <p:cNvSpPr>
                <a:spLocks noChangeShapeType="1"/>
              </p:cNvSpPr>
              <p:nvPr/>
            </p:nvSpPr>
            <p:spPr bwMode="auto">
              <a:xfrm>
                <a:off x="4758083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Line 18"/>
              <p:cNvSpPr>
                <a:spLocks noChangeShapeType="1"/>
              </p:cNvSpPr>
              <p:nvPr/>
            </p:nvSpPr>
            <p:spPr bwMode="auto">
              <a:xfrm>
                <a:off x="2197569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Line 20"/>
              <p:cNvSpPr>
                <a:spLocks noChangeShapeType="1"/>
              </p:cNvSpPr>
              <p:nvPr/>
            </p:nvSpPr>
            <p:spPr bwMode="auto">
              <a:xfrm>
                <a:off x="1558964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5134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 rot="16200000">
              <a:off x="1642848" y="3288942"/>
              <a:ext cx="1079307" cy="306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Cumulative survival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100661" y="4659536"/>
              <a:ext cx="1229114" cy="19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Time,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243033" y="2295475"/>
              <a:ext cx="440440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1.0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243033" y="2712954"/>
              <a:ext cx="440440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0.8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43033" y="3128695"/>
              <a:ext cx="440440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0.6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243033" y="3544434"/>
              <a:ext cx="440440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243033" y="3960174"/>
              <a:ext cx="440440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0.2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384995" y="4375915"/>
              <a:ext cx="298478" cy="1975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559136" y="4522748"/>
              <a:ext cx="298478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187421" y="4522748"/>
              <a:ext cx="298478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788062" y="4522748"/>
              <a:ext cx="392527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415606" y="4522748"/>
              <a:ext cx="392527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065289" y="4522748"/>
              <a:ext cx="392527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702689" y="4522748"/>
              <a:ext cx="392527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342868" y="4522748"/>
              <a:ext cx="392527" cy="1975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30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59473" y="1734229"/>
            <a:ext cx="3929641" cy="2733239"/>
            <a:chOff x="-2648717" y="1491044"/>
            <a:chExt cx="2976072" cy="2042788"/>
          </a:xfrm>
          <a:effectLst/>
        </p:grpSpPr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-2648717" y="1491044"/>
              <a:ext cx="2971800" cy="2000250"/>
            </a:xfrm>
            <a:custGeom>
              <a:avLst/>
              <a:gdLst>
                <a:gd name="T0" fmla="*/ 215 w 312"/>
                <a:gd name="T1" fmla="*/ 210 h 210"/>
                <a:gd name="T2" fmla="*/ 206 w 312"/>
                <a:gd name="T3" fmla="*/ 206 h 210"/>
                <a:gd name="T4" fmla="*/ 203 w 312"/>
                <a:gd name="T5" fmla="*/ 203 h 210"/>
                <a:gd name="T6" fmla="*/ 193 w 312"/>
                <a:gd name="T7" fmla="*/ 198 h 210"/>
                <a:gd name="T8" fmla="*/ 189 w 312"/>
                <a:gd name="T9" fmla="*/ 194 h 210"/>
                <a:gd name="T10" fmla="*/ 185 w 312"/>
                <a:gd name="T11" fmla="*/ 191 h 210"/>
                <a:gd name="T12" fmla="*/ 178 w 312"/>
                <a:gd name="T13" fmla="*/ 187 h 210"/>
                <a:gd name="T14" fmla="*/ 169 w 312"/>
                <a:gd name="T15" fmla="*/ 184 h 210"/>
                <a:gd name="T16" fmla="*/ 166 w 312"/>
                <a:gd name="T17" fmla="*/ 181 h 210"/>
                <a:gd name="T18" fmla="*/ 163 w 312"/>
                <a:gd name="T19" fmla="*/ 177 h 210"/>
                <a:gd name="T20" fmla="*/ 149 w 312"/>
                <a:gd name="T21" fmla="*/ 173 h 210"/>
                <a:gd name="T22" fmla="*/ 143 w 312"/>
                <a:gd name="T23" fmla="*/ 166 h 210"/>
                <a:gd name="T24" fmla="*/ 141 w 312"/>
                <a:gd name="T25" fmla="*/ 161 h 210"/>
                <a:gd name="T26" fmla="*/ 135 w 312"/>
                <a:gd name="T27" fmla="*/ 159 h 210"/>
                <a:gd name="T28" fmla="*/ 129 w 312"/>
                <a:gd name="T29" fmla="*/ 155 h 210"/>
                <a:gd name="T30" fmla="*/ 125 w 312"/>
                <a:gd name="T31" fmla="*/ 153 h 210"/>
                <a:gd name="T32" fmla="*/ 117 w 312"/>
                <a:gd name="T33" fmla="*/ 148 h 210"/>
                <a:gd name="T34" fmla="*/ 112 w 312"/>
                <a:gd name="T35" fmla="*/ 145 h 210"/>
                <a:gd name="T36" fmla="*/ 107 w 312"/>
                <a:gd name="T37" fmla="*/ 142 h 210"/>
                <a:gd name="T38" fmla="*/ 104 w 312"/>
                <a:gd name="T39" fmla="*/ 138 h 210"/>
                <a:gd name="T40" fmla="*/ 100 w 312"/>
                <a:gd name="T41" fmla="*/ 135 h 210"/>
                <a:gd name="T42" fmla="*/ 97 w 312"/>
                <a:gd name="T43" fmla="*/ 131 h 210"/>
                <a:gd name="T44" fmla="*/ 93 w 312"/>
                <a:gd name="T45" fmla="*/ 126 h 210"/>
                <a:gd name="T46" fmla="*/ 90 w 312"/>
                <a:gd name="T47" fmla="*/ 123 h 210"/>
                <a:gd name="T48" fmla="*/ 87 w 312"/>
                <a:gd name="T49" fmla="*/ 121 h 210"/>
                <a:gd name="T50" fmla="*/ 85 w 312"/>
                <a:gd name="T51" fmla="*/ 115 h 210"/>
                <a:gd name="T52" fmla="*/ 82 w 312"/>
                <a:gd name="T53" fmla="*/ 111 h 210"/>
                <a:gd name="T54" fmla="*/ 80 w 312"/>
                <a:gd name="T55" fmla="*/ 108 h 210"/>
                <a:gd name="T56" fmla="*/ 77 w 312"/>
                <a:gd name="T57" fmla="*/ 99 h 210"/>
                <a:gd name="T58" fmla="*/ 74 w 312"/>
                <a:gd name="T59" fmla="*/ 92 h 210"/>
                <a:gd name="T60" fmla="*/ 70 w 312"/>
                <a:gd name="T61" fmla="*/ 84 h 210"/>
                <a:gd name="T62" fmla="*/ 63 w 312"/>
                <a:gd name="T63" fmla="*/ 81 h 210"/>
                <a:gd name="T64" fmla="*/ 61 w 312"/>
                <a:gd name="T65" fmla="*/ 78 h 210"/>
                <a:gd name="T66" fmla="*/ 57 w 312"/>
                <a:gd name="T67" fmla="*/ 75 h 210"/>
                <a:gd name="T68" fmla="*/ 53 w 312"/>
                <a:gd name="T69" fmla="*/ 69 h 210"/>
                <a:gd name="T70" fmla="*/ 48 w 312"/>
                <a:gd name="T71" fmla="*/ 67 h 210"/>
                <a:gd name="T72" fmla="*/ 45 w 312"/>
                <a:gd name="T73" fmla="*/ 59 h 210"/>
                <a:gd name="T74" fmla="*/ 39 w 312"/>
                <a:gd name="T75" fmla="*/ 55 h 210"/>
                <a:gd name="T76" fmla="*/ 37 w 312"/>
                <a:gd name="T77" fmla="*/ 52 h 210"/>
                <a:gd name="T78" fmla="*/ 34 w 312"/>
                <a:gd name="T79" fmla="*/ 49 h 210"/>
                <a:gd name="T80" fmla="*/ 31 w 312"/>
                <a:gd name="T81" fmla="*/ 47 h 210"/>
                <a:gd name="T82" fmla="*/ 26 w 312"/>
                <a:gd name="T83" fmla="*/ 43 h 210"/>
                <a:gd name="T84" fmla="*/ 24 w 312"/>
                <a:gd name="T85" fmla="*/ 36 h 210"/>
                <a:gd name="T86" fmla="*/ 18 w 312"/>
                <a:gd name="T87" fmla="*/ 32 h 210"/>
                <a:gd name="T88" fmla="*/ 14 w 312"/>
                <a:gd name="T89" fmla="*/ 29 h 210"/>
                <a:gd name="T90" fmla="*/ 12 w 312"/>
                <a:gd name="T91" fmla="*/ 20 h 210"/>
                <a:gd name="T92" fmla="*/ 9 w 312"/>
                <a:gd name="T93" fmla="*/ 16 h 210"/>
                <a:gd name="T94" fmla="*/ 6 w 312"/>
                <a:gd name="T95" fmla="*/ 11 h 210"/>
                <a:gd name="T96" fmla="*/ 3 w 312"/>
                <a:gd name="T97" fmla="*/ 5 h 210"/>
                <a:gd name="T98" fmla="*/ 0 w 312"/>
                <a:gd name="T9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210">
                  <a:moveTo>
                    <a:pt x="312" y="210"/>
                  </a:moveTo>
                  <a:lnTo>
                    <a:pt x="215" y="210"/>
                  </a:lnTo>
                  <a:lnTo>
                    <a:pt x="215" y="206"/>
                  </a:lnTo>
                  <a:lnTo>
                    <a:pt x="206" y="206"/>
                  </a:lnTo>
                  <a:lnTo>
                    <a:pt x="206" y="203"/>
                  </a:lnTo>
                  <a:lnTo>
                    <a:pt x="203" y="203"/>
                  </a:lnTo>
                  <a:lnTo>
                    <a:pt x="203" y="198"/>
                  </a:lnTo>
                  <a:lnTo>
                    <a:pt x="193" y="198"/>
                  </a:lnTo>
                  <a:lnTo>
                    <a:pt x="193" y="194"/>
                  </a:lnTo>
                  <a:lnTo>
                    <a:pt x="189" y="194"/>
                  </a:lnTo>
                  <a:lnTo>
                    <a:pt x="189" y="191"/>
                  </a:lnTo>
                  <a:lnTo>
                    <a:pt x="185" y="191"/>
                  </a:lnTo>
                  <a:lnTo>
                    <a:pt x="185" y="187"/>
                  </a:lnTo>
                  <a:lnTo>
                    <a:pt x="178" y="187"/>
                  </a:lnTo>
                  <a:lnTo>
                    <a:pt x="178" y="184"/>
                  </a:lnTo>
                  <a:lnTo>
                    <a:pt x="169" y="184"/>
                  </a:lnTo>
                  <a:lnTo>
                    <a:pt x="169" y="181"/>
                  </a:lnTo>
                  <a:lnTo>
                    <a:pt x="166" y="181"/>
                  </a:lnTo>
                  <a:lnTo>
                    <a:pt x="166" y="177"/>
                  </a:lnTo>
                  <a:lnTo>
                    <a:pt x="163" y="177"/>
                  </a:lnTo>
                  <a:lnTo>
                    <a:pt x="163" y="173"/>
                  </a:lnTo>
                  <a:lnTo>
                    <a:pt x="149" y="173"/>
                  </a:lnTo>
                  <a:lnTo>
                    <a:pt x="149" y="166"/>
                  </a:lnTo>
                  <a:lnTo>
                    <a:pt x="143" y="166"/>
                  </a:lnTo>
                  <a:lnTo>
                    <a:pt x="143" y="161"/>
                  </a:lnTo>
                  <a:lnTo>
                    <a:pt x="141" y="161"/>
                  </a:lnTo>
                  <a:lnTo>
                    <a:pt x="141" y="159"/>
                  </a:lnTo>
                  <a:lnTo>
                    <a:pt x="135" y="159"/>
                  </a:lnTo>
                  <a:lnTo>
                    <a:pt x="135" y="155"/>
                  </a:lnTo>
                  <a:lnTo>
                    <a:pt x="129" y="155"/>
                  </a:lnTo>
                  <a:lnTo>
                    <a:pt x="129" y="153"/>
                  </a:lnTo>
                  <a:lnTo>
                    <a:pt x="125" y="153"/>
                  </a:lnTo>
                  <a:lnTo>
                    <a:pt x="125" y="148"/>
                  </a:lnTo>
                  <a:lnTo>
                    <a:pt x="117" y="148"/>
                  </a:lnTo>
                  <a:lnTo>
                    <a:pt x="117" y="145"/>
                  </a:lnTo>
                  <a:lnTo>
                    <a:pt x="112" y="145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7" y="138"/>
                  </a:lnTo>
                  <a:lnTo>
                    <a:pt x="104" y="138"/>
                  </a:lnTo>
                  <a:lnTo>
                    <a:pt x="104" y="135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7" y="126"/>
                  </a:lnTo>
                  <a:lnTo>
                    <a:pt x="93" y="126"/>
                  </a:lnTo>
                  <a:lnTo>
                    <a:pt x="93" y="123"/>
                  </a:lnTo>
                  <a:lnTo>
                    <a:pt x="90" y="123"/>
                  </a:lnTo>
                  <a:lnTo>
                    <a:pt x="90" y="121"/>
                  </a:lnTo>
                  <a:lnTo>
                    <a:pt x="87" y="121"/>
                  </a:lnTo>
                  <a:lnTo>
                    <a:pt x="87" y="115"/>
                  </a:lnTo>
                  <a:lnTo>
                    <a:pt x="85" y="115"/>
                  </a:lnTo>
                  <a:lnTo>
                    <a:pt x="85" y="111"/>
                  </a:lnTo>
                  <a:lnTo>
                    <a:pt x="82" y="111"/>
                  </a:lnTo>
                  <a:lnTo>
                    <a:pt x="82" y="108"/>
                  </a:lnTo>
                  <a:lnTo>
                    <a:pt x="80" y="108"/>
                  </a:lnTo>
                  <a:lnTo>
                    <a:pt x="80" y="99"/>
                  </a:lnTo>
                  <a:lnTo>
                    <a:pt x="77" y="99"/>
                  </a:lnTo>
                  <a:lnTo>
                    <a:pt x="77" y="92"/>
                  </a:lnTo>
                  <a:lnTo>
                    <a:pt x="74" y="92"/>
                  </a:lnTo>
                  <a:lnTo>
                    <a:pt x="74" y="84"/>
                  </a:lnTo>
                  <a:lnTo>
                    <a:pt x="70" y="84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5"/>
                  </a:lnTo>
                  <a:lnTo>
                    <a:pt x="57" y="75"/>
                  </a:lnTo>
                  <a:lnTo>
                    <a:pt x="57" y="69"/>
                  </a:lnTo>
                  <a:lnTo>
                    <a:pt x="53" y="69"/>
                  </a:lnTo>
                  <a:lnTo>
                    <a:pt x="53" y="67"/>
                  </a:lnTo>
                  <a:lnTo>
                    <a:pt x="48" y="67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55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1" y="47"/>
                  </a:lnTo>
                  <a:lnTo>
                    <a:pt x="31" y="43"/>
                  </a:lnTo>
                  <a:lnTo>
                    <a:pt x="26" y="43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1" name="Line 3"/>
            <p:cNvSpPr>
              <a:spLocks noChangeShapeType="1"/>
            </p:cNvSpPr>
            <p:nvPr/>
          </p:nvSpPr>
          <p:spPr bwMode="auto">
            <a:xfrm>
              <a:off x="84958" y="3476682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2" name="Line 4"/>
            <p:cNvSpPr>
              <a:spLocks noChangeShapeType="1"/>
            </p:cNvSpPr>
            <p:nvPr/>
          </p:nvSpPr>
          <p:spPr bwMode="auto">
            <a:xfrm>
              <a:off x="104008" y="3476682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3" name="Line 5"/>
            <p:cNvSpPr>
              <a:spLocks noChangeShapeType="1"/>
            </p:cNvSpPr>
            <p:nvPr/>
          </p:nvSpPr>
          <p:spPr bwMode="auto">
            <a:xfrm>
              <a:off x="-353192" y="3476682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4" name="Line 6"/>
            <p:cNvSpPr>
              <a:spLocks noChangeShapeType="1"/>
            </p:cNvSpPr>
            <p:nvPr/>
          </p:nvSpPr>
          <p:spPr bwMode="auto">
            <a:xfrm>
              <a:off x="-886592" y="3286182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5" name="Line 7"/>
            <p:cNvSpPr>
              <a:spLocks noChangeShapeType="1"/>
            </p:cNvSpPr>
            <p:nvPr/>
          </p:nvSpPr>
          <p:spPr bwMode="auto">
            <a:xfrm>
              <a:off x="-1010417" y="3219507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6" name="Line 8"/>
            <p:cNvSpPr>
              <a:spLocks noChangeShapeType="1"/>
            </p:cNvSpPr>
            <p:nvPr/>
          </p:nvSpPr>
          <p:spPr bwMode="auto">
            <a:xfrm>
              <a:off x="-1248542" y="3048057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7" name="Line 9"/>
            <p:cNvSpPr>
              <a:spLocks noChangeShapeType="1"/>
            </p:cNvSpPr>
            <p:nvPr/>
          </p:nvSpPr>
          <p:spPr bwMode="auto">
            <a:xfrm>
              <a:off x="-1172342" y="3124257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8" name="Line 10"/>
            <p:cNvSpPr>
              <a:spLocks noChangeShapeType="1"/>
            </p:cNvSpPr>
            <p:nvPr/>
          </p:nvSpPr>
          <p:spPr bwMode="auto">
            <a:xfrm>
              <a:off x="-229367" y="3476682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9" name="Line 11"/>
            <p:cNvSpPr>
              <a:spLocks noChangeShapeType="1"/>
            </p:cNvSpPr>
            <p:nvPr/>
          </p:nvSpPr>
          <p:spPr bwMode="auto">
            <a:xfrm>
              <a:off x="-600842" y="3429057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0" name="Line 12"/>
            <p:cNvSpPr>
              <a:spLocks noChangeShapeType="1"/>
            </p:cNvSpPr>
            <p:nvPr/>
          </p:nvSpPr>
          <p:spPr bwMode="auto">
            <a:xfrm>
              <a:off x="-1124717" y="3133782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Line 13"/>
            <p:cNvSpPr>
              <a:spLocks noChangeShapeType="1"/>
            </p:cNvSpPr>
            <p:nvPr/>
          </p:nvSpPr>
          <p:spPr bwMode="auto">
            <a:xfrm>
              <a:off x="-2382017" y="1876482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2" name="Line 14"/>
            <p:cNvSpPr>
              <a:spLocks noChangeShapeType="1"/>
            </p:cNvSpPr>
            <p:nvPr/>
          </p:nvSpPr>
          <p:spPr bwMode="auto">
            <a:xfrm>
              <a:off x="-1477142" y="2886132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Line 4"/>
            <p:cNvSpPr>
              <a:spLocks noChangeShapeType="1"/>
            </p:cNvSpPr>
            <p:nvPr/>
          </p:nvSpPr>
          <p:spPr bwMode="auto">
            <a:xfrm>
              <a:off x="327355" y="3475196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59473" y="1730577"/>
            <a:ext cx="3634731" cy="2521866"/>
            <a:chOff x="3548063" y="2709863"/>
            <a:chExt cx="2047875" cy="1428750"/>
          </a:xfrm>
        </p:grpSpPr>
        <p:sp>
          <p:nvSpPr>
            <p:cNvPr id="225" name="Line 15"/>
            <p:cNvSpPr>
              <a:spLocks noChangeShapeType="1"/>
            </p:cNvSpPr>
            <p:nvPr/>
          </p:nvSpPr>
          <p:spPr bwMode="auto">
            <a:xfrm>
              <a:off x="4233863" y="3452813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Line 16"/>
            <p:cNvSpPr>
              <a:spLocks noChangeShapeType="1"/>
            </p:cNvSpPr>
            <p:nvPr/>
          </p:nvSpPr>
          <p:spPr bwMode="auto">
            <a:xfrm>
              <a:off x="4367213" y="3538538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Line 17"/>
            <p:cNvSpPr>
              <a:spLocks noChangeShapeType="1"/>
            </p:cNvSpPr>
            <p:nvPr/>
          </p:nvSpPr>
          <p:spPr bwMode="auto">
            <a:xfrm>
              <a:off x="5157788" y="4024313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Line 18"/>
            <p:cNvSpPr>
              <a:spLocks noChangeShapeType="1"/>
            </p:cNvSpPr>
            <p:nvPr/>
          </p:nvSpPr>
          <p:spPr bwMode="auto">
            <a:xfrm>
              <a:off x="4005263" y="3205163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Line 19"/>
            <p:cNvSpPr>
              <a:spLocks noChangeShapeType="1"/>
            </p:cNvSpPr>
            <p:nvPr/>
          </p:nvSpPr>
          <p:spPr bwMode="auto">
            <a:xfrm>
              <a:off x="5586413" y="4099244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Line 20"/>
            <p:cNvSpPr>
              <a:spLocks noChangeShapeType="1"/>
            </p:cNvSpPr>
            <p:nvPr/>
          </p:nvSpPr>
          <p:spPr bwMode="auto">
            <a:xfrm>
              <a:off x="5453063" y="4024313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Line 21"/>
            <p:cNvSpPr>
              <a:spLocks noChangeShapeType="1"/>
            </p:cNvSpPr>
            <p:nvPr/>
          </p:nvSpPr>
          <p:spPr bwMode="auto">
            <a:xfrm>
              <a:off x="5548313" y="4110038"/>
              <a:ext cx="0" cy="2857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Line 22"/>
            <p:cNvSpPr>
              <a:spLocks noChangeShapeType="1"/>
            </p:cNvSpPr>
            <p:nvPr/>
          </p:nvSpPr>
          <p:spPr bwMode="auto">
            <a:xfrm>
              <a:off x="4710113" y="3881438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3" name="Line 23"/>
            <p:cNvSpPr>
              <a:spLocks noChangeShapeType="1"/>
            </p:cNvSpPr>
            <p:nvPr/>
          </p:nvSpPr>
          <p:spPr bwMode="auto">
            <a:xfrm>
              <a:off x="4614863" y="3824288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4" name="Line 24"/>
            <p:cNvSpPr>
              <a:spLocks noChangeShapeType="1"/>
            </p:cNvSpPr>
            <p:nvPr/>
          </p:nvSpPr>
          <p:spPr bwMode="auto">
            <a:xfrm>
              <a:off x="4662488" y="3871913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5" name="Line 25"/>
            <p:cNvSpPr>
              <a:spLocks noChangeShapeType="1"/>
            </p:cNvSpPr>
            <p:nvPr/>
          </p:nvSpPr>
          <p:spPr bwMode="auto">
            <a:xfrm>
              <a:off x="5100638" y="4033838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6" name="Line 26"/>
            <p:cNvSpPr>
              <a:spLocks noChangeShapeType="1"/>
            </p:cNvSpPr>
            <p:nvPr/>
          </p:nvSpPr>
          <p:spPr bwMode="auto">
            <a:xfrm>
              <a:off x="4652963" y="3862388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7" name="Line 27"/>
            <p:cNvSpPr>
              <a:spLocks noChangeShapeType="1"/>
            </p:cNvSpPr>
            <p:nvPr/>
          </p:nvSpPr>
          <p:spPr bwMode="auto">
            <a:xfrm>
              <a:off x="5510213" y="4099244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8" name="Line 28"/>
            <p:cNvSpPr>
              <a:spLocks noChangeShapeType="1"/>
            </p:cNvSpPr>
            <p:nvPr/>
          </p:nvSpPr>
          <p:spPr bwMode="auto">
            <a:xfrm>
              <a:off x="4872038" y="3938588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9" name="Line 29"/>
            <p:cNvSpPr>
              <a:spLocks noChangeShapeType="1"/>
            </p:cNvSpPr>
            <p:nvPr/>
          </p:nvSpPr>
          <p:spPr bwMode="auto">
            <a:xfrm>
              <a:off x="4967288" y="3957638"/>
              <a:ext cx="0" cy="3810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0" name="Line 30"/>
            <p:cNvSpPr>
              <a:spLocks noChangeShapeType="1"/>
            </p:cNvSpPr>
            <p:nvPr/>
          </p:nvSpPr>
          <p:spPr bwMode="auto">
            <a:xfrm>
              <a:off x="5291138" y="4024313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1" name="Line 31"/>
            <p:cNvSpPr>
              <a:spLocks noChangeShapeType="1"/>
            </p:cNvSpPr>
            <p:nvPr/>
          </p:nvSpPr>
          <p:spPr bwMode="auto">
            <a:xfrm>
              <a:off x="5367338" y="4024313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2" name="Line 32"/>
            <p:cNvSpPr>
              <a:spLocks noChangeShapeType="1"/>
            </p:cNvSpPr>
            <p:nvPr/>
          </p:nvSpPr>
          <p:spPr bwMode="auto">
            <a:xfrm>
              <a:off x="5491163" y="4024313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3" name="Line 33"/>
            <p:cNvSpPr>
              <a:spLocks noChangeShapeType="1"/>
            </p:cNvSpPr>
            <p:nvPr/>
          </p:nvSpPr>
          <p:spPr bwMode="auto">
            <a:xfrm>
              <a:off x="5005388" y="3967163"/>
              <a:ext cx="0" cy="2857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4" name="Freeform 34"/>
            <p:cNvSpPr>
              <a:spLocks/>
            </p:cNvSpPr>
            <p:nvPr/>
          </p:nvSpPr>
          <p:spPr bwMode="auto">
            <a:xfrm>
              <a:off x="3548063" y="2709863"/>
              <a:ext cx="2047875" cy="1409700"/>
            </a:xfrm>
            <a:custGeom>
              <a:avLst/>
              <a:gdLst>
                <a:gd name="T0" fmla="*/ 205 w 215"/>
                <a:gd name="T1" fmla="*/ 148 h 148"/>
                <a:gd name="T2" fmla="*/ 158 w 215"/>
                <a:gd name="T3" fmla="*/ 141 h 148"/>
                <a:gd name="T4" fmla="*/ 154 w 215"/>
                <a:gd name="T5" fmla="*/ 138 h 148"/>
                <a:gd name="T6" fmla="*/ 140 w 215"/>
                <a:gd name="T7" fmla="*/ 134 h 148"/>
                <a:gd name="T8" fmla="*/ 127 w 215"/>
                <a:gd name="T9" fmla="*/ 132 h 148"/>
                <a:gd name="T10" fmla="*/ 124 w 215"/>
                <a:gd name="T11" fmla="*/ 129 h 148"/>
                <a:gd name="T12" fmla="*/ 118 w 215"/>
                <a:gd name="T13" fmla="*/ 126 h 148"/>
                <a:gd name="T14" fmla="*/ 115 w 215"/>
                <a:gd name="T15" fmla="*/ 124 h 148"/>
                <a:gd name="T16" fmla="*/ 112 w 215"/>
                <a:gd name="T17" fmla="*/ 121 h 148"/>
                <a:gd name="T18" fmla="*/ 110 w 215"/>
                <a:gd name="T19" fmla="*/ 119 h 148"/>
                <a:gd name="T20" fmla="*/ 104 w 215"/>
                <a:gd name="T21" fmla="*/ 117 h 148"/>
                <a:gd name="T22" fmla="*/ 102 w 215"/>
                <a:gd name="T23" fmla="*/ 114 h 148"/>
                <a:gd name="T24" fmla="*/ 100 w 215"/>
                <a:gd name="T25" fmla="*/ 111 h 148"/>
                <a:gd name="T26" fmla="*/ 98 w 215"/>
                <a:gd name="T27" fmla="*/ 108 h 148"/>
                <a:gd name="T28" fmla="*/ 97 w 215"/>
                <a:gd name="T29" fmla="*/ 102 h 148"/>
                <a:gd name="T30" fmla="*/ 95 w 215"/>
                <a:gd name="T31" fmla="*/ 100 h 148"/>
                <a:gd name="T32" fmla="*/ 93 w 215"/>
                <a:gd name="T33" fmla="*/ 97 h 148"/>
                <a:gd name="T34" fmla="*/ 90 w 215"/>
                <a:gd name="T35" fmla="*/ 96 h 148"/>
                <a:gd name="T36" fmla="*/ 87 w 215"/>
                <a:gd name="T37" fmla="*/ 93 h 148"/>
                <a:gd name="T38" fmla="*/ 85 w 215"/>
                <a:gd name="T39" fmla="*/ 90 h 148"/>
                <a:gd name="T40" fmla="*/ 78 w 215"/>
                <a:gd name="T41" fmla="*/ 86 h 148"/>
                <a:gd name="T42" fmla="*/ 74 w 215"/>
                <a:gd name="T43" fmla="*/ 83 h 148"/>
                <a:gd name="T44" fmla="*/ 71 w 215"/>
                <a:gd name="T45" fmla="*/ 80 h 148"/>
                <a:gd name="T46" fmla="*/ 71 w 215"/>
                <a:gd name="T47" fmla="*/ 75 h 148"/>
                <a:gd name="T48" fmla="*/ 67 w 215"/>
                <a:gd name="T49" fmla="*/ 73 h 148"/>
                <a:gd name="T50" fmla="*/ 65 w 215"/>
                <a:gd name="T51" fmla="*/ 70 h 148"/>
                <a:gd name="T52" fmla="*/ 63 w 215"/>
                <a:gd name="T53" fmla="*/ 65 h 148"/>
                <a:gd name="T54" fmla="*/ 56 w 215"/>
                <a:gd name="T55" fmla="*/ 62 h 148"/>
                <a:gd name="T56" fmla="*/ 52 w 215"/>
                <a:gd name="T57" fmla="*/ 59 h 148"/>
                <a:gd name="T58" fmla="*/ 51 w 215"/>
                <a:gd name="T59" fmla="*/ 56 h 148"/>
                <a:gd name="T60" fmla="*/ 46 w 215"/>
                <a:gd name="T61" fmla="*/ 54 h 148"/>
                <a:gd name="T62" fmla="*/ 44 w 215"/>
                <a:gd name="T63" fmla="*/ 51 h 148"/>
                <a:gd name="T64" fmla="*/ 42 w 215"/>
                <a:gd name="T65" fmla="*/ 47 h 148"/>
                <a:gd name="T66" fmla="*/ 39 w 215"/>
                <a:gd name="T67" fmla="*/ 45 h 148"/>
                <a:gd name="T68" fmla="*/ 36 w 215"/>
                <a:gd name="T69" fmla="*/ 40 h 148"/>
                <a:gd name="T70" fmla="*/ 33 w 215"/>
                <a:gd name="T71" fmla="*/ 38 h 148"/>
                <a:gd name="T72" fmla="*/ 31 w 215"/>
                <a:gd name="T73" fmla="*/ 36 h 148"/>
                <a:gd name="T74" fmla="*/ 23 w 215"/>
                <a:gd name="T75" fmla="*/ 32 h 148"/>
                <a:gd name="T76" fmla="*/ 20 w 215"/>
                <a:gd name="T77" fmla="*/ 30 h 148"/>
                <a:gd name="T78" fmla="*/ 17 w 215"/>
                <a:gd name="T79" fmla="*/ 27 h 148"/>
                <a:gd name="T80" fmla="*/ 16 w 215"/>
                <a:gd name="T81" fmla="*/ 24 h 148"/>
                <a:gd name="T82" fmla="*/ 14 w 215"/>
                <a:gd name="T83" fmla="*/ 21 h 148"/>
                <a:gd name="T84" fmla="*/ 12 w 215"/>
                <a:gd name="T85" fmla="*/ 15 h 148"/>
                <a:gd name="T86" fmla="*/ 9 w 215"/>
                <a:gd name="T87" fmla="*/ 14 h 148"/>
                <a:gd name="T88" fmla="*/ 6 w 215"/>
                <a:gd name="T89" fmla="*/ 12 h 148"/>
                <a:gd name="T90" fmla="*/ 5 w 215"/>
                <a:gd name="T91" fmla="*/ 6 h 148"/>
                <a:gd name="T92" fmla="*/ 4 w 215"/>
                <a:gd name="T93" fmla="*/ 3 h 148"/>
                <a:gd name="T94" fmla="*/ 0 w 215"/>
                <a:gd name="T9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148">
                  <a:moveTo>
                    <a:pt x="215" y="148"/>
                  </a:moveTo>
                  <a:lnTo>
                    <a:pt x="205" y="148"/>
                  </a:lnTo>
                  <a:lnTo>
                    <a:pt x="205" y="141"/>
                  </a:lnTo>
                  <a:lnTo>
                    <a:pt x="158" y="141"/>
                  </a:lnTo>
                  <a:lnTo>
                    <a:pt x="158" y="138"/>
                  </a:lnTo>
                  <a:lnTo>
                    <a:pt x="154" y="138"/>
                  </a:lnTo>
                  <a:lnTo>
                    <a:pt x="154" y="134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27" y="132"/>
                  </a:lnTo>
                  <a:lnTo>
                    <a:pt x="127" y="129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15" y="124"/>
                  </a:lnTo>
                  <a:lnTo>
                    <a:pt x="115" y="121"/>
                  </a:lnTo>
                  <a:lnTo>
                    <a:pt x="112" y="121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10" y="117"/>
                  </a:lnTo>
                  <a:lnTo>
                    <a:pt x="104" y="117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98" y="108"/>
                  </a:lnTo>
                  <a:lnTo>
                    <a:pt x="98" y="102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5" y="100"/>
                  </a:lnTo>
                  <a:lnTo>
                    <a:pt x="95" y="97"/>
                  </a:lnTo>
                  <a:lnTo>
                    <a:pt x="93" y="97"/>
                  </a:lnTo>
                  <a:lnTo>
                    <a:pt x="93" y="96"/>
                  </a:lnTo>
                  <a:lnTo>
                    <a:pt x="90" y="96"/>
                  </a:lnTo>
                  <a:lnTo>
                    <a:pt x="90" y="93"/>
                  </a:lnTo>
                  <a:lnTo>
                    <a:pt x="87" y="93"/>
                  </a:lnTo>
                  <a:lnTo>
                    <a:pt x="87" y="90"/>
                  </a:lnTo>
                  <a:lnTo>
                    <a:pt x="85" y="90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3"/>
                  </a:lnTo>
                  <a:lnTo>
                    <a:pt x="74" y="83"/>
                  </a:lnTo>
                  <a:lnTo>
                    <a:pt x="74" y="80"/>
                  </a:lnTo>
                  <a:lnTo>
                    <a:pt x="71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3"/>
                  </a:lnTo>
                  <a:lnTo>
                    <a:pt x="67" y="73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5" y="65"/>
                  </a:lnTo>
                  <a:lnTo>
                    <a:pt x="63" y="65"/>
                  </a:lnTo>
                  <a:lnTo>
                    <a:pt x="63" y="62"/>
                  </a:lnTo>
                  <a:lnTo>
                    <a:pt x="56" y="62"/>
                  </a:lnTo>
                  <a:lnTo>
                    <a:pt x="56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4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9" y="40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31" y="32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241867" y="1725960"/>
            <a:ext cx="3276000" cy="2772789"/>
            <a:chOff x="3330575" y="2382838"/>
            <a:chExt cx="2476500" cy="2086569"/>
          </a:xfrm>
        </p:grpSpPr>
        <p:sp>
          <p:nvSpPr>
            <p:cNvPr id="246" name="Line 35"/>
            <p:cNvSpPr>
              <a:spLocks noChangeShapeType="1"/>
            </p:cNvSpPr>
            <p:nvPr/>
          </p:nvSpPr>
          <p:spPr bwMode="auto">
            <a:xfrm>
              <a:off x="4235450" y="4078288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7" name="Line 36"/>
            <p:cNvSpPr>
              <a:spLocks noChangeShapeType="1"/>
            </p:cNvSpPr>
            <p:nvPr/>
          </p:nvSpPr>
          <p:spPr bwMode="auto">
            <a:xfrm>
              <a:off x="3997325" y="3763963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8" name="Line 37"/>
            <p:cNvSpPr>
              <a:spLocks noChangeShapeType="1"/>
            </p:cNvSpPr>
            <p:nvPr/>
          </p:nvSpPr>
          <p:spPr bwMode="auto">
            <a:xfrm>
              <a:off x="3883025" y="3582988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9" name="Line 38"/>
            <p:cNvSpPr>
              <a:spLocks noChangeShapeType="1"/>
            </p:cNvSpPr>
            <p:nvPr/>
          </p:nvSpPr>
          <p:spPr bwMode="auto">
            <a:xfrm>
              <a:off x="4559300" y="4221163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0" name="Line 39"/>
            <p:cNvSpPr>
              <a:spLocks noChangeShapeType="1"/>
            </p:cNvSpPr>
            <p:nvPr/>
          </p:nvSpPr>
          <p:spPr bwMode="auto">
            <a:xfrm>
              <a:off x="5807075" y="4421782"/>
              <a:ext cx="0" cy="47625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1" name="Line 40"/>
            <p:cNvSpPr>
              <a:spLocks noChangeShapeType="1"/>
            </p:cNvSpPr>
            <p:nvPr/>
          </p:nvSpPr>
          <p:spPr bwMode="auto">
            <a:xfrm>
              <a:off x="5178425" y="4411663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2" name="Line 41"/>
            <p:cNvSpPr>
              <a:spLocks noChangeShapeType="1"/>
            </p:cNvSpPr>
            <p:nvPr/>
          </p:nvSpPr>
          <p:spPr bwMode="auto">
            <a:xfrm>
              <a:off x="5035550" y="4411663"/>
              <a:ext cx="0" cy="57150"/>
            </a:xfrm>
            <a:prstGeom prst="line">
              <a:avLst/>
            </a:pr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3" name="Freeform 42"/>
            <p:cNvSpPr>
              <a:spLocks/>
            </p:cNvSpPr>
            <p:nvPr/>
          </p:nvSpPr>
          <p:spPr bwMode="auto">
            <a:xfrm>
              <a:off x="3330575" y="2382838"/>
              <a:ext cx="2476500" cy="2057400"/>
            </a:xfrm>
            <a:custGeom>
              <a:avLst/>
              <a:gdLst>
                <a:gd name="T0" fmla="*/ 172 w 260"/>
                <a:gd name="T1" fmla="*/ 216 h 216"/>
                <a:gd name="T2" fmla="*/ 167 w 260"/>
                <a:gd name="T3" fmla="*/ 212 h 216"/>
                <a:gd name="T4" fmla="*/ 138 w 260"/>
                <a:gd name="T5" fmla="*/ 208 h 216"/>
                <a:gd name="T6" fmla="*/ 129 w 260"/>
                <a:gd name="T7" fmla="*/ 200 h 216"/>
                <a:gd name="T8" fmla="*/ 124 w 260"/>
                <a:gd name="T9" fmla="*/ 195 h 216"/>
                <a:gd name="T10" fmla="*/ 120 w 260"/>
                <a:gd name="T11" fmla="*/ 191 h 216"/>
                <a:gd name="T12" fmla="*/ 110 w 260"/>
                <a:gd name="T13" fmla="*/ 189 h 216"/>
                <a:gd name="T14" fmla="*/ 93 w 260"/>
                <a:gd name="T15" fmla="*/ 182 h 216"/>
                <a:gd name="T16" fmla="*/ 89 w 260"/>
                <a:gd name="T17" fmla="*/ 176 h 216"/>
                <a:gd name="T18" fmla="*/ 87 w 260"/>
                <a:gd name="T19" fmla="*/ 173 h 216"/>
                <a:gd name="T20" fmla="*/ 83 w 260"/>
                <a:gd name="T21" fmla="*/ 170 h 216"/>
                <a:gd name="T22" fmla="*/ 79 w 260"/>
                <a:gd name="T23" fmla="*/ 162 h 216"/>
                <a:gd name="T24" fmla="*/ 73 w 260"/>
                <a:gd name="T25" fmla="*/ 156 h 216"/>
                <a:gd name="T26" fmla="*/ 68 w 260"/>
                <a:gd name="T27" fmla="*/ 148 h 216"/>
                <a:gd name="T28" fmla="*/ 65 w 260"/>
                <a:gd name="T29" fmla="*/ 146 h 216"/>
                <a:gd name="T30" fmla="*/ 63 w 260"/>
                <a:gd name="T31" fmla="*/ 140 h 216"/>
                <a:gd name="T32" fmla="*/ 61 w 260"/>
                <a:gd name="T33" fmla="*/ 135 h 216"/>
                <a:gd name="T34" fmla="*/ 59 w 260"/>
                <a:gd name="T35" fmla="*/ 133 h 216"/>
                <a:gd name="T36" fmla="*/ 56 w 260"/>
                <a:gd name="T37" fmla="*/ 128 h 216"/>
                <a:gd name="T38" fmla="*/ 54 w 260"/>
                <a:gd name="T39" fmla="*/ 124 h 216"/>
                <a:gd name="T40" fmla="*/ 51 w 260"/>
                <a:gd name="T41" fmla="*/ 115 h 216"/>
                <a:gd name="T42" fmla="*/ 48 w 260"/>
                <a:gd name="T43" fmla="*/ 111 h 216"/>
                <a:gd name="T44" fmla="*/ 45 w 260"/>
                <a:gd name="T45" fmla="*/ 104 h 216"/>
                <a:gd name="T46" fmla="*/ 41 w 260"/>
                <a:gd name="T47" fmla="*/ 101 h 216"/>
                <a:gd name="T48" fmla="*/ 38 w 260"/>
                <a:gd name="T49" fmla="*/ 96 h 216"/>
                <a:gd name="T50" fmla="*/ 35 w 260"/>
                <a:gd name="T51" fmla="*/ 90 h 216"/>
                <a:gd name="T52" fmla="*/ 33 w 260"/>
                <a:gd name="T53" fmla="*/ 82 h 216"/>
                <a:gd name="T54" fmla="*/ 28 w 260"/>
                <a:gd name="T55" fmla="*/ 79 h 216"/>
                <a:gd name="T56" fmla="*/ 26 w 260"/>
                <a:gd name="T57" fmla="*/ 76 h 216"/>
                <a:gd name="T58" fmla="*/ 24 w 260"/>
                <a:gd name="T59" fmla="*/ 72 h 216"/>
                <a:gd name="T60" fmla="*/ 23 w 260"/>
                <a:gd name="T61" fmla="*/ 66 h 216"/>
                <a:gd name="T62" fmla="*/ 21 w 260"/>
                <a:gd name="T63" fmla="*/ 58 h 216"/>
                <a:gd name="T64" fmla="*/ 19 w 260"/>
                <a:gd name="T65" fmla="*/ 55 h 216"/>
                <a:gd name="T66" fmla="*/ 17 w 260"/>
                <a:gd name="T67" fmla="*/ 46 h 216"/>
                <a:gd name="T68" fmla="*/ 15 w 260"/>
                <a:gd name="T69" fmla="*/ 39 h 216"/>
                <a:gd name="T70" fmla="*/ 11 w 260"/>
                <a:gd name="T71" fmla="*/ 33 h 216"/>
                <a:gd name="T72" fmla="*/ 8 w 260"/>
                <a:gd name="T73" fmla="*/ 17 h 216"/>
                <a:gd name="T74" fmla="*/ 6 w 260"/>
                <a:gd name="T75" fmla="*/ 12 h 216"/>
                <a:gd name="T76" fmla="*/ 4 w 260"/>
                <a:gd name="T77" fmla="*/ 8 h 216"/>
                <a:gd name="T78" fmla="*/ 0 w 260"/>
                <a:gd name="T7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216">
                  <a:moveTo>
                    <a:pt x="260" y="216"/>
                  </a:moveTo>
                  <a:lnTo>
                    <a:pt x="172" y="216"/>
                  </a:lnTo>
                  <a:lnTo>
                    <a:pt x="172" y="212"/>
                  </a:lnTo>
                  <a:lnTo>
                    <a:pt x="167" y="212"/>
                  </a:lnTo>
                  <a:lnTo>
                    <a:pt x="167" y="208"/>
                  </a:lnTo>
                  <a:lnTo>
                    <a:pt x="138" y="208"/>
                  </a:lnTo>
                  <a:lnTo>
                    <a:pt x="138" y="200"/>
                  </a:lnTo>
                  <a:lnTo>
                    <a:pt x="129" y="200"/>
                  </a:lnTo>
                  <a:lnTo>
                    <a:pt x="129" y="195"/>
                  </a:lnTo>
                  <a:lnTo>
                    <a:pt x="124" y="195"/>
                  </a:lnTo>
                  <a:lnTo>
                    <a:pt x="124" y="191"/>
                  </a:lnTo>
                  <a:lnTo>
                    <a:pt x="120" y="191"/>
                  </a:lnTo>
                  <a:lnTo>
                    <a:pt x="120" y="189"/>
                  </a:lnTo>
                  <a:lnTo>
                    <a:pt x="110" y="189"/>
                  </a:lnTo>
                  <a:lnTo>
                    <a:pt x="110" y="182"/>
                  </a:lnTo>
                  <a:lnTo>
                    <a:pt x="93" y="182"/>
                  </a:lnTo>
                  <a:lnTo>
                    <a:pt x="93" y="176"/>
                  </a:lnTo>
                  <a:lnTo>
                    <a:pt x="89" y="176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0"/>
                  </a:lnTo>
                  <a:lnTo>
                    <a:pt x="83" y="170"/>
                  </a:lnTo>
                  <a:lnTo>
                    <a:pt x="83" y="162"/>
                  </a:lnTo>
                  <a:lnTo>
                    <a:pt x="79" y="162"/>
                  </a:lnTo>
                  <a:lnTo>
                    <a:pt x="79" y="156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68" y="148"/>
                  </a:lnTo>
                  <a:lnTo>
                    <a:pt x="68" y="146"/>
                  </a:lnTo>
                  <a:lnTo>
                    <a:pt x="65" y="146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5"/>
                  </a:lnTo>
                  <a:lnTo>
                    <a:pt x="61" y="135"/>
                  </a:lnTo>
                  <a:lnTo>
                    <a:pt x="61" y="133"/>
                  </a:lnTo>
                  <a:lnTo>
                    <a:pt x="59" y="133"/>
                  </a:lnTo>
                  <a:lnTo>
                    <a:pt x="59" y="128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4" y="115"/>
                  </a:lnTo>
                  <a:lnTo>
                    <a:pt x="51" y="115"/>
                  </a:lnTo>
                  <a:lnTo>
                    <a:pt x="51" y="111"/>
                  </a:lnTo>
                  <a:lnTo>
                    <a:pt x="48" y="111"/>
                  </a:lnTo>
                  <a:lnTo>
                    <a:pt x="48" y="104"/>
                  </a:lnTo>
                  <a:lnTo>
                    <a:pt x="45" y="104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41" y="96"/>
                  </a:lnTo>
                  <a:lnTo>
                    <a:pt x="38" y="96"/>
                  </a:lnTo>
                  <a:lnTo>
                    <a:pt x="38" y="90"/>
                  </a:lnTo>
                  <a:lnTo>
                    <a:pt x="35" y="90"/>
                  </a:lnTo>
                  <a:lnTo>
                    <a:pt x="35" y="82"/>
                  </a:lnTo>
                  <a:lnTo>
                    <a:pt x="33" y="82"/>
                  </a:lnTo>
                  <a:lnTo>
                    <a:pt x="33" y="79"/>
                  </a:lnTo>
                  <a:lnTo>
                    <a:pt x="28" y="79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3" y="66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3"/>
                  </a:lnTo>
                  <a:lnTo>
                    <a:pt x="11" y="33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43680" y="1725960"/>
            <a:ext cx="2928501" cy="2696055"/>
            <a:chOff x="3460750" y="2411413"/>
            <a:chExt cx="2219325" cy="2028825"/>
          </a:xfrm>
        </p:grpSpPr>
        <p:sp>
          <p:nvSpPr>
            <p:cNvPr id="255" name="Line 43"/>
            <p:cNvSpPr>
              <a:spLocks noChangeShapeType="1"/>
            </p:cNvSpPr>
            <p:nvPr/>
          </p:nvSpPr>
          <p:spPr bwMode="auto">
            <a:xfrm>
              <a:off x="4184650" y="3687763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6" name="Line 44"/>
            <p:cNvSpPr>
              <a:spLocks noChangeShapeType="1"/>
            </p:cNvSpPr>
            <p:nvPr/>
          </p:nvSpPr>
          <p:spPr bwMode="auto">
            <a:xfrm>
              <a:off x="4403725" y="4021138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7" name="Line 45"/>
            <p:cNvSpPr>
              <a:spLocks noChangeShapeType="1"/>
            </p:cNvSpPr>
            <p:nvPr/>
          </p:nvSpPr>
          <p:spPr bwMode="auto">
            <a:xfrm>
              <a:off x="4508500" y="4278313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8" name="Line 46"/>
            <p:cNvSpPr>
              <a:spLocks noChangeShapeType="1"/>
            </p:cNvSpPr>
            <p:nvPr/>
          </p:nvSpPr>
          <p:spPr bwMode="auto">
            <a:xfrm>
              <a:off x="5670550" y="4383088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9" name="Line 47"/>
            <p:cNvSpPr>
              <a:spLocks noChangeShapeType="1"/>
            </p:cNvSpPr>
            <p:nvPr/>
          </p:nvSpPr>
          <p:spPr bwMode="auto">
            <a:xfrm>
              <a:off x="4651375" y="4278313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0" name="Line 48"/>
            <p:cNvSpPr>
              <a:spLocks noChangeShapeType="1"/>
            </p:cNvSpPr>
            <p:nvPr/>
          </p:nvSpPr>
          <p:spPr bwMode="auto">
            <a:xfrm>
              <a:off x="4613275" y="4278313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1" name="Line 49"/>
            <p:cNvSpPr>
              <a:spLocks noChangeShapeType="1"/>
            </p:cNvSpPr>
            <p:nvPr/>
          </p:nvSpPr>
          <p:spPr bwMode="auto">
            <a:xfrm>
              <a:off x="4137025" y="3621088"/>
              <a:ext cx="0" cy="47625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2" name="Line 50"/>
            <p:cNvSpPr>
              <a:spLocks noChangeShapeType="1"/>
            </p:cNvSpPr>
            <p:nvPr/>
          </p:nvSpPr>
          <p:spPr bwMode="auto">
            <a:xfrm>
              <a:off x="5613400" y="4383088"/>
              <a:ext cx="0" cy="57150"/>
            </a:xfrm>
            <a:prstGeom prst="line">
              <a:avLst/>
            </a:pr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3" name="Freeform 51"/>
            <p:cNvSpPr>
              <a:spLocks/>
            </p:cNvSpPr>
            <p:nvPr/>
          </p:nvSpPr>
          <p:spPr bwMode="auto">
            <a:xfrm>
              <a:off x="3460750" y="2411413"/>
              <a:ext cx="2219325" cy="2000250"/>
            </a:xfrm>
            <a:custGeom>
              <a:avLst/>
              <a:gdLst>
                <a:gd name="T0" fmla="*/ 156 w 233"/>
                <a:gd name="T1" fmla="*/ 210 h 210"/>
                <a:gd name="T2" fmla="*/ 142 w 233"/>
                <a:gd name="T3" fmla="*/ 205 h 210"/>
                <a:gd name="T4" fmla="*/ 109 w 233"/>
                <a:gd name="T5" fmla="*/ 199 h 210"/>
                <a:gd name="T6" fmla="*/ 106 w 233"/>
                <a:gd name="T7" fmla="*/ 183 h 210"/>
                <a:gd name="T8" fmla="*/ 101 w 233"/>
                <a:gd name="T9" fmla="*/ 174 h 210"/>
                <a:gd name="T10" fmla="*/ 97 w 233"/>
                <a:gd name="T11" fmla="*/ 171 h 210"/>
                <a:gd name="T12" fmla="*/ 94 w 233"/>
                <a:gd name="T13" fmla="*/ 163 h 210"/>
                <a:gd name="T14" fmla="*/ 92 w 233"/>
                <a:gd name="T15" fmla="*/ 158 h 210"/>
                <a:gd name="T16" fmla="*/ 90 w 233"/>
                <a:gd name="T17" fmla="*/ 155 h 210"/>
                <a:gd name="T18" fmla="*/ 87 w 233"/>
                <a:gd name="T19" fmla="*/ 152 h 210"/>
                <a:gd name="T20" fmla="*/ 84 w 233"/>
                <a:gd name="T21" fmla="*/ 150 h 210"/>
                <a:gd name="T22" fmla="*/ 82 w 233"/>
                <a:gd name="T23" fmla="*/ 147 h 210"/>
                <a:gd name="T24" fmla="*/ 80 w 233"/>
                <a:gd name="T25" fmla="*/ 142 h 210"/>
                <a:gd name="T26" fmla="*/ 73 w 233"/>
                <a:gd name="T27" fmla="*/ 137 h 210"/>
                <a:gd name="T28" fmla="*/ 70 w 233"/>
                <a:gd name="T29" fmla="*/ 129 h 210"/>
                <a:gd name="T30" fmla="*/ 67 w 233"/>
                <a:gd name="T31" fmla="*/ 127 h 210"/>
                <a:gd name="T32" fmla="*/ 65 w 233"/>
                <a:gd name="T33" fmla="*/ 125 h 210"/>
                <a:gd name="T34" fmla="*/ 62 w 233"/>
                <a:gd name="T35" fmla="*/ 121 h 210"/>
                <a:gd name="T36" fmla="*/ 62 w 233"/>
                <a:gd name="T37" fmla="*/ 111 h 210"/>
                <a:gd name="T38" fmla="*/ 60 w 233"/>
                <a:gd name="T39" fmla="*/ 107 h 210"/>
                <a:gd name="T40" fmla="*/ 58 w 233"/>
                <a:gd name="T41" fmla="*/ 100 h 210"/>
                <a:gd name="T42" fmla="*/ 54 w 233"/>
                <a:gd name="T43" fmla="*/ 97 h 210"/>
                <a:gd name="T44" fmla="*/ 52 w 233"/>
                <a:gd name="T45" fmla="*/ 92 h 210"/>
                <a:gd name="T46" fmla="*/ 49 w 233"/>
                <a:gd name="T47" fmla="*/ 89 h 210"/>
                <a:gd name="T48" fmla="*/ 46 w 233"/>
                <a:gd name="T49" fmla="*/ 85 h 210"/>
                <a:gd name="T50" fmla="*/ 43 w 233"/>
                <a:gd name="T51" fmla="*/ 80 h 210"/>
                <a:gd name="T52" fmla="*/ 41 w 233"/>
                <a:gd name="T53" fmla="*/ 77 h 210"/>
                <a:gd name="T54" fmla="*/ 38 w 233"/>
                <a:gd name="T55" fmla="*/ 72 h 210"/>
                <a:gd name="T56" fmla="*/ 35 w 233"/>
                <a:gd name="T57" fmla="*/ 68 h 210"/>
                <a:gd name="T58" fmla="*/ 34 w 233"/>
                <a:gd name="T59" fmla="*/ 64 h 210"/>
                <a:gd name="T60" fmla="*/ 32 w 233"/>
                <a:gd name="T61" fmla="*/ 60 h 210"/>
                <a:gd name="T62" fmla="*/ 29 w 233"/>
                <a:gd name="T63" fmla="*/ 59 h 210"/>
                <a:gd name="T64" fmla="*/ 27 w 233"/>
                <a:gd name="T65" fmla="*/ 57 h 210"/>
                <a:gd name="T66" fmla="*/ 24 w 233"/>
                <a:gd name="T67" fmla="*/ 54 h 210"/>
                <a:gd name="T68" fmla="*/ 23 w 233"/>
                <a:gd name="T69" fmla="*/ 47 h 210"/>
                <a:gd name="T70" fmla="*/ 21 w 233"/>
                <a:gd name="T71" fmla="*/ 44 h 210"/>
                <a:gd name="T72" fmla="*/ 19 w 233"/>
                <a:gd name="T73" fmla="*/ 42 h 210"/>
                <a:gd name="T74" fmla="*/ 16 w 233"/>
                <a:gd name="T75" fmla="*/ 39 h 210"/>
                <a:gd name="T76" fmla="*/ 15 w 233"/>
                <a:gd name="T77" fmla="*/ 32 h 210"/>
                <a:gd name="T78" fmla="*/ 13 w 233"/>
                <a:gd name="T79" fmla="*/ 25 h 210"/>
                <a:gd name="T80" fmla="*/ 11 w 233"/>
                <a:gd name="T81" fmla="*/ 21 h 210"/>
                <a:gd name="T82" fmla="*/ 8 w 233"/>
                <a:gd name="T83" fmla="*/ 17 h 210"/>
                <a:gd name="T84" fmla="*/ 6 w 233"/>
                <a:gd name="T85" fmla="*/ 11 h 210"/>
                <a:gd name="T86" fmla="*/ 5 w 233"/>
                <a:gd name="T87" fmla="*/ 3 h 210"/>
                <a:gd name="T88" fmla="*/ 0 w 23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3" h="210">
                  <a:moveTo>
                    <a:pt x="233" y="210"/>
                  </a:moveTo>
                  <a:lnTo>
                    <a:pt x="156" y="210"/>
                  </a:lnTo>
                  <a:lnTo>
                    <a:pt x="156" y="205"/>
                  </a:lnTo>
                  <a:lnTo>
                    <a:pt x="142" y="205"/>
                  </a:lnTo>
                  <a:lnTo>
                    <a:pt x="142" y="199"/>
                  </a:lnTo>
                  <a:lnTo>
                    <a:pt x="109" y="199"/>
                  </a:lnTo>
                  <a:lnTo>
                    <a:pt x="109" y="183"/>
                  </a:lnTo>
                  <a:lnTo>
                    <a:pt x="106" y="183"/>
                  </a:lnTo>
                  <a:lnTo>
                    <a:pt x="106" y="174"/>
                  </a:lnTo>
                  <a:lnTo>
                    <a:pt x="101" y="174"/>
                  </a:lnTo>
                  <a:lnTo>
                    <a:pt x="101" y="171"/>
                  </a:lnTo>
                  <a:lnTo>
                    <a:pt x="97" y="171"/>
                  </a:lnTo>
                  <a:lnTo>
                    <a:pt x="97" y="163"/>
                  </a:lnTo>
                  <a:lnTo>
                    <a:pt x="94" y="163"/>
                  </a:lnTo>
                  <a:lnTo>
                    <a:pt x="94" y="158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90" y="152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4" y="150"/>
                  </a:lnTo>
                  <a:lnTo>
                    <a:pt x="84" y="147"/>
                  </a:lnTo>
                  <a:lnTo>
                    <a:pt x="82" y="147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37"/>
                  </a:lnTo>
                  <a:lnTo>
                    <a:pt x="73" y="137"/>
                  </a:lnTo>
                  <a:lnTo>
                    <a:pt x="73" y="129"/>
                  </a:lnTo>
                  <a:lnTo>
                    <a:pt x="70" y="129"/>
                  </a:lnTo>
                  <a:lnTo>
                    <a:pt x="70" y="127"/>
                  </a:lnTo>
                  <a:lnTo>
                    <a:pt x="67" y="127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1"/>
                  </a:lnTo>
                  <a:lnTo>
                    <a:pt x="62" y="121"/>
                  </a:lnTo>
                  <a:lnTo>
                    <a:pt x="62" y="115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0"/>
                  </a:lnTo>
                  <a:lnTo>
                    <a:pt x="54" y="100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52" y="92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6" y="89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2"/>
                  </a:lnTo>
                  <a:lnTo>
                    <a:pt x="35" y="72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4" y="57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460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76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In patients with advanced pancreatic cancer receiving nab-paclitaxel + gemcitabine, OS, PFS and response rate were acceptable</a:t>
            </a:r>
          </a:p>
          <a:p>
            <a:r>
              <a:rPr lang="en-GB" b="1" dirty="0"/>
              <a:t>Both doses of nab-paclitaxel were well tolerated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43882"/>
                </a:solidFill>
              </a:rPr>
              <a:t>623PD: A phase I and randomized phase II trial to evaluate the efficacy and safety of nab-paclitaxel (nab-P) in combination with gemcitabine (G) for the treatment of patients with ECOG 2 advanced pancreatic cancer (PDAC) </a:t>
            </a:r>
            <a:r>
              <a:rPr lang="en-GB" dirty="0" smtClean="0">
                <a:solidFill>
                  <a:srgbClr val="043882"/>
                </a:solidFill>
              </a:rPr>
              <a:t/>
            </a:r>
            <a:br>
              <a:rPr lang="en-GB" dirty="0" smtClean="0">
                <a:solidFill>
                  <a:srgbClr val="043882"/>
                </a:solidFill>
              </a:rPr>
            </a:br>
            <a:r>
              <a:rPr lang="en-GB" dirty="0" smtClean="0">
                <a:solidFill>
                  <a:srgbClr val="043882"/>
                </a:solidFill>
              </a:rPr>
              <a:t>– Hidalgo </a:t>
            </a:r>
            <a:r>
              <a:rPr lang="en-GB" dirty="0">
                <a:solidFill>
                  <a:srgbClr val="043882"/>
                </a:solidFill>
              </a:rPr>
              <a:t>M, et al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Hidalgo M, et 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623PD</a:t>
            </a:r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7001538"/>
              </p:ext>
            </p:extLst>
          </p:nvPr>
        </p:nvGraphicFramePr>
        <p:xfrm>
          <a:off x="369888" y="1616771"/>
          <a:ext cx="8417853" cy="33040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2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7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7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common TRAEs grade ≥3, n (%)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(n=111)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 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(n=110)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(32.4)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 (30.0)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Asthenia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(14.4)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(15.5)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(12.6)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(7.3)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Anaemia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(11.7)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(7.3)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Neurotoxicity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(11.7)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(18.2)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Thrombocytopenia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(7.2)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(10.9)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Transaminases increased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(6.3)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(4.5)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Febrile neutropenia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(3.6)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(3.6)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28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Diarrhoea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(1.8)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(6.4)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1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determine the efficacy, safety and maximum tolerated dose of CPI-613* when used in combination with </a:t>
            </a:r>
            <a:r>
              <a:rPr lang="en-GB" dirty="0" err="1"/>
              <a:t>mFOLFIRINOX</a:t>
            </a:r>
            <a:r>
              <a:rPr lang="en-GB" dirty="0"/>
              <a:t> in patients with pancreatic cancer</a:t>
            </a:r>
            <a:endParaRPr lang="en-US" b="1" dirty="0"/>
          </a:p>
          <a:p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1733PD: New </a:t>
            </a:r>
            <a:r>
              <a:rPr lang="en-GB" dirty="0"/>
              <a:t>promising combination therapy of a mitochondrial metabolism inhibitor with </a:t>
            </a:r>
            <a:r>
              <a:rPr lang="en-GB" dirty="0" err="1"/>
              <a:t>mFOLFIRINOX</a:t>
            </a:r>
            <a:r>
              <a:rPr lang="en-GB" dirty="0"/>
              <a:t> in pancreatic </a:t>
            </a:r>
            <a:r>
              <a:rPr lang="en-GB" dirty="0" smtClean="0"/>
              <a:t>cancer </a:t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 smtClean="0"/>
              <a:t>Alistar</a:t>
            </a:r>
            <a:r>
              <a:rPr lang="en-GB" dirty="0" smtClean="0"/>
              <a:t> AT, et al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GB" dirty="0" smtClean="0"/>
              <a:t>A </a:t>
            </a:r>
            <a:r>
              <a:rPr lang="en-GB" dirty="0"/>
              <a:t>first in class non-redox active </a:t>
            </a:r>
            <a:r>
              <a:rPr lang="en-GB" dirty="0" err="1"/>
              <a:t>lipoate</a:t>
            </a:r>
            <a:r>
              <a:rPr lang="en-GB" dirty="0"/>
              <a:t> </a:t>
            </a:r>
            <a:r>
              <a:rPr lang="en-GB" dirty="0" smtClean="0"/>
              <a:t>derivative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 smtClean="0"/>
              <a:t>Alistar</a:t>
            </a:r>
            <a:r>
              <a:rPr lang="en-US" dirty="0"/>
              <a:t> </a:t>
            </a:r>
            <a:r>
              <a:rPr lang="en-US" dirty="0" smtClean="0"/>
              <a:t>AT, </a:t>
            </a:r>
            <a:r>
              <a:rPr lang="en-US" dirty="0"/>
              <a:t>et 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1733PD</a:t>
            </a:r>
            <a:endParaRPr lang="en-US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773195" y="2841678"/>
            <a:ext cx="4048442" cy="152808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CPI-613 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500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mg/m</a:t>
            </a:r>
            <a:r>
              <a:rPr lang="en-GB" altLang="zh-CN" baseline="30000" dirty="0">
                <a:solidFill>
                  <a:srgbClr val="FFFFFF"/>
                </a:solidFill>
                <a:ea typeface="SimSun" pitchFamily="2" charset="-122"/>
              </a:rPr>
              <a:t>2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or 1000 mg/m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2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D1, 3 q2w + </a:t>
            </a:r>
          </a:p>
          <a:p>
            <a:pPr algn="ctr" defTabSz="892175" eaLnBrk="0" hangingPunct="0"/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mFOLFIRINOX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D1, 2, 3 q2w</a:t>
            </a:r>
            <a:endParaRPr lang="en-GB" altLang="zh-CN" baseline="30000" dirty="0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22" name="AutoShape 19"/>
          <p:cNvCxnSpPr>
            <a:cxnSpLocks noChangeShapeType="1"/>
            <a:stCxn id="26" idx="3"/>
            <a:endCxn id="21" idx="1"/>
          </p:cNvCxnSpPr>
          <p:nvPr/>
        </p:nvCxnSpPr>
        <p:spPr bwMode="auto">
          <a:xfrm>
            <a:off x="3494896" y="3605719"/>
            <a:ext cx="278299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23" name="AutoShape 21"/>
          <p:cNvCxnSpPr>
            <a:cxnSpLocks noChangeShapeType="1"/>
            <a:stCxn id="21" idx="3"/>
            <a:endCxn id="24" idx="1"/>
          </p:cNvCxnSpPr>
          <p:nvPr/>
        </p:nvCxnSpPr>
        <p:spPr bwMode="auto">
          <a:xfrm>
            <a:off x="7821637" y="3605720"/>
            <a:ext cx="291198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8112835" y="3341401"/>
            <a:ext cx="657678" cy="52863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175206" y="3242286"/>
            <a:ext cx="3319690" cy="72686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Stage 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IV pancreatic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279499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1733PD: New promising combination therapy of a mitochondrial metabolism inhibitor with </a:t>
            </a:r>
            <a:r>
              <a:rPr lang="en-GB" dirty="0" err="1" smtClean="0"/>
              <a:t>mFOLFIRINOX</a:t>
            </a:r>
            <a:r>
              <a:rPr lang="en-GB" dirty="0" smtClean="0"/>
              <a:t> in pancreatic cancer </a:t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 smtClean="0"/>
              <a:t>Alistar</a:t>
            </a:r>
            <a:r>
              <a:rPr lang="en-GB" dirty="0" smtClean="0"/>
              <a:t> AT, et 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</a:p>
          <a:p>
            <a:r>
              <a:rPr lang="en-GB" dirty="0" smtClean="0"/>
              <a:t>The maximum tolerated dose was 500 mg/m</a:t>
            </a:r>
            <a:r>
              <a:rPr lang="en-GB" baseline="30000" dirty="0" smtClean="0"/>
              <a:t>2</a:t>
            </a:r>
            <a:r>
              <a:rPr lang="en-GB" dirty="0" smtClean="0"/>
              <a:t> and 18 patients were treated at this dose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Alistar</a:t>
            </a:r>
            <a:r>
              <a:rPr lang="en-GB" dirty="0" smtClean="0"/>
              <a:t> AT, et al. Ann </a:t>
            </a:r>
            <a:r>
              <a:rPr lang="en-GB" dirty="0" err="1" smtClean="0"/>
              <a:t>Oncol</a:t>
            </a:r>
            <a:r>
              <a:rPr lang="en-GB" dirty="0" smtClean="0"/>
              <a:t> 2017;28(</a:t>
            </a:r>
            <a:r>
              <a:rPr lang="en-GB" dirty="0" err="1" smtClean="0"/>
              <a:t>Suppl</a:t>
            </a:r>
            <a:r>
              <a:rPr lang="en-GB" dirty="0" smtClean="0"/>
              <a:t> 5):</a:t>
            </a:r>
            <a:r>
              <a:rPr lang="en-GB" dirty="0" err="1" smtClean="0"/>
              <a:t>Abstr</a:t>
            </a:r>
            <a:r>
              <a:rPr lang="en-GB" dirty="0" smtClean="0"/>
              <a:t> 1733PD</a:t>
            </a:r>
            <a:endParaRPr lang="en-GB" dirty="0"/>
          </a:p>
        </p:txBody>
      </p:sp>
      <p:graphicFrame>
        <p:nvGraphicFramePr>
          <p:cNvPr id="9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3035573"/>
              </p:ext>
            </p:extLst>
          </p:nvPr>
        </p:nvGraphicFramePr>
        <p:xfrm>
          <a:off x="405513" y="5031846"/>
          <a:ext cx="8370351" cy="1219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9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3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CPI-613 +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mFOLFIRINOX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months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mPFS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months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ORR, %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71088" y="3771761"/>
            <a:ext cx="270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5965" y="3771762"/>
            <a:ext cx="270000" cy="246743"/>
          </a:xfrm>
          <a:prstGeom prst="rect">
            <a:avLst/>
          </a:prstGeom>
          <a:solidFill>
            <a:srgbClr val="E7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6112" y="3771761"/>
            <a:ext cx="2700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1136" y="3771761"/>
            <a:ext cx="27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112" y="3771761"/>
            <a:ext cx="27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1088" y="3771761"/>
            <a:ext cx="27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6064" y="3771761"/>
            <a:ext cx="2700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6064" y="3771761"/>
            <a:ext cx="270000" cy="82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64" y="3771761"/>
            <a:ext cx="270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3464" y="3785673"/>
            <a:ext cx="270000" cy="10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3464" y="3785673"/>
            <a:ext cx="270000" cy="10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3464" y="3785673"/>
            <a:ext cx="270000" cy="10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9721" y="3335631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Change in tumour size from baseline, %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42453" y="2006302"/>
            <a:ext cx="5890996" cy="2914076"/>
            <a:chOff x="2561472" y="2030831"/>
            <a:chExt cx="4360383" cy="2472502"/>
          </a:xfrm>
        </p:grpSpPr>
        <p:sp>
          <p:nvSpPr>
            <p:cNvPr id="25" name="TextBox 24"/>
            <p:cNvSpPr txBox="1"/>
            <p:nvPr/>
          </p:nvSpPr>
          <p:spPr>
            <a:xfrm>
              <a:off x="3293736" y="2030831"/>
              <a:ext cx="3314152" cy="235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 percentage change of tumour size from baseline</a:t>
              </a:r>
              <a:endPara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972561" y="2333162"/>
              <a:ext cx="3949294" cy="2072210"/>
              <a:chOff x="2291341" y="1973094"/>
              <a:chExt cx="5009854" cy="392665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401643" y="1973094"/>
                <a:ext cx="0" cy="3906804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91341" y="2665410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291341" y="3313303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91341" y="3961196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291341" y="4620639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291341" y="5214253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91341" y="5899752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291341" y="1982370"/>
                <a:ext cx="110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291341" y="4244178"/>
                <a:ext cx="500985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 rot="16200000">
              <a:off x="2568532" y="3285639"/>
              <a:ext cx="156738" cy="170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1223" y="2227864"/>
              <a:ext cx="303984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1223" y="2598598"/>
              <a:ext cx="303984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56989" y="2927542"/>
              <a:ext cx="248217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56990" y="3266563"/>
              <a:ext cx="248217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12755" y="3422117"/>
              <a:ext cx="192452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1222" y="3616807"/>
              <a:ext cx="303984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–20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01222" y="3935035"/>
              <a:ext cx="303984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–60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5458" y="4287893"/>
              <a:ext cx="359748" cy="21544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–100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 rot="10800000">
            <a:off x="3202786" y="3709340"/>
            <a:ext cx="270000" cy="65327"/>
          </a:xfrm>
          <a:prstGeom prst="rect">
            <a:avLst/>
          </a:prstGeom>
          <a:solidFill>
            <a:srgbClr val="B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0800000">
            <a:off x="6447840" y="3183219"/>
            <a:ext cx="270000" cy="246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10800000">
            <a:off x="2917713" y="3709340"/>
            <a:ext cx="270000" cy="65327"/>
          </a:xfrm>
          <a:prstGeom prst="rect">
            <a:avLst/>
          </a:prstGeom>
          <a:solidFill>
            <a:srgbClr val="E7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0800000">
            <a:off x="2622592" y="3558667"/>
            <a:ext cx="270000" cy="216000"/>
          </a:xfrm>
          <a:prstGeom prst="rect">
            <a:avLst/>
          </a:prstGeom>
          <a:solidFill>
            <a:srgbClr val="B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0800000">
            <a:off x="2333790" y="3306667"/>
            <a:ext cx="270000" cy="468000"/>
          </a:xfrm>
          <a:prstGeom prst="rect">
            <a:avLst/>
          </a:prstGeom>
          <a:solidFill>
            <a:srgbClr val="B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0800000">
            <a:off x="2050012" y="2280667"/>
            <a:ext cx="270000" cy="1494000"/>
          </a:xfrm>
          <a:prstGeom prst="rect">
            <a:avLst/>
          </a:prstGeom>
          <a:solidFill>
            <a:srgbClr val="B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7840" y="2921395"/>
            <a:ext cx="270000" cy="246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47840" y="2656161"/>
            <a:ext cx="270000" cy="246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10800000">
            <a:off x="6447840" y="3447100"/>
            <a:ext cx="270000" cy="2467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74956" y="264255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CR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4956" y="292055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PR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74956" y="317845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SD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74956" y="343133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PD</a:t>
            </a:r>
            <a:endParaRPr lang="en-GB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2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52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The treatment combination of CPI-613 + </a:t>
            </a:r>
            <a:r>
              <a:rPr lang="en-GB" b="1" dirty="0" err="1"/>
              <a:t>mFOLFIRINOX</a:t>
            </a:r>
            <a:r>
              <a:rPr lang="en-GB" b="1" dirty="0"/>
              <a:t> was feasible and well-tolerated in patients with stage IV pancreatic cancer</a:t>
            </a:r>
            <a:endParaRPr lang="en-GB" dirty="0"/>
          </a:p>
          <a:p>
            <a:r>
              <a:rPr lang="en-GB" b="1" dirty="0"/>
              <a:t>A randomized </a:t>
            </a:r>
            <a:r>
              <a:rPr lang="en-GB" b="1" dirty="0" smtClean="0"/>
              <a:t>phase </a:t>
            </a:r>
            <a:r>
              <a:rPr lang="en-GB" b="1" dirty="0"/>
              <a:t>3 study of CPI613 + FOLFIRINOX will open in 2018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/>
              <a:t>1733PD: New promising combination therapy of a mitochondrial metabolism inhibitor with </a:t>
            </a:r>
            <a:r>
              <a:rPr lang="en-GB" dirty="0" err="1"/>
              <a:t>mFOLFIRINOX</a:t>
            </a:r>
            <a:r>
              <a:rPr lang="en-GB" dirty="0"/>
              <a:t> in pancreatic cancer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/>
              <a:t>Alistar</a:t>
            </a:r>
            <a:r>
              <a:rPr lang="en-GB" dirty="0"/>
              <a:t> AT, et al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Alistar</a:t>
            </a:r>
            <a:r>
              <a:rPr lang="en-US" dirty="0"/>
              <a:t> AT, et 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1733PD</a:t>
            </a:r>
            <a:endParaRPr lang="en-US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100477"/>
              </p:ext>
            </p:extLst>
          </p:nvPr>
        </p:nvGraphicFramePr>
        <p:xfrm>
          <a:off x="369888" y="1656046"/>
          <a:ext cx="8408986" cy="29738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52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AEs in ≥5 of patients, 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3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5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Diarrhoea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Hyperglycaemia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Hypokalaemia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Lymphocytes count decreased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Peripheral sensory neuropathy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655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evaluate the efficacy and safety of 1L </a:t>
            </a:r>
            <a:r>
              <a:rPr lang="en-US" dirty="0"/>
              <a:t>neoadjuvant</a:t>
            </a:r>
            <a:r>
              <a:rPr lang="en-GB" dirty="0"/>
              <a:t> pamrevlumab (anti-connective tissue growth </a:t>
            </a:r>
            <a:r>
              <a:rPr lang="en-GB" dirty="0" smtClean="0"/>
              <a:t>factor </a:t>
            </a:r>
            <a:r>
              <a:rPr lang="en-GB" dirty="0"/>
              <a:t>antibody) + CT in patients with locally advanced pancreatic cancer</a:t>
            </a:r>
          </a:p>
          <a:p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1734PD: </a:t>
            </a:r>
            <a:r>
              <a:rPr lang="en-GB" dirty="0"/>
              <a:t>Anti-CTGF human recombinant monoclonal antibody pamrevlumab increases </a:t>
            </a:r>
            <a:r>
              <a:rPr lang="en-GB" dirty="0" err="1"/>
              <a:t>resectability</a:t>
            </a:r>
            <a:r>
              <a:rPr lang="en-GB" dirty="0"/>
              <a:t> and resection rate when combined with gemcitabine/Nab-paclitaxel in the treatment of locally advanced pancreatic cancer </a:t>
            </a:r>
            <a:r>
              <a:rPr lang="en-GB" dirty="0" smtClean="0"/>
              <a:t>patients – Carrier E, et al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283075" cy="487363"/>
          </a:xfrm>
        </p:spPr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kern="1200" dirty="0" smtClean="0">
                <a:latin typeface="Arial" charset="0"/>
                <a:cs typeface="Arial" charset="0"/>
              </a:rPr>
              <a:t>*Gemcitabine </a:t>
            </a:r>
            <a:r>
              <a:rPr lang="en-US" kern="1200" dirty="0">
                <a:latin typeface="Arial" charset="0"/>
                <a:cs typeface="Arial" charset="0"/>
              </a:rPr>
              <a:t>+ nab-paclitaxel q4w </a:t>
            </a:r>
            <a:r>
              <a:rPr lang="en-US" kern="1200" dirty="0" smtClean="0">
                <a:latin typeface="Arial" charset="0"/>
                <a:cs typeface="Arial" charset="0"/>
              </a:rPr>
              <a:t>x6 cycles;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altLang="zh-CN" b="1" baseline="30000" dirty="0" smtClean="0">
                <a:solidFill>
                  <a:schemeClr val="tx1"/>
                </a:solidFill>
                <a:ea typeface="SimSun" pitchFamily="2" charset="-122"/>
              </a:rPr>
              <a:t>†</a:t>
            </a:r>
            <a:r>
              <a:rPr lang="en-GB" kern="1200" dirty="0" smtClean="0">
                <a:latin typeface="Arial" charset="0"/>
                <a:cs typeface="Arial" charset="0"/>
              </a:rPr>
              <a:t>CA19.9 decreases of ≥</a:t>
            </a:r>
            <a:r>
              <a:rPr lang="en-GB" kern="1200" dirty="0">
                <a:latin typeface="Arial" charset="0"/>
                <a:cs typeface="Arial" charset="0"/>
              </a:rPr>
              <a:t>50</a:t>
            </a:r>
            <a:r>
              <a:rPr lang="en-GB" kern="1200" dirty="0" smtClean="0">
                <a:latin typeface="Arial" charset="0"/>
                <a:cs typeface="Arial" charset="0"/>
              </a:rPr>
              <a:t>%, </a:t>
            </a:r>
            <a:r>
              <a:rPr lang="en-GB" kern="1200" dirty="0">
                <a:latin typeface="Arial" charset="0"/>
                <a:cs typeface="Arial" charset="0"/>
              </a:rPr>
              <a:t>PET </a:t>
            </a:r>
            <a:r>
              <a:rPr lang="en-GB" kern="1200" dirty="0" err="1">
                <a:latin typeface="Arial" charset="0"/>
                <a:cs typeface="Arial" charset="0"/>
              </a:rPr>
              <a:t>SUV</a:t>
            </a:r>
            <a:r>
              <a:rPr lang="en-GB" kern="1200" baseline="-25000" dirty="0" err="1">
                <a:latin typeface="Arial" charset="0"/>
                <a:cs typeface="Arial" charset="0"/>
              </a:rPr>
              <a:t>max</a:t>
            </a:r>
            <a:r>
              <a:rPr lang="en-GB" kern="1200" dirty="0">
                <a:latin typeface="Arial" charset="0"/>
                <a:cs typeface="Arial" charset="0"/>
              </a:rPr>
              <a:t> decreases </a:t>
            </a:r>
            <a:r>
              <a:rPr lang="en-GB" kern="1200" dirty="0" smtClean="0">
                <a:latin typeface="Arial" charset="0"/>
                <a:cs typeface="Arial" charset="0"/>
              </a:rPr>
              <a:t>of ≥</a:t>
            </a:r>
            <a:r>
              <a:rPr lang="en-GB" kern="1200" dirty="0">
                <a:latin typeface="Arial" charset="0"/>
                <a:cs typeface="Arial" charset="0"/>
              </a:rPr>
              <a:t>30</a:t>
            </a:r>
            <a:r>
              <a:rPr lang="en-GB" kern="1200" dirty="0" smtClean="0">
                <a:latin typeface="Arial" charset="0"/>
                <a:cs typeface="Arial" charset="0"/>
              </a:rPr>
              <a:t>%, RECIST </a:t>
            </a:r>
            <a:r>
              <a:rPr lang="en-GB" kern="1200" dirty="0">
                <a:latin typeface="Arial" charset="0"/>
                <a:cs typeface="Arial" charset="0"/>
              </a:rPr>
              <a:t>(PR or CR</a:t>
            </a:r>
            <a:r>
              <a:rPr lang="en-GB" kern="1200" dirty="0" smtClean="0">
                <a:latin typeface="Arial" charset="0"/>
                <a:cs typeface="Arial" charset="0"/>
              </a:rPr>
              <a:t>), </a:t>
            </a:r>
            <a:r>
              <a:rPr lang="en-GB" kern="1200" dirty="0">
                <a:latin typeface="Arial" charset="0"/>
                <a:cs typeface="Arial" charset="0"/>
              </a:rPr>
              <a:t>or NCCN </a:t>
            </a:r>
            <a:r>
              <a:rPr lang="en-GB" kern="1200" dirty="0" smtClean="0">
                <a:latin typeface="Arial" charset="0"/>
                <a:cs typeface="Arial" charset="0"/>
              </a:rPr>
              <a:t>resectable/borderline-resectable criteria</a:t>
            </a:r>
            <a:endParaRPr lang="en-US" sz="100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smtClean="0"/>
              <a:t>Carrier E, </a:t>
            </a:r>
            <a:r>
              <a:rPr lang="en-US" dirty="0"/>
              <a:t>et 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1734PD</a:t>
            </a:r>
            <a:endParaRPr lang="en-US" dirty="0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941537" y="3487306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26" name="AutoShape 15"/>
          <p:cNvCxnSpPr>
            <a:cxnSpLocks noChangeShapeType="1"/>
            <a:stCxn id="25" idx="0"/>
            <a:endCxn id="30" idx="1"/>
          </p:cNvCxnSpPr>
          <p:nvPr/>
        </p:nvCxnSpPr>
        <p:spPr bwMode="auto">
          <a:xfrm rot="5400000" flipH="1" flipV="1">
            <a:off x="4217370" y="2839367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" name="AutoShape 12"/>
          <p:cNvSpPr>
            <a:spLocks noChangeArrowheads="1"/>
          </p:cNvSpPr>
          <p:nvPr/>
        </p:nvSpPr>
        <p:spPr bwMode="auto">
          <a:xfrm rot="16200000">
            <a:off x="7190077" y="3538837"/>
            <a:ext cx="2381352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600" b="1" dirty="0" smtClean="0">
                <a:solidFill>
                  <a:srgbClr val="FFFFFF"/>
                </a:solidFill>
                <a:ea typeface="SimSun" pitchFamily="2" charset="-122"/>
              </a:rPr>
              <a:t>Eligible</a:t>
            </a:r>
            <a:r>
              <a:rPr lang="en-GB" altLang="zh-CN" sz="1600" b="1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r>
              <a:rPr lang="en-GB" altLang="zh-CN" sz="1600" b="1" dirty="0" smtClean="0">
                <a:solidFill>
                  <a:srgbClr val="FFFFFF"/>
                </a:solidFill>
                <a:ea typeface="SimSun" pitchFamily="2" charset="-122"/>
              </a:rPr>
              <a:t> patients received surgery</a:t>
            </a:r>
            <a:endParaRPr lang="en-GB" altLang="zh-CN" sz="1600" b="1" dirty="0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28" name="AutoShape 19"/>
          <p:cNvCxnSpPr>
            <a:cxnSpLocks noChangeShapeType="1"/>
            <a:stCxn id="32" idx="3"/>
            <a:endCxn id="25" idx="2"/>
          </p:cNvCxnSpPr>
          <p:nvPr/>
        </p:nvCxnSpPr>
        <p:spPr bwMode="auto">
          <a:xfrm flipV="1">
            <a:off x="3684814" y="3779406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AutoShape 21"/>
          <p:cNvCxnSpPr>
            <a:cxnSpLocks noChangeShapeType="1"/>
            <a:stCxn id="30" idx="3"/>
            <a:endCxn id="27" idx="1"/>
          </p:cNvCxnSpPr>
          <p:nvPr/>
        </p:nvCxnSpPr>
        <p:spPr bwMode="auto">
          <a:xfrm>
            <a:off x="7543800" y="2823401"/>
            <a:ext cx="576000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4865310" y="2413032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Pamrevlumab + CT*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(n=22)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365124" y="2464007"/>
            <a:ext cx="3319690" cy="263815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Locally advanced unresectable pancreatic cancer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Measurable disease by RECIST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1.1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No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prior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CT/CRT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(n=33)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3" name="Rectangle 9"/>
          <p:cNvSpPr txBox="1">
            <a:spLocks noChangeArrowheads="1"/>
          </p:cNvSpPr>
          <p:nvPr/>
        </p:nvSpPr>
        <p:spPr bwMode="auto">
          <a:xfrm>
            <a:off x="365124" y="530545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4" name="Content Placeholder 26"/>
          <p:cNvSpPr txBox="1">
            <a:spLocks/>
          </p:cNvSpPr>
          <p:nvPr/>
        </p:nvSpPr>
        <p:spPr>
          <a:xfrm>
            <a:off x="4648200" y="5305456"/>
            <a:ext cx="4246418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Proportion of patients eligible for resection, PFS, OS, tumour response</a:t>
            </a:r>
            <a:endParaRPr lang="en-GB" dirty="0"/>
          </a:p>
        </p:txBody>
      </p:sp>
      <p:cxnSp>
        <p:nvCxnSpPr>
          <p:cNvPr id="35" name="AutoShape 16"/>
          <p:cNvCxnSpPr>
            <a:cxnSpLocks noChangeShapeType="1"/>
            <a:stCxn id="25" idx="4"/>
            <a:endCxn id="37" idx="1"/>
          </p:cNvCxnSpPr>
          <p:nvPr/>
        </p:nvCxnSpPr>
        <p:spPr bwMode="auto">
          <a:xfrm rot="16200000" flipH="1">
            <a:off x="4215319" y="4089521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6" name="AutoShape 20"/>
          <p:cNvCxnSpPr>
            <a:cxnSpLocks noChangeShapeType="1"/>
            <a:stCxn id="37" idx="3"/>
          </p:cNvCxnSpPr>
          <p:nvPr/>
        </p:nvCxnSpPr>
        <p:spPr bwMode="auto">
          <a:xfrm>
            <a:off x="7542220" y="4739512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4865310" y="4329144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CT* alone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(n=11)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6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1734PD: </a:t>
            </a:r>
            <a:r>
              <a:rPr lang="en-GB" dirty="0"/>
              <a:t>Anti-CTGF human recombinant monoclonal antibody pamrevlumab increases </a:t>
            </a:r>
            <a:r>
              <a:rPr lang="en-GB" dirty="0" err="1"/>
              <a:t>resectability</a:t>
            </a:r>
            <a:r>
              <a:rPr lang="en-GB" dirty="0"/>
              <a:t> and resection rate when combined with gemcitabine/Nab-paclitaxel in the treatment of locally advanced pancreatic cancer patients – Carrier E, et al</a:t>
            </a:r>
            <a:endParaRPr lang="en-US" dirty="0"/>
          </a:p>
        </p:txBody>
      </p:sp>
      <p:sp>
        <p:nvSpPr>
          <p:cNvPr id="69" name="Text Placeholder 4"/>
          <p:cNvSpPr txBox="1">
            <a:spLocks/>
          </p:cNvSpPr>
          <p:nvPr/>
        </p:nvSpPr>
        <p:spPr bwMode="auto">
          <a:xfrm>
            <a:off x="4648200" y="6096000"/>
            <a:ext cx="41306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None/>
              <a:defRPr sz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Carrier E, et al.</a:t>
            </a:r>
            <a:r>
              <a:rPr lang="fr-FR" dirty="0" smtClean="0"/>
              <a:t> Ann </a:t>
            </a:r>
            <a:r>
              <a:rPr lang="fr-FR" dirty="0" err="1" smtClean="0"/>
              <a:t>Oncol</a:t>
            </a:r>
            <a:r>
              <a:rPr lang="fr-FR" dirty="0" smtClean="0"/>
              <a:t> 2017;28(</a:t>
            </a:r>
            <a:r>
              <a:rPr lang="fr-FR" dirty="0" err="1" smtClean="0"/>
              <a:t>Suppl</a:t>
            </a:r>
            <a:r>
              <a:rPr lang="fr-FR" dirty="0" smtClean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1734PD</a:t>
            </a:r>
            <a:endParaRPr lang="en-US" dirty="0"/>
          </a:p>
        </p:txBody>
      </p:sp>
      <p:graphicFrame>
        <p:nvGraphicFramePr>
          <p:cNvPr id="7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4124169"/>
              </p:ext>
            </p:extLst>
          </p:nvPr>
        </p:nvGraphicFramePr>
        <p:xfrm>
          <a:off x="369888" y="1679794"/>
          <a:ext cx="8408985" cy="1127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5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2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13"/>
                <a:gridCol w="1600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Eligible for surgical exploration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R0 resection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R1 resection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Resection not achieved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Pamrevlumab + CT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alone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585678" y="275041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OS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706979" y="3027398"/>
            <a:ext cx="4244565" cy="3291274"/>
            <a:chOff x="2027870" y="2267257"/>
            <a:chExt cx="4692535" cy="3017553"/>
          </a:xfrm>
        </p:grpSpPr>
        <p:grpSp>
          <p:nvGrpSpPr>
            <p:cNvPr id="73" name="Group 72"/>
            <p:cNvGrpSpPr/>
            <p:nvPr/>
          </p:nvGrpSpPr>
          <p:grpSpPr>
            <a:xfrm>
              <a:off x="2614623" y="2396465"/>
              <a:ext cx="3906738" cy="2171874"/>
              <a:chOff x="836615" y="2448719"/>
              <a:chExt cx="3906738" cy="2171874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89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0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1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2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3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4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5" name="Line 13"/>
              <p:cNvSpPr>
                <a:spLocks noChangeShapeType="1"/>
              </p:cNvSpPr>
              <p:nvPr/>
            </p:nvSpPr>
            <p:spPr bwMode="auto">
              <a:xfrm>
                <a:off x="2450276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6" name="Line 15"/>
              <p:cNvSpPr>
                <a:spLocks noChangeShapeType="1"/>
              </p:cNvSpPr>
              <p:nvPr/>
            </p:nvSpPr>
            <p:spPr bwMode="auto">
              <a:xfrm>
                <a:off x="3211862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7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>
                <a:off x="1690276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  <p:sp>
            <p:nvSpPr>
              <p:cNvPr id="100" name="Line 15"/>
              <p:cNvSpPr>
                <a:spLocks noChangeShapeType="1"/>
              </p:cNvSpPr>
              <p:nvPr/>
            </p:nvSpPr>
            <p:spPr bwMode="auto">
              <a:xfrm>
                <a:off x="3970716" y="4528518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 rot="16200000">
              <a:off x="1557780" y="3289144"/>
              <a:ext cx="1246413" cy="30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OS probability, %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88418" y="4724424"/>
              <a:ext cx="1471268" cy="253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OS time,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97539" y="2267257"/>
              <a:ext cx="485933" cy="2539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100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91466" y="2684736"/>
              <a:ext cx="392007" cy="2539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80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91466" y="3100477"/>
              <a:ext cx="392007" cy="2539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60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91466" y="3516216"/>
              <a:ext cx="392007" cy="2539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40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91466" y="3931957"/>
              <a:ext cx="392007" cy="2539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20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85390" y="4347696"/>
              <a:ext cx="298082" cy="2539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12373" y="4522748"/>
              <a:ext cx="392007" cy="761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</a:p>
            <a:p>
              <a:pPr algn="ctr"/>
              <a:endParaRPr lang="en-GB" sz="1200" dirty="0">
                <a:solidFill>
                  <a:srgbClr val="4D4D4D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C00000"/>
                  </a:solidFill>
                </a:rPr>
                <a:t>22</a:t>
              </a:r>
            </a:p>
            <a:p>
              <a:pPr algn="ctr"/>
              <a:r>
                <a:rPr lang="en-GB" sz="1200" b="1" dirty="0" smtClean="0">
                  <a:solidFill>
                    <a:srgbClr val="B2C0D8"/>
                  </a:solidFill>
                </a:rPr>
                <a:t>11</a:t>
              </a:r>
              <a:endParaRPr lang="en-GB" sz="1200" b="1" dirty="0">
                <a:solidFill>
                  <a:srgbClr val="B2C0D8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4119" y="4522748"/>
              <a:ext cx="392007" cy="761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6</a:t>
              </a:r>
            </a:p>
            <a:p>
              <a:pPr algn="ctr"/>
              <a:endParaRPr lang="en-GB" sz="1200" dirty="0">
                <a:solidFill>
                  <a:srgbClr val="4D4D4D"/>
                </a:solidFill>
              </a:endParaRPr>
            </a:p>
            <a:p>
              <a:pPr algn="r"/>
              <a:r>
                <a:rPr lang="en-GB" sz="1200" dirty="0" smtClean="0">
                  <a:solidFill>
                    <a:srgbClr val="C00000"/>
                  </a:solidFill>
                </a:rPr>
                <a:t>10</a:t>
              </a:r>
            </a:p>
            <a:p>
              <a:pPr algn="r"/>
              <a:r>
                <a:rPr lang="en-GB" sz="1200" b="1" dirty="0">
                  <a:solidFill>
                    <a:srgbClr val="B2C0D8"/>
                  </a:solidFill>
                </a:rPr>
                <a:t>9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28551" y="4522748"/>
              <a:ext cx="392007" cy="761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12</a:t>
              </a:r>
            </a:p>
            <a:p>
              <a:pPr algn="ctr"/>
              <a:endParaRPr lang="en-GB" sz="1200" dirty="0">
                <a:solidFill>
                  <a:srgbClr val="4D4D4D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C00000"/>
                  </a:solidFill>
                </a:rPr>
                <a:t>6</a:t>
              </a:r>
            </a:p>
            <a:p>
              <a:pPr algn="ctr"/>
              <a:r>
                <a:rPr lang="en-GB" sz="1200" b="1" dirty="0">
                  <a:solidFill>
                    <a:srgbClr val="B2C0D8"/>
                  </a:solidFill>
                </a:rPr>
                <a:t>5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797611" y="4522748"/>
              <a:ext cx="392007" cy="761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18</a:t>
              </a:r>
            </a:p>
            <a:p>
              <a:pPr algn="ctr"/>
              <a:endParaRPr lang="en-GB" sz="1200" dirty="0">
                <a:solidFill>
                  <a:srgbClr val="4D4D4D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/>
              <a:r>
                <a:rPr lang="en-GB" sz="1200" b="1" dirty="0">
                  <a:solidFill>
                    <a:srgbClr val="B2C0D8"/>
                  </a:solidFill>
                </a:rPr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328398" y="4522748"/>
              <a:ext cx="392007" cy="59257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30</a:t>
              </a:r>
            </a:p>
            <a:p>
              <a:pPr algn="ctr"/>
              <a:endParaRPr lang="en-GB" sz="1200" dirty="0">
                <a:solidFill>
                  <a:srgbClr val="4D4D4D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C00000"/>
                  </a:solidFill>
                </a:rPr>
                <a:t>0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56465" y="4522923"/>
              <a:ext cx="392007" cy="761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24</a:t>
              </a:r>
            </a:p>
            <a:p>
              <a:pPr algn="ctr"/>
              <a:endParaRPr lang="en-GB" sz="1200" dirty="0">
                <a:solidFill>
                  <a:srgbClr val="4D4D4D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/>
              <a:r>
                <a:rPr lang="en-GB" sz="1200" b="1" dirty="0">
                  <a:solidFill>
                    <a:srgbClr val="B2C0D8"/>
                  </a:solidFill>
                </a:rPr>
                <a:t>0</a:t>
              </a: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721565" y="5857007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92175" eaLnBrk="0" hangingPunct="0">
              <a:defRPr/>
            </a:pPr>
            <a:r>
              <a:rPr lang="en-GB" altLang="zh-CN" sz="1200" kern="0" dirty="0">
                <a:solidFill>
                  <a:srgbClr val="C00000"/>
                </a:solidFill>
                <a:ea typeface="SimSun" pitchFamily="2" charset="-122"/>
              </a:rPr>
              <a:t>Pamrevlumab + </a:t>
            </a:r>
            <a:r>
              <a:rPr lang="en-GB" altLang="zh-CN" sz="1200" kern="0" dirty="0" smtClean="0">
                <a:solidFill>
                  <a:srgbClr val="C00000"/>
                </a:solidFill>
                <a:ea typeface="SimSun" pitchFamily="2" charset="-122"/>
              </a:rPr>
              <a:t>CT</a:t>
            </a:r>
          </a:p>
          <a:p>
            <a:pPr algn="r" defTabSz="892175" eaLnBrk="0" hangingPunct="0">
              <a:defRPr/>
            </a:pPr>
            <a:r>
              <a:rPr lang="en-GB" altLang="zh-CN" sz="1200" b="1" kern="0" dirty="0">
                <a:solidFill>
                  <a:srgbClr val="B2C0D8"/>
                </a:solidFill>
                <a:ea typeface="SimSun" pitchFamily="2" charset="-122"/>
              </a:rPr>
              <a:t>CT </a:t>
            </a:r>
            <a:r>
              <a:rPr lang="en-GB" altLang="zh-CN" sz="1200" b="1" kern="0" dirty="0" smtClean="0">
                <a:solidFill>
                  <a:srgbClr val="B2C0D8"/>
                </a:solidFill>
                <a:ea typeface="SimSun" pitchFamily="2" charset="-122"/>
              </a:rPr>
              <a:t>alone</a:t>
            </a:r>
            <a:endParaRPr lang="en-GB" altLang="zh-CN" sz="1200" b="1" kern="0" dirty="0">
              <a:solidFill>
                <a:srgbClr val="B2C0D8"/>
              </a:solidFill>
              <a:ea typeface="SimSun" pitchFamily="2" charset="-122"/>
            </a:endParaRPr>
          </a:p>
        </p:txBody>
      </p:sp>
      <p:sp>
        <p:nvSpPr>
          <p:cNvPr id="102" name="Freeform 2"/>
          <p:cNvSpPr>
            <a:spLocks/>
          </p:cNvSpPr>
          <p:nvPr/>
        </p:nvSpPr>
        <p:spPr bwMode="auto">
          <a:xfrm>
            <a:off x="2299995" y="3161374"/>
            <a:ext cx="3099319" cy="1044000"/>
          </a:xfrm>
          <a:custGeom>
            <a:avLst/>
            <a:gdLst>
              <a:gd name="T0" fmla="*/ 239 w 239"/>
              <a:gd name="T1" fmla="*/ 84 h 84"/>
              <a:gd name="T2" fmla="*/ 181 w 239"/>
              <a:gd name="T3" fmla="*/ 84 h 84"/>
              <a:gd name="T4" fmla="*/ 181 w 239"/>
              <a:gd name="T5" fmla="*/ 36 h 84"/>
              <a:gd name="T6" fmla="*/ 134 w 239"/>
              <a:gd name="T7" fmla="*/ 36 h 84"/>
              <a:gd name="T8" fmla="*/ 134 w 239"/>
              <a:gd name="T9" fmla="*/ 0 h 84"/>
              <a:gd name="T10" fmla="*/ 0 w 239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" h="84">
                <a:moveTo>
                  <a:pt x="239" y="84"/>
                </a:moveTo>
                <a:lnTo>
                  <a:pt x="181" y="84"/>
                </a:lnTo>
                <a:lnTo>
                  <a:pt x="181" y="36"/>
                </a:lnTo>
                <a:lnTo>
                  <a:pt x="134" y="36"/>
                </a:lnTo>
                <a:lnTo>
                  <a:pt x="13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4D4D4D"/>
              </a:solidFill>
            </a:endParaRPr>
          </a:p>
        </p:txBody>
      </p:sp>
      <p:sp>
        <p:nvSpPr>
          <p:cNvPr id="103" name="Freeform 3"/>
          <p:cNvSpPr>
            <a:spLocks/>
          </p:cNvSpPr>
          <p:nvPr/>
        </p:nvSpPr>
        <p:spPr bwMode="auto">
          <a:xfrm>
            <a:off x="2299994" y="3161374"/>
            <a:ext cx="2151425" cy="2234591"/>
          </a:xfrm>
          <a:custGeom>
            <a:avLst/>
            <a:gdLst>
              <a:gd name="T0" fmla="*/ 168 w 168"/>
              <a:gd name="T1" fmla="*/ 179 h 179"/>
              <a:gd name="T2" fmla="*/ 168 w 168"/>
              <a:gd name="T3" fmla="*/ 87 h 179"/>
              <a:gd name="T4" fmla="*/ 123 w 168"/>
              <a:gd name="T5" fmla="*/ 87 h 179"/>
              <a:gd name="T6" fmla="*/ 123 w 168"/>
              <a:gd name="T7" fmla="*/ 55 h 179"/>
              <a:gd name="T8" fmla="*/ 121 w 168"/>
              <a:gd name="T9" fmla="*/ 55 h 179"/>
              <a:gd name="T10" fmla="*/ 121 w 168"/>
              <a:gd name="T11" fmla="*/ 26 h 179"/>
              <a:gd name="T12" fmla="*/ 71 w 168"/>
              <a:gd name="T13" fmla="*/ 26 h 179"/>
              <a:gd name="T14" fmla="*/ 71 w 168"/>
              <a:gd name="T15" fmla="*/ 0 h 179"/>
              <a:gd name="T16" fmla="*/ 0 w 168"/>
              <a:gd name="T1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79">
                <a:moveTo>
                  <a:pt x="168" y="179"/>
                </a:moveTo>
                <a:lnTo>
                  <a:pt x="168" y="87"/>
                </a:lnTo>
                <a:lnTo>
                  <a:pt x="123" y="87"/>
                </a:lnTo>
                <a:lnTo>
                  <a:pt x="123" y="55"/>
                </a:lnTo>
                <a:lnTo>
                  <a:pt x="121" y="55"/>
                </a:lnTo>
                <a:lnTo>
                  <a:pt x="121" y="26"/>
                </a:lnTo>
                <a:lnTo>
                  <a:pt x="71" y="26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4D4D4D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2373478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2455542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2525878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2607942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2675337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2827737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955017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037081" y="311972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3225406" y="3118561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3432163" y="3117395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3558536" y="3116229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3986349" y="3115063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4173010" y="356605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4846999" y="416274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5330076" y="4162747"/>
            <a:ext cx="85626" cy="85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3925529" y="4216647"/>
            <a:ext cx="85626" cy="85626"/>
          </a:xfrm>
          <a:prstGeom prst="ellipse">
            <a:avLst/>
          </a:prstGeom>
          <a:noFill/>
          <a:ln w="19050">
            <a:solidFill>
              <a:srgbClr val="B2C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4333246" y="4216647"/>
            <a:ext cx="85626" cy="85626"/>
          </a:xfrm>
          <a:prstGeom prst="ellipse">
            <a:avLst/>
          </a:prstGeom>
          <a:noFill/>
          <a:ln w="19050">
            <a:solidFill>
              <a:srgbClr val="B2C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3324618" y="3439933"/>
            <a:ext cx="85626" cy="85626"/>
          </a:xfrm>
          <a:prstGeom prst="ellipse">
            <a:avLst/>
          </a:prstGeom>
          <a:noFill/>
          <a:ln w="19050">
            <a:solidFill>
              <a:srgbClr val="B2C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2774235" y="3119746"/>
            <a:ext cx="85626" cy="85626"/>
          </a:xfrm>
          <a:prstGeom prst="ellipse">
            <a:avLst/>
          </a:prstGeom>
          <a:noFill/>
          <a:ln w="19050">
            <a:solidFill>
              <a:srgbClr val="B2C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2611504" y="3126132"/>
            <a:ext cx="85626" cy="85626"/>
          </a:xfrm>
          <a:prstGeom prst="ellipse">
            <a:avLst/>
          </a:prstGeom>
          <a:noFill/>
          <a:ln w="19050">
            <a:solidFill>
              <a:srgbClr val="B2C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43776" y="3359287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Open circles represent censored subjects</a:t>
            </a:r>
            <a:br>
              <a:rPr lang="en-GB" sz="1200" dirty="0" smtClean="0">
                <a:solidFill>
                  <a:srgbClr val="000000"/>
                </a:solidFill>
              </a:rPr>
            </a:br>
            <a:r>
              <a:rPr lang="en-GB" sz="1200" dirty="0" smtClean="0">
                <a:solidFill>
                  <a:srgbClr val="000000"/>
                </a:solidFill>
              </a:rPr>
              <a:t>Log-rank test nominal p-value: 0.041</a:t>
            </a:r>
          </a:p>
        </p:txBody>
      </p:sp>
      <p:graphicFrame>
        <p:nvGraphicFramePr>
          <p:cNvPr id="12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6865143"/>
              </p:ext>
            </p:extLst>
          </p:nvPr>
        </p:nvGraphicFramePr>
        <p:xfrm>
          <a:off x="4846998" y="4440628"/>
          <a:ext cx="3655318" cy="762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1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411"/>
                <a:gridCol w="681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Event, </a:t>
                      </a:r>
                      <a:b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 (%)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Censored, </a:t>
                      </a:r>
                      <a:b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 (%)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  <a:b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(95%CI)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Pamrevlumab + CT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(9.1)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(90.9)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NR (15.0, NR)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alone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(36.4)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(63.6)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18.6 (7.8, 18.6)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2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Pancreatic cancer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Cancers of the </a:t>
            </a:r>
            <a:r>
              <a:rPr lang="en-GB" b="1" dirty="0" smtClean="0"/>
              <a:t>pancreas</a:t>
            </a:r>
            <a:r>
              <a:rPr lang="en-GB" b="1" dirty="0"/>
              <a:t>, small bowel and hepatobiliary </a:t>
            </a:r>
            <a:r>
              <a:rPr lang="en-GB" b="1" dirty="0" smtClean="0"/>
              <a:t>tract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3912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7600"/>
              </a:spcBef>
              <a:buFontTx/>
              <a:buNone/>
            </a:pPr>
            <a:r>
              <a:rPr lang="en-GB" b="1" dirty="0"/>
              <a:t>Conclusions</a:t>
            </a:r>
            <a:endParaRPr lang="en-US" dirty="0"/>
          </a:p>
          <a:p>
            <a:r>
              <a:rPr lang="en-GB" b="1" dirty="0"/>
              <a:t>In patients with locally advanced pancreatic cancer, pamrevlumab + CT was associated with increased eligibility for surgery, increased resection rates and a positive trend in OS vs. CT alone</a:t>
            </a:r>
          </a:p>
          <a:p>
            <a:r>
              <a:rPr lang="en-GB" b="1" dirty="0"/>
              <a:t>No new safety signals were identified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1734PD: </a:t>
            </a:r>
            <a:r>
              <a:rPr lang="en-GB" dirty="0"/>
              <a:t>Anti-CTGF human recombinant monoclonal antibody pamrevlumab increases </a:t>
            </a:r>
            <a:r>
              <a:rPr lang="en-GB" dirty="0" err="1"/>
              <a:t>resectability</a:t>
            </a:r>
            <a:r>
              <a:rPr lang="en-GB" dirty="0"/>
              <a:t> and resection rate when combined with gemcitabine/Nab-paclitaxel in the treatment of locally advanced pancreatic cancer patients – Carrier E, et al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Carrier E, et al.</a:t>
            </a:r>
            <a:r>
              <a:rPr lang="fr-FR" dirty="0"/>
              <a:t>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1734PD</a:t>
            </a:r>
            <a:endParaRPr lang="en-US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3066827"/>
              </p:ext>
            </p:extLst>
          </p:nvPr>
        </p:nvGraphicFramePr>
        <p:xfrm>
          <a:off x="369888" y="1604801"/>
          <a:ext cx="8373421" cy="33810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0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5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7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03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Treatment-emergent</a:t>
                      </a:r>
                      <a: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SAEs</a:t>
                      </a:r>
                      <a: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  <a:t> of interest, n (%)</a:t>
                      </a:r>
                      <a:endParaRPr lang="en-GB" sz="14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Pamrevlumab + CT</a:t>
                      </a:r>
                      <a: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n=22)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CT alone</a:t>
                      </a:r>
                      <a: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aseline="0" noProof="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n=11)</a:t>
                      </a:r>
                      <a:endParaRPr lang="en-GB" sz="14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4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Any 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7 (31.8)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4 (36.4)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4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Haematological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Haemolytic uremic syndrome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1 (4.5)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Lymphadenopathy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1 (4.5)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GI / </a:t>
                      </a:r>
                      <a:r>
                        <a:rPr lang="en-GB" sz="1400" noProof="0" dirty="0" err="1" smtClean="0"/>
                        <a:t>hepatobiliary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Cholangitis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2 (18.2)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err="1" smtClean="0"/>
                        <a:t>Hyperbilirubinaemia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1 (9.1)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Nausea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1 (4.5)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Pancreatitis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1 (4.5)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marL="90488" indent="0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Vomiting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1 (4.5)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90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Hepatocellular carcinoma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Cancers of the </a:t>
            </a:r>
            <a:r>
              <a:rPr lang="en-GB" b="1" dirty="0" smtClean="0"/>
              <a:t>pancreas</a:t>
            </a:r>
            <a:r>
              <a:rPr lang="en-GB" b="1" dirty="0"/>
              <a:t>, small bowel and hepatobiliary </a:t>
            </a:r>
            <a:r>
              <a:rPr lang="en-GB" b="1" dirty="0" smtClean="0"/>
              <a:t>tract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176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Study </a:t>
            </a:r>
            <a:r>
              <a:rPr lang="en-GB" b="1" dirty="0" smtClean="0"/>
              <a:t>objective</a:t>
            </a:r>
            <a:endParaRPr lang="en-GB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assess the impact of </a:t>
            </a:r>
            <a:r>
              <a:rPr lang="en-GB" dirty="0" smtClean="0"/>
              <a:t>biomarkers* </a:t>
            </a:r>
            <a:r>
              <a:rPr lang="en-GB" dirty="0"/>
              <a:t>in patients with unresectable HCC treated with 1L lenvatinib vs. sorafenib</a:t>
            </a:r>
            <a:endParaRPr lang="en-US" dirty="0"/>
          </a:p>
          <a:p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LBA30: Analysis of serum biomarkers (BM) in patients (</a:t>
            </a:r>
            <a:r>
              <a:rPr lang="en-US" dirty="0" err="1"/>
              <a:t>pts</a:t>
            </a:r>
            <a:r>
              <a:rPr lang="en-US" dirty="0"/>
              <a:t>) from a phase 3 </a:t>
            </a:r>
            <a:r>
              <a:rPr lang="en-US" dirty="0" smtClean="0"/>
              <a:t>study of </a:t>
            </a:r>
            <a:r>
              <a:rPr lang="en-US" dirty="0" err="1"/>
              <a:t>lenvatinib</a:t>
            </a:r>
            <a:r>
              <a:rPr lang="en-US" dirty="0"/>
              <a:t> (LEN) </a:t>
            </a:r>
            <a:r>
              <a:rPr lang="en-US" dirty="0" err="1"/>
              <a:t>vs</a:t>
            </a:r>
            <a:r>
              <a:rPr lang="en-US" dirty="0"/>
              <a:t> sorafenib (SOR) as first-line treatment for </a:t>
            </a:r>
            <a:r>
              <a:rPr lang="en-US" dirty="0" smtClean="0"/>
              <a:t>unresectable hepatocellular </a:t>
            </a:r>
            <a:r>
              <a:rPr lang="en-US" dirty="0"/>
              <a:t>carcinoma (</a:t>
            </a:r>
            <a:r>
              <a:rPr lang="en-US" dirty="0" err="1"/>
              <a:t>uHCC</a:t>
            </a:r>
            <a:r>
              <a:rPr lang="en-US" dirty="0" smtClean="0"/>
              <a:t>) – Finn RS, et al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490811" cy="487363"/>
          </a:xfrm>
        </p:spPr>
        <p:txBody>
          <a:bodyPr/>
          <a:lstStyle/>
          <a:p>
            <a:r>
              <a:rPr lang="en-US" spc="-10" dirty="0" smtClean="0">
                <a:solidFill>
                  <a:schemeClr val="tx1"/>
                </a:solidFill>
              </a:rPr>
              <a:t>*</a:t>
            </a:r>
            <a:r>
              <a:rPr lang="en-GB" dirty="0" smtClean="0"/>
              <a:t>Serum </a:t>
            </a:r>
            <a:r>
              <a:rPr lang="en-GB" dirty="0"/>
              <a:t>samples were analysed for VEGF, </a:t>
            </a:r>
            <a:r>
              <a:rPr lang="en-GB" dirty="0" smtClean="0"/>
              <a:t>FGF + ANG2 using </a:t>
            </a:r>
            <a:r>
              <a:rPr lang="en-GB" dirty="0"/>
              <a:t>ELISA and gene expression profiling </a:t>
            </a:r>
            <a:r>
              <a:rPr lang="en-GB" dirty="0" smtClean="0"/>
              <a:t>was </a:t>
            </a:r>
            <a:r>
              <a:rPr lang="en-GB" dirty="0"/>
              <a:t>performed on tissue </a:t>
            </a:r>
            <a:r>
              <a:rPr lang="en-GB" dirty="0" smtClean="0"/>
              <a:t>samples</a:t>
            </a:r>
            <a:r>
              <a:rPr lang="en-US" spc="-10" dirty="0" smtClean="0">
                <a:solidFill>
                  <a:schemeClr val="tx1"/>
                </a:solidFill>
              </a:rPr>
              <a:t>; </a:t>
            </a:r>
            <a:r>
              <a:rPr lang="en-US" spc="-10" baseline="30000" dirty="0" smtClean="0">
                <a:solidFill>
                  <a:schemeClr val="tx1"/>
                </a:solidFill>
              </a:rPr>
              <a:t>†</a:t>
            </a:r>
            <a:r>
              <a:rPr lang="en-GB" spc="-10" dirty="0" smtClean="0">
                <a:solidFill>
                  <a:schemeClr val="tx1"/>
                </a:solidFill>
              </a:rPr>
              <a:t>Excluded patients </a:t>
            </a:r>
            <a:r>
              <a:rPr lang="en-GB" spc="-10" dirty="0">
                <a:solidFill>
                  <a:schemeClr val="tx1"/>
                </a:solidFill>
              </a:rPr>
              <a:t>with ≥50% liver occupation, clear bile duct invasion, </a:t>
            </a:r>
            <a:r>
              <a:rPr lang="en-GB" spc="-10" dirty="0" smtClean="0">
                <a:solidFill>
                  <a:schemeClr val="tx1"/>
                </a:solidFill>
              </a:rPr>
              <a:t>or </a:t>
            </a:r>
            <a:r>
              <a:rPr lang="en-GB" spc="-10" dirty="0">
                <a:solidFill>
                  <a:schemeClr val="tx1"/>
                </a:solidFill>
              </a:rPr>
              <a:t>portal vein invasion at the main portal </a:t>
            </a:r>
            <a:r>
              <a:rPr lang="en-GB" spc="-10" dirty="0" smtClean="0">
                <a:solidFill>
                  <a:schemeClr val="tx1"/>
                </a:solidFill>
              </a:rPr>
              <a:t>vein</a:t>
            </a:r>
            <a:endParaRPr lang="en-GB" spc="-10" dirty="0">
              <a:solidFill>
                <a:schemeClr val="tx1"/>
              </a:solidFill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 RS, 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LBA30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3941537" y="3392805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1:1</a:t>
            </a:r>
            <a:endParaRPr lang="en-GB" altLang="zh-CN" sz="1600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29" name="AutoShape 15"/>
          <p:cNvCxnSpPr>
            <a:cxnSpLocks noChangeShapeType="1"/>
            <a:stCxn id="28" idx="0"/>
            <a:endCxn id="34" idx="1"/>
          </p:cNvCxnSpPr>
          <p:nvPr/>
        </p:nvCxnSpPr>
        <p:spPr bwMode="auto">
          <a:xfrm rot="5400000" flipH="1" flipV="1">
            <a:off x="4122511" y="2795691"/>
            <a:ext cx="707939" cy="486291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8116434" y="2420547"/>
            <a:ext cx="915023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PD/</a:t>
            </a:r>
            <a:b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death</a:t>
            </a:r>
            <a:endParaRPr lang="en-GB" altLang="zh-CN" b="1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1" name="Content Placeholder 26"/>
          <p:cNvSpPr txBox="1">
            <a:spLocks/>
          </p:cNvSpPr>
          <p:nvPr/>
        </p:nvSpPr>
        <p:spPr bwMode="auto">
          <a:xfrm>
            <a:off x="4855936" y="3096032"/>
            <a:ext cx="365729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Region (Asia-Pacific or Western)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MVI and/or EHS (yes or no)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ECOG PS (0 or 1)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BW (&lt;60 kg or ≥60 kg)</a:t>
            </a:r>
          </a:p>
        </p:txBody>
      </p:sp>
      <p:cxnSp>
        <p:nvCxnSpPr>
          <p:cNvPr id="32" name="AutoShape 19"/>
          <p:cNvCxnSpPr>
            <a:cxnSpLocks noChangeShapeType="1"/>
            <a:stCxn id="35" idx="3"/>
            <a:endCxn id="28" idx="2"/>
          </p:cNvCxnSpPr>
          <p:nvPr/>
        </p:nvCxnSpPr>
        <p:spPr bwMode="auto">
          <a:xfrm flipV="1">
            <a:off x="3684814" y="3684905"/>
            <a:ext cx="256723" cy="714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AutoShape 21"/>
          <p:cNvCxnSpPr>
            <a:cxnSpLocks noChangeShapeType="1"/>
            <a:stCxn id="34" idx="3"/>
            <a:endCxn id="30" idx="1"/>
          </p:cNvCxnSpPr>
          <p:nvPr/>
        </p:nvCxnSpPr>
        <p:spPr bwMode="auto">
          <a:xfrm>
            <a:off x="7677298" y="2684866"/>
            <a:ext cx="439136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4719626" y="2230463"/>
            <a:ext cx="2957672" cy="908806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Lenvatinib 8 mg/day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/>
            </a:r>
            <a:b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BW &lt;60 kg) or 12 mg/day (BW ≥60 kg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) (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n=478)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365124" y="2144941"/>
            <a:ext cx="3319690" cy="3081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criteria</a:t>
            </a:r>
            <a:r>
              <a:rPr lang="en-US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endParaRPr lang="en-GB" altLang="zh-CN" baseline="30000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No prior systemic therapy for unresectable HCC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≥1 measurable target lesion per </a:t>
            </a:r>
            <a:r>
              <a:rPr lang="en-US" altLang="zh-CN" dirty="0" err="1">
                <a:solidFill>
                  <a:srgbClr val="FFFFFF"/>
                </a:solidFill>
                <a:ea typeface="SimSun" pitchFamily="2" charset="-122"/>
              </a:rPr>
              <a:t>mRECIST</a:t>
            </a:r>
            <a:endParaRPr lang="en-US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BCLC stage B or 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Child-Pugh 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ECOG PS ≤1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(n=954)</a:t>
            </a:r>
          </a:p>
        </p:txBody>
      </p:sp>
      <p:sp>
        <p:nvSpPr>
          <p:cNvPr id="36" name="Rectangle 9"/>
          <p:cNvSpPr txBox="1">
            <a:spLocks noChangeArrowheads="1"/>
          </p:cNvSpPr>
          <p:nvPr/>
        </p:nvSpPr>
        <p:spPr bwMode="auto">
          <a:xfrm>
            <a:off x="365124" y="5243019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ENDPOINT(S)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</a:t>
            </a:r>
          </a:p>
          <a:p>
            <a:pPr>
              <a:buClr>
                <a:srgbClr val="043882"/>
              </a:buClr>
            </a:pPr>
            <a:endParaRPr lang="en-GB" dirty="0"/>
          </a:p>
        </p:txBody>
      </p:sp>
      <p:sp>
        <p:nvSpPr>
          <p:cNvPr id="37" name="Content Placeholder 26"/>
          <p:cNvSpPr txBox="1">
            <a:spLocks/>
          </p:cNvSpPr>
          <p:nvPr/>
        </p:nvSpPr>
        <p:spPr>
          <a:xfrm>
            <a:off x="4648200" y="5243019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/>
              <a:t>PFS, TTP, </a:t>
            </a:r>
            <a:r>
              <a:rPr lang="en-GB" dirty="0" smtClean="0"/>
              <a:t>ORR</a:t>
            </a:r>
            <a:endParaRPr lang="en-GB" dirty="0"/>
          </a:p>
        </p:txBody>
      </p:sp>
      <p:cxnSp>
        <p:nvCxnSpPr>
          <p:cNvPr id="38" name="AutoShape 16"/>
          <p:cNvCxnSpPr>
            <a:cxnSpLocks noChangeShapeType="1"/>
            <a:stCxn id="28" idx="4"/>
            <a:endCxn id="41" idx="1"/>
          </p:cNvCxnSpPr>
          <p:nvPr/>
        </p:nvCxnSpPr>
        <p:spPr bwMode="auto">
          <a:xfrm rot="16200000" flipH="1">
            <a:off x="4142520" y="4067820"/>
            <a:ext cx="668006" cy="486376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8116434" y="4380692"/>
            <a:ext cx="915023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PD/</a:t>
            </a:r>
            <a:b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death</a:t>
            </a:r>
            <a:endParaRPr lang="en-GB" altLang="zh-CN" b="1" dirty="0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40" name="AutoShape 20"/>
          <p:cNvCxnSpPr>
            <a:cxnSpLocks noChangeShapeType="1"/>
            <a:stCxn id="41" idx="3"/>
            <a:endCxn id="39" idx="1"/>
          </p:cNvCxnSpPr>
          <p:nvPr/>
        </p:nvCxnSpPr>
        <p:spPr bwMode="auto">
          <a:xfrm>
            <a:off x="7675638" y="4645011"/>
            <a:ext cx="440796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4719711" y="4234643"/>
            <a:ext cx="2955927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da-DK" altLang="zh-CN" dirty="0">
                <a:solidFill>
                  <a:srgbClr val="4D4D4D"/>
                </a:solidFill>
                <a:ea typeface="SimSun" pitchFamily="2" charset="-122"/>
              </a:rPr>
              <a:t>Sorafenib 400 mg bid</a:t>
            </a:r>
          </a:p>
          <a:p>
            <a:pPr algn="ctr" defTabSz="892175" eaLnBrk="0" hangingPunct="0"/>
            <a:r>
              <a:rPr lang="da-DK" altLang="zh-CN" dirty="0">
                <a:solidFill>
                  <a:srgbClr val="4D4D4D"/>
                </a:solidFill>
                <a:ea typeface="SimSun" pitchFamily="2" charset="-122"/>
              </a:rPr>
              <a:t>(n=476)</a:t>
            </a:r>
          </a:p>
        </p:txBody>
      </p:sp>
    </p:spTree>
    <p:extLst>
      <p:ext uri="{BB962C8B-B14F-4D97-AF65-F5344CB8AC3E}">
        <p14:creationId xmlns:p14="http://schemas.microsoft.com/office/powerpoint/2010/main" xmlns="" val="2068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124" y="1111160"/>
            <a:ext cx="8413751" cy="4746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35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LBA30: Analysis of serum biomarkers (BM) in patients (</a:t>
            </a:r>
            <a:r>
              <a:rPr lang="en-US" dirty="0" err="1"/>
              <a:t>pts</a:t>
            </a:r>
            <a:r>
              <a:rPr lang="en-US" dirty="0"/>
              <a:t>) from a phase 3 </a:t>
            </a:r>
            <a:r>
              <a:rPr lang="en-US" dirty="0" smtClean="0"/>
              <a:t>study of </a:t>
            </a:r>
            <a:r>
              <a:rPr lang="en-US" dirty="0" err="1"/>
              <a:t>lenvatinib</a:t>
            </a:r>
            <a:r>
              <a:rPr lang="en-US" dirty="0"/>
              <a:t> (LEN) </a:t>
            </a:r>
            <a:r>
              <a:rPr lang="en-US" dirty="0" err="1"/>
              <a:t>vs</a:t>
            </a:r>
            <a:r>
              <a:rPr lang="en-US" dirty="0"/>
              <a:t> sorafenib (SOR) as first-line treatment for </a:t>
            </a:r>
            <a:r>
              <a:rPr lang="en-US" dirty="0" smtClean="0"/>
              <a:t>unresectable hepatocellular </a:t>
            </a:r>
            <a:r>
              <a:rPr lang="en-US" dirty="0"/>
              <a:t>carcinoma (</a:t>
            </a:r>
            <a:r>
              <a:rPr lang="en-US" dirty="0" err="1"/>
              <a:t>uHCC</a:t>
            </a:r>
            <a:r>
              <a:rPr lang="en-US" dirty="0" smtClean="0"/>
              <a:t>) – Finn RS, et al</a:t>
            </a:r>
            <a:endParaRPr lang="en-US" dirty="0"/>
          </a:p>
        </p:txBody>
      </p:sp>
      <p:sp>
        <p:nvSpPr>
          <p:cNvPr id="35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 RS, 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LBA30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xmlns="" id="{51EA6F77-95C8-493B-9534-3083EAC3B155}"/>
              </a:ext>
            </a:extLst>
          </p:cNvPr>
          <p:cNvSpPr txBox="1"/>
          <p:nvPr/>
        </p:nvSpPr>
        <p:spPr>
          <a:xfrm>
            <a:off x="640353" y="245754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xmlns="" id="{A99C4D68-8F54-44C6-99F9-E26CA8B2D56F}"/>
              </a:ext>
            </a:extLst>
          </p:cNvPr>
          <p:cNvSpPr txBox="1"/>
          <p:nvPr/>
        </p:nvSpPr>
        <p:spPr>
          <a:xfrm>
            <a:off x="640353" y="305864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xmlns="" id="{F8589DF6-75FA-45C9-AE55-85CDB0561000}"/>
              </a:ext>
            </a:extLst>
          </p:cNvPr>
          <p:cNvSpPr txBox="1"/>
          <p:nvPr/>
        </p:nvSpPr>
        <p:spPr>
          <a:xfrm>
            <a:off x="640353" y="3659743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xmlns="" id="{56A51D32-491F-41F4-9718-0DE74EF3F3FF}"/>
              </a:ext>
            </a:extLst>
          </p:cNvPr>
          <p:cNvSpPr txBox="1"/>
          <p:nvPr/>
        </p:nvSpPr>
        <p:spPr>
          <a:xfrm>
            <a:off x="640353" y="4260841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xmlns="" id="{7AB67D3F-1ACE-4B1D-892B-870FB812B228}"/>
              </a:ext>
            </a:extLst>
          </p:cNvPr>
          <p:cNvSpPr txBox="1"/>
          <p:nvPr/>
        </p:nvSpPr>
        <p:spPr>
          <a:xfrm>
            <a:off x="640353" y="4861939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AC3FEF53-B7C9-49C9-80C3-DDF68D8AE92D}"/>
              </a:ext>
            </a:extLst>
          </p:cNvPr>
          <p:cNvSpPr txBox="1"/>
          <p:nvPr/>
        </p:nvSpPr>
        <p:spPr>
          <a:xfrm>
            <a:off x="640353" y="546303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365" name="Freeform: Shape 42">
            <a:extLst>
              <a:ext uri="{FF2B5EF4-FFF2-40B4-BE49-F238E27FC236}">
                <a16:creationId xmlns:a16="http://schemas.microsoft.com/office/drawing/2014/main" xmlns="" id="{C0E1A8C6-93E8-4BBD-B4CC-81F8C94A9D96}"/>
              </a:ext>
            </a:extLst>
          </p:cNvPr>
          <p:cNvSpPr/>
          <p:nvPr/>
        </p:nvSpPr>
        <p:spPr>
          <a:xfrm>
            <a:off x="990301" y="2549371"/>
            <a:ext cx="3294554" cy="3004761"/>
          </a:xfrm>
          <a:custGeom>
            <a:avLst/>
            <a:gdLst>
              <a:gd name="connsiteX0" fmla="*/ 0 w 2959100"/>
              <a:gd name="connsiteY0" fmla="*/ 0 h 2343150"/>
              <a:gd name="connsiteX1" fmla="*/ 0 w 2959100"/>
              <a:gd name="connsiteY1" fmla="*/ 2343150 h 2343150"/>
              <a:gd name="connsiteX2" fmla="*/ 2959100 w 2959100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9100" h="2343150">
                <a:moveTo>
                  <a:pt x="0" y="0"/>
                </a:moveTo>
                <a:lnTo>
                  <a:pt x="0" y="2343150"/>
                </a:lnTo>
                <a:lnTo>
                  <a:pt x="2959100" y="2343150"/>
                </a:lnTo>
              </a:path>
            </a:pathLst>
          </a:cu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>
              <a:solidFill>
                <a:srgbClr val="D52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xmlns="" id="{72EBA38B-0B24-4D04-95AD-193ACD2D180A}"/>
              </a:ext>
            </a:extLst>
          </p:cNvPr>
          <p:cNvCxnSpPr/>
          <p:nvPr/>
        </p:nvCxnSpPr>
        <p:spPr>
          <a:xfrm>
            <a:off x="914123" y="2549878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xmlns="" id="{A36CF6DE-B990-4F8D-A1D2-15F5C165CF84}"/>
              </a:ext>
            </a:extLst>
          </p:cNvPr>
          <p:cNvCxnSpPr/>
          <p:nvPr/>
        </p:nvCxnSpPr>
        <p:spPr>
          <a:xfrm>
            <a:off x="914123" y="315083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xmlns="" id="{8E229E10-8E2A-486B-BA77-493BA5B3252D}"/>
              </a:ext>
            </a:extLst>
          </p:cNvPr>
          <p:cNvCxnSpPr/>
          <p:nvPr/>
        </p:nvCxnSpPr>
        <p:spPr>
          <a:xfrm>
            <a:off x="914123" y="3751782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xmlns="" id="{D773635A-5670-41F5-B936-57A55C90455F}"/>
              </a:ext>
            </a:extLst>
          </p:cNvPr>
          <p:cNvCxnSpPr/>
          <p:nvPr/>
        </p:nvCxnSpPr>
        <p:spPr>
          <a:xfrm>
            <a:off x="914123" y="4352734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xmlns="" id="{38E18171-75B9-49A3-AB01-1DBFE8BFF740}"/>
              </a:ext>
            </a:extLst>
          </p:cNvPr>
          <p:cNvCxnSpPr/>
          <p:nvPr/>
        </p:nvCxnSpPr>
        <p:spPr>
          <a:xfrm>
            <a:off x="914123" y="49536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xmlns="" id="{9FF0EDF2-0943-4662-B825-1CE70C5928AC}"/>
              </a:ext>
            </a:extLst>
          </p:cNvPr>
          <p:cNvCxnSpPr/>
          <p:nvPr/>
        </p:nvCxnSpPr>
        <p:spPr>
          <a:xfrm>
            <a:off x="914123" y="5554639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xmlns="" id="{2CF83C0E-7170-4D71-A608-1CE2408EB8FC}"/>
              </a:ext>
            </a:extLst>
          </p:cNvPr>
          <p:cNvCxnSpPr>
            <a:cxnSpLocks/>
          </p:cNvCxnSpPr>
          <p:nvPr/>
        </p:nvCxnSpPr>
        <p:spPr>
          <a:xfrm rot="5400000">
            <a:off x="95430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xmlns="" id="{3AE91854-E934-4521-B11E-C9A3D8F63838}"/>
              </a:ext>
            </a:extLst>
          </p:cNvPr>
          <p:cNvSpPr txBox="1"/>
          <p:nvPr/>
        </p:nvSpPr>
        <p:spPr>
          <a:xfrm>
            <a:off x="947820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xmlns="" id="{3A6AAB03-0EFC-4A84-8552-2E2AF9074EF9}"/>
              </a:ext>
            </a:extLst>
          </p:cNvPr>
          <p:cNvCxnSpPr>
            <a:cxnSpLocks/>
          </p:cNvCxnSpPr>
          <p:nvPr/>
        </p:nvCxnSpPr>
        <p:spPr>
          <a:xfrm rot="5400000">
            <a:off x="142495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75" name="TextBox 374">
            <a:extLst>
              <a:ext uri="{FF2B5EF4-FFF2-40B4-BE49-F238E27FC236}">
                <a16:creationId xmlns:a16="http://schemas.microsoft.com/office/drawing/2014/main" xmlns="" id="{5BEF1123-E043-4E63-840C-6A594A271B2E}"/>
              </a:ext>
            </a:extLst>
          </p:cNvPr>
          <p:cNvSpPr txBox="1"/>
          <p:nvPr/>
        </p:nvSpPr>
        <p:spPr>
          <a:xfrm>
            <a:off x="1418471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xmlns="" id="{1630FC47-D895-4D97-AD91-5BD974CAF7FC}"/>
              </a:ext>
            </a:extLst>
          </p:cNvPr>
          <p:cNvSpPr txBox="1"/>
          <p:nvPr/>
        </p:nvSpPr>
        <p:spPr>
          <a:xfrm>
            <a:off x="4199896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B8859362-DA01-431C-88EC-A2842DF78DA3}"/>
              </a:ext>
            </a:extLst>
          </p:cNvPr>
          <p:cNvSpPr txBox="1"/>
          <p:nvPr/>
        </p:nvSpPr>
        <p:spPr>
          <a:xfrm>
            <a:off x="2174760" y="5835967"/>
            <a:ext cx="92563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months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xmlns="" id="{D361D358-8B54-4A51-B746-AFCDD2055757}"/>
              </a:ext>
            </a:extLst>
          </p:cNvPr>
          <p:cNvSpPr txBox="1"/>
          <p:nvPr/>
        </p:nvSpPr>
        <p:spPr>
          <a:xfrm rot="16200000">
            <a:off x="79978" y="3960291"/>
            <a:ext cx="71494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xmlns="" id="{E927C1E2-994E-49F3-890F-BEA1BC9CC1D9}"/>
              </a:ext>
            </a:extLst>
          </p:cNvPr>
          <p:cNvCxnSpPr>
            <a:cxnSpLocks/>
          </p:cNvCxnSpPr>
          <p:nvPr/>
        </p:nvCxnSpPr>
        <p:spPr>
          <a:xfrm rot="5400000">
            <a:off x="189560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80" name="TextBox 379">
            <a:extLst>
              <a:ext uri="{FF2B5EF4-FFF2-40B4-BE49-F238E27FC236}">
                <a16:creationId xmlns:a16="http://schemas.microsoft.com/office/drawing/2014/main" xmlns="" id="{E9D49925-2A24-4097-A7C5-FCC2E2C4454E}"/>
              </a:ext>
            </a:extLst>
          </p:cNvPr>
          <p:cNvSpPr txBox="1"/>
          <p:nvPr/>
        </p:nvSpPr>
        <p:spPr>
          <a:xfrm>
            <a:off x="1846642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xmlns="" id="{B614E66D-B9F2-4917-B164-E11A91E16EE6}"/>
              </a:ext>
            </a:extLst>
          </p:cNvPr>
          <p:cNvCxnSpPr>
            <a:cxnSpLocks/>
          </p:cNvCxnSpPr>
          <p:nvPr/>
        </p:nvCxnSpPr>
        <p:spPr>
          <a:xfrm rot="5400000">
            <a:off x="236625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82" name="TextBox 381">
            <a:extLst>
              <a:ext uri="{FF2B5EF4-FFF2-40B4-BE49-F238E27FC236}">
                <a16:creationId xmlns:a16="http://schemas.microsoft.com/office/drawing/2014/main" xmlns="" id="{5539150F-8F0D-4239-88A3-3A1DFC8CC0E8}"/>
              </a:ext>
            </a:extLst>
          </p:cNvPr>
          <p:cNvSpPr txBox="1"/>
          <p:nvPr/>
        </p:nvSpPr>
        <p:spPr>
          <a:xfrm>
            <a:off x="2317292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xmlns="" id="{683ACAC0-3B7F-4D1C-90D8-8DF87AFDBD87}"/>
              </a:ext>
            </a:extLst>
          </p:cNvPr>
          <p:cNvCxnSpPr>
            <a:cxnSpLocks/>
          </p:cNvCxnSpPr>
          <p:nvPr/>
        </p:nvCxnSpPr>
        <p:spPr>
          <a:xfrm rot="5400000">
            <a:off x="283690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84" name="TextBox 383">
            <a:extLst>
              <a:ext uri="{FF2B5EF4-FFF2-40B4-BE49-F238E27FC236}">
                <a16:creationId xmlns:a16="http://schemas.microsoft.com/office/drawing/2014/main" xmlns="" id="{F5AF9F3B-4EA3-400F-A84E-786496ED63D2}"/>
              </a:ext>
            </a:extLst>
          </p:cNvPr>
          <p:cNvSpPr txBox="1"/>
          <p:nvPr/>
        </p:nvSpPr>
        <p:spPr>
          <a:xfrm>
            <a:off x="2787942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xmlns="" id="{CFE8C6A5-1F6B-4928-86F6-1EEFC1538C5D}"/>
              </a:ext>
            </a:extLst>
          </p:cNvPr>
          <p:cNvCxnSpPr>
            <a:cxnSpLocks/>
          </p:cNvCxnSpPr>
          <p:nvPr/>
        </p:nvCxnSpPr>
        <p:spPr>
          <a:xfrm rot="5400000">
            <a:off x="330755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xmlns="" id="{CCB7F21B-0D72-432B-A936-61ABF5B5DBFD}"/>
              </a:ext>
            </a:extLst>
          </p:cNvPr>
          <p:cNvSpPr txBox="1"/>
          <p:nvPr/>
        </p:nvSpPr>
        <p:spPr>
          <a:xfrm>
            <a:off x="3258592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xmlns="" id="{ABEB3C17-1034-4100-A641-04C49DAC38F4}"/>
              </a:ext>
            </a:extLst>
          </p:cNvPr>
          <p:cNvSpPr txBox="1"/>
          <p:nvPr/>
        </p:nvSpPr>
        <p:spPr>
          <a:xfrm>
            <a:off x="640353" y="2758096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xmlns="" id="{8219211E-53CC-4FAC-9EBD-1E95D4DD8D88}"/>
              </a:ext>
            </a:extLst>
          </p:cNvPr>
          <p:cNvSpPr txBox="1"/>
          <p:nvPr/>
        </p:nvSpPr>
        <p:spPr>
          <a:xfrm>
            <a:off x="640353" y="335919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xmlns="" id="{139B593B-C86D-4D54-BE40-F5B62A6E4D80}"/>
              </a:ext>
            </a:extLst>
          </p:cNvPr>
          <p:cNvSpPr txBox="1"/>
          <p:nvPr/>
        </p:nvSpPr>
        <p:spPr>
          <a:xfrm>
            <a:off x="640353" y="3960292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xmlns="" id="{20D185A9-EE15-49DF-A04D-592017923FA9}"/>
              </a:ext>
            </a:extLst>
          </p:cNvPr>
          <p:cNvSpPr txBox="1"/>
          <p:nvPr/>
        </p:nvSpPr>
        <p:spPr>
          <a:xfrm>
            <a:off x="640353" y="456139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xmlns="" id="{1C274C3D-7BBB-4DDC-AFE5-BD6C3C9DF45D}"/>
              </a:ext>
            </a:extLst>
          </p:cNvPr>
          <p:cNvSpPr txBox="1"/>
          <p:nvPr/>
        </p:nvSpPr>
        <p:spPr>
          <a:xfrm>
            <a:off x="640353" y="5162488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xmlns="" id="{B4DAA796-5154-4FFE-9FE6-4A6AA3276FFE}"/>
              </a:ext>
            </a:extLst>
          </p:cNvPr>
          <p:cNvCxnSpPr/>
          <p:nvPr/>
        </p:nvCxnSpPr>
        <p:spPr>
          <a:xfrm>
            <a:off x="914123" y="2850354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xmlns="" id="{EFBE06CA-23ED-461C-8243-E8DFFD67111D}"/>
              </a:ext>
            </a:extLst>
          </p:cNvPr>
          <p:cNvCxnSpPr/>
          <p:nvPr/>
        </p:nvCxnSpPr>
        <p:spPr>
          <a:xfrm>
            <a:off x="914123" y="345130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xmlns="" id="{F58E8B76-CA91-4E62-AE28-9C59CF4EAF42}"/>
              </a:ext>
            </a:extLst>
          </p:cNvPr>
          <p:cNvCxnSpPr/>
          <p:nvPr/>
        </p:nvCxnSpPr>
        <p:spPr>
          <a:xfrm>
            <a:off x="914123" y="4052258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xmlns="" id="{A0BFEACD-4015-4656-8C91-21FE40BF504B}"/>
              </a:ext>
            </a:extLst>
          </p:cNvPr>
          <p:cNvCxnSpPr/>
          <p:nvPr/>
        </p:nvCxnSpPr>
        <p:spPr>
          <a:xfrm>
            <a:off x="914123" y="465321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xmlns="" id="{0C157889-4B83-4A93-84A7-3B54B7B8ACFE}"/>
              </a:ext>
            </a:extLst>
          </p:cNvPr>
          <p:cNvCxnSpPr/>
          <p:nvPr/>
        </p:nvCxnSpPr>
        <p:spPr>
          <a:xfrm>
            <a:off x="914123" y="5254162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97" name="TextBox 396">
            <a:extLst>
              <a:ext uri="{FF2B5EF4-FFF2-40B4-BE49-F238E27FC236}">
                <a16:creationId xmlns:a16="http://schemas.microsoft.com/office/drawing/2014/main" xmlns="" id="{5580E6DF-DB77-4570-8288-FEEA8DB599B8}"/>
              </a:ext>
            </a:extLst>
          </p:cNvPr>
          <p:cNvSpPr txBox="1"/>
          <p:nvPr/>
        </p:nvSpPr>
        <p:spPr>
          <a:xfrm>
            <a:off x="1065696" y="4929992"/>
            <a:ext cx="1333507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VEGF group (</a:t>
            </a:r>
            <a:r>
              <a:rPr lang="en-GB" sz="1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n=11)</a:t>
            </a:r>
          </a:p>
          <a:p>
            <a:r>
              <a:rPr lang="en-GB" sz="12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11.4 </a:t>
            </a:r>
            <a:r>
              <a:rPr lang="en-GB" sz="12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GB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</a:t>
            </a:r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4.4, 22.0)</a:t>
            </a: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xmlns="" id="{5D9D8973-B7A5-4060-9CFD-305D48376453}"/>
              </a:ext>
            </a:extLst>
          </p:cNvPr>
          <p:cNvCxnSpPr>
            <a:cxnSpLocks/>
          </p:cNvCxnSpPr>
          <p:nvPr/>
        </p:nvCxnSpPr>
        <p:spPr>
          <a:xfrm rot="5400000">
            <a:off x="118962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EC37D87D-B667-4A4F-9429-3678658430FD}"/>
              </a:ext>
            </a:extLst>
          </p:cNvPr>
          <p:cNvSpPr txBox="1"/>
          <p:nvPr/>
        </p:nvSpPr>
        <p:spPr>
          <a:xfrm>
            <a:off x="1183146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xmlns="" id="{CB80C5B1-E8BB-49B0-8126-3D137DBDD187}"/>
              </a:ext>
            </a:extLst>
          </p:cNvPr>
          <p:cNvCxnSpPr>
            <a:cxnSpLocks/>
          </p:cNvCxnSpPr>
          <p:nvPr/>
        </p:nvCxnSpPr>
        <p:spPr>
          <a:xfrm rot="5400000">
            <a:off x="166027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xmlns="" id="{F90A1DC8-6E1C-4F07-9322-4927A6B63B54}"/>
              </a:ext>
            </a:extLst>
          </p:cNvPr>
          <p:cNvSpPr txBox="1"/>
          <p:nvPr/>
        </p:nvSpPr>
        <p:spPr>
          <a:xfrm>
            <a:off x="1653796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xmlns="" id="{ACC766F6-80DC-400B-B63C-E2558436346F}"/>
              </a:ext>
            </a:extLst>
          </p:cNvPr>
          <p:cNvCxnSpPr>
            <a:cxnSpLocks/>
          </p:cNvCxnSpPr>
          <p:nvPr/>
        </p:nvCxnSpPr>
        <p:spPr>
          <a:xfrm rot="5400000">
            <a:off x="213092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03" name="TextBox 402">
            <a:extLst>
              <a:ext uri="{FF2B5EF4-FFF2-40B4-BE49-F238E27FC236}">
                <a16:creationId xmlns:a16="http://schemas.microsoft.com/office/drawing/2014/main" xmlns="" id="{BE10FEBA-45E5-46EA-91DC-0E7A25C1824C}"/>
              </a:ext>
            </a:extLst>
          </p:cNvPr>
          <p:cNvSpPr txBox="1"/>
          <p:nvPr/>
        </p:nvSpPr>
        <p:spPr>
          <a:xfrm>
            <a:off x="2081967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xmlns="" id="{D1D0D008-45A7-4511-B28A-A415CA6D2FB3}"/>
              </a:ext>
            </a:extLst>
          </p:cNvPr>
          <p:cNvCxnSpPr>
            <a:cxnSpLocks/>
          </p:cNvCxnSpPr>
          <p:nvPr/>
        </p:nvCxnSpPr>
        <p:spPr>
          <a:xfrm rot="5400000">
            <a:off x="260157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xmlns="" id="{75060D64-1380-4DBE-86B1-0BDFAC8DFB53}"/>
              </a:ext>
            </a:extLst>
          </p:cNvPr>
          <p:cNvSpPr txBox="1"/>
          <p:nvPr/>
        </p:nvSpPr>
        <p:spPr>
          <a:xfrm>
            <a:off x="2552617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xmlns="" id="{A4482E36-C0E8-4A4D-BDC9-A5B79B45B9CE}"/>
              </a:ext>
            </a:extLst>
          </p:cNvPr>
          <p:cNvCxnSpPr>
            <a:cxnSpLocks/>
          </p:cNvCxnSpPr>
          <p:nvPr/>
        </p:nvCxnSpPr>
        <p:spPr>
          <a:xfrm rot="5400000">
            <a:off x="307222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07" name="TextBox 406">
            <a:extLst>
              <a:ext uri="{FF2B5EF4-FFF2-40B4-BE49-F238E27FC236}">
                <a16:creationId xmlns:a16="http://schemas.microsoft.com/office/drawing/2014/main" xmlns="" id="{E7BC1785-DE8C-4C33-A023-B589339C93BF}"/>
              </a:ext>
            </a:extLst>
          </p:cNvPr>
          <p:cNvSpPr txBox="1"/>
          <p:nvPr/>
        </p:nvSpPr>
        <p:spPr>
          <a:xfrm>
            <a:off x="3023267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xmlns="" id="{C9B676E8-80C8-42D1-981C-A6266E494CBA}"/>
              </a:ext>
            </a:extLst>
          </p:cNvPr>
          <p:cNvCxnSpPr>
            <a:cxnSpLocks/>
          </p:cNvCxnSpPr>
          <p:nvPr/>
        </p:nvCxnSpPr>
        <p:spPr>
          <a:xfrm rot="5400000">
            <a:off x="3778201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09" name="TextBox 408">
            <a:extLst>
              <a:ext uri="{FF2B5EF4-FFF2-40B4-BE49-F238E27FC236}">
                <a16:creationId xmlns:a16="http://schemas.microsoft.com/office/drawing/2014/main" xmlns="" id="{B9424888-0DFA-42D9-B7A3-7E22730F4AEC}"/>
              </a:ext>
            </a:extLst>
          </p:cNvPr>
          <p:cNvSpPr txBox="1"/>
          <p:nvPr/>
        </p:nvSpPr>
        <p:spPr>
          <a:xfrm>
            <a:off x="3729242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xmlns="" id="{69E0CB70-9675-469C-8F6C-CCFCE9C445D1}"/>
              </a:ext>
            </a:extLst>
          </p:cNvPr>
          <p:cNvCxnSpPr>
            <a:cxnSpLocks/>
          </p:cNvCxnSpPr>
          <p:nvPr/>
        </p:nvCxnSpPr>
        <p:spPr>
          <a:xfrm rot="5400000">
            <a:off x="354287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11" name="TextBox 410">
            <a:extLst>
              <a:ext uri="{FF2B5EF4-FFF2-40B4-BE49-F238E27FC236}">
                <a16:creationId xmlns:a16="http://schemas.microsoft.com/office/drawing/2014/main" xmlns="" id="{65BED1E9-3215-4A32-96D5-16AB32D30801}"/>
              </a:ext>
            </a:extLst>
          </p:cNvPr>
          <p:cNvSpPr txBox="1"/>
          <p:nvPr/>
        </p:nvSpPr>
        <p:spPr>
          <a:xfrm>
            <a:off x="3493917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xmlns="" id="{93E24C13-C199-451B-A2B4-99F7C4848D36}"/>
              </a:ext>
            </a:extLst>
          </p:cNvPr>
          <p:cNvCxnSpPr>
            <a:cxnSpLocks/>
          </p:cNvCxnSpPr>
          <p:nvPr/>
        </p:nvCxnSpPr>
        <p:spPr>
          <a:xfrm rot="5400000">
            <a:off x="4013526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xmlns="" id="{3058DA2C-6F63-4E78-974A-21F80F5153F1}"/>
              </a:ext>
            </a:extLst>
          </p:cNvPr>
          <p:cNvSpPr txBox="1"/>
          <p:nvPr/>
        </p:nvSpPr>
        <p:spPr>
          <a:xfrm>
            <a:off x="3964567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xmlns="" id="{E000E584-261E-4BC1-BFB5-DDF84C6ED8B9}"/>
              </a:ext>
            </a:extLst>
          </p:cNvPr>
          <p:cNvGrpSpPr/>
          <p:nvPr/>
        </p:nvGrpSpPr>
        <p:grpSpPr>
          <a:xfrm>
            <a:off x="980266" y="2549630"/>
            <a:ext cx="2938882" cy="431353"/>
            <a:chOff x="980266" y="2130199"/>
            <a:chExt cx="2938882" cy="431353"/>
          </a:xfrm>
        </p:grpSpPr>
        <p:sp>
          <p:nvSpPr>
            <p:cNvPr id="415" name="Freeform 5">
              <a:extLst>
                <a:ext uri="{FF2B5EF4-FFF2-40B4-BE49-F238E27FC236}">
                  <a16:creationId xmlns:a16="http://schemas.microsoft.com/office/drawing/2014/main" xmlns="" id="{BCE79EF8-E88F-440C-A4F2-860E1F98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66" y="2130199"/>
              <a:ext cx="2900961" cy="383951"/>
            </a:xfrm>
            <a:custGeom>
              <a:avLst/>
              <a:gdLst>
                <a:gd name="T0" fmla="*/ 0 w 1836"/>
                <a:gd name="T1" fmla="*/ 0 h 243"/>
                <a:gd name="T2" fmla="*/ 943 w 1836"/>
                <a:gd name="T3" fmla="*/ 0 h 243"/>
                <a:gd name="T4" fmla="*/ 943 w 1836"/>
                <a:gd name="T5" fmla="*/ 243 h 243"/>
                <a:gd name="T6" fmla="*/ 1836 w 1836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6" h="243">
                  <a:moveTo>
                    <a:pt x="0" y="0"/>
                  </a:moveTo>
                  <a:lnTo>
                    <a:pt x="943" y="0"/>
                  </a:lnTo>
                  <a:lnTo>
                    <a:pt x="943" y="243"/>
                  </a:lnTo>
                  <a:lnTo>
                    <a:pt x="1836" y="243"/>
                  </a:lnTo>
                </a:path>
              </a:pathLst>
            </a:cu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Line 6">
              <a:extLst>
                <a:ext uri="{FF2B5EF4-FFF2-40B4-BE49-F238E27FC236}">
                  <a16:creationId xmlns:a16="http://schemas.microsoft.com/office/drawing/2014/main" xmlns="" id="{FA6BB379-D549-42A5-B85A-32AFC00E8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907" y="2466749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Line 7">
              <a:extLst>
                <a:ext uri="{FF2B5EF4-FFF2-40B4-BE49-F238E27FC236}">
                  <a16:creationId xmlns:a16="http://schemas.microsoft.com/office/drawing/2014/main" xmlns="" id="{6001DBD2-A984-4FFB-ABB3-837784922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505" y="2514150"/>
              <a:ext cx="9164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Line 8">
              <a:extLst>
                <a:ext uri="{FF2B5EF4-FFF2-40B4-BE49-F238E27FC236}">
                  <a16:creationId xmlns:a16="http://schemas.microsoft.com/office/drawing/2014/main" xmlns="" id="{A83B37FD-9C0E-4182-ABB6-5F4F660A2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972" y="2466749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Line 9">
              <a:extLst>
                <a:ext uri="{FF2B5EF4-FFF2-40B4-BE49-F238E27FC236}">
                  <a16:creationId xmlns:a16="http://schemas.microsoft.com/office/drawing/2014/main" xmlns="" id="{BB4EB435-5CAF-426D-BC0F-C76CC59DC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5571" y="2514150"/>
              <a:ext cx="9480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Line 10">
              <a:extLst>
                <a:ext uri="{FF2B5EF4-FFF2-40B4-BE49-F238E27FC236}">
                  <a16:creationId xmlns:a16="http://schemas.microsoft.com/office/drawing/2014/main" xmlns="" id="{FAB17031-7B5B-49AE-897A-08F9EA0EE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249" y="2466749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Line 11">
              <a:extLst>
                <a:ext uri="{FF2B5EF4-FFF2-40B4-BE49-F238E27FC236}">
                  <a16:creationId xmlns:a16="http://schemas.microsoft.com/office/drawing/2014/main" xmlns="" id="{FF366CC6-0E7F-4E60-95A1-DD59E11F1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1267" y="2514150"/>
              <a:ext cx="9322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Line 12">
              <a:extLst>
                <a:ext uri="{FF2B5EF4-FFF2-40B4-BE49-F238E27FC236}">
                  <a16:creationId xmlns:a16="http://schemas.microsoft.com/office/drawing/2014/main" xmlns="" id="{FBFE26C1-E957-4A11-A148-CEC084122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265" y="2466749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Line 13">
              <a:extLst>
                <a:ext uri="{FF2B5EF4-FFF2-40B4-BE49-F238E27FC236}">
                  <a16:creationId xmlns:a16="http://schemas.microsoft.com/office/drawing/2014/main" xmlns="" id="{D9865B11-EAB4-4865-B3FE-0B3D54D46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4864" y="2514150"/>
              <a:ext cx="9480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Line 14">
              <a:extLst>
                <a:ext uri="{FF2B5EF4-FFF2-40B4-BE49-F238E27FC236}">
                  <a16:creationId xmlns:a16="http://schemas.microsoft.com/office/drawing/2014/main" xmlns="" id="{0087EFC0-82DE-40F3-BD9E-1C19DEB58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2472" y="2466749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Line 15">
              <a:extLst>
                <a:ext uri="{FF2B5EF4-FFF2-40B4-BE49-F238E27FC236}">
                  <a16:creationId xmlns:a16="http://schemas.microsoft.com/office/drawing/2014/main" xmlns="" id="{059C33B1-4630-435C-8E18-BFD1B1A98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3491" y="2514150"/>
              <a:ext cx="9638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Line 16">
              <a:extLst>
                <a:ext uri="{FF2B5EF4-FFF2-40B4-BE49-F238E27FC236}">
                  <a16:creationId xmlns:a16="http://schemas.microsoft.com/office/drawing/2014/main" xmlns="" id="{4B370D7C-5B67-4BFD-B267-388CD3695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331" y="2466749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Line 17">
              <a:extLst>
                <a:ext uri="{FF2B5EF4-FFF2-40B4-BE49-F238E27FC236}">
                  <a16:creationId xmlns:a16="http://schemas.microsoft.com/office/drawing/2014/main" xmlns="" id="{8AE1860B-7CCD-4D19-96BB-FFA098D51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2930" y="2514150"/>
              <a:ext cx="9638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xmlns="" id="{96FE183D-037D-4615-B19D-720D4D836A07}"/>
              </a:ext>
            </a:extLst>
          </p:cNvPr>
          <p:cNvGrpSpPr/>
          <p:nvPr/>
        </p:nvGrpSpPr>
        <p:grpSpPr>
          <a:xfrm>
            <a:off x="980266" y="2546470"/>
            <a:ext cx="2118839" cy="2436429"/>
            <a:chOff x="980266" y="2127039"/>
            <a:chExt cx="2118839" cy="2436429"/>
          </a:xfrm>
        </p:grpSpPr>
        <p:sp>
          <p:nvSpPr>
            <p:cNvPr id="429" name="Freeform 18">
              <a:extLst>
                <a:ext uri="{FF2B5EF4-FFF2-40B4-BE49-F238E27FC236}">
                  <a16:creationId xmlns:a16="http://schemas.microsoft.com/office/drawing/2014/main" xmlns="" id="{76DF6B58-D5DC-4F4B-878E-8625B88BC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66" y="2127039"/>
              <a:ext cx="2090398" cy="2389027"/>
            </a:xfrm>
            <a:custGeom>
              <a:avLst/>
              <a:gdLst>
                <a:gd name="T0" fmla="*/ 0 w 1323"/>
                <a:gd name="T1" fmla="*/ 0 h 1512"/>
                <a:gd name="T2" fmla="*/ 189 w 1323"/>
                <a:gd name="T3" fmla="*/ 0 h 1512"/>
                <a:gd name="T4" fmla="*/ 189 w 1323"/>
                <a:gd name="T5" fmla="*/ 378 h 1512"/>
                <a:gd name="T6" fmla="*/ 575 w 1323"/>
                <a:gd name="T7" fmla="*/ 378 h 1512"/>
                <a:gd name="T8" fmla="*/ 575 w 1323"/>
                <a:gd name="T9" fmla="*/ 747 h 1512"/>
                <a:gd name="T10" fmla="*/ 758 w 1323"/>
                <a:gd name="T11" fmla="*/ 747 h 1512"/>
                <a:gd name="T12" fmla="*/ 758 w 1323"/>
                <a:gd name="T13" fmla="*/ 1131 h 1512"/>
                <a:gd name="T14" fmla="*/ 1166 w 1323"/>
                <a:gd name="T15" fmla="*/ 1131 h 1512"/>
                <a:gd name="T16" fmla="*/ 1166 w 1323"/>
                <a:gd name="T17" fmla="*/ 1512 h 1512"/>
                <a:gd name="T18" fmla="*/ 1323 w 1323"/>
                <a:gd name="T19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3" h="1512">
                  <a:moveTo>
                    <a:pt x="0" y="0"/>
                  </a:moveTo>
                  <a:lnTo>
                    <a:pt x="189" y="0"/>
                  </a:lnTo>
                  <a:lnTo>
                    <a:pt x="189" y="378"/>
                  </a:lnTo>
                  <a:lnTo>
                    <a:pt x="575" y="378"/>
                  </a:lnTo>
                  <a:lnTo>
                    <a:pt x="575" y="747"/>
                  </a:lnTo>
                  <a:lnTo>
                    <a:pt x="758" y="747"/>
                  </a:lnTo>
                  <a:lnTo>
                    <a:pt x="758" y="1131"/>
                  </a:lnTo>
                  <a:lnTo>
                    <a:pt x="1166" y="1131"/>
                  </a:lnTo>
                  <a:lnTo>
                    <a:pt x="1166" y="1512"/>
                  </a:lnTo>
                  <a:lnTo>
                    <a:pt x="1323" y="1512"/>
                  </a:lnTo>
                </a:path>
              </a:pathLst>
            </a:cu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Line 19">
              <a:extLst>
                <a:ext uri="{FF2B5EF4-FFF2-40B4-BE49-F238E27FC236}">
                  <a16:creationId xmlns:a16="http://schemas.microsoft.com/office/drawing/2014/main" xmlns="" id="{0EE2BDAB-1460-4773-97F0-FFC3141AF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704" y="4468665"/>
              <a:ext cx="0" cy="94803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Line 20">
              <a:extLst>
                <a:ext uri="{FF2B5EF4-FFF2-40B4-BE49-F238E27FC236}">
                  <a16:creationId xmlns:a16="http://schemas.microsoft.com/office/drawing/2014/main" xmlns="" id="{F47F33BF-67D3-42DD-AAF9-6B24D2458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4302" y="4516066"/>
              <a:ext cx="94803" cy="0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xmlns="" id="{B381EBBC-2140-43C4-B8A3-5A6CA85B2FAC}"/>
              </a:ext>
            </a:extLst>
          </p:cNvPr>
          <p:cNvGrpSpPr/>
          <p:nvPr/>
        </p:nvGrpSpPr>
        <p:grpSpPr>
          <a:xfrm>
            <a:off x="980266" y="2499069"/>
            <a:ext cx="1908693" cy="3030525"/>
            <a:chOff x="980266" y="2079638"/>
            <a:chExt cx="1908693" cy="3030525"/>
          </a:xfrm>
        </p:grpSpPr>
        <p:sp>
          <p:nvSpPr>
            <p:cNvPr id="433" name="Freeform 21">
              <a:extLst>
                <a:ext uri="{FF2B5EF4-FFF2-40B4-BE49-F238E27FC236}">
                  <a16:creationId xmlns:a16="http://schemas.microsoft.com/office/drawing/2014/main" xmlns="" id="{8E95A225-94BE-4970-BAE6-AC9D776FD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66" y="2127039"/>
              <a:ext cx="1908693" cy="2983124"/>
            </a:xfrm>
            <a:custGeom>
              <a:avLst/>
              <a:gdLst>
                <a:gd name="T0" fmla="*/ 0 w 1208"/>
                <a:gd name="T1" fmla="*/ 0 h 1888"/>
                <a:gd name="T2" fmla="*/ 211 w 1208"/>
                <a:gd name="T3" fmla="*/ 0 h 1888"/>
                <a:gd name="T4" fmla="*/ 211 w 1208"/>
                <a:gd name="T5" fmla="*/ 195 h 1888"/>
                <a:gd name="T6" fmla="*/ 293 w 1208"/>
                <a:gd name="T7" fmla="*/ 195 h 1888"/>
                <a:gd name="T8" fmla="*/ 293 w 1208"/>
                <a:gd name="T9" fmla="*/ 378 h 1888"/>
                <a:gd name="T10" fmla="*/ 300 w 1208"/>
                <a:gd name="T11" fmla="*/ 378 h 1888"/>
                <a:gd name="T12" fmla="*/ 300 w 1208"/>
                <a:gd name="T13" fmla="*/ 566 h 1888"/>
                <a:gd name="T14" fmla="*/ 312 w 1208"/>
                <a:gd name="T15" fmla="*/ 566 h 1888"/>
                <a:gd name="T16" fmla="*/ 312 w 1208"/>
                <a:gd name="T17" fmla="*/ 755 h 1888"/>
                <a:gd name="T18" fmla="*/ 474 w 1208"/>
                <a:gd name="T19" fmla="*/ 755 h 1888"/>
                <a:gd name="T20" fmla="*/ 474 w 1208"/>
                <a:gd name="T21" fmla="*/ 944 h 1888"/>
                <a:gd name="T22" fmla="*/ 655 w 1208"/>
                <a:gd name="T23" fmla="*/ 944 h 1888"/>
                <a:gd name="T24" fmla="*/ 655 w 1208"/>
                <a:gd name="T25" fmla="*/ 1129 h 1888"/>
                <a:gd name="T26" fmla="*/ 854 w 1208"/>
                <a:gd name="T27" fmla="*/ 1129 h 1888"/>
                <a:gd name="T28" fmla="*/ 854 w 1208"/>
                <a:gd name="T29" fmla="*/ 1384 h 1888"/>
                <a:gd name="T30" fmla="*/ 1098 w 1208"/>
                <a:gd name="T31" fmla="*/ 1384 h 1888"/>
                <a:gd name="T32" fmla="*/ 1098 w 1208"/>
                <a:gd name="T33" fmla="*/ 1639 h 1888"/>
                <a:gd name="T34" fmla="*/ 1208 w 1208"/>
                <a:gd name="T35" fmla="*/ 1639 h 1888"/>
                <a:gd name="T36" fmla="*/ 1208 w 1208"/>
                <a:gd name="T37" fmla="*/ 188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8" h="1888">
                  <a:moveTo>
                    <a:pt x="0" y="0"/>
                  </a:moveTo>
                  <a:lnTo>
                    <a:pt x="211" y="0"/>
                  </a:lnTo>
                  <a:lnTo>
                    <a:pt x="211" y="195"/>
                  </a:lnTo>
                  <a:lnTo>
                    <a:pt x="293" y="195"/>
                  </a:lnTo>
                  <a:lnTo>
                    <a:pt x="293" y="378"/>
                  </a:lnTo>
                  <a:lnTo>
                    <a:pt x="300" y="378"/>
                  </a:lnTo>
                  <a:lnTo>
                    <a:pt x="300" y="566"/>
                  </a:lnTo>
                  <a:lnTo>
                    <a:pt x="312" y="566"/>
                  </a:lnTo>
                  <a:lnTo>
                    <a:pt x="312" y="755"/>
                  </a:lnTo>
                  <a:lnTo>
                    <a:pt x="474" y="755"/>
                  </a:lnTo>
                  <a:lnTo>
                    <a:pt x="474" y="944"/>
                  </a:lnTo>
                  <a:lnTo>
                    <a:pt x="655" y="944"/>
                  </a:lnTo>
                  <a:lnTo>
                    <a:pt x="655" y="1129"/>
                  </a:lnTo>
                  <a:lnTo>
                    <a:pt x="854" y="1129"/>
                  </a:lnTo>
                  <a:lnTo>
                    <a:pt x="854" y="1384"/>
                  </a:lnTo>
                  <a:lnTo>
                    <a:pt x="1098" y="1384"/>
                  </a:lnTo>
                  <a:lnTo>
                    <a:pt x="1098" y="1639"/>
                  </a:lnTo>
                  <a:lnTo>
                    <a:pt x="1208" y="1639"/>
                  </a:lnTo>
                  <a:lnTo>
                    <a:pt x="1208" y="1888"/>
                  </a:lnTo>
                </a:path>
              </a:pathLst>
            </a:cu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Line 22">
              <a:extLst>
                <a:ext uri="{FF2B5EF4-FFF2-40B4-BE49-F238E27FC236}">
                  <a16:creationId xmlns:a16="http://schemas.microsoft.com/office/drawing/2014/main" xmlns="" id="{06928C80-0994-4577-B914-4298395F3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183" y="3863508"/>
              <a:ext cx="0" cy="94803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Line 23">
              <a:extLst>
                <a:ext uri="{FF2B5EF4-FFF2-40B4-BE49-F238E27FC236}">
                  <a16:creationId xmlns:a16="http://schemas.microsoft.com/office/drawing/2014/main" xmlns="" id="{EB7C2EBF-5884-4B90-A9AE-85551A862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3782" y="3910909"/>
              <a:ext cx="96383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Line 24">
              <a:extLst>
                <a:ext uri="{FF2B5EF4-FFF2-40B4-BE49-F238E27FC236}">
                  <a16:creationId xmlns:a16="http://schemas.microsoft.com/office/drawing/2014/main" xmlns="" id="{B64DD628-591D-4B1B-B4B1-307A4CB95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830" y="2079638"/>
              <a:ext cx="0" cy="94803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Line 25">
              <a:extLst>
                <a:ext uri="{FF2B5EF4-FFF2-40B4-BE49-F238E27FC236}">
                  <a16:creationId xmlns:a16="http://schemas.microsoft.com/office/drawing/2014/main" xmlns="" id="{A0577D34-4D61-4904-9918-87443AD3C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2428" y="2127039"/>
              <a:ext cx="94803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8" name="TextBox 437">
            <a:extLst>
              <a:ext uri="{FF2B5EF4-FFF2-40B4-BE49-F238E27FC236}">
                <a16:creationId xmlns:a16="http://schemas.microsoft.com/office/drawing/2014/main" xmlns="" id="{2E5929F5-A154-46F1-8ECD-A3A124B375C3}"/>
              </a:ext>
            </a:extLst>
          </p:cNvPr>
          <p:cNvSpPr txBox="1"/>
          <p:nvPr/>
        </p:nvSpPr>
        <p:spPr>
          <a:xfrm>
            <a:off x="2314175" y="3688363"/>
            <a:ext cx="1149354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FGF group (n=5)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kern="0" dirty="0" smtClean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15.3 </a:t>
            </a:r>
            <a:r>
              <a:rPr lang="en-GB" sz="1200" kern="0" dirty="0" err="1" smtClean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GB" sz="1200" kern="0" dirty="0">
              <a:solidFill>
                <a:srgbClr val="275E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kern="0" dirty="0" smtClean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</a:t>
            </a:r>
            <a:r>
              <a:rPr lang="en-GB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4.0, NE)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xmlns="" id="{B957A98D-7A18-4F83-BA66-2C844FDCDB6F}"/>
              </a:ext>
            </a:extLst>
          </p:cNvPr>
          <p:cNvSpPr txBox="1"/>
          <p:nvPr/>
        </p:nvSpPr>
        <p:spPr>
          <a:xfrm>
            <a:off x="2465623" y="2991132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group (n=8)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kern="0" dirty="0" smtClean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kern="0" dirty="0" smtClean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</a:t>
            </a: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19.4, NE)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xmlns="" id="{99D6E1D9-E4D2-4980-9E1D-7B3301F0CFB6}"/>
              </a:ext>
            </a:extLst>
          </p:cNvPr>
          <p:cNvSpPr txBox="1"/>
          <p:nvPr/>
        </p:nvSpPr>
        <p:spPr>
          <a:xfrm>
            <a:off x="4888274" y="245754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xmlns="" id="{A0C69922-86A9-4B31-9EE7-654619731334}"/>
              </a:ext>
            </a:extLst>
          </p:cNvPr>
          <p:cNvSpPr txBox="1"/>
          <p:nvPr/>
        </p:nvSpPr>
        <p:spPr>
          <a:xfrm>
            <a:off x="4888274" y="305864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xmlns="" id="{008795C1-F9D5-4446-8462-B1300CF131DD}"/>
              </a:ext>
            </a:extLst>
          </p:cNvPr>
          <p:cNvSpPr txBox="1"/>
          <p:nvPr/>
        </p:nvSpPr>
        <p:spPr>
          <a:xfrm>
            <a:off x="4888274" y="3659743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xmlns="" id="{76FA6E96-1449-4FC1-A8EB-2227CD64A871}"/>
              </a:ext>
            </a:extLst>
          </p:cNvPr>
          <p:cNvSpPr txBox="1"/>
          <p:nvPr/>
        </p:nvSpPr>
        <p:spPr>
          <a:xfrm>
            <a:off x="4888274" y="4260841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xmlns="" id="{438065E9-B596-4DD8-B13D-27861D23BDEB}"/>
              </a:ext>
            </a:extLst>
          </p:cNvPr>
          <p:cNvSpPr txBox="1"/>
          <p:nvPr/>
        </p:nvSpPr>
        <p:spPr>
          <a:xfrm>
            <a:off x="4888274" y="4861939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xmlns="" id="{CBF96B13-D724-42AA-A211-9240CCCE4929}"/>
              </a:ext>
            </a:extLst>
          </p:cNvPr>
          <p:cNvSpPr txBox="1"/>
          <p:nvPr/>
        </p:nvSpPr>
        <p:spPr>
          <a:xfrm>
            <a:off x="4888274" y="546303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446" name="Freeform: Shape 351">
            <a:extLst>
              <a:ext uri="{FF2B5EF4-FFF2-40B4-BE49-F238E27FC236}">
                <a16:creationId xmlns:a16="http://schemas.microsoft.com/office/drawing/2014/main" xmlns="" id="{6DD07061-44FA-4BE7-B278-D9003F82627B}"/>
              </a:ext>
            </a:extLst>
          </p:cNvPr>
          <p:cNvSpPr/>
          <p:nvPr/>
        </p:nvSpPr>
        <p:spPr>
          <a:xfrm>
            <a:off x="5238222" y="2549371"/>
            <a:ext cx="3294554" cy="3004761"/>
          </a:xfrm>
          <a:custGeom>
            <a:avLst/>
            <a:gdLst>
              <a:gd name="connsiteX0" fmla="*/ 0 w 2959100"/>
              <a:gd name="connsiteY0" fmla="*/ 0 h 2343150"/>
              <a:gd name="connsiteX1" fmla="*/ 0 w 2959100"/>
              <a:gd name="connsiteY1" fmla="*/ 2343150 h 2343150"/>
              <a:gd name="connsiteX2" fmla="*/ 2959100 w 2959100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9100" h="2343150">
                <a:moveTo>
                  <a:pt x="0" y="0"/>
                </a:moveTo>
                <a:lnTo>
                  <a:pt x="0" y="2343150"/>
                </a:lnTo>
                <a:lnTo>
                  <a:pt x="2959100" y="2343150"/>
                </a:lnTo>
              </a:path>
            </a:pathLst>
          </a:cu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>
              <a:solidFill>
                <a:srgbClr val="D52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xmlns="" id="{9022325E-AE25-4461-A966-A37FC0D36FF6}"/>
              </a:ext>
            </a:extLst>
          </p:cNvPr>
          <p:cNvCxnSpPr/>
          <p:nvPr/>
        </p:nvCxnSpPr>
        <p:spPr>
          <a:xfrm>
            <a:off x="5162044" y="2549878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xmlns="" id="{B719180D-74D8-4DBB-8924-40E2BECD5A89}"/>
              </a:ext>
            </a:extLst>
          </p:cNvPr>
          <p:cNvCxnSpPr/>
          <p:nvPr/>
        </p:nvCxnSpPr>
        <p:spPr>
          <a:xfrm>
            <a:off x="5162044" y="315083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xmlns="" id="{22C92748-2CC0-4BB4-9DC3-CB4D0E4DF6BB}"/>
              </a:ext>
            </a:extLst>
          </p:cNvPr>
          <p:cNvCxnSpPr/>
          <p:nvPr/>
        </p:nvCxnSpPr>
        <p:spPr>
          <a:xfrm>
            <a:off x="5162044" y="3751782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xmlns="" id="{4638AE2C-F5FF-41ED-AAF7-07D975BEEC6C}"/>
              </a:ext>
            </a:extLst>
          </p:cNvPr>
          <p:cNvCxnSpPr/>
          <p:nvPr/>
        </p:nvCxnSpPr>
        <p:spPr>
          <a:xfrm>
            <a:off x="5162044" y="4352734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xmlns="" id="{17C9419E-E9C3-44FA-9282-E9BBFB4E714E}"/>
              </a:ext>
            </a:extLst>
          </p:cNvPr>
          <p:cNvCxnSpPr/>
          <p:nvPr/>
        </p:nvCxnSpPr>
        <p:spPr>
          <a:xfrm>
            <a:off x="5162044" y="49536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xmlns="" id="{C3641D40-3AC4-4D97-A0CD-D8456AECF533}"/>
              </a:ext>
            </a:extLst>
          </p:cNvPr>
          <p:cNvCxnSpPr/>
          <p:nvPr/>
        </p:nvCxnSpPr>
        <p:spPr>
          <a:xfrm>
            <a:off x="5162044" y="5554639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xmlns="" id="{44DF9BB8-F088-4F22-B946-54FC655A57BB}"/>
              </a:ext>
            </a:extLst>
          </p:cNvPr>
          <p:cNvCxnSpPr>
            <a:cxnSpLocks/>
          </p:cNvCxnSpPr>
          <p:nvPr/>
        </p:nvCxnSpPr>
        <p:spPr>
          <a:xfrm rot="5400000">
            <a:off x="520222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xmlns="" id="{074FC25F-328C-4191-A12A-22973A8E910E}"/>
              </a:ext>
            </a:extLst>
          </p:cNvPr>
          <p:cNvSpPr txBox="1"/>
          <p:nvPr/>
        </p:nvSpPr>
        <p:spPr>
          <a:xfrm>
            <a:off x="5195741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xmlns="" id="{CDAE244F-E2EA-43F1-837C-D5860F2EC892}"/>
              </a:ext>
            </a:extLst>
          </p:cNvPr>
          <p:cNvCxnSpPr>
            <a:cxnSpLocks/>
          </p:cNvCxnSpPr>
          <p:nvPr/>
        </p:nvCxnSpPr>
        <p:spPr>
          <a:xfrm rot="5400000">
            <a:off x="567287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56" name="TextBox 455">
            <a:extLst>
              <a:ext uri="{FF2B5EF4-FFF2-40B4-BE49-F238E27FC236}">
                <a16:creationId xmlns:a16="http://schemas.microsoft.com/office/drawing/2014/main" xmlns="" id="{0208DE76-04D8-426D-9F3D-ADAF4E1C651D}"/>
              </a:ext>
            </a:extLst>
          </p:cNvPr>
          <p:cNvSpPr txBox="1"/>
          <p:nvPr/>
        </p:nvSpPr>
        <p:spPr>
          <a:xfrm>
            <a:off x="5666392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xmlns="" id="{E58B609E-A2C4-485B-8017-1EE28AD082B7}"/>
              </a:ext>
            </a:extLst>
          </p:cNvPr>
          <p:cNvSpPr txBox="1"/>
          <p:nvPr/>
        </p:nvSpPr>
        <p:spPr>
          <a:xfrm>
            <a:off x="8447817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xmlns="" id="{1B3053C6-90BC-4D78-83B4-1DE180BEE875}"/>
              </a:ext>
            </a:extLst>
          </p:cNvPr>
          <p:cNvSpPr txBox="1"/>
          <p:nvPr/>
        </p:nvSpPr>
        <p:spPr>
          <a:xfrm>
            <a:off x="6422681" y="5835967"/>
            <a:ext cx="92563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months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xmlns="" id="{5CDF8E38-51B2-423B-AEAC-30708605FCA1}"/>
              </a:ext>
            </a:extLst>
          </p:cNvPr>
          <p:cNvSpPr txBox="1"/>
          <p:nvPr/>
        </p:nvSpPr>
        <p:spPr>
          <a:xfrm rot="16200000">
            <a:off x="4327899" y="3960291"/>
            <a:ext cx="71494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xmlns="" id="{5C4AFA8C-CDC1-4E26-9E74-348F0BD68CC1}"/>
              </a:ext>
            </a:extLst>
          </p:cNvPr>
          <p:cNvCxnSpPr>
            <a:cxnSpLocks/>
          </p:cNvCxnSpPr>
          <p:nvPr/>
        </p:nvCxnSpPr>
        <p:spPr>
          <a:xfrm rot="5400000">
            <a:off x="614352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61" name="TextBox 460">
            <a:extLst>
              <a:ext uri="{FF2B5EF4-FFF2-40B4-BE49-F238E27FC236}">
                <a16:creationId xmlns:a16="http://schemas.microsoft.com/office/drawing/2014/main" xmlns="" id="{1942DCA9-880E-4D4D-869E-4370BE5CB48B}"/>
              </a:ext>
            </a:extLst>
          </p:cNvPr>
          <p:cNvSpPr txBox="1"/>
          <p:nvPr/>
        </p:nvSpPr>
        <p:spPr>
          <a:xfrm>
            <a:off x="6094563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xmlns="" id="{538E670F-9514-40E9-AB47-09E813B3026D}"/>
              </a:ext>
            </a:extLst>
          </p:cNvPr>
          <p:cNvCxnSpPr>
            <a:cxnSpLocks/>
          </p:cNvCxnSpPr>
          <p:nvPr/>
        </p:nvCxnSpPr>
        <p:spPr>
          <a:xfrm rot="5400000">
            <a:off x="661417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63" name="TextBox 462">
            <a:extLst>
              <a:ext uri="{FF2B5EF4-FFF2-40B4-BE49-F238E27FC236}">
                <a16:creationId xmlns:a16="http://schemas.microsoft.com/office/drawing/2014/main" xmlns="" id="{ADA6E407-508A-4E65-8C60-B36341564E78}"/>
              </a:ext>
            </a:extLst>
          </p:cNvPr>
          <p:cNvSpPr txBox="1"/>
          <p:nvPr/>
        </p:nvSpPr>
        <p:spPr>
          <a:xfrm>
            <a:off x="6565213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xmlns="" id="{C7AADFA5-0485-4F50-80EF-BD220C4F841A}"/>
              </a:ext>
            </a:extLst>
          </p:cNvPr>
          <p:cNvCxnSpPr>
            <a:cxnSpLocks/>
          </p:cNvCxnSpPr>
          <p:nvPr/>
        </p:nvCxnSpPr>
        <p:spPr>
          <a:xfrm rot="5400000">
            <a:off x="708482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65" name="TextBox 464">
            <a:extLst>
              <a:ext uri="{FF2B5EF4-FFF2-40B4-BE49-F238E27FC236}">
                <a16:creationId xmlns:a16="http://schemas.microsoft.com/office/drawing/2014/main" xmlns="" id="{0B953030-47EB-4CC2-8584-96501229ECE9}"/>
              </a:ext>
            </a:extLst>
          </p:cNvPr>
          <p:cNvSpPr txBox="1"/>
          <p:nvPr/>
        </p:nvSpPr>
        <p:spPr>
          <a:xfrm>
            <a:off x="7035863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xmlns="" id="{29A60D4C-099A-4D78-9850-5ECF8348809B}"/>
              </a:ext>
            </a:extLst>
          </p:cNvPr>
          <p:cNvCxnSpPr>
            <a:cxnSpLocks/>
          </p:cNvCxnSpPr>
          <p:nvPr/>
        </p:nvCxnSpPr>
        <p:spPr>
          <a:xfrm rot="5400000">
            <a:off x="755547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67" name="TextBox 466">
            <a:extLst>
              <a:ext uri="{FF2B5EF4-FFF2-40B4-BE49-F238E27FC236}">
                <a16:creationId xmlns:a16="http://schemas.microsoft.com/office/drawing/2014/main" xmlns="" id="{CC67219F-0489-46CD-B9D0-1115BE2CABBA}"/>
              </a:ext>
            </a:extLst>
          </p:cNvPr>
          <p:cNvSpPr txBox="1"/>
          <p:nvPr/>
        </p:nvSpPr>
        <p:spPr>
          <a:xfrm>
            <a:off x="7506513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xmlns="" id="{E6AD2274-256D-4E13-BF92-AE5EDEA8C9C2}"/>
              </a:ext>
            </a:extLst>
          </p:cNvPr>
          <p:cNvSpPr txBox="1"/>
          <p:nvPr/>
        </p:nvSpPr>
        <p:spPr>
          <a:xfrm>
            <a:off x="4888274" y="2758096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xmlns="" id="{195F4FF5-1A47-40BB-A135-2530228C0066}"/>
              </a:ext>
            </a:extLst>
          </p:cNvPr>
          <p:cNvSpPr txBox="1"/>
          <p:nvPr/>
        </p:nvSpPr>
        <p:spPr>
          <a:xfrm>
            <a:off x="4888274" y="335919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xmlns="" id="{AD0DADA4-0C83-44F9-8EF6-20B0876AC283}"/>
              </a:ext>
            </a:extLst>
          </p:cNvPr>
          <p:cNvSpPr txBox="1"/>
          <p:nvPr/>
        </p:nvSpPr>
        <p:spPr>
          <a:xfrm>
            <a:off x="4888274" y="3960292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xmlns="" id="{37CD1D5E-3660-49A6-B208-0A4D89D97E8A}"/>
              </a:ext>
            </a:extLst>
          </p:cNvPr>
          <p:cNvSpPr txBox="1"/>
          <p:nvPr/>
        </p:nvSpPr>
        <p:spPr>
          <a:xfrm>
            <a:off x="4888274" y="456139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xmlns="" id="{852DB307-CB08-4E71-AB80-2AE0CC39C1F2}"/>
              </a:ext>
            </a:extLst>
          </p:cNvPr>
          <p:cNvSpPr txBox="1"/>
          <p:nvPr/>
        </p:nvSpPr>
        <p:spPr>
          <a:xfrm>
            <a:off x="4888274" y="5162488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xmlns="" id="{FF58D492-C79B-4FBC-A0A6-1E4F14CB0B1B}"/>
              </a:ext>
            </a:extLst>
          </p:cNvPr>
          <p:cNvCxnSpPr/>
          <p:nvPr/>
        </p:nvCxnSpPr>
        <p:spPr>
          <a:xfrm>
            <a:off x="5162044" y="2850354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xmlns="" id="{BD90B9E0-228A-44E5-94AD-B187078DD991}"/>
              </a:ext>
            </a:extLst>
          </p:cNvPr>
          <p:cNvCxnSpPr/>
          <p:nvPr/>
        </p:nvCxnSpPr>
        <p:spPr>
          <a:xfrm>
            <a:off x="5162044" y="345130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xmlns="" id="{AC5DE0AE-ABBB-4130-B290-04F3B9DD197F}"/>
              </a:ext>
            </a:extLst>
          </p:cNvPr>
          <p:cNvCxnSpPr/>
          <p:nvPr/>
        </p:nvCxnSpPr>
        <p:spPr>
          <a:xfrm>
            <a:off x="5162044" y="4052258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xmlns="" id="{9C49C1B3-698B-497C-A4D5-4F4E637D1148}"/>
              </a:ext>
            </a:extLst>
          </p:cNvPr>
          <p:cNvCxnSpPr/>
          <p:nvPr/>
        </p:nvCxnSpPr>
        <p:spPr>
          <a:xfrm>
            <a:off x="5162044" y="465321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xmlns="" id="{61BA4529-784D-4AA0-83C3-2C11F870241F}"/>
              </a:ext>
            </a:extLst>
          </p:cNvPr>
          <p:cNvCxnSpPr/>
          <p:nvPr/>
        </p:nvCxnSpPr>
        <p:spPr>
          <a:xfrm>
            <a:off x="5162044" y="5254162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xmlns="" id="{D377BBBF-45BC-41B0-A2A2-8583E3AFEA8F}"/>
              </a:ext>
            </a:extLst>
          </p:cNvPr>
          <p:cNvSpPr txBox="1"/>
          <p:nvPr/>
        </p:nvSpPr>
        <p:spPr>
          <a:xfrm>
            <a:off x="6856667" y="4406117"/>
            <a:ext cx="1344920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VEGF group (n=14)</a:t>
            </a:r>
          </a:p>
          <a:p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16.4 </a:t>
            </a:r>
            <a:r>
              <a:rPr lang="en-GB" sz="12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GB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</a:t>
            </a:r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5.9, NE)</a:t>
            </a:r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xmlns="" id="{2286E8E5-8C50-4AD1-8907-7E42CAF8B60F}"/>
              </a:ext>
            </a:extLst>
          </p:cNvPr>
          <p:cNvCxnSpPr>
            <a:cxnSpLocks/>
          </p:cNvCxnSpPr>
          <p:nvPr/>
        </p:nvCxnSpPr>
        <p:spPr>
          <a:xfrm rot="5400000">
            <a:off x="543754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7D27D8E1-DE6F-47A5-9DFD-0772EB2AE414}"/>
              </a:ext>
            </a:extLst>
          </p:cNvPr>
          <p:cNvSpPr txBox="1"/>
          <p:nvPr/>
        </p:nvSpPr>
        <p:spPr>
          <a:xfrm>
            <a:off x="5431067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xmlns="" id="{0E79983C-FCE0-4E7C-8EA5-6B42D568461F}"/>
              </a:ext>
            </a:extLst>
          </p:cNvPr>
          <p:cNvCxnSpPr>
            <a:cxnSpLocks/>
          </p:cNvCxnSpPr>
          <p:nvPr/>
        </p:nvCxnSpPr>
        <p:spPr>
          <a:xfrm rot="5400000">
            <a:off x="590819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2" name="TextBox 481">
            <a:extLst>
              <a:ext uri="{FF2B5EF4-FFF2-40B4-BE49-F238E27FC236}">
                <a16:creationId xmlns:a16="http://schemas.microsoft.com/office/drawing/2014/main" xmlns="" id="{E19106C8-3B5D-4D58-BBF4-2BDC2BE9560C}"/>
              </a:ext>
            </a:extLst>
          </p:cNvPr>
          <p:cNvSpPr txBox="1"/>
          <p:nvPr/>
        </p:nvSpPr>
        <p:spPr>
          <a:xfrm>
            <a:off x="5901717" y="56713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xmlns="" id="{0B94DB17-D970-40F7-86B1-D745CF6E097F}"/>
              </a:ext>
            </a:extLst>
          </p:cNvPr>
          <p:cNvCxnSpPr>
            <a:cxnSpLocks/>
          </p:cNvCxnSpPr>
          <p:nvPr/>
        </p:nvCxnSpPr>
        <p:spPr>
          <a:xfrm rot="5400000">
            <a:off x="637884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xmlns="" id="{743FD341-639D-4E61-A73B-24CBC2799D2D}"/>
              </a:ext>
            </a:extLst>
          </p:cNvPr>
          <p:cNvSpPr txBox="1"/>
          <p:nvPr/>
        </p:nvSpPr>
        <p:spPr>
          <a:xfrm>
            <a:off x="6329888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xmlns="" id="{2F8DCF82-1F1C-401F-83BF-AF577CF80366}"/>
              </a:ext>
            </a:extLst>
          </p:cNvPr>
          <p:cNvCxnSpPr>
            <a:cxnSpLocks/>
          </p:cNvCxnSpPr>
          <p:nvPr/>
        </p:nvCxnSpPr>
        <p:spPr>
          <a:xfrm rot="5400000">
            <a:off x="684949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3273C436-6067-49D9-8FA8-E03A9AF0D29E}"/>
              </a:ext>
            </a:extLst>
          </p:cNvPr>
          <p:cNvSpPr txBox="1"/>
          <p:nvPr/>
        </p:nvSpPr>
        <p:spPr>
          <a:xfrm>
            <a:off x="6800538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xmlns="" id="{23ECBF5D-44AB-4B7B-9AFD-CD92FEF2573B}"/>
              </a:ext>
            </a:extLst>
          </p:cNvPr>
          <p:cNvCxnSpPr>
            <a:cxnSpLocks/>
          </p:cNvCxnSpPr>
          <p:nvPr/>
        </p:nvCxnSpPr>
        <p:spPr>
          <a:xfrm rot="5400000">
            <a:off x="732014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8" name="TextBox 487">
            <a:extLst>
              <a:ext uri="{FF2B5EF4-FFF2-40B4-BE49-F238E27FC236}">
                <a16:creationId xmlns:a16="http://schemas.microsoft.com/office/drawing/2014/main" xmlns="" id="{D4B0CC3E-0E71-409C-952D-3088D58620F4}"/>
              </a:ext>
            </a:extLst>
          </p:cNvPr>
          <p:cNvSpPr txBox="1"/>
          <p:nvPr/>
        </p:nvSpPr>
        <p:spPr>
          <a:xfrm>
            <a:off x="7271188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xmlns="" id="{047ED304-DAB8-4158-BD54-C9385E5FFA1D}"/>
              </a:ext>
            </a:extLst>
          </p:cNvPr>
          <p:cNvCxnSpPr>
            <a:cxnSpLocks/>
          </p:cNvCxnSpPr>
          <p:nvPr/>
        </p:nvCxnSpPr>
        <p:spPr>
          <a:xfrm rot="5400000">
            <a:off x="8026122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CB0640B1-C5DE-4165-9399-282FA86B30A3}"/>
              </a:ext>
            </a:extLst>
          </p:cNvPr>
          <p:cNvSpPr txBox="1"/>
          <p:nvPr/>
        </p:nvSpPr>
        <p:spPr>
          <a:xfrm>
            <a:off x="7977163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xmlns="" id="{AE5DE55C-BEFC-42EA-9A94-D2DC7DAA6EBF}"/>
              </a:ext>
            </a:extLst>
          </p:cNvPr>
          <p:cNvCxnSpPr>
            <a:cxnSpLocks/>
          </p:cNvCxnSpPr>
          <p:nvPr/>
        </p:nvCxnSpPr>
        <p:spPr>
          <a:xfrm rot="5400000">
            <a:off x="779079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92" name="TextBox 491">
            <a:extLst>
              <a:ext uri="{FF2B5EF4-FFF2-40B4-BE49-F238E27FC236}">
                <a16:creationId xmlns:a16="http://schemas.microsoft.com/office/drawing/2014/main" xmlns="" id="{58926886-8D2A-4456-B1BA-ED5697E65BE5}"/>
              </a:ext>
            </a:extLst>
          </p:cNvPr>
          <p:cNvSpPr txBox="1"/>
          <p:nvPr/>
        </p:nvSpPr>
        <p:spPr>
          <a:xfrm>
            <a:off x="7741838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xmlns="" id="{91A6D800-7567-4C37-8115-45F9924CE408}"/>
              </a:ext>
            </a:extLst>
          </p:cNvPr>
          <p:cNvCxnSpPr>
            <a:cxnSpLocks/>
          </p:cNvCxnSpPr>
          <p:nvPr/>
        </p:nvCxnSpPr>
        <p:spPr>
          <a:xfrm rot="5400000">
            <a:off x="8261447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94" name="TextBox 493">
            <a:extLst>
              <a:ext uri="{FF2B5EF4-FFF2-40B4-BE49-F238E27FC236}">
                <a16:creationId xmlns:a16="http://schemas.microsoft.com/office/drawing/2014/main" xmlns="" id="{9CE82609-7E6F-4928-8FDE-93F4B763A907}"/>
              </a:ext>
            </a:extLst>
          </p:cNvPr>
          <p:cNvSpPr txBox="1"/>
          <p:nvPr/>
        </p:nvSpPr>
        <p:spPr>
          <a:xfrm>
            <a:off x="8212488" y="56713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xmlns="" id="{AC63F0F3-B94A-4706-A902-A6A119CA3E8B}"/>
              </a:ext>
            </a:extLst>
          </p:cNvPr>
          <p:cNvSpPr txBox="1"/>
          <p:nvPr/>
        </p:nvSpPr>
        <p:spPr>
          <a:xfrm>
            <a:off x="7057396" y="2912076"/>
            <a:ext cx="1203856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FGF group (n=7)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kern="0" dirty="0" smtClean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kern="0" dirty="0" smtClean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</a:t>
            </a:r>
            <a:r>
              <a:rPr lang="en-GB" sz="1200" kern="0" dirty="0">
                <a:solidFill>
                  <a:srgbClr val="275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10.2, NE)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xmlns="" id="{C0A85332-9FBB-4AD9-9984-B8979A6C2578}"/>
              </a:ext>
            </a:extLst>
          </p:cNvPr>
          <p:cNvSpPr txBox="1"/>
          <p:nvPr/>
        </p:nvSpPr>
        <p:spPr>
          <a:xfrm>
            <a:off x="5273682" y="4796119"/>
            <a:ext cx="132408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group</a:t>
            </a:r>
            <a:b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kern="0" dirty="0" smtClean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8.4 </a:t>
            </a:r>
            <a:r>
              <a:rPr lang="en-GB" sz="1200" kern="0" dirty="0" err="1" smtClean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GB" sz="1200" kern="0" dirty="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kern="0" dirty="0" smtClean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 </a:t>
            </a:r>
            <a:r>
              <a:rPr lang="en-GB" sz="1200" kern="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5.5, 17.6)</a:t>
            </a:r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xmlns="" id="{FB827EDA-68C0-49BC-B79B-30F021019D94}"/>
              </a:ext>
            </a:extLst>
          </p:cNvPr>
          <p:cNvCxnSpPr>
            <a:cxnSpLocks/>
          </p:cNvCxnSpPr>
          <p:nvPr/>
        </p:nvCxnSpPr>
        <p:spPr>
          <a:xfrm rot="5400000">
            <a:off x="4249269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xmlns="" id="{BAF6F770-EE32-465D-8A4C-3E7D9E474B2D}"/>
              </a:ext>
            </a:extLst>
          </p:cNvPr>
          <p:cNvCxnSpPr>
            <a:cxnSpLocks/>
          </p:cNvCxnSpPr>
          <p:nvPr/>
        </p:nvCxnSpPr>
        <p:spPr>
          <a:xfrm rot="5400000">
            <a:off x="8497190" y="55905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grpSp>
        <p:nvGrpSpPr>
          <p:cNvPr id="499" name="Group 498">
            <a:extLst>
              <a:ext uri="{FF2B5EF4-FFF2-40B4-BE49-F238E27FC236}">
                <a16:creationId xmlns:a16="http://schemas.microsoft.com/office/drawing/2014/main" xmlns="" id="{8ABCEB75-8074-420E-9FF6-F4BD06DE11F1}"/>
              </a:ext>
            </a:extLst>
          </p:cNvPr>
          <p:cNvGrpSpPr/>
          <p:nvPr/>
        </p:nvGrpSpPr>
        <p:grpSpPr>
          <a:xfrm>
            <a:off x="5251450" y="2546680"/>
            <a:ext cx="2976563" cy="1370013"/>
            <a:chOff x="5251450" y="2127249"/>
            <a:chExt cx="2976563" cy="1370013"/>
          </a:xfrm>
        </p:grpSpPr>
        <p:sp>
          <p:nvSpPr>
            <p:cNvPr id="500" name="Freeform 29">
              <a:extLst>
                <a:ext uri="{FF2B5EF4-FFF2-40B4-BE49-F238E27FC236}">
                  <a16:creationId xmlns:a16="http://schemas.microsoft.com/office/drawing/2014/main" xmlns="" id="{5D626487-00A0-46B2-83D0-6B83F5D5B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2127249"/>
              <a:ext cx="2928938" cy="1325563"/>
            </a:xfrm>
            <a:custGeom>
              <a:avLst/>
              <a:gdLst>
                <a:gd name="T0" fmla="*/ 0 w 1845"/>
                <a:gd name="T1" fmla="*/ 0 h 835"/>
                <a:gd name="T2" fmla="*/ 467 w 1845"/>
                <a:gd name="T3" fmla="*/ 0 h 835"/>
                <a:gd name="T4" fmla="*/ 467 w 1845"/>
                <a:gd name="T5" fmla="*/ 255 h 835"/>
                <a:gd name="T6" fmla="*/ 666 w 1845"/>
                <a:gd name="T7" fmla="*/ 255 h 835"/>
                <a:gd name="T8" fmla="*/ 666 w 1845"/>
                <a:gd name="T9" fmla="*/ 508 h 835"/>
                <a:gd name="T10" fmla="*/ 1085 w 1845"/>
                <a:gd name="T11" fmla="*/ 508 h 835"/>
                <a:gd name="T12" fmla="*/ 1085 w 1845"/>
                <a:gd name="T13" fmla="*/ 835 h 835"/>
                <a:gd name="T14" fmla="*/ 1845 w 1845"/>
                <a:gd name="T15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5" h="835">
                  <a:moveTo>
                    <a:pt x="0" y="0"/>
                  </a:moveTo>
                  <a:lnTo>
                    <a:pt x="467" y="0"/>
                  </a:lnTo>
                  <a:lnTo>
                    <a:pt x="467" y="255"/>
                  </a:lnTo>
                  <a:lnTo>
                    <a:pt x="666" y="255"/>
                  </a:lnTo>
                  <a:lnTo>
                    <a:pt x="666" y="508"/>
                  </a:lnTo>
                  <a:lnTo>
                    <a:pt x="1085" y="508"/>
                  </a:lnTo>
                  <a:lnTo>
                    <a:pt x="1085" y="835"/>
                  </a:lnTo>
                  <a:lnTo>
                    <a:pt x="1845" y="835"/>
                  </a:lnTo>
                </a:path>
              </a:pathLst>
            </a:cu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Line 30">
              <a:extLst>
                <a:ext uri="{FF2B5EF4-FFF2-40B4-BE49-F238E27FC236}">
                  <a16:creationId xmlns:a16="http://schemas.microsoft.com/office/drawing/2014/main" xmlns="" id="{D2DF2D91-33FA-421A-A1CF-2CAEE61E6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0388" y="340518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Line 31">
              <a:extLst>
                <a:ext uri="{FF2B5EF4-FFF2-40B4-BE49-F238E27FC236}">
                  <a16:creationId xmlns:a16="http://schemas.microsoft.com/office/drawing/2014/main" xmlns="" id="{4DCBB674-5A8B-4D69-AB34-E5AD9A491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2763" y="3452812"/>
              <a:ext cx="95250" cy="0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Line 32">
              <a:extLst>
                <a:ext uri="{FF2B5EF4-FFF2-40B4-BE49-F238E27FC236}">
                  <a16:creationId xmlns:a16="http://schemas.microsoft.com/office/drawing/2014/main" xmlns="" id="{0992521A-49E4-432C-B3B5-A5CB1347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2963" y="340518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Line 33">
              <a:extLst>
                <a:ext uri="{FF2B5EF4-FFF2-40B4-BE49-F238E27FC236}">
                  <a16:creationId xmlns:a16="http://schemas.microsoft.com/office/drawing/2014/main" xmlns="" id="{9A0ED6D2-0A82-449B-A0EA-59B5A8774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5338" y="3452812"/>
              <a:ext cx="95250" cy="0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Line 34">
              <a:extLst>
                <a:ext uri="{FF2B5EF4-FFF2-40B4-BE49-F238E27FC236}">
                  <a16:creationId xmlns:a16="http://schemas.microsoft.com/office/drawing/2014/main" xmlns="" id="{BFD93B93-E027-4CE4-951D-44A900DCF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1988" y="3405187"/>
              <a:ext cx="0" cy="92075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Line 35">
              <a:extLst>
                <a:ext uri="{FF2B5EF4-FFF2-40B4-BE49-F238E27FC236}">
                  <a16:creationId xmlns:a16="http://schemas.microsoft.com/office/drawing/2014/main" xmlns="" id="{AB8C2084-5DA2-4D8A-A072-D73DBBE5A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4363" y="3452812"/>
              <a:ext cx="95250" cy="0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Line 36">
              <a:extLst>
                <a:ext uri="{FF2B5EF4-FFF2-40B4-BE49-F238E27FC236}">
                  <a16:creationId xmlns:a16="http://schemas.microsoft.com/office/drawing/2014/main" xmlns="" id="{3F03401C-34FB-4A8E-BE6D-0CCF0B04E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6700" y="2886074"/>
              <a:ext cx="0" cy="92075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Line 37">
              <a:extLst>
                <a:ext uri="{FF2B5EF4-FFF2-40B4-BE49-F238E27FC236}">
                  <a16:creationId xmlns:a16="http://schemas.microsoft.com/office/drawing/2014/main" xmlns="" id="{D8707F38-4668-45CB-8D24-BC6754C4E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69075" y="2933699"/>
              <a:ext cx="92075" cy="0"/>
            </a:xfrm>
            <a:prstGeom prst="line">
              <a:avLst/>
            </a:prstGeom>
            <a:noFill/>
            <a:ln w="28575" cap="flat">
              <a:solidFill>
                <a:srgbClr val="275E3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xmlns="" id="{F458AD84-B129-4D8D-BBCE-CFFBBAC8E9D1}"/>
              </a:ext>
            </a:extLst>
          </p:cNvPr>
          <p:cNvGrpSpPr/>
          <p:nvPr/>
        </p:nvGrpSpPr>
        <p:grpSpPr>
          <a:xfrm>
            <a:off x="5241925" y="2553030"/>
            <a:ext cx="2668588" cy="2682875"/>
            <a:chOff x="5241925" y="2133599"/>
            <a:chExt cx="2668588" cy="2682875"/>
          </a:xfrm>
        </p:grpSpPr>
        <p:sp>
          <p:nvSpPr>
            <p:cNvPr id="510" name="Freeform 38">
              <a:extLst>
                <a:ext uri="{FF2B5EF4-FFF2-40B4-BE49-F238E27FC236}">
                  <a16:creationId xmlns:a16="http://schemas.microsoft.com/office/drawing/2014/main" xmlns="" id="{01C48C02-27C1-4C1A-BD0F-12CBF40D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5" y="2133599"/>
              <a:ext cx="2641600" cy="2635250"/>
            </a:xfrm>
            <a:custGeom>
              <a:avLst/>
              <a:gdLst>
                <a:gd name="T0" fmla="*/ 0 w 1664"/>
                <a:gd name="T1" fmla="*/ 0 h 1660"/>
                <a:gd name="T2" fmla="*/ 66 w 1664"/>
                <a:gd name="T3" fmla="*/ 0 h 1660"/>
                <a:gd name="T4" fmla="*/ 66 w 1664"/>
                <a:gd name="T5" fmla="*/ 131 h 1660"/>
                <a:gd name="T6" fmla="*/ 194 w 1664"/>
                <a:gd name="T7" fmla="*/ 131 h 1660"/>
                <a:gd name="T8" fmla="*/ 194 w 1664"/>
                <a:gd name="T9" fmla="*/ 271 h 1660"/>
                <a:gd name="T10" fmla="*/ 249 w 1664"/>
                <a:gd name="T11" fmla="*/ 271 h 1660"/>
                <a:gd name="T12" fmla="*/ 249 w 1664"/>
                <a:gd name="T13" fmla="*/ 408 h 1660"/>
                <a:gd name="T14" fmla="*/ 295 w 1664"/>
                <a:gd name="T15" fmla="*/ 408 h 1660"/>
                <a:gd name="T16" fmla="*/ 295 w 1664"/>
                <a:gd name="T17" fmla="*/ 552 h 1660"/>
                <a:gd name="T18" fmla="*/ 371 w 1664"/>
                <a:gd name="T19" fmla="*/ 552 h 1660"/>
                <a:gd name="T20" fmla="*/ 371 w 1664"/>
                <a:gd name="T21" fmla="*/ 680 h 1660"/>
                <a:gd name="T22" fmla="*/ 385 w 1664"/>
                <a:gd name="T23" fmla="*/ 680 h 1660"/>
                <a:gd name="T24" fmla="*/ 385 w 1664"/>
                <a:gd name="T25" fmla="*/ 691 h 1660"/>
                <a:gd name="T26" fmla="*/ 393 w 1664"/>
                <a:gd name="T27" fmla="*/ 691 h 1660"/>
                <a:gd name="T28" fmla="*/ 393 w 1664"/>
                <a:gd name="T29" fmla="*/ 833 h 1660"/>
                <a:gd name="T30" fmla="*/ 397 w 1664"/>
                <a:gd name="T31" fmla="*/ 833 h 1660"/>
                <a:gd name="T32" fmla="*/ 397 w 1664"/>
                <a:gd name="T33" fmla="*/ 974 h 1660"/>
                <a:gd name="T34" fmla="*/ 401 w 1664"/>
                <a:gd name="T35" fmla="*/ 974 h 1660"/>
                <a:gd name="T36" fmla="*/ 401 w 1664"/>
                <a:gd name="T37" fmla="*/ 984 h 1660"/>
                <a:gd name="T38" fmla="*/ 405 w 1664"/>
                <a:gd name="T39" fmla="*/ 984 h 1660"/>
                <a:gd name="T40" fmla="*/ 405 w 1664"/>
                <a:gd name="T41" fmla="*/ 1124 h 1660"/>
                <a:gd name="T42" fmla="*/ 563 w 1664"/>
                <a:gd name="T43" fmla="*/ 1124 h 1660"/>
                <a:gd name="T44" fmla="*/ 563 w 1664"/>
                <a:gd name="T45" fmla="*/ 1136 h 1660"/>
                <a:gd name="T46" fmla="*/ 566 w 1664"/>
                <a:gd name="T47" fmla="*/ 1136 h 1660"/>
                <a:gd name="T48" fmla="*/ 566 w 1664"/>
                <a:gd name="T49" fmla="*/ 1265 h 1660"/>
                <a:gd name="T50" fmla="*/ 844 w 1664"/>
                <a:gd name="T51" fmla="*/ 1265 h 1660"/>
                <a:gd name="T52" fmla="*/ 844 w 1664"/>
                <a:gd name="T53" fmla="*/ 1271 h 1660"/>
                <a:gd name="T54" fmla="*/ 850 w 1664"/>
                <a:gd name="T55" fmla="*/ 1271 h 1660"/>
                <a:gd name="T56" fmla="*/ 850 w 1664"/>
                <a:gd name="T57" fmla="*/ 1457 h 1660"/>
                <a:gd name="T58" fmla="*/ 902 w 1664"/>
                <a:gd name="T59" fmla="*/ 1457 h 1660"/>
                <a:gd name="T60" fmla="*/ 902 w 1664"/>
                <a:gd name="T61" fmla="*/ 1660 h 1660"/>
                <a:gd name="T62" fmla="*/ 1664 w 1664"/>
                <a:gd name="T63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4" h="1660">
                  <a:moveTo>
                    <a:pt x="0" y="0"/>
                  </a:moveTo>
                  <a:lnTo>
                    <a:pt x="66" y="0"/>
                  </a:lnTo>
                  <a:lnTo>
                    <a:pt x="66" y="131"/>
                  </a:lnTo>
                  <a:lnTo>
                    <a:pt x="194" y="131"/>
                  </a:lnTo>
                  <a:lnTo>
                    <a:pt x="194" y="271"/>
                  </a:lnTo>
                  <a:lnTo>
                    <a:pt x="249" y="271"/>
                  </a:lnTo>
                  <a:lnTo>
                    <a:pt x="249" y="408"/>
                  </a:lnTo>
                  <a:lnTo>
                    <a:pt x="295" y="408"/>
                  </a:lnTo>
                  <a:lnTo>
                    <a:pt x="295" y="552"/>
                  </a:lnTo>
                  <a:lnTo>
                    <a:pt x="371" y="552"/>
                  </a:lnTo>
                  <a:lnTo>
                    <a:pt x="371" y="680"/>
                  </a:lnTo>
                  <a:lnTo>
                    <a:pt x="385" y="680"/>
                  </a:lnTo>
                  <a:lnTo>
                    <a:pt x="385" y="691"/>
                  </a:lnTo>
                  <a:lnTo>
                    <a:pt x="393" y="691"/>
                  </a:lnTo>
                  <a:lnTo>
                    <a:pt x="393" y="833"/>
                  </a:lnTo>
                  <a:lnTo>
                    <a:pt x="397" y="833"/>
                  </a:lnTo>
                  <a:lnTo>
                    <a:pt x="397" y="974"/>
                  </a:lnTo>
                  <a:lnTo>
                    <a:pt x="401" y="974"/>
                  </a:lnTo>
                  <a:lnTo>
                    <a:pt x="401" y="984"/>
                  </a:lnTo>
                  <a:lnTo>
                    <a:pt x="405" y="984"/>
                  </a:lnTo>
                  <a:lnTo>
                    <a:pt x="405" y="1124"/>
                  </a:lnTo>
                  <a:lnTo>
                    <a:pt x="563" y="1124"/>
                  </a:lnTo>
                  <a:lnTo>
                    <a:pt x="563" y="1136"/>
                  </a:lnTo>
                  <a:lnTo>
                    <a:pt x="566" y="1136"/>
                  </a:lnTo>
                  <a:lnTo>
                    <a:pt x="566" y="1265"/>
                  </a:lnTo>
                  <a:lnTo>
                    <a:pt x="844" y="1265"/>
                  </a:lnTo>
                  <a:lnTo>
                    <a:pt x="844" y="1271"/>
                  </a:lnTo>
                  <a:lnTo>
                    <a:pt x="850" y="1271"/>
                  </a:lnTo>
                  <a:lnTo>
                    <a:pt x="850" y="1457"/>
                  </a:lnTo>
                  <a:lnTo>
                    <a:pt x="902" y="1457"/>
                  </a:lnTo>
                  <a:lnTo>
                    <a:pt x="902" y="1660"/>
                  </a:lnTo>
                  <a:lnTo>
                    <a:pt x="1664" y="1660"/>
                  </a:lnTo>
                </a:path>
              </a:pathLst>
            </a:cu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Line 39">
              <a:extLst>
                <a:ext uri="{FF2B5EF4-FFF2-40B4-BE49-F238E27FC236}">
                  <a16:creationId xmlns:a16="http://schemas.microsoft.com/office/drawing/2014/main" xmlns="" id="{4B6FFA72-8EEC-4B66-9FE3-2F839DA77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4475" y="4721224"/>
              <a:ext cx="0" cy="9525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Line 40">
              <a:extLst>
                <a:ext uri="{FF2B5EF4-FFF2-40B4-BE49-F238E27FC236}">
                  <a16:creationId xmlns:a16="http://schemas.microsoft.com/office/drawing/2014/main" xmlns="" id="{CCC7FB0F-E892-4931-AA0B-775BBDC9E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6850" y="4768849"/>
              <a:ext cx="93663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Line 41">
              <a:extLst>
                <a:ext uri="{FF2B5EF4-FFF2-40B4-BE49-F238E27FC236}">
                  <a16:creationId xmlns:a16="http://schemas.microsoft.com/office/drawing/2014/main" xmlns="" id="{051BCAFE-8C77-440A-920C-A5A655B64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4095749"/>
              <a:ext cx="0" cy="90488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Line 42">
              <a:extLst>
                <a:ext uri="{FF2B5EF4-FFF2-40B4-BE49-F238E27FC236}">
                  <a16:creationId xmlns:a16="http://schemas.microsoft.com/office/drawing/2014/main" xmlns="" id="{1E016540-2AE2-4DF1-B2E9-049D41EFF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50" y="4141787"/>
              <a:ext cx="95250" cy="0"/>
            </a:xfrm>
            <a:prstGeom prst="line">
              <a:avLst/>
            </a:prstGeom>
            <a:noFill/>
            <a:ln w="28575" cap="flat">
              <a:solidFill>
                <a:srgbClr val="263F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xmlns="" id="{8B3C15E0-D44A-4431-9FDF-6F9B4495C0B2}"/>
              </a:ext>
            </a:extLst>
          </p:cNvPr>
          <p:cNvGrpSpPr/>
          <p:nvPr/>
        </p:nvGrpSpPr>
        <p:grpSpPr>
          <a:xfrm>
            <a:off x="5241925" y="2553030"/>
            <a:ext cx="2735263" cy="1771650"/>
            <a:chOff x="5241925" y="2133599"/>
            <a:chExt cx="2735263" cy="1771650"/>
          </a:xfrm>
        </p:grpSpPr>
        <p:sp>
          <p:nvSpPr>
            <p:cNvPr id="516" name="Freeform 43">
              <a:extLst>
                <a:ext uri="{FF2B5EF4-FFF2-40B4-BE49-F238E27FC236}">
                  <a16:creationId xmlns:a16="http://schemas.microsoft.com/office/drawing/2014/main" xmlns="" id="{E0F76E14-D99B-48D2-82A9-328225A1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5" y="2133599"/>
              <a:ext cx="2709863" cy="1727200"/>
            </a:xfrm>
            <a:custGeom>
              <a:avLst/>
              <a:gdLst>
                <a:gd name="T0" fmla="*/ 0 w 1707"/>
                <a:gd name="T1" fmla="*/ 0 h 1088"/>
                <a:gd name="T2" fmla="*/ 44 w 1707"/>
                <a:gd name="T3" fmla="*/ 0 h 1088"/>
                <a:gd name="T4" fmla="*/ 44 w 1707"/>
                <a:gd name="T5" fmla="*/ 129 h 1088"/>
                <a:gd name="T6" fmla="*/ 144 w 1707"/>
                <a:gd name="T7" fmla="*/ 129 h 1088"/>
                <a:gd name="T8" fmla="*/ 144 w 1707"/>
                <a:gd name="T9" fmla="*/ 255 h 1088"/>
                <a:gd name="T10" fmla="*/ 273 w 1707"/>
                <a:gd name="T11" fmla="*/ 255 h 1088"/>
                <a:gd name="T12" fmla="*/ 273 w 1707"/>
                <a:gd name="T13" fmla="*/ 383 h 1088"/>
                <a:gd name="T14" fmla="*/ 369 w 1707"/>
                <a:gd name="T15" fmla="*/ 383 h 1088"/>
                <a:gd name="T16" fmla="*/ 369 w 1707"/>
                <a:gd name="T17" fmla="*/ 512 h 1088"/>
                <a:gd name="T18" fmla="*/ 389 w 1707"/>
                <a:gd name="T19" fmla="*/ 512 h 1088"/>
                <a:gd name="T20" fmla="*/ 389 w 1707"/>
                <a:gd name="T21" fmla="*/ 636 h 1088"/>
                <a:gd name="T22" fmla="*/ 397 w 1707"/>
                <a:gd name="T23" fmla="*/ 636 h 1088"/>
                <a:gd name="T24" fmla="*/ 397 w 1707"/>
                <a:gd name="T25" fmla="*/ 644 h 1088"/>
                <a:gd name="T26" fmla="*/ 405 w 1707"/>
                <a:gd name="T27" fmla="*/ 644 h 1088"/>
                <a:gd name="T28" fmla="*/ 405 w 1707"/>
                <a:gd name="T29" fmla="*/ 773 h 1088"/>
                <a:gd name="T30" fmla="*/ 545 w 1707"/>
                <a:gd name="T31" fmla="*/ 773 h 1088"/>
                <a:gd name="T32" fmla="*/ 545 w 1707"/>
                <a:gd name="T33" fmla="*/ 901 h 1088"/>
                <a:gd name="T34" fmla="*/ 1011 w 1707"/>
                <a:gd name="T35" fmla="*/ 901 h 1088"/>
                <a:gd name="T36" fmla="*/ 1011 w 1707"/>
                <a:gd name="T37" fmla="*/ 1088 h 1088"/>
                <a:gd name="T38" fmla="*/ 1707 w 1707"/>
                <a:gd name="T39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7" h="1088">
                  <a:moveTo>
                    <a:pt x="0" y="0"/>
                  </a:moveTo>
                  <a:lnTo>
                    <a:pt x="44" y="0"/>
                  </a:lnTo>
                  <a:lnTo>
                    <a:pt x="44" y="129"/>
                  </a:lnTo>
                  <a:lnTo>
                    <a:pt x="144" y="129"/>
                  </a:lnTo>
                  <a:lnTo>
                    <a:pt x="144" y="255"/>
                  </a:lnTo>
                  <a:lnTo>
                    <a:pt x="273" y="255"/>
                  </a:lnTo>
                  <a:lnTo>
                    <a:pt x="273" y="383"/>
                  </a:lnTo>
                  <a:lnTo>
                    <a:pt x="369" y="383"/>
                  </a:lnTo>
                  <a:lnTo>
                    <a:pt x="369" y="512"/>
                  </a:lnTo>
                  <a:lnTo>
                    <a:pt x="389" y="512"/>
                  </a:lnTo>
                  <a:lnTo>
                    <a:pt x="389" y="636"/>
                  </a:lnTo>
                  <a:lnTo>
                    <a:pt x="397" y="636"/>
                  </a:lnTo>
                  <a:lnTo>
                    <a:pt x="397" y="644"/>
                  </a:lnTo>
                  <a:lnTo>
                    <a:pt x="405" y="644"/>
                  </a:lnTo>
                  <a:lnTo>
                    <a:pt x="405" y="773"/>
                  </a:lnTo>
                  <a:lnTo>
                    <a:pt x="545" y="773"/>
                  </a:lnTo>
                  <a:lnTo>
                    <a:pt x="545" y="901"/>
                  </a:lnTo>
                  <a:lnTo>
                    <a:pt x="1011" y="901"/>
                  </a:lnTo>
                  <a:lnTo>
                    <a:pt x="1011" y="1088"/>
                  </a:lnTo>
                  <a:lnTo>
                    <a:pt x="1707" y="1088"/>
                  </a:lnTo>
                </a:path>
              </a:pathLst>
            </a:cu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Line 44">
              <a:extLst>
                <a:ext uri="{FF2B5EF4-FFF2-40B4-BE49-F238E27FC236}">
                  <a16:creationId xmlns:a16="http://schemas.microsoft.com/office/drawing/2014/main" xmlns="" id="{C9C1828F-9253-46B5-BED6-5E2AE7226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3825" y="3516312"/>
              <a:ext cx="0" cy="9525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Line 45">
              <a:extLst>
                <a:ext uri="{FF2B5EF4-FFF2-40B4-BE49-F238E27FC236}">
                  <a16:creationId xmlns:a16="http://schemas.microsoft.com/office/drawing/2014/main" xmlns="" id="{D24D82E8-42D2-44B8-950A-C0E6903A2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6200" y="3563937"/>
              <a:ext cx="95250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Line 46">
              <a:extLst>
                <a:ext uri="{FF2B5EF4-FFF2-40B4-BE49-F238E27FC236}">
                  <a16:creationId xmlns:a16="http://schemas.microsoft.com/office/drawing/2014/main" xmlns="" id="{07EC6999-2156-4F22-9E8D-CED1AC3ED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7025" y="3516312"/>
              <a:ext cx="0" cy="9525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Line 47">
              <a:extLst>
                <a:ext uri="{FF2B5EF4-FFF2-40B4-BE49-F238E27FC236}">
                  <a16:creationId xmlns:a16="http://schemas.microsoft.com/office/drawing/2014/main" xmlns="" id="{1EEE01D3-6577-46E3-9772-2915777AB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9400" y="3563937"/>
              <a:ext cx="92075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Line 48">
              <a:extLst>
                <a:ext uri="{FF2B5EF4-FFF2-40B4-BE49-F238E27FC236}">
                  <a16:creationId xmlns:a16="http://schemas.microsoft.com/office/drawing/2014/main" xmlns="" id="{1F4DB8EA-8391-4C1F-9965-124085071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975" y="3813174"/>
              <a:ext cx="0" cy="92075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Line 49">
              <a:extLst>
                <a:ext uri="{FF2B5EF4-FFF2-40B4-BE49-F238E27FC236}">
                  <a16:creationId xmlns:a16="http://schemas.microsoft.com/office/drawing/2014/main" xmlns="" id="{F2F3763D-7854-41C5-86C0-AF1B36481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9350" y="3860799"/>
              <a:ext cx="95250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Line 50">
              <a:extLst>
                <a:ext uri="{FF2B5EF4-FFF2-40B4-BE49-F238E27FC236}">
                  <a16:creationId xmlns:a16="http://schemas.microsoft.com/office/drawing/2014/main" xmlns="" id="{9A4215B5-A5C0-4422-8E22-CCECE088A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3350" y="3813174"/>
              <a:ext cx="0" cy="92075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Line 51">
              <a:extLst>
                <a:ext uri="{FF2B5EF4-FFF2-40B4-BE49-F238E27FC236}">
                  <a16:creationId xmlns:a16="http://schemas.microsoft.com/office/drawing/2014/main" xmlns="" id="{D8F33A82-56B9-432B-9469-E7EEE538C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05725" y="3860799"/>
              <a:ext cx="95250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Line 52">
              <a:extLst>
                <a:ext uri="{FF2B5EF4-FFF2-40B4-BE49-F238E27FC236}">
                  <a16:creationId xmlns:a16="http://schemas.microsoft.com/office/drawing/2014/main" xmlns="" id="{8F320D22-3995-4CC9-8C8B-057915EC0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4150" y="3813174"/>
              <a:ext cx="0" cy="92075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Line 53">
              <a:extLst>
                <a:ext uri="{FF2B5EF4-FFF2-40B4-BE49-F238E27FC236}">
                  <a16:creationId xmlns:a16="http://schemas.microsoft.com/office/drawing/2014/main" xmlns="" id="{2CEF5648-0728-4303-B1D0-C9B4299AE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6525" y="3860799"/>
              <a:ext cx="95250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Line 54">
              <a:extLst>
                <a:ext uri="{FF2B5EF4-FFF2-40B4-BE49-F238E27FC236}">
                  <a16:creationId xmlns:a16="http://schemas.microsoft.com/office/drawing/2014/main" xmlns="" id="{5E451CB3-C5B3-4295-BC6E-54A46E85F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813174"/>
              <a:ext cx="0" cy="92075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Line 55">
              <a:extLst>
                <a:ext uri="{FF2B5EF4-FFF2-40B4-BE49-F238E27FC236}">
                  <a16:creationId xmlns:a16="http://schemas.microsoft.com/office/drawing/2014/main" xmlns="" id="{F5FA46A9-9814-4895-9953-B433DEBE7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3525" y="3860799"/>
              <a:ext cx="93663" cy="0"/>
            </a:xfrm>
            <a:prstGeom prst="line">
              <a:avLst/>
            </a:prstGeom>
            <a:noFill/>
            <a:ln w="28575" cap="flat">
              <a:solidFill>
                <a:srgbClr val="D52B1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9" name="TextBox 528"/>
          <p:cNvSpPr txBox="1"/>
          <p:nvPr/>
        </p:nvSpPr>
        <p:spPr>
          <a:xfrm>
            <a:off x="495766" y="2009763"/>
            <a:ext cx="815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by groups identified in the </a:t>
            </a:r>
            <a:r>
              <a:rPr lang="en-GB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angiogenic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growth factor signature*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1952794" y="2218986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Sorafenib (n=24)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5982981" y="2218986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Lenvatinib (n=34)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2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3803864"/>
              </p:ext>
            </p:extLst>
          </p:nvPr>
        </p:nvGraphicFramePr>
        <p:xfrm>
          <a:off x="369888" y="1435804"/>
          <a:ext cx="8408987" cy="609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6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0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0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ITT population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Lenvatinib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Sorafenib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(95%CI)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months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13.6 (12.1, 14.9)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12.3 (10.4, 13.9)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 (0.79, 1.06)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0" name="Text Placeholder 3"/>
          <p:cNvSpPr txBox="1">
            <a:spLocks/>
          </p:cNvSpPr>
          <p:nvPr/>
        </p:nvSpPr>
        <p:spPr bwMode="auto">
          <a:xfrm>
            <a:off x="365125" y="6096000"/>
            <a:ext cx="441257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None/>
              <a:defRPr sz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pc="-30" dirty="0" smtClean="0">
                <a:solidFill>
                  <a:schemeClr val="tx1"/>
                </a:solidFill>
              </a:rPr>
              <a:t>*</a:t>
            </a:r>
            <a:r>
              <a:rPr lang="en-GB" spc="-30" dirty="0" smtClean="0">
                <a:solidFill>
                  <a:schemeClr val="tx1"/>
                </a:solidFill>
              </a:rPr>
              <a:t>A cluster analysis using expression levels of 36 genes involved in VEGF, FGF and </a:t>
            </a:r>
            <a:r>
              <a:rPr lang="en-GB" spc="-30" dirty="0" err="1" smtClean="0">
                <a:solidFill>
                  <a:schemeClr val="tx1"/>
                </a:solidFill>
              </a:rPr>
              <a:t>angiopoietin</a:t>
            </a:r>
            <a:r>
              <a:rPr lang="en-GB" spc="-30" dirty="0" smtClean="0">
                <a:solidFill>
                  <a:schemeClr val="tx1"/>
                </a:solidFill>
              </a:rPr>
              <a:t> signalling identified 3 groups: (1) VEGF enriched, (2) FGF enriched , (3) FGF/VEGF intermediate</a:t>
            </a:r>
            <a:endParaRPr lang="en-GB" spc="-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7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LBA30: Analysis of serum biomarkers (BM) in patients (</a:t>
            </a:r>
            <a:r>
              <a:rPr lang="en-US" dirty="0" err="1"/>
              <a:t>pts</a:t>
            </a:r>
            <a:r>
              <a:rPr lang="en-US" dirty="0"/>
              <a:t>) from a phase 3 </a:t>
            </a:r>
            <a:r>
              <a:rPr lang="en-US" dirty="0" smtClean="0"/>
              <a:t>study of </a:t>
            </a:r>
            <a:r>
              <a:rPr lang="en-US" dirty="0" err="1"/>
              <a:t>lenvatinib</a:t>
            </a:r>
            <a:r>
              <a:rPr lang="en-US" dirty="0"/>
              <a:t> (LEN) </a:t>
            </a:r>
            <a:r>
              <a:rPr lang="en-US" dirty="0" err="1"/>
              <a:t>vs</a:t>
            </a:r>
            <a:r>
              <a:rPr lang="en-US" dirty="0"/>
              <a:t> sorafenib (SOR) as first-line treatment for </a:t>
            </a:r>
            <a:r>
              <a:rPr lang="en-US" dirty="0" smtClean="0"/>
              <a:t>unresectable hepatocellular </a:t>
            </a:r>
            <a:r>
              <a:rPr lang="en-US" dirty="0"/>
              <a:t>carcinoma (</a:t>
            </a:r>
            <a:r>
              <a:rPr lang="en-US" dirty="0" err="1"/>
              <a:t>uHCC</a:t>
            </a:r>
            <a:r>
              <a:rPr lang="en-US" dirty="0" smtClean="0"/>
              <a:t>) – Finn RS,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r>
              <a:rPr lang="en-GB" b="1" dirty="0"/>
              <a:t>This </a:t>
            </a:r>
            <a:r>
              <a:rPr lang="en-GB" b="1" dirty="0" smtClean="0"/>
              <a:t>is the </a:t>
            </a:r>
            <a:r>
              <a:rPr lang="en-GB" b="1" dirty="0"/>
              <a:t>first p</a:t>
            </a:r>
            <a:r>
              <a:rPr lang="en-GB" b="1" dirty="0" smtClean="0"/>
              <a:t>hase </a:t>
            </a:r>
            <a:r>
              <a:rPr lang="en-GB" b="1" dirty="0"/>
              <a:t>3 study to meet its primary </a:t>
            </a:r>
            <a:r>
              <a:rPr lang="en-GB" b="1" dirty="0" smtClean="0"/>
              <a:t>endpoint </a:t>
            </a:r>
            <a:r>
              <a:rPr lang="en-GB" b="1" dirty="0"/>
              <a:t>in the last 10 years </a:t>
            </a:r>
            <a:r>
              <a:rPr lang="en-GB" b="1" dirty="0" smtClean="0"/>
              <a:t>as 1L in patients with unresectable HCC</a:t>
            </a:r>
          </a:p>
          <a:p>
            <a:r>
              <a:rPr lang="en-GB" b="1" dirty="0" smtClean="0"/>
              <a:t>There were key </a:t>
            </a:r>
            <a:r>
              <a:rPr lang="en-GB" b="1" dirty="0"/>
              <a:t>differences in target engagement between lenvatinib and </a:t>
            </a:r>
            <a:r>
              <a:rPr lang="en-GB" b="1" dirty="0" smtClean="0"/>
              <a:t>sorafenib observed in the serum </a:t>
            </a:r>
            <a:r>
              <a:rPr lang="en-GB" b="1" dirty="0"/>
              <a:t>biomarker analyses </a:t>
            </a:r>
            <a:endParaRPr lang="en-GB" b="1" dirty="0" smtClean="0"/>
          </a:p>
          <a:p>
            <a:r>
              <a:rPr lang="en-GB" b="1" dirty="0" smtClean="0"/>
              <a:t>For </a:t>
            </a:r>
            <a:r>
              <a:rPr lang="en-GB" b="1" dirty="0"/>
              <a:t>both sorafenib and </a:t>
            </a:r>
            <a:r>
              <a:rPr lang="en-GB" b="1" dirty="0" smtClean="0"/>
              <a:t>lenvatinib, VEGF</a:t>
            </a:r>
            <a:r>
              <a:rPr lang="en-GB" b="1" dirty="0"/>
              <a:t>, </a:t>
            </a:r>
            <a:r>
              <a:rPr lang="en-GB" b="1" dirty="0" smtClean="0"/>
              <a:t>ANG2* </a:t>
            </a:r>
            <a:r>
              <a:rPr lang="en-GB" b="1" dirty="0"/>
              <a:t>and FGF21 </a:t>
            </a:r>
            <a:r>
              <a:rPr lang="en-GB" b="1" dirty="0" smtClean="0"/>
              <a:t>maybe potential </a:t>
            </a:r>
            <a:r>
              <a:rPr lang="en-GB" b="1" dirty="0"/>
              <a:t>prognostic factors </a:t>
            </a:r>
            <a:endParaRPr lang="en-GB" b="1" dirty="0" smtClean="0"/>
          </a:p>
          <a:p>
            <a:r>
              <a:rPr lang="en-GB" b="1" dirty="0" smtClean="0"/>
              <a:t>In </a:t>
            </a:r>
            <a:r>
              <a:rPr lang="en-GB" b="1" dirty="0"/>
              <a:t>the lenvatinib </a:t>
            </a:r>
            <a:r>
              <a:rPr lang="en-GB" b="1" dirty="0" smtClean="0"/>
              <a:t>arm, improvement in OS was seen in a group </a:t>
            </a:r>
            <a:r>
              <a:rPr lang="en-GB" b="1" dirty="0"/>
              <a:t>enriched for higher expression of VEGF and FGF genes </a:t>
            </a:r>
            <a:endParaRPr lang="en-GB" b="1" dirty="0" smtClean="0"/>
          </a:p>
          <a:p>
            <a:r>
              <a:rPr lang="en-GB" b="1" dirty="0" smtClean="0"/>
              <a:t>Comparison </a:t>
            </a:r>
            <a:r>
              <a:rPr lang="en-GB" b="1" dirty="0"/>
              <a:t>between lenvatinib and sorafenib </a:t>
            </a:r>
            <a:r>
              <a:rPr lang="en-GB" b="1" dirty="0" smtClean="0"/>
              <a:t>groups is not possible owing to </a:t>
            </a:r>
            <a:r>
              <a:rPr lang="en-GB" b="1" dirty="0"/>
              <a:t>the small number of patients who contributed samples for </a:t>
            </a:r>
            <a:r>
              <a:rPr lang="en-GB" b="1" dirty="0" smtClean="0"/>
              <a:t>analysis and the results </a:t>
            </a:r>
            <a:r>
              <a:rPr lang="en-GB" b="1" dirty="0"/>
              <a:t>should be considered </a:t>
            </a:r>
            <a:r>
              <a:rPr lang="en-GB" b="1" dirty="0" smtClean="0"/>
              <a:t>as hypothesis generating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*Data not shown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 RS, 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LBA30</a:t>
            </a:r>
          </a:p>
        </p:txBody>
      </p:sp>
    </p:spTree>
    <p:extLst>
      <p:ext uri="{BB962C8B-B14F-4D97-AF65-F5344CB8AC3E}">
        <p14:creationId xmlns:p14="http://schemas.microsoft.com/office/powerpoint/2010/main" xmlns="" val="23695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618O: Health-related quality of Life (HRQOL) and disease symptoms in patients with unresectable hepatocellular carcinoma (HCC) treated with lenvatinib (LEN) or sorafenib (SOR) – Vogel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Study objective</a:t>
            </a:r>
          </a:p>
          <a:p>
            <a:r>
              <a:rPr lang="en-US" smtClean="0"/>
              <a:t>To compare HRQoL with lenvatinib vs. sorafenib in patients with unresectable HCC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84197" cy="487363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GB" dirty="0" smtClean="0"/>
              <a:t>8 mg/day (body weight &lt;60 kg) or 12 mg/day (body weight ≥60 kg);</a:t>
            </a:r>
            <a:r>
              <a:rPr lang="en-GB" altLang="zh-CN" dirty="0" smtClean="0">
                <a:ea typeface="SimSun" pitchFamily="2" charset="-122"/>
              </a:rPr>
              <a:t> </a:t>
            </a:r>
            <a:r>
              <a:rPr lang="en-GB" altLang="zh-CN" baseline="30000" dirty="0" smtClean="0">
                <a:ea typeface="SimSun" pitchFamily="2" charset="-122"/>
              </a:rPr>
              <a:t>†</a:t>
            </a:r>
            <a:r>
              <a:rPr lang="en-GB" altLang="zh-CN" dirty="0" smtClean="0">
                <a:ea typeface="SimSun" pitchFamily="2" charset="-122"/>
              </a:rPr>
              <a:t>400 mg bid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Vogel A, et al. Ann Oncol 2017;28(Suppl 5):Abstr 6180</a:t>
            </a:r>
            <a:endParaRPr lang="en-US" dirty="0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3941537" y="3325362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7" name="AutoShape 15"/>
          <p:cNvCxnSpPr>
            <a:cxnSpLocks noChangeShapeType="1"/>
            <a:stCxn id="6" idx="0"/>
            <a:endCxn id="12" idx="1"/>
          </p:cNvCxnSpPr>
          <p:nvPr/>
        </p:nvCxnSpPr>
        <p:spPr bwMode="auto">
          <a:xfrm rot="5400000" flipH="1" flipV="1">
            <a:off x="4217370" y="2677423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8116434" y="2397138"/>
            <a:ext cx="915024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PD/</a:t>
            </a:r>
            <a:b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death</a:t>
            </a:r>
          </a:p>
        </p:txBody>
      </p:sp>
      <p:sp>
        <p:nvSpPr>
          <p:cNvPr id="9" name="Content Placeholder 26"/>
          <p:cNvSpPr txBox="1">
            <a:spLocks/>
          </p:cNvSpPr>
          <p:nvPr/>
        </p:nvSpPr>
        <p:spPr bwMode="auto">
          <a:xfrm>
            <a:off x="4855936" y="3037056"/>
            <a:ext cx="4423531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Region: Asian-Pacific vs. Western</a:t>
            </a:r>
            <a:endParaRPr lang="en-GB" sz="1400" dirty="0">
              <a:solidFill>
                <a:srgbClr val="4D4D4D"/>
              </a:solidFill>
              <a:latin typeface="Arial"/>
            </a:endParaRP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MVI and/or EHS: yes vs. no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ECOG </a:t>
            </a: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PS: 0 </a:t>
            </a:r>
            <a:r>
              <a:rPr lang="en-GB" sz="1400" dirty="0">
                <a:solidFill>
                  <a:srgbClr val="4D4D4D"/>
                </a:solidFill>
                <a:latin typeface="Arial"/>
              </a:rPr>
              <a:t>vs. </a:t>
            </a: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1</a:t>
            </a:r>
            <a:endParaRPr lang="en-GB" sz="1400" dirty="0">
              <a:solidFill>
                <a:srgbClr val="4D4D4D"/>
              </a:solidFill>
              <a:latin typeface="Arial"/>
            </a:endParaRP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Body weight: &lt;60 kg vs. ≥60 </a:t>
            </a: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kg</a:t>
            </a:r>
            <a:endParaRPr lang="en-GB" sz="1400" dirty="0">
              <a:solidFill>
                <a:srgbClr val="4D4D4D"/>
              </a:solidFill>
              <a:latin typeface="Arial"/>
            </a:endParaRPr>
          </a:p>
        </p:txBody>
      </p:sp>
      <p:cxnSp>
        <p:nvCxnSpPr>
          <p:cNvPr id="10" name="AutoShape 19"/>
          <p:cNvCxnSpPr>
            <a:cxnSpLocks noChangeShapeType="1"/>
            <a:stCxn id="13" idx="3"/>
            <a:endCxn id="6" idx="2"/>
          </p:cNvCxnSpPr>
          <p:nvPr/>
        </p:nvCxnSpPr>
        <p:spPr bwMode="auto">
          <a:xfrm>
            <a:off x="3684814" y="3614364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1" name="AutoShape 21"/>
          <p:cNvCxnSpPr>
            <a:cxnSpLocks noChangeShapeType="1"/>
            <a:stCxn id="12" idx="3"/>
            <a:endCxn id="8" idx="1"/>
          </p:cNvCxnSpPr>
          <p:nvPr/>
        </p:nvCxnSpPr>
        <p:spPr bwMode="auto">
          <a:xfrm>
            <a:off x="7543800" y="2661457"/>
            <a:ext cx="572634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865310" y="2251088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Lenvatinib* (n=478)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65124" y="2170635"/>
            <a:ext cx="3319690" cy="288745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Unresectable HCC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No prior systemic therapy 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≥1 measurable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target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lesion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BCLC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stage B or 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Child-Pugh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class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ECOG PS≤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1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(n=954)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365124" y="5143512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ENDPOINT(S)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</a:t>
            </a:r>
          </a:p>
          <a:p>
            <a:pPr>
              <a:buClr>
                <a:srgbClr val="043882"/>
              </a:buClr>
            </a:pPr>
            <a:endParaRPr lang="en-GB" dirty="0"/>
          </a:p>
        </p:txBody>
      </p:sp>
      <p:sp>
        <p:nvSpPr>
          <p:cNvPr id="15" name="Content Placeholder 26"/>
          <p:cNvSpPr txBox="1">
            <a:spLocks/>
          </p:cNvSpPr>
          <p:nvPr/>
        </p:nvSpPr>
        <p:spPr>
          <a:xfrm>
            <a:off x="4648200" y="5143512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PFS, TTP, ORR, </a:t>
            </a:r>
            <a:r>
              <a:rPr lang="en-GB" dirty="0" err="1" smtClean="0"/>
              <a:t>HRQoL</a:t>
            </a:r>
            <a:r>
              <a:rPr lang="en-GB" dirty="0" smtClean="0"/>
              <a:t>, PK</a:t>
            </a:r>
            <a:endParaRPr lang="en-GB" dirty="0"/>
          </a:p>
        </p:txBody>
      </p:sp>
      <p:cxnSp>
        <p:nvCxnSpPr>
          <p:cNvPr id="16" name="AutoShape 16"/>
          <p:cNvCxnSpPr>
            <a:cxnSpLocks noChangeShapeType="1"/>
            <a:stCxn id="6" idx="4"/>
            <a:endCxn id="19" idx="1"/>
          </p:cNvCxnSpPr>
          <p:nvPr/>
        </p:nvCxnSpPr>
        <p:spPr bwMode="auto">
          <a:xfrm rot="16200000" flipH="1">
            <a:off x="4215319" y="3927577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8116434" y="4311783"/>
            <a:ext cx="915024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PD/</a:t>
            </a:r>
            <a:b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death</a:t>
            </a:r>
            <a:endParaRPr lang="en-GB" altLang="zh-CN" b="1" dirty="0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18" name="AutoShape 20"/>
          <p:cNvCxnSpPr>
            <a:cxnSpLocks noChangeShapeType="1"/>
            <a:stCxn id="19" idx="3"/>
            <a:endCxn id="17" idx="1"/>
          </p:cNvCxnSpPr>
          <p:nvPr/>
        </p:nvCxnSpPr>
        <p:spPr bwMode="auto">
          <a:xfrm flipV="1">
            <a:off x="7542220" y="4576102"/>
            <a:ext cx="574214" cy="1466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865310" y="4167200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Sorafenib</a:t>
            </a:r>
            <a:r>
              <a:rPr lang="en-GB" altLang="zh-CN" baseline="30000" dirty="0" smtClean="0">
                <a:solidFill>
                  <a:srgbClr val="4D4D4D"/>
                </a:solidFill>
                <a:ea typeface="SimSun" pitchFamily="2" charset="-122"/>
              </a:rPr>
              <a:t>†</a:t>
            </a:r>
            <a:endParaRPr lang="en-GB" altLang="zh-CN" baseline="30000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(n=476)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618O: Health-related quality of Life (HRQOL) and disease symptoms in patients with unresectable hepatocellular carcinoma (HCC) treated with </a:t>
            </a:r>
            <a:r>
              <a:rPr lang="en-US" dirty="0" err="1"/>
              <a:t>lenvatinib</a:t>
            </a:r>
            <a:r>
              <a:rPr lang="en-US" dirty="0"/>
              <a:t> (LEN) or sorafenib (SOR) – Vogel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Vogel A,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6180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23958" y="1667925"/>
            <a:ext cx="1728192" cy="432048"/>
          </a:xfrm>
          <a:prstGeom prst="roundRect">
            <a:avLst/>
          </a:prstGeom>
          <a:solidFill>
            <a:srgbClr val="B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EORTC QLQ-C30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28455" y="1667925"/>
            <a:ext cx="2016224" cy="432048"/>
          </a:xfrm>
          <a:prstGeom prst="roundRect">
            <a:avLst/>
          </a:prstGeom>
          <a:solidFill>
            <a:srgbClr val="B60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EORTC QLQ-HCC18</a:t>
            </a:r>
            <a:endParaRPr lang="en-GB" sz="14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4608" y="2129771"/>
            <a:ext cx="4780877" cy="3454152"/>
            <a:chOff x="75340" y="2129771"/>
            <a:chExt cx="4780877" cy="3454152"/>
          </a:xfrm>
        </p:grpSpPr>
        <p:sp>
          <p:nvSpPr>
            <p:cNvPr id="9" name="TextBox 8"/>
            <p:cNvSpPr txBox="1"/>
            <p:nvPr/>
          </p:nvSpPr>
          <p:spPr>
            <a:xfrm>
              <a:off x="75340" y="2333265"/>
              <a:ext cx="1669047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Physical functioning</a:t>
              </a:r>
            </a:p>
            <a:p>
              <a:pPr algn="r"/>
              <a:r>
                <a:rPr lang="en-GB" sz="1050" b="1" dirty="0" smtClean="0">
                  <a:solidFill>
                    <a:srgbClr val="000000"/>
                  </a:solidFill>
                </a:rPr>
                <a:t>Role functioning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Emotional functioning</a:t>
              </a:r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Cognitive </a:t>
              </a:r>
              <a:r>
                <a:rPr lang="en-GB" sz="1050" dirty="0">
                  <a:solidFill>
                    <a:srgbClr val="000000"/>
                  </a:solidFill>
                </a:rPr>
                <a:t>functioning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Social </a:t>
              </a:r>
              <a:r>
                <a:rPr lang="en-GB" sz="1050" dirty="0">
                  <a:solidFill>
                    <a:srgbClr val="000000"/>
                  </a:solidFill>
                </a:rPr>
                <a:t>functioning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Fatigue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Nausea and vomiting</a:t>
              </a:r>
            </a:p>
            <a:p>
              <a:pPr algn="r"/>
              <a:r>
                <a:rPr lang="en-GB" sz="1050" b="1" dirty="0" smtClean="0">
                  <a:solidFill>
                    <a:srgbClr val="000000"/>
                  </a:solidFill>
                </a:rPr>
                <a:t>Pain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Dyspnoea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Insomnia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Appetite loss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Constipation</a:t>
              </a:r>
            </a:p>
            <a:p>
              <a:pPr algn="r"/>
              <a:r>
                <a:rPr lang="en-GB" sz="1050" b="1" dirty="0" smtClean="0">
                  <a:solidFill>
                    <a:srgbClr val="000000"/>
                  </a:solidFill>
                </a:rPr>
                <a:t>Diarrhoea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Financial difficulties</a:t>
              </a: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Global health status/</a:t>
              </a:r>
              <a:r>
                <a:rPr lang="en-GB" sz="1050" dirty="0" err="1" smtClean="0">
                  <a:solidFill>
                    <a:srgbClr val="000000"/>
                  </a:solidFill>
                </a:rPr>
                <a:t>QoL</a:t>
              </a:r>
              <a:endParaRPr lang="en-GB" sz="1050" dirty="0" smtClean="0">
                <a:solidFill>
                  <a:srgbClr val="000000"/>
                </a:solidFill>
              </a:endParaRPr>
            </a:p>
            <a:p>
              <a:pPr algn="r"/>
              <a:r>
                <a:rPr lang="en-GB" sz="1050" b="1" dirty="0" smtClean="0">
                  <a:solidFill>
                    <a:srgbClr val="000000"/>
                  </a:solidFill>
                </a:rPr>
                <a:t>Summary score</a:t>
              </a:r>
              <a:endParaRPr lang="en-GB" sz="105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91799" y="5124450"/>
              <a:ext cx="1823165" cy="32251"/>
              <a:chOff x="1777285" y="5124450"/>
              <a:chExt cx="1823165" cy="32251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777285" y="5124450"/>
                <a:ext cx="18231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777285" y="5124450"/>
                <a:ext cx="0" cy="32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3593152" y="5124450"/>
                <a:ext cx="0" cy="32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874223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91928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12209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29914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47619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03381" y="2333625"/>
              <a:ext cx="0" cy="2790825"/>
            </a:xfrm>
            <a:prstGeom prst="line">
              <a:avLst/>
            </a:prstGeom>
            <a:ln>
              <a:solidFill>
                <a:srgbClr val="A0A0A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47201" y="5337702"/>
              <a:ext cx="1220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accent3"/>
                  </a:solidFill>
                </a:rPr>
                <a:t>Favours lenvatinib</a:t>
              </a:r>
              <a:endParaRPr lang="en-GB" sz="1000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2567" y="5337702"/>
              <a:ext cx="12057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accent2"/>
                  </a:solidFill>
                </a:rPr>
                <a:t>Favours sorafenib</a:t>
              </a:r>
              <a:endParaRPr lang="en-GB" sz="10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2520099" y="244954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19343" y="2445319"/>
              <a:ext cx="506671" cy="72000"/>
              <a:chOff x="2308948" y="2251142"/>
              <a:chExt cx="506671" cy="7200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217512" y="2597719"/>
              <a:ext cx="447510" cy="72000"/>
              <a:chOff x="2308948" y="2251142"/>
              <a:chExt cx="506671" cy="72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396240" y="2760139"/>
              <a:ext cx="536837" cy="72000"/>
              <a:chOff x="2308948" y="2251142"/>
              <a:chExt cx="506671" cy="720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552423" y="2922559"/>
              <a:ext cx="577491" cy="72000"/>
              <a:chOff x="2308948" y="2251142"/>
              <a:chExt cx="506671" cy="720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521958" y="3077464"/>
              <a:ext cx="577491" cy="72000"/>
              <a:chOff x="2308948" y="2251142"/>
              <a:chExt cx="506671" cy="7200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386284" y="3239884"/>
              <a:ext cx="481660" cy="72000"/>
              <a:chOff x="2308948" y="2251142"/>
              <a:chExt cx="506671" cy="7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491439" y="3393000"/>
              <a:ext cx="679633" cy="72000"/>
              <a:chOff x="2308948" y="2251142"/>
              <a:chExt cx="506671" cy="720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189985" y="3553304"/>
              <a:ext cx="435172" cy="72000"/>
              <a:chOff x="2308948" y="2251142"/>
              <a:chExt cx="506671" cy="7200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389488" y="3713608"/>
              <a:ext cx="633778" cy="72000"/>
              <a:chOff x="2308948" y="2251142"/>
              <a:chExt cx="506671" cy="720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2679170" y="3873912"/>
              <a:ext cx="734907" cy="72000"/>
              <a:chOff x="2308948" y="2251142"/>
              <a:chExt cx="506671" cy="72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467853" y="4029206"/>
              <a:ext cx="575784" cy="72000"/>
              <a:chOff x="2308948" y="2251142"/>
              <a:chExt cx="506671" cy="720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514550" y="4184500"/>
              <a:ext cx="729173" cy="72000"/>
              <a:chOff x="2308948" y="2251142"/>
              <a:chExt cx="506671" cy="720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314463" y="4502633"/>
              <a:ext cx="655839" cy="72000"/>
              <a:chOff x="2308948" y="2251142"/>
              <a:chExt cx="506671" cy="72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491439" y="4657928"/>
              <a:ext cx="526675" cy="72000"/>
              <a:chOff x="2308948" y="2251142"/>
              <a:chExt cx="506671" cy="720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2302686" y="4813223"/>
              <a:ext cx="449950" cy="72000"/>
              <a:chOff x="2308948" y="2251142"/>
              <a:chExt cx="506671" cy="72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1791799" y="4346893"/>
              <a:ext cx="314407" cy="72000"/>
              <a:chOff x="2308948" y="2251142"/>
              <a:chExt cx="506671" cy="720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 rot="2700000">
              <a:off x="2389434" y="260444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700000">
              <a:off x="2606964" y="276185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700000">
              <a:off x="2786919" y="292678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2700000">
              <a:off x="2756454" y="308669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2700000">
              <a:off x="2573184" y="324160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2700000">
              <a:off x="2768169" y="339901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2700000">
              <a:off x="2369469" y="355642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2700000">
              <a:off x="2642109" y="371633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2700000">
              <a:off x="2987394" y="387625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2700000">
              <a:off x="2696409" y="403366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2700000">
              <a:off x="2808729" y="419107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2700000">
              <a:off x="1899009" y="434848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700000">
              <a:off x="2577459" y="450589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2700000">
              <a:off x="2704809" y="466330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2700000">
              <a:off x="2468934" y="482071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49998" y="2333265"/>
              <a:ext cx="447623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0.91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0.83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0.96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1.07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1.05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0.94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1.05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0.82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0.98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1.18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1.01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1.08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0.53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0.94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1.01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0.87</a:t>
              </a:r>
              <a:endParaRPr lang="en-GB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3693" y="2129771"/>
              <a:ext cx="3802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HR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24277" y="2129771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LCL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66980" y="2129771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UCL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79394" y="2333265"/>
              <a:ext cx="52289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0.769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0.705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0.811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0.903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0.887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0.804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0.869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0.697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0.811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0.980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0.857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0.883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0.449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0.759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0.870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0.754</a:t>
              </a:r>
              <a:endParaRPr lang="en-GB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33318" y="2333265"/>
              <a:ext cx="52289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1.070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0.970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1.132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1.258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1.238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1.091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1.276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0.953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1.186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1.423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1.193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1.317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0.630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1.159</a:t>
              </a: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1.180</a:t>
              </a: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1.013</a:t>
              </a:r>
              <a:endParaRPr lang="en-GB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84958" y="2333625"/>
              <a:ext cx="3096000" cy="2790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674924" y="2333625"/>
              <a:ext cx="0" cy="27908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667314" y="5144498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0.50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74146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0.75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96880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1.00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19614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1.25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34397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</a:rPr>
                <a:t>1</a:t>
              </a:r>
              <a:r>
                <a:rPr lang="en-GB" sz="1000" dirty="0" smtClean="0">
                  <a:solidFill>
                    <a:srgbClr val="000000"/>
                  </a:solidFill>
                </a:rPr>
                <a:t>.50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665395" y="2129771"/>
            <a:ext cx="4448332" cy="3454152"/>
            <a:chOff x="4552747" y="2129771"/>
            <a:chExt cx="4448332" cy="3454152"/>
          </a:xfrm>
        </p:grpSpPr>
        <p:sp>
          <p:nvSpPr>
            <p:cNvPr id="116" name="TextBox 115"/>
            <p:cNvSpPr txBox="1"/>
            <p:nvPr/>
          </p:nvSpPr>
          <p:spPr>
            <a:xfrm>
              <a:off x="4552747" y="2333265"/>
              <a:ext cx="1343701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Abdominal swelling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Sex life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Fever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Pain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b="1" dirty="0" smtClean="0">
                  <a:solidFill>
                    <a:srgbClr val="000000"/>
                  </a:solidFill>
                </a:rPr>
                <a:t>Nutrition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b="1" dirty="0" smtClean="0">
                  <a:solidFill>
                    <a:srgbClr val="000000"/>
                  </a:solidFill>
                </a:rPr>
                <a:t>Body image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Jaundice</a:t>
              </a:r>
            </a:p>
            <a:p>
              <a:pPr algn="r"/>
              <a:endParaRPr lang="en-GB" sz="1050" dirty="0">
                <a:solidFill>
                  <a:srgbClr val="000000"/>
                </a:solidFill>
              </a:endParaRPr>
            </a:p>
            <a:p>
              <a:pPr algn="r"/>
              <a:r>
                <a:rPr lang="en-GB" sz="1050" dirty="0" smtClean="0">
                  <a:solidFill>
                    <a:srgbClr val="000000"/>
                  </a:solidFill>
                </a:rPr>
                <a:t>Fatigue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929346" y="5124450"/>
              <a:ext cx="1823165" cy="32251"/>
              <a:chOff x="1777285" y="5124450"/>
              <a:chExt cx="1823165" cy="32251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1777285" y="5124450"/>
                <a:ext cx="18231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777285" y="5124450"/>
                <a:ext cx="0" cy="32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593152" y="5124450"/>
                <a:ext cx="0" cy="32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/>
            <p:cNvCxnSpPr/>
            <p:nvPr/>
          </p:nvCxnSpPr>
          <p:spPr>
            <a:xfrm>
              <a:off x="6011770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429475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849756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282091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699796" y="5124450"/>
              <a:ext cx="0" cy="6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884464" y="2333625"/>
              <a:ext cx="0" cy="2790825"/>
            </a:xfrm>
            <a:prstGeom prst="line">
              <a:avLst/>
            </a:prstGeom>
            <a:ln>
              <a:solidFill>
                <a:srgbClr val="A0A0A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5692699" y="5337702"/>
              <a:ext cx="1220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B60D27"/>
                  </a:solidFill>
                </a:rPr>
                <a:t>Favours lenvatinib</a:t>
              </a:r>
              <a:endParaRPr lang="en-GB" sz="1000" dirty="0">
                <a:solidFill>
                  <a:srgbClr val="B60D27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61918" y="5337702"/>
              <a:ext cx="12057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B2C0D8"/>
                  </a:solidFill>
                </a:rPr>
                <a:t>Favours sorafenib</a:t>
              </a:r>
              <a:endParaRPr lang="en-GB" sz="1000" dirty="0">
                <a:solidFill>
                  <a:srgbClr val="B2C0D8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2700000">
              <a:off x="6848116" y="244954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587498" y="2445319"/>
              <a:ext cx="637894" cy="72000"/>
              <a:chOff x="2308948" y="2251142"/>
              <a:chExt cx="506671" cy="720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6506577" y="2760139"/>
              <a:ext cx="609958" cy="72000"/>
              <a:chOff x="2308948" y="2251142"/>
              <a:chExt cx="506671" cy="72000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6486426" y="3077464"/>
              <a:ext cx="540000" cy="72000"/>
              <a:chOff x="2308948" y="2251142"/>
              <a:chExt cx="506671" cy="720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6820794" y="3393000"/>
              <a:ext cx="640201" cy="72000"/>
              <a:chOff x="2308948" y="2251142"/>
              <a:chExt cx="506671" cy="72000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6366496" y="3713608"/>
              <a:ext cx="442580" cy="72000"/>
              <a:chOff x="2308948" y="2251142"/>
              <a:chExt cx="506671" cy="7200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6346905" y="4029206"/>
              <a:ext cx="435503" cy="72000"/>
              <a:chOff x="2308948" y="2251142"/>
              <a:chExt cx="506671" cy="72000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550095" y="4657928"/>
              <a:ext cx="476331" cy="72000"/>
              <a:chOff x="2308948" y="2251142"/>
              <a:chExt cx="506671" cy="7200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6530687" y="4346893"/>
              <a:ext cx="570064" cy="72000"/>
              <a:chOff x="2308948" y="2251142"/>
              <a:chExt cx="506671" cy="72000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2308948" y="2287142"/>
                <a:ext cx="5025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308948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815619" y="2251142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Rectangle 134"/>
            <p:cNvSpPr/>
            <p:nvPr/>
          </p:nvSpPr>
          <p:spPr>
            <a:xfrm rot="2700000">
              <a:off x="6744511" y="276185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2700000">
              <a:off x="6698089" y="308669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 rot="2700000">
              <a:off x="7068976" y="339901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 rot="2700000">
              <a:off x="6542929" y="3716339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 rot="2700000">
              <a:off x="6518320" y="403366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 rot="2700000">
              <a:off x="6760342" y="434848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 rot="2700000">
              <a:off x="6744400" y="4663304"/>
              <a:ext cx="63550" cy="635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794893" y="2333265"/>
              <a:ext cx="447558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1.00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0.94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0.90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1.14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0.81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0.79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0.94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0.93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828555" y="2129771"/>
              <a:ext cx="3802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HR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169139" y="2129771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LCL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511842" y="2129771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UCL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124256" y="2333265"/>
              <a:ext cx="522899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0.819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0.767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0.755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0.966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0.681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0.675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0.786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0.800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478180" y="2333265"/>
              <a:ext cx="522899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1.211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1.145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1.084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1.347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0.952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b="1" dirty="0" smtClean="0">
                  <a:solidFill>
                    <a:srgbClr val="000000"/>
                  </a:solidFill>
                </a:rPr>
                <a:t>0.933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1.134</a:t>
              </a:r>
            </a:p>
            <a:p>
              <a:pPr algn="ctr"/>
              <a:endParaRPr lang="en-GB" sz="1050" dirty="0">
                <a:solidFill>
                  <a:srgbClr val="000000"/>
                </a:solidFill>
              </a:endParaRPr>
            </a:p>
            <a:p>
              <a:pPr algn="ctr"/>
              <a:r>
                <a:rPr lang="en-GB" sz="1050" dirty="0" smtClean="0">
                  <a:solidFill>
                    <a:srgbClr val="000000"/>
                  </a:solidFill>
                </a:rPr>
                <a:t>1.091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837019" y="2333625"/>
              <a:ext cx="3096000" cy="27908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7856361" y="2333625"/>
              <a:ext cx="0" cy="27908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5804861" y="5144498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0.50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211693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0.75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34427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1.00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057161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1.25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471944" y="5144498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solidFill>
                    <a:srgbClr val="000000"/>
                  </a:solidFill>
                </a:rPr>
                <a:t>1</a:t>
              </a:r>
              <a:r>
                <a:rPr lang="en-GB" sz="1000" dirty="0" smtClean="0">
                  <a:solidFill>
                    <a:srgbClr val="000000"/>
                  </a:solidFill>
                </a:rPr>
                <a:t>.50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2" name="Content Placeholder 2"/>
          <p:cNvSpPr txBox="1">
            <a:spLocks/>
          </p:cNvSpPr>
          <p:nvPr/>
        </p:nvSpPr>
        <p:spPr bwMode="auto">
          <a:xfrm>
            <a:off x="365124" y="1254035"/>
            <a:ext cx="8413751" cy="5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/>
              <a:t>Key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11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618O: Health-related quality of Life (HRQOL) and disease symptoms in patients with unresectable hepatocellular carcinoma (HCC) treated with </a:t>
            </a:r>
            <a:r>
              <a:rPr lang="en-US" dirty="0" err="1"/>
              <a:t>lenvatinib</a:t>
            </a:r>
            <a:r>
              <a:rPr lang="en-US" dirty="0"/>
              <a:t> (LEN) or sorafenib (SOR) – Vogel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262502"/>
            <a:ext cx="8413751" cy="47461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r>
              <a:rPr lang="en-US" b="1" dirty="0" smtClean="0"/>
              <a:t>In </a:t>
            </a:r>
            <a:r>
              <a:rPr lang="en-US" b="1" dirty="0"/>
              <a:t>patients with unresectable </a:t>
            </a:r>
            <a:r>
              <a:rPr lang="en-US" b="1" dirty="0" smtClean="0"/>
              <a:t>HCC, </a:t>
            </a:r>
            <a:r>
              <a:rPr lang="en-GB" b="1" dirty="0" err="1" smtClean="0"/>
              <a:t>HRQoL</a:t>
            </a:r>
            <a:r>
              <a:rPr lang="en-GB" b="1" dirty="0" smtClean="0"/>
              <a:t> declined during </a:t>
            </a:r>
            <a:r>
              <a:rPr lang="en-GB" b="1" dirty="0"/>
              <a:t>treatment </a:t>
            </a:r>
            <a:r>
              <a:rPr lang="en-GB" b="1" dirty="0" smtClean="0"/>
              <a:t>with either </a:t>
            </a:r>
            <a:r>
              <a:rPr lang="en-GB" b="1" dirty="0" err="1" smtClean="0"/>
              <a:t>lenvatinib</a:t>
            </a:r>
            <a:r>
              <a:rPr lang="en-GB" b="1" dirty="0" smtClean="0"/>
              <a:t> or sorafenib and was </a:t>
            </a:r>
            <a:r>
              <a:rPr lang="en-GB" b="1" dirty="0"/>
              <a:t>generally similar between </a:t>
            </a:r>
            <a:r>
              <a:rPr lang="en-GB" b="1" dirty="0" smtClean="0"/>
              <a:t>the groups</a:t>
            </a:r>
            <a:endParaRPr lang="en-GB" b="1" dirty="0"/>
          </a:p>
          <a:p>
            <a:r>
              <a:rPr lang="en-GB" b="1" dirty="0" smtClean="0"/>
              <a:t>Clinically </a:t>
            </a:r>
            <a:r>
              <a:rPr lang="en-GB" b="1" dirty="0"/>
              <a:t>meaningful delays in role function deterioration, general cancer pain, diarrhoea, nutrition and body image </a:t>
            </a:r>
            <a:r>
              <a:rPr lang="en-GB" b="1" dirty="0" smtClean="0"/>
              <a:t>were observed in those receiving lenvatinib compared with sorafenib</a:t>
            </a:r>
          </a:p>
          <a:p>
            <a:pPr lvl="1"/>
            <a:r>
              <a:rPr lang="en-GB" b="1" dirty="0" smtClean="0"/>
              <a:t>There were no significant </a:t>
            </a:r>
            <a:r>
              <a:rPr lang="en-GB" b="1" dirty="0"/>
              <a:t>improvements in </a:t>
            </a:r>
            <a:r>
              <a:rPr lang="en-GB" b="1" dirty="0" err="1" smtClean="0"/>
              <a:t>HRQoL</a:t>
            </a:r>
            <a:r>
              <a:rPr lang="en-GB" b="1" dirty="0" smtClean="0"/>
              <a:t> with sorafenib vs. lenvatinib</a:t>
            </a:r>
            <a:endParaRPr lang="en-GB" b="1" dirty="0"/>
          </a:p>
          <a:p>
            <a:r>
              <a:rPr lang="en-GB" b="1" dirty="0" smtClean="0"/>
              <a:t>The </a:t>
            </a:r>
            <a:r>
              <a:rPr lang="en-GB" b="1" dirty="0"/>
              <a:t>efficacy benefits </a:t>
            </a:r>
            <a:r>
              <a:rPr lang="en-GB" b="1" dirty="0" smtClean="0"/>
              <a:t>of lenvatinib </a:t>
            </a:r>
            <a:r>
              <a:rPr lang="en-GB" b="1" dirty="0"/>
              <a:t>compared with </a:t>
            </a:r>
            <a:r>
              <a:rPr lang="en-GB" b="1" dirty="0" smtClean="0"/>
              <a:t>sorafenib were </a:t>
            </a:r>
            <a:r>
              <a:rPr lang="en-GB" b="1" dirty="0"/>
              <a:t>not at the cost </a:t>
            </a:r>
            <a:r>
              <a:rPr lang="en-GB" b="1" dirty="0" smtClean="0"/>
              <a:t>of decreased </a:t>
            </a:r>
            <a:r>
              <a:rPr lang="en-GB" b="1" dirty="0" err="1" smtClean="0"/>
              <a:t>QoL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Vogel A,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6180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450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evaluate the efficacy and safety of tivantinib* vs. placebo as 2L therapy in Japanese patients with HCC and high c-Met expression</a:t>
            </a:r>
            <a:endParaRPr lang="en-US" b="1" dirty="0"/>
          </a:p>
          <a:p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619O: JET-HCC: A phase 3 randomized, double-blind, placebo-controlled study of </a:t>
            </a:r>
            <a:r>
              <a:rPr lang="en-US" dirty="0" err="1"/>
              <a:t>tivantinib</a:t>
            </a:r>
            <a:r>
              <a:rPr lang="en-US" dirty="0"/>
              <a:t> as a second-line therapy in patients with c-Met high hepatocellular </a:t>
            </a:r>
            <a:r>
              <a:rPr lang="en-US" dirty="0" smtClean="0"/>
              <a:t>carcinoma – Kobayashi I, et al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small molecule inhibitor of </a:t>
            </a:r>
            <a:r>
              <a:rPr lang="en-GB" dirty="0" smtClean="0">
                <a:solidFill>
                  <a:schemeClr val="tx1"/>
                </a:solidFill>
              </a:rPr>
              <a:t>c-Met; </a:t>
            </a:r>
            <a:r>
              <a:rPr lang="en-GB" altLang="zh-CN" baseline="30000" dirty="0" smtClean="0">
                <a:solidFill>
                  <a:schemeClr val="tx1"/>
                </a:solidFill>
                <a:ea typeface="SimSun" pitchFamily="2" charset="-122"/>
              </a:rPr>
              <a:t>†</a:t>
            </a:r>
            <a:r>
              <a:rPr lang="en-GB" altLang="zh-CN" dirty="0" smtClean="0">
                <a:solidFill>
                  <a:schemeClr val="tx1"/>
                </a:solidFill>
                <a:ea typeface="SimSun" pitchFamily="2" charset="-122"/>
              </a:rPr>
              <a:t>Defined as ≥2+ in</a:t>
            </a:r>
            <a:r>
              <a:rPr lang="en-GB" altLang="zh-CN" dirty="0">
                <a:solidFill>
                  <a:schemeClr val="tx1"/>
                </a:solidFill>
                <a:ea typeface="SimSun" pitchFamily="2" charset="-122"/>
              </a:rPr>
              <a:t> </a:t>
            </a:r>
            <a:r>
              <a:rPr lang="en-GB" altLang="zh-CN" dirty="0" smtClean="0">
                <a:solidFill>
                  <a:schemeClr val="tx1"/>
                </a:solidFill>
                <a:ea typeface="SimSun" pitchFamily="2" charset="-122"/>
              </a:rPr>
              <a:t>≥50% </a:t>
            </a:r>
            <a:r>
              <a:rPr lang="en-GB" altLang="zh-CN" dirty="0">
                <a:solidFill>
                  <a:schemeClr val="tx1"/>
                </a:solidFill>
                <a:ea typeface="SimSun" pitchFamily="2" charset="-122"/>
              </a:rPr>
              <a:t>of </a:t>
            </a:r>
            <a:r>
              <a:rPr lang="en-GB" altLang="zh-CN" dirty="0" smtClean="0">
                <a:solidFill>
                  <a:schemeClr val="tx1"/>
                </a:solidFill>
                <a:ea typeface="SimSun" pitchFamily="2" charset="-122"/>
              </a:rPr>
              <a:t>tumour </a:t>
            </a:r>
            <a:r>
              <a:rPr lang="en-GB" altLang="zh-CN" dirty="0">
                <a:solidFill>
                  <a:schemeClr val="tx1"/>
                </a:solidFill>
                <a:ea typeface="SimSun" pitchFamily="2" charset="-122"/>
              </a:rPr>
              <a:t>cells, by </a:t>
            </a:r>
            <a:r>
              <a:rPr lang="en-GB" altLang="zh-CN" dirty="0" smtClean="0">
                <a:solidFill>
                  <a:schemeClr val="tx1"/>
                </a:solidFill>
                <a:ea typeface="SimSun" pitchFamily="2" charset="-122"/>
              </a:rPr>
              <a:t>IHC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Kobayashi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619O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41537" y="3478908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  <a:endParaRPr lang="en-GB" altLang="zh-CN" sz="1600" b="1" dirty="0">
              <a:solidFill>
                <a:srgbClr val="043882"/>
              </a:solidFill>
              <a:ea typeface="SimSun" pitchFamily="2" charset="-122"/>
            </a:endParaRP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2:1</a:t>
            </a:r>
            <a:endParaRPr lang="en-GB" altLang="zh-CN" sz="1600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28" name="AutoShape 15"/>
          <p:cNvCxnSpPr>
            <a:cxnSpLocks noChangeShapeType="1"/>
            <a:stCxn id="27" idx="0"/>
            <a:endCxn id="33" idx="1"/>
          </p:cNvCxnSpPr>
          <p:nvPr/>
        </p:nvCxnSpPr>
        <p:spPr bwMode="auto">
          <a:xfrm rot="5400000" flipH="1" flipV="1">
            <a:off x="4234269" y="2847868"/>
            <a:ext cx="6301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8116435" y="2584483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30" name="Content Placeholder 26"/>
          <p:cNvSpPr txBox="1">
            <a:spLocks/>
          </p:cNvSpPr>
          <p:nvPr/>
        </p:nvSpPr>
        <p:spPr bwMode="auto">
          <a:xfrm>
            <a:off x="4855936" y="3342939"/>
            <a:ext cx="281970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Vascular 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invasion </a:t>
            </a: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(yes/no)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ECOG 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PS (</a:t>
            </a: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0/1)</a:t>
            </a:r>
            <a:endParaRPr lang="en-GB" sz="1600" dirty="0">
              <a:solidFill>
                <a:srgbClr val="4D4D4D"/>
              </a:solidFill>
              <a:latin typeface="Arial"/>
            </a:endParaRPr>
          </a:p>
        </p:txBody>
      </p:sp>
      <p:cxnSp>
        <p:nvCxnSpPr>
          <p:cNvPr id="31" name="AutoShape 19"/>
          <p:cNvCxnSpPr>
            <a:cxnSpLocks noChangeShapeType="1"/>
            <a:stCxn id="35" idx="3"/>
            <a:endCxn id="27" idx="2"/>
          </p:cNvCxnSpPr>
          <p:nvPr/>
        </p:nvCxnSpPr>
        <p:spPr bwMode="auto">
          <a:xfrm>
            <a:off x="3684814" y="3771008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AutoShape 21"/>
          <p:cNvCxnSpPr>
            <a:cxnSpLocks noChangeShapeType="1"/>
            <a:stCxn id="33" idx="3"/>
            <a:endCxn id="29" idx="1"/>
          </p:cNvCxnSpPr>
          <p:nvPr/>
        </p:nvCxnSpPr>
        <p:spPr bwMode="auto">
          <a:xfrm>
            <a:off x="7543800" y="2848802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865310" y="2438433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err="1">
                <a:solidFill>
                  <a:srgbClr val="FFFFFF"/>
                </a:solidFill>
                <a:ea typeface="SimSun" pitchFamily="2" charset="-122"/>
              </a:rPr>
              <a:t>Tivantinib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120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 mg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bid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(n=134)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365124" y="2230330"/>
            <a:ext cx="3319690" cy="3081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c-Met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high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HCC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Refractory/intolerant to one systemic therapy including sorafenib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Child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Pugh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≥1 measurable lesion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ECOG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PS ≤ 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1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(n=195)</a:t>
            </a:r>
            <a:endParaRPr lang="en-GB" altLang="zh-CN" baseline="30000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6" name="Rectangle 9"/>
          <p:cNvSpPr txBox="1">
            <a:spLocks noChangeArrowheads="1"/>
          </p:cNvSpPr>
          <p:nvPr/>
        </p:nvSpPr>
        <p:spPr bwMode="auto">
          <a:xfrm>
            <a:off x="365124" y="5330857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smtClean="0"/>
              <a:t>PFS</a:t>
            </a:r>
          </a:p>
          <a:p>
            <a:endParaRPr lang="en-GB" dirty="0"/>
          </a:p>
        </p:txBody>
      </p:sp>
      <p:sp>
        <p:nvSpPr>
          <p:cNvPr id="37" name="Content Placeholder 26"/>
          <p:cNvSpPr txBox="1">
            <a:spLocks/>
          </p:cNvSpPr>
          <p:nvPr/>
        </p:nvSpPr>
        <p:spPr>
          <a:xfrm>
            <a:off x="4648200" y="5330857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OS, ORR, DCR, safety</a:t>
            </a:r>
            <a:endParaRPr lang="en-GB" dirty="0"/>
          </a:p>
        </p:txBody>
      </p:sp>
      <p:cxnSp>
        <p:nvCxnSpPr>
          <p:cNvPr id="38" name="AutoShape 16"/>
          <p:cNvCxnSpPr>
            <a:cxnSpLocks noChangeShapeType="1"/>
            <a:stCxn id="27" idx="4"/>
            <a:endCxn id="41" idx="1"/>
          </p:cNvCxnSpPr>
          <p:nvPr/>
        </p:nvCxnSpPr>
        <p:spPr bwMode="auto">
          <a:xfrm rot="16200000" flipH="1">
            <a:off x="4198420" y="4098022"/>
            <a:ext cx="7018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8116435" y="4500594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0" name="AutoShape 20"/>
          <p:cNvCxnSpPr>
            <a:cxnSpLocks noChangeShapeType="1"/>
            <a:stCxn id="41" idx="3"/>
            <a:endCxn id="39" idx="1"/>
          </p:cNvCxnSpPr>
          <p:nvPr/>
        </p:nvCxnSpPr>
        <p:spPr bwMode="auto">
          <a:xfrm>
            <a:off x="7542220" y="4764913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4865310" y="4354545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Placebo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(n=61)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619O: JET-HCC: A phase 3 randomized, double-blind, placebo-controlled study of </a:t>
            </a:r>
            <a:r>
              <a:rPr lang="en-US" dirty="0" err="1"/>
              <a:t>tivantinib</a:t>
            </a:r>
            <a:r>
              <a:rPr lang="en-US" dirty="0"/>
              <a:t> as a second-line therapy in patients with c-Met high hepatocellular carcinoma – Kobayashi I, et al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Kobayashi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619O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ontent Placeholder 1"/>
          <p:cNvSpPr txBox="1">
            <a:spLocks/>
          </p:cNvSpPr>
          <p:nvPr/>
        </p:nvSpPr>
        <p:spPr bwMode="auto">
          <a:xfrm>
            <a:off x="457200" y="1505657"/>
            <a:ext cx="8229600" cy="45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smtClean="0">
                <a:solidFill>
                  <a:sysClr val="windowText" lastClr="000000"/>
                </a:solidFill>
              </a:rPr>
              <a:t>PFS (ITT population)</a:t>
            </a:r>
            <a:endParaRPr lang="en-GB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99550FB-0523-4B6F-B548-3606B0E8567E}"/>
              </a:ext>
            </a:extLst>
          </p:cNvPr>
          <p:cNvSpPr txBox="1"/>
          <p:nvPr/>
        </p:nvSpPr>
        <p:spPr>
          <a:xfrm rot="16200000">
            <a:off x="298956" y="301428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Proportion, %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1004EA6D-417A-4FD5-BBBA-D96896455E28}"/>
              </a:ext>
            </a:extLst>
          </p:cNvPr>
          <p:cNvCxnSpPr/>
          <p:nvPr/>
        </p:nvCxnSpPr>
        <p:spPr>
          <a:xfrm>
            <a:off x="1526867" y="1735982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C4FF396A-6DC5-4F42-A56C-3B5355C59107}"/>
              </a:ext>
            </a:extLst>
          </p:cNvPr>
          <p:cNvCxnSpPr/>
          <p:nvPr/>
        </p:nvCxnSpPr>
        <p:spPr>
          <a:xfrm>
            <a:off x="1526867" y="2881050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839F7B95-0A91-4EED-8875-58BC5D2B202C}"/>
              </a:ext>
            </a:extLst>
          </p:cNvPr>
          <p:cNvCxnSpPr/>
          <p:nvPr/>
        </p:nvCxnSpPr>
        <p:spPr>
          <a:xfrm>
            <a:off x="1526867" y="3453584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F076077F-F551-4416-8F7A-59E95039B0F6}"/>
              </a:ext>
            </a:extLst>
          </p:cNvPr>
          <p:cNvCxnSpPr/>
          <p:nvPr/>
        </p:nvCxnSpPr>
        <p:spPr>
          <a:xfrm>
            <a:off x="1526867" y="459865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266FD6BB-1805-4FE4-9B7C-22F05AF7A9B2}"/>
              </a:ext>
            </a:extLst>
          </p:cNvPr>
          <p:cNvCxnSpPr>
            <a:cxnSpLocks/>
          </p:cNvCxnSpPr>
          <p:nvPr/>
        </p:nvCxnSpPr>
        <p:spPr>
          <a:xfrm rot="5400000">
            <a:off x="1576630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A0ABF92-0452-4306-9892-1F2D88EFC3FC}"/>
              </a:ext>
            </a:extLst>
          </p:cNvPr>
          <p:cNvSpPr txBox="1"/>
          <p:nvPr/>
        </p:nvSpPr>
        <p:spPr>
          <a:xfrm>
            <a:off x="157193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BBA7DC2E-58B8-43BD-9DDA-2B324B599CF4}"/>
              </a:ext>
            </a:extLst>
          </p:cNvPr>
          <p:cNvCxnSpPr>
            <a:cxnSpLocks/>
          </p:cNvCxnSpPr>
          <p:nvPr/>
        </p:nvCxnSpPr>
        <p:spPr>
          <a:xfrm rot="5400000">
            <a:off x="2576226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752E4956-9FDB-46E7-9FBC-C93DA0D61912}"/>
              </a:ext>
            </a:extLst>
          </p:cNvPr>
          <p:cNvCxnSpPr>
            <a:cxnSpLocks/>
          </p:cNvCxnSpPr>
          <p:nvPr/>
        </p:nvCxnSpPr>
        <p:spPr>
          <a:xfrm rot="5400000">
            <a:off x="3575822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2EF6F78E-161A-455B-965D-3C643A4A5535}"/>
              </a:ext>
            </a:extLst>
          </p:cNvPr>
          <p:cNvCxnSpPr>
            <a:cxnSpLocks/>
          </p:cNvCxnSpPr>
          <p:nvPr/>
        </p:nvCxnSpPr>
        <p:spPr>
          <a:xfrm rot="5400000">
            <a:off x="4575418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95F1F496-BF20-4632-B52C-C784D0BD1ADA}"/>
              </a:ext>
            </a:extLst>
          </p:cNvPr>
          <p:cNvCxnSpPr>
            <a:cxnSpLocks/>
          </p:cNvCxnSpPr>
          <p:nvPr/>
        </p:nvCxnSpPr>
        <p:spPr>
          <a:xfrm rot="5400000">
            <a:off x="5575014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FED02F8B-FC59-4EBE-AAA0-38B162AF6B54}"/>
              </a:ext>
            </a:extLst>
          </p:cNvPr>
          <p:cNvCxnSpPr>
            <a:cxnSpLocks/>
          </p:cNvCxnSpPr>
          <p:nvPr/>
        </p:nvCxnSpPr>
        <p:spPr>
          <a:xfrm rot="5400000">
            <a:off x="7574206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ADACF0DC-094F-440E-ACAA-AED5162A0851}"/>
              </a:ext>
            </a:extLst>
          </p:cNvPr>
          <p:cNvCxnSpPr/>
          <p:nvPr/>
        </p:nvCxnSpPr>
        <p:spPr>
          <a:xfrm>
            <a:off x="1526867" y="2308516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4577960B-028F-4AA6-A3BB-D3C94737A1D7}"/>
              </a:ext>
            </a:extLst>
          </p:cNvPr>
          <p:cNvCxnSpPr/>
          <p:nvPr/>
        </p:nvCxnSpPr>
        <p:spPr>
          <a:xfrm>
            <a:off x="1526867" y="4026118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74" name="Freeform: Shape 24">
            <a:extLst>
              <a:ext uri="{FF2B5EF4-FFF2-40B4-BE49-F238E27FC236}">
                <a16:creationId xmlns:a16="http://schemas.microsoft.com/office/drawing/2014/main" xmlns="" id="{1023F7D8-3EDC-44E4-B43A-6816C11F9E83}"/>
              </a:ext>
            </a:extLst>
          </p:cNvPr>
          <p:cNvSpPr/>
          <p:nvPr/>
        </p:nvSpPr>
        <p:spPr>
          <a:xfrm>
            <a:off x="1621630" y="1737689"/>
            <a:ext cx="5997576" cy="2860966"/>
          </a:xfrm>
          <a:custGeom>
            <a:avLst/>
            <a:gdLst>
              <a:gd name="connsiteX0" fmla="*/ 0 w 6012180"/>
              <a:gd name="connsiteY0" fmla="*/ 0 h 1562100"/>
              <a:gd name="connsiteX1" fmla="*/ 0 w 6012180"/>
              <a:gd name="connsiteY1" fmla="*/ 1562100 h 1562100"/>
              <a:gd name="connsiteX2" fmla="*/ 6012180 w 6012180"/>
              <a:gd name="connsiteY2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2180" h="1562100">
                <a:moveTo>
                  <a:pt x="0" y="0"/>
                </a:moveTo>
                <a:lnTo>
                  <a:pt x="0" y="1562100"/>
                </a:lnTo>
                <a:lnTo>
                  <a:pt x="6012180" y="1562100"/>
                </a:lnTo>
              </a:path>
            </a:pathLst>
          </a:cu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D52B1E"/>
              </a:solidFill>
              <a:latin typeface="Calibri"/>
              <a:cs typeface="Arial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A116A302-FACB-4904-B1CD-0DDB0817173A}"/>
              </a:ext>
            </a:extLst>
          </p:cNvPr>
          <p:cNvSpPr txBox="1"/>
          <p:nvPr/>
        </p:nvSpPr>
        <p:spPr>
          <a:xfrm>
            <a:off x="257375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F7B2DB82-A451-4BED-B787-49A18B9ABC40}"/>
              </a:ext>
            </a:extLst>
          </p:cNvPr>
          <p:cNvSpPr txBox="1"/>
          <p:nvPr/>
        </p:nvSpPr>
        <p:spPr>
          <a:xfrm>
            <a:off x="357557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98641EFE-E90D-4FA2-AA1D-951BF548B515}"/>
              </a:ext>
            </a:extLst>
          </p:cNvPr>
          <p:cNvSpPr txBox="1"/>
          <p:nvPr/>
        </p:nvSpPr>
        <p:spPr>
          <a:xfrm>
            <a:off x="457739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99A3737C-A70D-4352-8142-EEFC0BC1D7C6}"/>
              </a:ext>
            </a:extLst>
          </p:cNvPr>
          <p:cNvSpPr txBox="1"/>
          <p:nvPr/>
        </p:nvSpPr>
        <p:spPr>
          <a:xfrm>
            <a:off x="557921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983C3CCC-68C3-45E7-B942-D677CE140CB7}"/>
              </a:ext>
            </a:extLst>
          </p:cNvPr>
          <p:cNvSpPr txBox="1"/>
          <p:nvPr/>
        </p:nvSpPr>
        <p:spPr>
          <a:xfrm>
            <a:off x="7519821" y="4731682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3A444AD6-9B9E-42CB-806F-CB2069A68C34}"/>
              </a:ext>
            </a:extLst>
          </p:cNvPr>
          <p:cNvCxnSpPr>
            <a:cxnSpLocks/>
          </p:cNvCxnSpPr>
          <p:nvPr/>
        </p:nvCxnSpPr>
        <p:spPr>
          <a:xfrm rot="5400000">
            <a:off x="6574610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42428E23-253A-40E3-B4CA-AD12038EA359}"/>
              </a:ext>
            </a:extLst>
          </p:cNvPr>
          <p:cNvSpPr txBox="1"/>
          <p:nvPr/>
        </p:nvSpPr>
        <p:spPr>
          <a:xfrm>
            <a:off x="6531344" y="4731682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713828E5-E0E9-4935-8F3D-1FDAD084D511}"/>
              </a:ext>
            </a:extLst>
          </p:cNvPr>
          <p:cNvSpPr txBox="1"/>
          <p:nvPr/>
        </p:nvSpPr>
        <p:spPr>
          <a:xfrm>
            <a:off x="1174854" y="1628258"/>
            <a:ext cx="2981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2A959E83-F446-4CA4-9274-EBDAE6210DAF}"/>
              </a:ext>
            </a:extLst>
          </p:cNvPr>
          <p:cNvSpPr txBox="1"/>
          <p:nvPr/>
        </p:nvSpPr>
        <p:spPr>
          <a:xfrm>
            <a:off x="1274242" y="2770732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AF5E9489-EE4F-4384-B61C-F13E272D1B5A}"/>
              </a:ext>
            </a:extLst>
          </p:cNvPr>
          <p:cNvSpPr txBox="1"/>
          <p:nvPr/>
        </p:nvSpPr>
        <p:spPr>
          <a:xfrm>
            <a:off x="1274242" y="3341969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1ADD68A4-B95B-4133-A268-476140BC3A6D}"/>
              </a:ext>
            </a:extLst>
          </p:cNvPr>
          <p:cNvSpPr txBox="1"/>
          <p:nvPr/>
        </p:nvSpPr>
        <p:spPr>
          <a:xfrm>
            <a:off x="1373628" y="4484443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C903ED87-E998-48FD-886B-6EB4B210962F}"/>
              </a:ext>
            </a:extLst>
          </p:cNvPr>
          <p:cNvSpPr txBox="1"/>
          <p:nvPr/>
        </p:nvSpPr>
        <p:spPr>
          <a:xfrm>
            <a:off x="1274242" y="2199495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77D52578-19F1-47AE-824E-5F03A501CAA2}"/>
              </a:ext>
            </a:extLst>
          </p:cNvPr>
          <p:cNvSpPr txBox="1"/>
          <p:nvPr/>
        </p:nvSpPr>
        <p:spPr>
          <a:xfrm>
            <a:off x="1274242" y="3913206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43C9B038-D1E7-4C4C-9F5A-4548E2341D7A}"/>
              </a:ext>
            </a:extLst>
          </p:cNvPr>
          <p:cNvCxnSpPr>
            <a:cxnSpLocks/>
          </p:cNvCxnSpPr>
          <p:nvPr/>
        </p:nvCxnSpPr>
        <p:spPr>
          <a:xfrm rot="5400000">
            <a:off x="2076428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3D9C3514-9E0E-40D7-A2F4-598366766056}"/>
              </a:ext>
            </a:extLst>
          </p:cNvPr>
          <p:cNvCxnSpPr>
            <a:cxnSpLocks/>
          </p:cNvCxnSpPr>
          <p:nvPr/>
        </p:nvCxnSpPr>
        <p:spPr>
          <a:xfrm rot="5400000">
            <a:off x="3076024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DE86CE99-1EE7-4E8C-A631-1E29F8E20F90}"/>
              </a:ext>
            </a:extLst>
          </p:cNvPr>
          <p:cNvCxnSpPr>
            <a:cxnSpLocks/>
          </p:cNvCxnSpPr>
          <p:nvPr/>
        </p:nvCxnSpPr>
        <p:spPr>
          <a:xfrm rot="5400000">
            <a:off x="4075620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F8C8373B-CCFE-4B5B-85EB-218DD1436398}"/>
              </a:ext>
            </a:extLst>
          </p:cNvPr>
          <p:cNvCxnSpPr>
            <a:cxnSpLocks/>
          </p:cNvCxnSpPr>
          <p:nvPr/>
        </p:nvCxnSpPr>
        <p:spPr>
          <a:xfrm rot="5400000">
            <a:off x="5075216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E10C6294-63D4-48EF-B200-F5AF2C23CA8A}"/>
              </a:ext>
            </a:extLst>
          </p:cNvPr>
          <p:cNvSpPr txBox="1"/>
          <p:nvPr/>
        </p:nvSpPr>
        <p:spPr>
          <a:xfrm>
            <a:off x="207284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4CDA17FA-6B2B-4EA9-A04B-9A5A9C90DD34}"/>
              </a:ext>
            </a:extLst>
          </p:cNvPr>
          <p:cNvSpPr txBox="1"/>
          <p:nvPr/>
        </p:nvSpPr>
        <p:spPr>
          <a:xfrm>
            <a:off x="307466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EB057BC6-B94B-44E6-8269-23F3290914AA}"/>
              </a:ext>
            </a:extLst>
          </p:cNvPr>
          <p:cNvSpPr txBox="1"/>
          <p:nvPr/>
        </p:nvSpPr>
        <p:spPr>
          <a:xfrm>
            <a:off x="407648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92DBE550-28C7-47F6-BD5D-285F459DC42C}"/>
              </a:ext>
            </a:extLst>
          </p:cNvPr>
          <p:cNvSpPr txBox="1"/>
          <p:nvPr/>
        </p:nvSpPr>
        <p:spPr>
          <a:xfrm>
            <a:off x="507830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xmlns="" id="{8F9D1039-1B17-4782-91E2-4FD0B5F11E5C}"/>
              </a:ext>
            </a:extLst>
          </p:cNvPr>
          <p:cNvCxnSpPr>
            <a:cxnSpLocks/>
          </p:cNvCxnSpPr>
          <p:nvPr/>
        </p:nvCxnSpPr>
        <p:spPr>
          <a:xfrm rot="5400000">
            <a:off x="6074812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2F1300DD-97FE-4F68-B4BB-56A2E0A01524}"/>
              </a:ext>
            </a:extLst>
          </p:cNvPr>
          <p:cNvSpPr txBox="1"/>
          <p:nvPr/>
        </p:nvSpPr>
        <p:spPr>
          <a:xfrm>
            <a:off x="6080127" y="4731682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07D38EBE-42A5-4CAE-8A22-3B78CC34D5A4}"/>
              </a:ext>
            </a:extLst>
          </p:cNvPr>
          <p:cNvSpPr txBox="1"/>
          <p:nvPr/>
        </p:nvSpPr>
        <p:spPr>
          <a:xfrm>
            <a:off x="4081960" y="4961339"/>
            <a:ext cx="1076961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months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E68B3364-CCFC-4134-A917-2684FC5E584A}"/>
              </a:ext>
            </a:extLst>
          </p:cNvPr>
          <p:cNvCxnSpPr/>
          <p:nvPr/>
        </p:nvCxnSpPr>
        <p:spPr>
          <a:xfrm>
            <a:off x="1526867" y="2594783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BC929103-AF21-439E-AD4E-B45C134216D1}"/>
              </a:ext>
            </a:extLst>
          </p:cNvPr>
          <p:cNvCxnSpPr/>
          <p:nvPr/>
        </p:nvCxnSpPr>
        <p:spPr>
          <a:xfrm>
            <a:off x="1526867" y="3167317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9B046156-1893-46AC-8AF5-AC36848650E8}"/>
              </a:ext>
            </a:extLst>
          </p:cNvPr>
          <p:cNvCxnSpPr/>
          <p:nvPr/>
        </p:nvCxnSpPr>
        <p:spPr>
          <a:xfrm>
            <a:off x="1526867" y="431238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9A1C493A-B59B-4482-A6DF-48175D1FC343}"/>
              </a:ext>
            </a:extLst>
          </p:cNvPr>
          <p:cNvCxnSpPr/>
          <p:nvPr/>
        </p:nvCxnSpPr>
        <p:spPr>
          <a:xfrm>
            <a:off x="1526867" y="2022249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E70B679B-49FE-4FB6-92C2-601554921BAA}"/>
              </a:ext>
            </a:extLst>
          </p:cNvPr>
          <p:cNvCxnSpPr/>
          <p:nvPr/>
        </p:nvCxnSpPr>
        <p:spPr>
          <a:xfrm>
            <a:off x="1526867" y="3739851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B1BA1D9A-D731-4513-BC07-E21F4EA64E28}"/>
              </a:ext>
            </a:extLst>
          </p:cNvPr>
          <p:cNvSpPr txBox="1"/>
          <p:nvPr/>
        </p:nvSpPr>
        <p:spPr>
          <a:xfrm>
            <a:off x="1274242" y="2485113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78A33332-A661-4FB0-823E-6AF0B4C5DEF6}"/>
              </a:ext>
            </a:extLst>
          </p:cNvPr>
          <p:cNvSpPr txBox="1"/>
          <p:nvPr/>
        </p:nvSpPr>
        <p:spPr>
          <a:xfrm>
            <a:off x="1274242" y="3056350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9B02010B-E7FD-4C1C-AEAA-0FE62E020A8B}"/>
              </a:ext>
            </a:extLst>
          </p:cNvPr>
          <p:cNvSpPr txBox="1"/>
          <p:nvPr/>
        </p:nvSpPr>
        <p:spPr>
          <a:xfrm>
            <a:off x="1274242" y="4198824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94AA9987-7AA4-42C2-ABFB-F068D05F1151}"/>
              </a:ext>
            </a:extLst>
          </p:cNvPr>
          <p:cNvSpPr txBox="1"/>
          <p:nvPr/>
        </p:nvSpPr>
        <p:spPr>
          <a:xfrm>
            <a:off x="1274242" y="1913876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CAA54C7-A6F6-43A7-BEEE-C5A19C4E885C}"/>
              </a:ext>
            </a:extLst>
          </p:cNvPr>
          <p:cNvSpPr txBox="1"/>
          <p:nvPr/>
        </p:nvSpPr>
        <p:spPr>
          <a:xfrm>
            <a:off x="1274242" y="362758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44EEC72B-F633-451D-B199-2E24D60E1812}"/>
              </a:ext>
            </a:extLst>
          </p:cNvPr>
          <p:cNvCxnSpPr>
            <a:cxnSpLocks/>
          </p:cNvCxnSpPr>
          <p:nvPr/>
        </p:nvCxnSpPr>
        <p:spPr>
          <a:xfrm rot="5400000">
            <a:off x="7074408" y="4657405"/>
            <a:ext cx="90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C03AB072-3300-4AA5-8D4F-82C55F9FE252}"/>
              </a:ext>
            </a:extLst>
          </p:cNvPr>
          <p:cNvSpPr txBox="1"/>
          <p:nvPr/>
        </p:nvSpPr>
        <p:spPr>
          <a:xfrm>
            <a:off x="7032254" y="4731682"/>
            <a:ext cx="185436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14B29C98-B8CB-4FC0-A3DC-9A0FBEFD2B41}"/>
              </a:ext>
            </a:extLst>
          </p:cNvPr>
          <p:cNvGrpSpPr/>
          <p:nvPr/>
        </p:nvGrpSpPr>
        <p:grpSpPr>
          <a:xfrm>
            <a:off x="1562100" y="1693846"/>
            <a:ext cx="5768975" cy="2898775"/>
            <a:chOff x="1562100" y="2125663"/>
            <a:chExt cx="5768975" cy="2898775"/>
          </a:xfrm>
        </p:grpSpPr>
        <p:sp>
          <p:nvSpPr>
            <p:cNvPr id="255" name="Freeform 45">
              <a:extLst>
                <a:ext uri="{FF2B5EF4-FFF2-40B4-BE49-F238E27FC236}">
                  <a16:creationId xmlns:a16="http://schemas.microsoft.com/office/drawing/2014/main" xmlns="" id="{995C8E98-A3D4-4E8B-A8DF-7CB2F3C27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2173288"/>
              <a:ext cx="5676900" cy="2803525"/>
            </a:xfrm>
            <a:custGeom>
              <a:avLst/>
              <a:gdLst>
                <a:gd name="T0" fmla="*/ 239 w 3576"/>
                <a:gd name="T1" fmla="*/ 16 h 1766"/>
                <a:gd name="T2" fmla="*/ 279 w 3576"/>
                <a:gd name="T3" fmla="*/ 40 h 1766"/>
                <a:gd name="T4" fmla="*/ 297 w 3576"/>
                <a:gd name="T5" fmla="*/ 56 h 1766"/>
                <a:gd name="T6" fmla="*/ 305 w 3576"/>
                <a:gd name="T7" fmla="*/ 87 h 1766"/>
                <a:gd name="T8" fmla="*/ 345 w 3576"/>
                <a:gd name="T9" fmla="*/ 99 h 1766"/>
                <a:gd name="T10" fmla="*/ 361 w 3576"/>
                <a:gd name="T11" fmla="*/ 109 h 1766"/>
                <a:gd name="T12" fmla="*/ 369 w 3576"/>
                <a:gd name="T13" fmla="*/ 131 h 1766"/>
                <a:gd name="T14" fmla="*/ 406 w 3576"/>
                <a:gd name="T15" fmla="*/ 149 h 1766"/>
                <a:gd name="T16" fmla="*/ 424 w 3576"/>
                <a:gd name="T17" fmla="*/ 167 h 1766"/>
                <a:gd name="T18" fmla="*/ 438 w 3576"/>
                <a:gd name="T19" fmla="*/ 215 h 1766"/>
                <a:gd name="T20" fmla="*/ 452 w 3576"/>
                <a:gd name="T21" fmla="*/ 303 h 1766"/>
                <a:gd name="T22" fmla="*/ 462 w 3576"/>
                <a:gd name="T23" fmla="*/ 408 h 1766"/>
                <a:gd name="T24" fmla="*/ 488 w 3576"/>
                <a:gd name="T25" fmla="*/ 450 h 1766"/>
                <a:gd name="T26" fmla="*/ 508 w 3576"/>
                <a:gd name="T27" fmla="*/ 484 h 1766"/>
                <a:gd name="T28" fmla="*/ 532 w 3576"/>
                <a:gd name="T29" fmla="*/ 522 h 1766"/>
                <a:gd name="T30" fmla="*/ 616 w 3576"/>
                <a:gd name="T31" fmla="*/ 549 h 1766"/>
                <a:gd name="T32" fmla="*/ 651 w 3576"/>
                <a:gd name="T33" fmla="*/ 585 h 1766"/>
                <a:gd name="T34" fmla="*/ 745 w 3576"/>
                <a:gd name="T35" fmla="*/ 607 h 1766"/>
                <a:gd name="T36" fmla="*/ 777 w 3576"/>
                <a:gd name="T37" fmla="*/ 623 h 1766"/>
                <a:gd name="T38" fmla="*/ 793 w 3576"/>
                <a:gd name="T39" fmla="*/ 639 h 1766"/>
                <a:gd name="T40" fmla="*/ 845 w 3576"/>
                <a:gd name="T41" fmla="*/ 653 h 1766"/>
                <a:gd name="T42" fmla="*/ 859 w 3576"/>
                <a:gd name="T43" fmla="*/ 669 h 1766"/>
                <a:gd name="T44" fmla="*/ 871 w 3576"/>
                <a:gd name="T45" fmla="*/ 705 h 1766"/>
                <a:gd name="T46" fmla="*/ 883 w 3576"/>
                <a:gd name="T47" fmla="*/ 749 h 1766"/>
                <a:gd name="T48" fmla="*/ 908 w 3576"/>
                <a:gd name="T49" fmla="*/ 868 h 1766"/>
                <a:gd name="T50" fmla="*/ 924 w 3576"/>
                <a:gd name="T51" fmla="*/ 1047 h 1766"/>
                <a:gd name="T52" fmla="*/ 932 w 3576"/>
                <a:gd name="T53" fmla="*/ 1115 h 1766"/>
                <a:gd name="T54" fmla="*/ 944 w 3576"/>
                <a:gd name="T55" fmla="*/ 1127 h 1766"/>
                <a:gd name="T56" fmla="*/ 976 w 3576"/>
                <a:gd name="T57" fmla="*/ 1185 h 1766"/>
                <a:gd name="T58" fmla="*/ 1096 w 3576"/>
                <a:gd name="T59" fmla="*/ 1213 h 1766"/>
                <a:gd name="T60" fmla="*/ 1199 w 3576"/>
                <a:gd name="T61" fmla="*/ 1231 h 1766"/>
                <a:gd name="T62" fmla="*/ 1301 w 3576"/>
                <a:gd name="T63" fmla="*/ 1252 h 1766"/>
                <a:gd name="T64" fmla="*/ 1315 w 3576"/>
                <a:gd name="T65" fmla="*/ 1266 h 1766"/>
                <a:gd name="T66" fmla="*/ 1335 w 3576"/>
                <a:gd name="T67" fmla="*/ 1308 h 1766"/>
                <a:gd name="T68" fmla="*/ 1351 w 3576"/>
                <a:gd name="T69" fmla="*/ 1360 h 1766"/>
                <a:gd name="T70" fmla="*/ 1361 w 3576"/>
                <a:gd name="T71" fmla="*/ 1406 h 1766"/>
                <a:gd name="T72" fmla="*/ 1416 w 3576"/>
                <a:gd name="T73" fmla="*/ 1442 h 1766"/>
                <a:gd name="T74" fmla="*/ 1438 w 3576"/>
                <a:gd name="T75" fmla="*/ 1493 h 1766"/>
                <a:gd name="T76" fmla="*/ 1512 w 3576"/>
                <a:gd name="T77" fmla="*/ 1517 h 1766"/>
                <a:gd name="T78" fmla="*/ 1723 w 3576"/>
                <a:gd name="T79" fmla="*/ 1551 h 1766"/>
                <a:gd name="T80" fmla="*/ 1753 w 3576"/>
                <a:gd name="T81" fmla="*/ 1569 h 1766"/>
                <a:gd name="T82" fmla="*/ 1763 w 3576"/>
                <a:gd name="T83" fmla="*/ 1593 h 1766"/>
                <a:gd name="T84" fmla="*/ 1821 w 3576"/>
                <a:gd name="T85" fmla="*/ 1619 h 1766"/>
                <a:gd name="T86" fmla="*/ 2140 w 3576"/>
                <a:gd name="T87" fmla="*/ 1641 h 1766"/>
                <a:gd name="T88" fmla="*/ 2189 w 3576"/>
                <a:gd name="T89" fmla="*/ 1673 h 1766"/>
                <a:gd name="T90" fmla="*/ 2219 w 3576"/>
                <a:gd name="T91" fmla="*/ 1696 h 1766"/>
                <a:gd name="T92" fmla="*/ 2600 w 3576"/>
                <a:gd name="T93" fmla="*/ 1714 h 1766"/>
                <a:gd name="T94" fmla="*/ 2678 w 3576"/>
                <a:gd name="T95" fmla="*/ 1740 h 1766"/>
                <a:gd name="T96" fmla="*/ 3576 w 3576"/>
                <a:gd name="T97" fmla="*/ 1766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6" h="1766">
                  <a:moveTo>
                    <a:pt x="0" y="0"/>
                  </a:moveTo>
                  <a:lnTo>
                    <a:pt x="133" y="0"/>
                  </a:lnTo>
                  <a:lnTo>
                    <a:pt x="133" y="16"/>
                  </a:lnTo>
                  <a:lnTo>
                    <a:pt x="239" y="16"/>
                  </a:lnTo>
                  <a:lnTo>
                    <a:pt x="239" y="32"/>
                  </a:lnTo>
                  <a:lnTo>
                    <a:pt x="271" y="32"/>
                  </a:lnTo>
                  <a:lnTo>
                    <a:pt x="271" y="40"/>
                  </a:lnTo>
                  <a:lnTo>
                    <a:pt x="279" y="40"/>
                  </a:lnTo>
                  <a:lnTo>
                    <a:pt x="279" y="50"/>
                  </a:lnTo>
                  <a:lnTo>
                    <a:pt x="289" y="50"/>
                  </a:lnTo>
                  <a:lnTo>
                    <a:pt x="289" y="56"/>
                  </a:lnTo>
                  <a:lnTo>
                    <a:pt x="297" y="56"/>
                  </a:lnTo>
                  <a:lnTo>
                    <a:pt x="297" y="64"/>
                  </a:lnTo>
                  <a:lnTo>
                    <a:pt x="303" y="64"/>
                  </a:lnTo>
                  <a:lnTo>
                    <a:pt x="303" y="87"/>
                  </a:lnTo>
                  <a:lnTo>
                    <a:pt x="305" y="87"/>
                  </a:lnTo>
                  <a:lnTo>
                    <a:pt x="305" y="91"/>
                  </a:lnTo>
                  <a:lnTo>
                    <a:pt x="339" y="91"/>
                  </a:lnTo>
                  <a:lnTo>
                    <a:pt x="339" y="99"/>
                  </a:lnTo>
                  <a:lnTo>
                    <a:pt x="345" y="99"/>
                  </a:lnTo>
                  <a:lnTo>
                    <a:pt x="345" y="105"/>
                  </a:lnTo>
                  <a:lnTo>
                    <a:pt x="355" y="105"/>
                  </a:lnTo>
                  <a:lnTo>
                    <a:pt x="355" y="109"/>
                  </a:lnTo>
                  <a:lnTo>
                    <a:pt x="361" y="109"/>
                  </a:lnTo>
                  <a:lnTo>
                    <a:pt x="361" y="125"/>
                  </a:lnTo>
                  <a:lnTo>
                    <a:pt x="365" y="125"/>
                  </a:lnTo>
                  <a:lnTo>
                    <a:pt x="365" y="131"/>
                  </a:lnTo>
                  <a:lnTo>
                    <a:pt x="369" y="131"/>
                  </a:lnTo>
                  <a:lnTo>
                    <a:pt x="369" y="141"/>
                  </a:lnTo>
                  <a:lnTo>
                    <a:pt x="396" y="141"/>
                  </a:lnTo>
                  <a:lnTo>
                    <a:pt x="396" y="149"/>
                  </a:lnTo>
                  <a:lnTo>
                    <a:pt x="406" y="149"/>
                  </a:lnTo>
                  <a:lnTo>
                    <a:pt x="406" y="159"/>
                  </a:lnTo>
                  <a:lnTo>
                    <a:pt x="412" y="159"/>
                  </a:lnTo>
                  <a:lnTo>
                    <a:pt x="412" y="167"/>
                  </a:lnTo>
                  <a:lnTo>
                    <a:pt x="424" y="167"/>
                  </a:lnTo>
                  <a:lnTo>
                    <a:pt x="424" y="183"/>
                  </a:lnTo>
                  <a:lnTo>
                    <a:pt x="432" y="183"/>
                  </a:lnTo>
                  <a:lnTo>
                    <a:pt x="432" y="215"/>
                  </a:lnTo>
                  <a:lnTo>
                    <a:pt x="438" y="215"/>
                  </a:lnTo>
                  <a:lnTo>
                    <a:pt x="438" y="231"/>
                  </a:lnTo>
                  <a:lnTo>
                    <a:pt x="444" y="231"/>
                  </a:lnTo>
                  <a:lnTo>
                    <a:pt x="444" y="303"/>
                  </a:lnTo>
                  <a:lnTo>
                    <a:pt x="452" y="303"/>
                  </a:lnTo>
                  <a:lnTo>
                    <a:pt x="452" y="378"/>
                  </a:lnTo>
                  <a:lnTo>
                    <a:pt x="456" y="378"/>
                  </a:lnTo>
                  <a:lnTo>
                    <a:pt x="456" y="408"/>
                  </a:lnTo>
                  <a:lnTo>
                    <a:pt x="462" y="408"/>
                  </a:lnTo>
                  <a:lnTo>
                    <a:pt x="462" y="424"/>
                  </a:lnTo>
                  <a:lnTo>
                    <a:pt x="476" y="424"/>
                  </a:lnTo>
                  <a:lnTo>
                    <a:pt x="476" y="450"/>
                  </a:lnTo>
                  <a:lnTo>
                    <a:pt x="488" y="450"/>
                  </a:lnTo>
                  <a:lnTo>
                    <a:pt x="488" y="458"/>
                  </a:lnTo>
                  <a:lnTo>
                    <a:pt x="500" y="458"/>
                  </a:lnTo>
                  <a:lnTo>
                    <a:pt x="500" y="484"/>
                  </a:lnTo>
                  <a:lnTo>
                    <a:pt x="508" y="484"/>
                  </a:lnTo>
                  <a:lnTo>
                    <a:pt x="508" y="512"/>
                  </a:lnTo>
                  <a:lnTo>
                    <a:pt x="514" y="512"/>
                  </a:lnTo>
                  <a:lnTo>
                    <a:pt x="514" y="522"/>
                  </a:lnTo>
                  <a:lnTo>
                    <a:pt x="532" y="522"/>
                  </a:lnTo>
                  <a:lnTo>
                    <a:pt x="532" y="530"/>
                  </a:lnTo>
                  <a:lnTo>
                    <a:pt x="556" y="530"/>
                  </a:lnTo>
                  <a:lnTo>
                    <a:pt x="556" y="549"/>
                  </a:lnTo>
                  <a:lnTo>
                    <a:pt x="616" y="549"/>
                  </a:lnTo>
                  <a:lnTo>
                    <a:pt x="616" y="577"/>
                  </a:lnTo>
                  <a:lnTo>
                    <a:pt x="643" y="577"/>
                  </a:lnTo>
                  <a:lnTo>
                    <a:pt x="643" y="585"/>
                  </a:lnTo>
                  <a:lnTo>
                    <a:pt x="651" y="585"/>
                  </a:lnTo>
                  <a:lnTo>
                    <a:pt x="651" y="601"/>
                  </a:lnTo>
                  <a:lnTo>
                    <a:pt x="659" y="601"/>
                  </a:lnTo>
                  <a:lnTo>
                    <a:pt x="659" y="607"/>
                  </a:lnTo>
                  <a:lnTo>
                    <a:pt x="745" y="607"/>
                  </a:lnTo>
                  <a:lnTo>
                    <a:pt x="745" y="619"/>
                  </a:lnTo>
                  <a:lnTo>
                    <a:pt x="757" y="619"/>
                  </a:lnTo>
                  <a:lnTo>
                    <a:pt x="757" y="623"/>
                  </a:lnTo>
                  <a:lnTo>
                    <a:pt x="777" y="623"/>
                  </a:lnTo>
                  <a:lnTo>
                    <a:pt x="777" y="631"/>
                  </a:lnTo>
                  <a:lnTo>
                    <a:pt x="779" y="631"/>
                  </a:lnTo>
                  <a:lnTo>
                    <a:pt x="779" y="639"/>
                  </a:lnTo>
                  <a:lnTo>
                    <a:pt x="793" y="639"/>
                  </a:lnTo>
                  <a:lnTo>
                    <a:pt x="793" y="645"/>
                  </a:lnTo>
                  <a:lnTo>
                    <a:pt x="803" y="645"/>
                  </a:lnTo>
                  <a:lnTo>
                    <a:pt x="803" y="653"/>
                  </a:lnTo>
                  <a:lnTo>
                    <a:pt x="845" y="653"/>
                  </a:lnTo>
                  <a:lnTo>
                    <a:pt x="845" y="663"/>
                  </a:lnTo>
                  <a:lnTo>
                    <a:pt x="851" y="663"/>
                  </a:lnTo>
                  <a:lnTo>
                    <a:pt x="851" y="669"/>
                  </a:lnTo>
                  <a:lnTo>
                    <a:pt x="859" y="669"/>
                  </a:lnTo>
                  <a:lnTo>
                    <a:pt x="859" y="699"/>
                  </a:lnTo>
                  <a:lnTo>
                    <a:pt x="867" y="699"/>
                  </a:lnTo>
                  <a:lnTo>
                    <a:pt x="867" y="705"/>
                  </a:lnTo>
                  <a:lnTo>
                    <a:pt x="871" y="705"/>
                  </a:lnTo>
                  <a:lnTo>
                    <a:pt x="871" y="727"/>
                  </a:lnTo>
                  <a:lnTo>
                    <a:pt x="879" y="727"/>
                  </a:lnTo>
                  <a:lnTo>
                    <a:pt x="879" y="749"/>
                  </a:lnTo>
                  <a:lnTo>
                    <a:pt x="883" y="749"/>
                  </a:lnTo>
                  <a:lnTo>
                    <a:pt x="883" y="761"/>
                  </a:lnTo>
                  <a:lnTo>
                    <a:pt x="893" y="761"/>
                  </a:lnTo>
                  <a:lnTo>
                    <a:pt x="893" y="868"/>
                  </a:lnTo>
                  <a:lnTo>
                    <a:pt x="908" y="868"/>
                  </a:lnTo>
                  <a:lnTo>
                    <a:pt x="908" y="1002"/>
                  </a:lnTo>
                  <a:lnTo>
                    <a:pt x="914" y="1002"/>
                  </a:lnTo>
                  <a:lnTo>
                    <a:pt x="914" y="1047"/>
                  </a:lnTo>
                  <a:lnTo>
                    <a:pt x="924" y="1047"/>
                  </a:lnTo>
                  <a:lnTo>
                    <a:pt x="924" y="1107"/>
                  </a:lnTo>
                  <a:lnTo>
                    <a:pt x="936" y="1107"/>
                  </a:lnTo>
                  <a:lnTo>
                    <a:pt x="936" y="1115"/>
                  </a:lnTo>
                  <a:lnTo>
                    <a:pt x="932" y="1115"/>
                  </a:lnTo>
                  <a:lnTo>
                    <a:pt x="932" y="1119"/>
                  </a:lnTo>
                  <a:lnTo>
                    <a:pt x="938" y="1119"/>
                  </a:lnTo>
                  <a:lnTo>
                    <a:pt x="938" y="1127"/>
                  </a:lnTo>
                  <a:lnTo>
                    <a:pt x="944" y="1127"/>
                  </a:lnTo>
                  <a:lnTo>
                    <a:pt x="944" y="1171"/>
                  </a:lnTo>
                  <a:lnTo>
                    <a:pt x="966" y="1171"/>
                  </a:lnTo>
                  <a:lnTo>
                    <a:pt x="966" y="1185"/>
                  </a:lnTo>
                  <a:lnTo>
                    <a:pt x="976" y="1185"/>
                  </a:lnTo>
                  <a:lnTo>
                    <a:pt x="976" y="1201"/>
                  </a:lnTo>
                  <a:lnTo>
                    <a:pt x="1092" y="1201"/>
                  </a:lnTo>
                  <a:lnTo>
                    <a:pt x="1092" y="1213"/>
                  </a:lnTo>
                  <a:lnTo>
                    <a:pt x="1096" y="1213"/>
                  </a:lnTo>
                  <a:lnTo>
                    <a:pt x="1096" y="1219"/>
                  </a:lnTo>
                  <a:lnTo>
                    <a:pt x="1197" y="1219"/>
                  </a:lnTo>
                  <a:lnTo>
                    <a:pt x="1197" y="1231"/>
                  </a:lnTo>
                  <a:lnTo>
                    <a:pt x="1199" y="1231"/>
                  </a:lnTo>
                  <a:lnTo>
                    <a:pt x="1199" y="1240"/>
                  </a:lnTo>
                  <a:lnTo>
                    <a:pt x="1295" y="1240"/>
                  </a:lnTo>
                  <a:lnTo>
                    <a:pt x="1295" y="1252"/>
                  </a:lnTo>
                  <a:lnTo>
                    <a:pt x="1301" y="1252"/>
                  </a:lnTo>
                  <a:lnTo>
                    <a:pt x="1301" y="1260"/>
                  </a:lnTo>
                  <a:lnTo>
                    <a:pt x="1309" y="1260"/>
                  </a:lnTo>
                  <a:lnTo>
                    <a:pt x="1309" y="1266"/>
                  </a:lnTo>
                  <a:lnTo>
                    <a:pt x="1315" y="1266"/>
                  </a:lnTo>
                  <a:lnTo>
                    <a:pt x="1315" y="1276"/>
                  </a:lnTo>
                  <a:lnTo>
                    <a:pt x="1323" y="1276"/>
                  </a:lnTo>
                  <a:lnTo>
                    <a:pt x="1323" y="1308"/>
                  </a:lnTo>
                  <a:lnTo>
                    <a:pt x="1335" y="1308"/>
                  </a:lnTo>
                  <a:lnTo>
                    <a:pt x="1335" y="1314"/>
                  </a:lnTo>
                  <a:lnTo>
                    <a:pt x="1341" y="1314"/>
                  </a:lnTo>
                  <a:lnTo>
                    <a:pt x="1341" y="1360"/>
                  </a:lnTo>
                  <a:lnTo>
                    <a:pt x="1351" y="1360"/>
                  </a:lnTo>
                  <a:lnTo>
                    <a:pt x="1351" y="1388"/>
                  </a:lnTo>
                  <a:lnTo>
                    <a:pt x="1357" y="1388"/>
                  </a:lnTo>
                  <a:lnTo>
                    <a:pt x="1357" y="1406"/>
                  </a:lnTo>
                  <a:lnTo>
                    <a:pt x="1361" y="1406"/>
                  </a:lnTo>
                  <a:lnTo>
                    <a:pt x="1361" y="1414"/>
                  </a:lnTo>
                  <a:lnTo>
                    <a:pt x="1371" y="1414"/>
                  </a:lnTo>
                  <a:lnTo>
                    <a:pt x="1371" y="1442"/>
                  </a:lnTo>
                  <a:lnTo>
                    <a:pt x="1416" y="1442"/>
                  </a:lnTo>
                  <a:lnTo>
                    <a:pt x="1416" y="1475"/>
                  </a:lnTo>
                  <a:lnTo>
                    <a:pt x="1428" y="1475"/>
                  </a:lnTo>
                  <a:lnTo>
                    <a:pt x="1428" y="1493"/>
                  </a:lnTo>
                  <a:lnTo>
                    <a:pt x="1438" y="1493"/>
                  </a:lnTo>
                  <a:lnTo>
                    <a:pt x="1438" y="1499"/>
                  </a:lnTo>
                  <a:lnTo>
                    <a:pt x="1448" y="1499"/>
                  </a:lnTo>
                  <a:lnTo>
                    <a:pt x="1448" y="1517"/>
                  </a:lnTo>
                  <a:lnTo>
                    <a:pt x="1512" y="1517"/>
                  </a:lnTo>
                  <a:lnTo>
                    <a:pt x="1512" y="1531"/>
                  </a:lnTo>
                  <a:lnTo>
                    <a:pt x="1580" y="1531"/>
                  </a:lnTo>
                  <a:lnTo>
                    <a:pt x="1580" y="1551"/>
                  </a:lnTo>
                  <a:lnTo>
                    <a:pt x="1723" y="1551"/>
                  </a:lnTo>
                  <a:lnTo>
                    <a:pt x="1723" y="1561"/>
                  </a:lnTo>
                  <a:lnTo>
                    <a:pt x="1725" y="1561"/>
                  </a:lnTo>
                  <a:lnTo>
                    <a:pt x="1725" y="1569"/>
                  </a:lnTo>
                  <a:lnTo>
                    <a:pt x="1753" y="1569"/>
                  </a:lnTo>
                  <a:lnTo>
                    <a:pt x="1753" y="1585"/>
                  </a:lnTo>
                  <a:lnTo>
                    <a:pt x="1761" y="1585"/>
                  </a:lnTo>
                  <a:lnTo>
                    <a:pt x="1761" y="1593"/>
                  </a:lnTo>
                  <a:lnTo>
                    <a:pt x="1763" y="1593"/>
                  </a:lnTo>
                  <a:lnTo>
                    <a:pt x="1763" y="1601"/>
                  </a:lnTo>
                  <a:lnTo>
                    <a:pt x="1795" y="1601"/>
                  </a:lnTo>
                  <a:lnTo>
                    <a:pt x="1795" y="1619"/>
                  </a:lnTo>
                  <a:lnTo>
                    <a:pt x="1821" y="1619"/>
                  </a:lnTo>
                  <a:lnTo>
                    <a:pt x="1821" y="1627"/>
                  </a:lnTo>
                  <a:lnTo>
                    <a:pt x="1827" y="1627"/>
                  </a:lnTo>
                  <a:lnTo>
                    <a:pt x="1827" y="1641"/>
                  </a:lnTo>
                  <a:lnTo>
                    <a:pt x="2140" y="1641"/>
                  </a:lnTo>
                  <a:lnTo>
                    <a:pt x="2140" y="1657"/>
                  </a:lnTo>
                  <a:lnTo>
                    <a:pt x="2146" y="1657"/>
                  </a:lnTo>
                  <a:lnTo>
                    <a:pt x="2146" y="1673"/>
                  </a:lnTo>
                  <a:lnTo>
                    <a:pt x="2189" y="1673"/>
                  </a:lnTo>
                  <a:lnTo>
                    <a:pt x="2189" y="1685"/>
                  </a:lnTo>
                  <a:lnTo>
                    <a:pt x="2193" y="1685"/>
                  </a:lnTo>
                  <a:lnTo>
                    <a:pt x="2193" y="1696"/>
                  </a:lnTo>
                  <a:lnTo>
                    <a:pt x="2219" y="1696"/>
                  </a:lnTo>
                  <a:lnTo>
                    <a:pt x="2219" y="1702"/>
                  </a:lnTo>
                  <a:lnTo>
                    <a:pt x="2221" y="1702"/>
                  </a:lnTo>
                  <a:lnTo>
                    <a:pt x="2221" y="1714"/>
                  </a:lnTo>
                  <a:lnTo>
                    <a:pt x="2600" y="1714"/>
                  </a:lnTo>
                  <a:lnTo>
                    <a:pt x="2600" y="1728"/>
                  </a:lnTo>
                  <a:lnTo>
                    <a:pt x="2674" y="1728"/>
                  </a:lnTo>
                  <a:lnTo>
                    <a:pt x="2674" y="1740"/>
                  </a:lnTo>
                  <a:lnTo>
                    <a:pt x="2678" y="1740"/>
                  </a:lnTo>
                  <a:lnTo>
                    <a:pt x="2678" y="1752"/>
                  </a:lnTo>
                  <a:lnTo>
                    <a:pt x="3088" y="1752"/>
                  </a:lnTo>
                  <a:lnTo>
                    <a:pt x="3088" y="1766"/>
                  </a:lnTo>
                  <a:lnTo>
                    <a:pt x="3576" y="1766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Line 46">
              <a:extLst>
                <a:ext uri="{FF2B5EF4-FFF2-40B4-BE49-F238E27FC236}">
                  <a16:creationId xmlns:a16="http://schemas.microsoft.com/office/drawing/2014/main" xmlns="" id="{510C3A2A-F25E-4E6F-BCD9-957E2DC14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8675" y="4929188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Line 47">
              <a:extLst>
                <a:ext uri="{FF2B5EF4-FFF2-40B4-BE49-F238E27FC236}">
                  <a16:creationId xmlns:a16="http://schemas.microsoft.com/office/drawing/2014/main" xmlns="" id="{7098C324-461F-4229-B214-E8100CD59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1050" y="497681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8" name="Line 48">
              <a:extLst>
                <a:ext uri="{FF2B5EF4-FFF2-40B4-BE49-F238E27FC236}">
                  <a16:creationId xmlns:a16="http://schemas.microsoft.com/office/drawing/2014/main" xmlns="" id="{6A58CB48-E40E-43C6-8B59-EBF11A206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5100" y="4929188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9" name="Line 49">
              <a:extLst>
                <a:ext uri="{FF2B5EF4-FFF2-40B4-BE49-F238E27FC236}">
                  <a16:creationId xmlns:a16="http://schemas.microsoft.com/office/drawing/2014/main" xmlns="" id="{576CF38D-3A74-46E6-9669-5C82D526B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7475" y="497681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0" name="Line 50">
              <a:extLst>
                <a:ext uri="{FF2B5EF4-FFF2-40B4-BE49-F238E27FC236}">
                  <a16:creationId xmlns:a16="http://schemas.microsoft.com/office/drawing/2014/main" xmlns="" id="{2ADBA3AF-4799-4A68-AABB-C3C9D0F26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3450" y="4929188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1" name="Line 51">
              <a:extLst>
                <a:ext uri="{FF2B5EF4-FFF2-40B4-BE49-F238E27FC236}">
                  <a16:creationId xmlns:a16="http://schemas.microsoft.com/office/drawing/2014/main" xmlns="" id="{4C89B276-60EC-42FC-A2DF-CCE32B973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5825" y="497681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2" name="Line 52">
              <a:extLst>
                <a:ext uri="{FF2B5EF4-FFF2-40B4-BE49-F238E27FC236}">
                  <a16:creationId xmlns:a16="http://schemas.microsoft.com/office/drawing/2014/main" xmlns="" id="{F6F43D09-6B13-43C0-B21A-9175CCEA7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188" y="4414838"/>
              <a:ext cx="0" cy="96838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3" name="Line 53">
              <a:extLst>
                <a:ext uri="{FF2B5EF4-FFF2-40B4-BE49-F238E27FC236}">
                  <a16:creationId xmlns:a16="http://schemas.microsoft.com/office/drawing/2014/main" xmlns="" id="{8BD0EBBC-70A8-4F7E-96B5-DA9F1DF0D3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8563" y="446246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4" name="Line 54">
              <a:extLst>
                <a:ext uri="{FF2B5EF4-FFF2-40B4-BE49-F238E27FC236}">
                  <a16:creationId xmlns:a16="http://schemas.microsoft.com/office/drawing/2014/main" xmlns="" id="{55A12C69-E44E-4138-B8D3-249B88977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650" y="4032251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5" name="Line 55">
              <a:extLst>
                <a:ext uri="{FF2B5EF4-FFF2-40B4-BE49-F238E27FC236}">
                  <a16:creationId xmlns:a16="http://schemas.microsoft.com/office/drawing/2014/main" xmlns="" id="{FF78415F-DED5-4525-AAC3-EA754479B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1025" y="4079876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6" name="Line 56">
              <a:extLst>
                <a:ext uri="{FF2B5EF4-FFF2-40B4-BE49-F238E27FC236}">
                  <a16:creationId xmlns:a16="http://schemas.microsoft.com/office/drawing/2014/main" xmlns="" id="{F30EBF39-0350-4CDF-A01F-833F6A885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288" y="3089276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7" name="Line 57">
              <a:extLst>
                <a:ext uri="{FF2B5EF4-FFF2-40B4-BE49-F238E27FC236}">
                  <a16:creationId xmlns:a16="http://schemas.microsoft.com/office/drawing/2014/main" xmlns="" id="{C9A9B0ED-7D8B-4942-A4F0-BC5B7A1D9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663" y="3136901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Line 58">
              <a:extLst>
                <a:ext uri="{FF2B5EF4-FFF2-40B4-BE49-F238E27FC236}">
                  <a16:creationId xmlns:a16="http://schemas.microsoft.com/office/drawing/2014/main" xmlns="" id="{E1A62150-FC96-464A-AABC-D4E4B553C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525" y="2944813"/>
              <a:ext cx="0" cy="93663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9" name="Line 59">
              <a:extLst>
                <a:ext uri="{FF2B5EF4-FFF2-40B4-BE49-F238E27FC236}">
                  <a16:creationId xmlns:a16="http://schemas.microsoft.com/office/drawing/2014/main" xmlns="" id="{CCDE5F9E-385E-4C9D-9028-1FC40596D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4900" y="2992438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0" name="Line 60">
              <a:extLst>
                <a:ext uri="{FF2B5EF4-FFF2-40B4-BE49-F238E27FC236}">
                  <a16:creationId xmlns:a16="http://schemas.microsoft.com/office/drawing/2014/main" xmlns="" id="{466E3799-9E28-44E6-9874-150928600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600" y="2849563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Line 61">
              <a:extLst>
                <a:ext uri="{FF2B5EF4-FFF2-40B4-BE49-F238E27FC236}">
                  <a16:creationId xmlns:a16="http://schemas.microsoft.com/office/drawing/2014/main" xmlns="" id="{5F8AD1EE-570C-4909-ACFF-D16C95E22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9975" y="2897188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Line 62">
              <a:extLst>
                <a:ext uri="{FF2B5EF4-FFF2-40B4-BE49-F238E27FC236}">
                  <a16:creationId xmlns:a16="http://schemas.microsoft.com/office/drawing/2014/main" xmlns="" id="{57CCA5ED-76E4-4060-B936-400BF4B36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625" y="2744788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Line 63">
              <a:extLst>
                <a:ext uri="{FF2B5EF4-FFF2-40B4-BE49-F238E27FC236}">
                  <a16:creationId xmlns:a16="http://schemas.microsoft.com/office/drawing/2014/main" xmlns="" id="{35D8519C-6F6A-4760-AB08-08D4FB2FA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6000" y="279241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Line 64">
              <a:extLst>
                <a:ext uri="{FF2B5EF4-FFF2-40B4-BE49-F238E27FC236}">
                  <a16:creationId xmlns:a16="http://schemas.microsoft.com/office/drawing/2014/main" xmlns="" id="{C2EFA9B7-1510-4A0B-9C72-0BA7E98E1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2460626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Line 65">
              <a:extLst>
                <a:ext uri="{FF2B5EF4-FFF2-40B4-BE49-F238E27FC236}">
                  <a16:creationId xmlns:a16="http://schemas.microsoft.com/office/drawing/2014/main" xmlns="" id="{48101F9E-0DD0-4211-96D3-3253C9407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7425" y="2508251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6" name="Line 66">
              <a:extLst>
                <a:ext uri="{FF2B5EF4-FFF2-40B4-BE49-F238E27FC236}">
                  <a16:creationId xmlns:a16="http://schemas.microsoft.com/office/drawing/2014/main" xmlns="" id="{99C3CCF6-EEF2-4100-8B6B-1DC9FCA72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9725" y="2125663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7" name="Line 67">
              <a:extLst>
                <a:ext uri="{FF2B5EF4-FFF2-40B4-BE49-F238E27FC236}">
                  <a16:creationId xmlns:a16="http://schemas.microsoft.com/office/drawing/2014/main" xmlns="" id="{51857BAD-5D81-41B6-9E91-93CC91379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2100" y="2173288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8" name="Line 68">
              <a:extLst>
                <a:ext uri="{FF2B5EF4-FFF2-40B4-BE49-F238E27FC236}">
                  <a16:creationId xmlns:a16="http://schemas.microsoft.com/office/drawing/2014/main" xmlns="" id="{1B14D79A-55AB-4CD6-A46A-FC8E6A7EA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800" y="2125663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9" name="Line 69">
              <a:extLst>
                <a:ext uri="{FF2B5EF4-FFF2-40B4-BE49-F238E27FC236}">
                  <a16:creationId xmlns:a16="http://schemas.microsoft.com/office/drawing/2014/main" xmlns="" id="{00471F24-12C2-40C5-921B-BF3A7FE9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4175" y="2173288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75DAE89C-479F-4919-B7FA-1204263A3A28}"/>
              </a:ext>
            </a:extLst>
          </p:cNvPr>
          <p:cNvGrpSpPr/>
          <p:nvPr/>
        </p:nvGrpSpPr>
        <p:grpSpPr>
          <a:xfrm>
            <a:off x="1619250" y="1747821"/>
            <a:ext cx="4943475" cy="2832100"/>
            <a:chOff x="1619250" y="2179638"/>
            <a:chExt cx="4943475" cy="2832100"/>
          </a:xfrm>
        </p:grpSpPr>
        <p:sp>
          <p:nvSpPr>
            <p:cNvPr id="281" name="Freeform 70">
              <a:extLst>
                <a:ext uri="{FF2B5EF4-FFF2-40B4-BE49-F238E27FC236}">
                  <a16:creationId xmlns:a16="http://schemas.microsoft.com/office/drawing/2014/main" xmlns="" id="{3F533D5F-FCE0-4E65-A4EC-74333D070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179638"/>
              <a:ext cx="4895850" cy="2784475"/>
            </a:xfrm>
            <a:custGeom>
              <a:avLst/>
              <a:gdLst>
                <a:gd name="T0" fmla="*/ 137 w 1536"/>
                <a:gd name="T1" fmla="*/ 0 h 873"/>
                <a:gd name="T2" fmla="*/ 183 w 1536"/>
                <a:gd name="T3" fmla="*/ 17 h 873"/>
                <a:gd name="T4" fmla="*/ 185 w 1536"/>
                <a:gd name="T5" fmla="*/ 19 h 873"/>
                <a:gd name="T6" fmla="*/ 197 w 1536"/>
                <a:gd name="T7" fmla="*/ 31 h 873"/>
                <a:gd name="T8" fmla="*/ 200 w 1536"/>
                <a:gd name="T9" fmla="*/ 45 h 873"/>
                <a:gd name="T10" fmla="*/ 204 w 1536"/>
                <a:gd name="T11" fmla="*/ 48 h 873"/>
                <a:gd name="T12" fmla="*/ 208 w 1536"/>
                <a:gd name="T13" fmla="*/ 82 h 873"/>
                <a:gd name="T14" fmla="*/ 212 w 1536"/>
                <a:gd name="T15" fmla="*/ 87 h 873"/>
                <a:gd name="T16" fmla="*/ 214 w 1536"/>
                <a:gd name="T17" fmla="*/ 102 h 873"/>
                <a:gd name="T18" fmla="*/ 220 w 1536"/>
                <a:gd name="T19" fmla="*/ 139 h 873"/>
                <a:gd name="T20" fmla="*/ 224 w 1536"/>
                <a:gd name="T21" fmla="*/ 190 h 873"/>
                <a:gd name="T22" fmla="*/ 229 w 1536"/>
                <a:gd name="T23" fmla="*/ 298 h 873"/>
                <a:gd name="T24" fmla="*/ 240 w 1536"/>
                <a:gd name="T25" fmla="*/ 314 h 873"/>
                <a:gd name="T26" fmla="*/ 244 w 1536"/>
                <a:gd name="T27" fmla="*/ 318 h 873"/>
                <a:gd name="T28" fmla="*/ 250 w 1536"/>
                <a:gd name="T29" fmla="*/ 346 h 873"/>
                <a:gd name="T30" fmla="*/ 253 w 1536"/>
                <a:gd name="T31" fmla="*/ 358 h 873"/>
                <a:gd name="T32" fmla="*/ 256 w 1536"/>
                <a:gd name="T33" fmla="*/ 364 h 873"/>
                <a:gd name="T34" fmla="*/ 259 w 1536"/>
                <a:gd name="T35" fmla="*/ 367 h 873"/>
                <a:gd name="T36" fmla="*/ 262 w 1536"/>
                <a:gd name="T37" fmla="*/ 398 h 873"/>
                <a:gd name="T38" fmla="*/ 349 w 1536"/>
                <a:gd name="T39" fmla="*/ 418 h 873"/>
                <a:gd name="T40" fmla="*/ 371 w 1536"/>
                <a:gd name="T41" fmla="*/ 433 h 873"/>
                <a:gd name="T42" fmla="*/ 422 w 1536"/>
                <a:gd name="T43" fmla="*/ 452 h 873"/>
                <a:gd name="T44" fmla="*/ 434 w 1536"/>
                <a:gd name="T45" fmla="*/ 470 h 873"/>
                <a:gd name="T46" fmla="*/ 436 w 1536"/>
                <a:gd name="T47" fmla="*/ 488 h 873"/>
                <a:gd name="T48" fmla="*/ 440 w 1536"/>
                <a:gd name="T49" fmla="*/ 516 h 873"/>
                <a:gd name="T50" fmla="*/ 452 w 1536"/>
                <a:gd name="T51" fmla="*/ 521 h 873"/>
                <a:gd name="T52" fmla="*/ 455 w 1536"/>
                <a:gd name="T53" fmla="*/ 562 h 873"/>
                <a:gd name="T54" fmla="*/ 469 w 1536"/>
                <a:gd name="T55" fmla="*/ 614 h 873"/>
                <a:gd name="T56" fmla="*/ 484 w 1536"/>
                <a:gd name="T57" fmla="*/ 634 h 873"/>
                <a:gd name="T58" fmla="*/ 528 w 1536"/>
                <a:gd name="T59" fmla="*/ 650 h 873"/>
                <a:gd name="T60" fmla="*/ 552 w 1536"/>
                <a:gd name="T61" fmla="*/ 670 h 873"/>
                <a:gd name="T62" fmla="*/ 644 w 1536"/>
                <a:gd name="T63" fmla="*/ 692 h 873"/>
                <a:gd name="T64" fmla="*/ 660 w 1536"/>
                <a:gd name="T65" fmla="*/ 713 h 873"/>
                <a:gd name="T66" fmla="*/ 663 w 1536"/>
                <a:gd name="T67" fmla="*/ 732 h 873"/>
                <a:gd name="T68" fmla="*/ 667 w 1536"/>
                <a:gd name="T69" fmla="*/ 735 h 873"/>
                <a:gd name="T70" fmla="*/ 669 w 1536"/>
                <a:gd name="T71" fmla="*/ 751 h 873"/>
                <a:gd name="T72" fmla="*/ 673 w 1536"/>
                <a:gd name="T73" fmla="*/ 756 h 873"/>
                <a:gd name="T74" fmla="*/ 683 w 1536"/>
                <a:gd name="T75" fmla="*/ 771 h 873"/>
                <a:gd name="T76" fmla="*/ 684 w 1536"/>
                <a:gd name="T77" fmla="*/ 789 h 873"/>
                <a:gd name="T78" fmla="*/ 688 w 1536"/>
                <a:gd name="T79" fmla="*/ 793 h 873"/>
                <a:gd name="T80" fmla="*/ 778 w 1536"/>
                <a:gd name="T81" fmla="*/ 833 h 873"/>
                <a:gd name="T82" fmla="*/ 781 w 1536"/>
                <a:gd name="T83" fmla="*/ 837 h 873"/>
                <a:gd name="T84" fmla="*/ 972 w 1536"/>
                <a:gd name="T85" fmla="*/ 854 h 873"/>
                <a:gd name="T86" fmla="*/ 1536 w 1536"/>
                <a:gd name="T87" fmla="*/ 87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6" h="873">
                  <a:moveTo>
                    <a:pt x="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9" y="298"/>
                    <a:pt x="229" y="298"/>
                    <a:pt x="229" y="29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0" y="318"/>
                    <a:pt x="240" y="318"/>
                    <a:pt x="240" y="318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50" y="346"/>
                    <a:pt x="250" y="346"/>
                    <a:pt x="250" y="346"/>
                  </a:cubicBezTo>
                  <a:cubicBezTo>
                    <a:pt x="250" y="358"/>
                    <a:pt x="250" y="358"/>
                    <a:pt x="250" y="358"/>
                  </a:cubicBezTo>
                  <a:cubicBezTo>
                    <a:pt x="253" y="358"/>
                    <a:pt x="253" y="358"/>
                    <a:pt x="253" y="358"/>
                  </a:cubicBezTo>
                  <a:cubicBezTo>
                    <a:pt x="253" y="364"/>
                    <a:pt x="253" y="364"/>
                    <a:pt x="253" y="364"/>
                  </a:cubicBezTo>
                  <a:cubicBezTo>
                    <a:pt x="256" y="364"/>
                    <a:pt x="256" y="364"/>
                    <a:pt x="256" y="364"/>
                  </a:cubicBezTo>
                  <a:cubicBezTo>
                    <a:pt x="256" y="367"/>
                    <a:pt x="256" y="367"/>
                    <a:pt x="256" y="367"/>
                  </a:cubicBezTo>
                  <a:cubicBezTo>
                    <a:pt x="259" y="367"/>
                    <a:pt x="259" y="367"/>
                    <a:pt x="259" y="367"/>
                  </a:cubicBezTo>
                  <a:cubicBezTo>
                    <a:pt x="259" y="398"/>
                    <a:pt x="259" y="398"/>
                    <a:pt x="259" y="398"/>
                  </a:cubicBezTo>
                  <a:cubicBezTo>
                    <a:pt x="262" y="398"/>
                    <a:pt x="262" y="398"/>
                    <a:pt x="262" y="398"/>
                  </a:cubicBezTo>
                  <a:cubicBezTo>
                    <a:pt x="262" y="418"/>
                    <a:pt x="262" y="418"/>
                    <a:pt x="262" y="418"/>
                  </a:cubicBezTo>
                  <a:cubicBezTo>
                    <a:pt x="349" y="418"/>
                    <a:pt x="349" y="418"/>
                    <a:pt x="349" y="418"/>
                  </a:cubicBezTo>
                  <a:cubicBezTo>
                    <a:pt x="349" y="433"/>
                    <a:pt x="349" y="433"/>
                    <a:pt x="349" y="433"/>
                  </a:cubicBezTo>
                  <a:cubicBezTo>
                    <a:pt x="371" y="433"/>
                    <a:pt x="371" y="433"/>
                    <a:pt x="371" y="433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422" y="452"/>
                    <a:pt x="422" y="452"/>
                    <a:pt x="422" y="452"/>
                  </a:cubicBezTo>
                  <a:cubicBezTo>
                    <a:pt x="422" y="470"/>
                    <a:pt x="422" y="470"/>
                    <a:pt x="422" y="470"/>
                  </a:cubicBezTo>
                  <a:cubicBezTo>
                    <a:pt x="434" y="470"/>
                    <a:pt x="434" y="470"/>
                    <a:pt x="434" y="470"/>
                  </a:cubicBezTo>
                  <a:cubicBezTo>
                    <a:pt x="434" y="488"/>
                    <a:pt x="434" y="488"/>
                    <a:pt x="434" y="488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6" y="516"/>
                    <a:pt x="436" y="516"/>
                    <a:pt x="436" y="516"/>
                  </a:cubicBezTo>
                  <a:cubicBezTo>
                    <a:pt x="440" y="516"/>
                    <a:pt x="440" y="516"/>
                    <a:pt x="440" y="516"/>
                  </a:cubicBezTo>
                  <a:cubicBezTo>
                    <a:pt x="440" y="516"/>
                    <a:pt x="440" y="521"/>
                    <a:pt x="440" y="521"/>
                  </a:cubicBezTo>
                  <a:cubicBezTo>
                    <a:pt x="440" y="521"/>
                    <a:pt x="452" y="521"/>
                    <a:pt x="452" y="521"/>
                  </a:cubicBezTo>
                  <a:cubicBezTo>
                    <a:pt x="452" y="562"/>
                    <a:pt x="452" y="562"/>
                    <a:pt x="452" y="562"/>
                  </a:cubicBezTo>
                  <a:cubicBezTo>
                    <a:pt x="455" y="562"/>
                    <a:pt x="455" y="562"/>
                    <a:pt x="455" y="562"/>
                  </a:cubicBezTo>
                  <a:cubicBezTo>
                    <a:pt x="455" y="614"/>
                    <a:pt x="455" y="614"/>
                    <a:pt x="455" y="614"/>
                  </a:cubicBezTo>
                  <a:cubicBezTo>
                    <a:pt x="469" y="614"/>
                    <a:pt x="469" y="614"/>
                    <a:pt x="469" y="614"/>
                  </a:cubicBezTo>
                  <a:cubicBezTo>
                    <a:pt x="469" y="634"/>
                    <a:pt x="469" y="634"/>
                    <a:pt x="469" y="634"/>
                  </a:cubicBezTo>
                  <a:cubicBezTo>
                    <a:pt x="484" y="634"/>
                    <a:pt x="484" y="634"/>
                    <a:pt x="484" y="634"/>
                  </a:cubicBezTo>
                  <a:cubicBezTo>
                    <a:pt x="484" y="650"/>
                    <a:pt x="484" y="650"/>
                    <a:pt x="484" y="650"/>
                  </a:cubicBezTo>
                  <a:cubicBezTo>
                    <a:pt x="528" y="650"/>
                    <a:pt x="528" y="650"/>
                    <a:pt x="528" y="650"/>
                  </a:cubicBezTo>
                  <a:cubicBezTo>
                    <a:pt x="528" y="670"/>
                    <a:pt x="528" y="670"/>
                    <a:pt x="528" y="670"/>
                  </a:cubicBezTo>
                  <a:cubicBezTo>
                    <a:pt x="552" y="670"/>
                    <a:pt x="552" y="670"/>
                    <a:pt x="552" y="670"/>
                  </a:cubicBezTo>
                  <a:cubicBezTo>
                    <a:pt x="552" y="692"/>
                    <a:pt x="552" y="692"/>
                    <a:pt x="552" y="692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44" y="713"/>
                    <a:pt x="644" y="713"/>
                    <a:pt x="644" y="713"/>
                  </a:cubicBezTo>
                  <a:cubicBezTo>
                    <a:pt x="660" y="713"/>
                    <a:pt x="660" y="713"/>
                    <a:pt x="660" y="713"/>
                  </a:cubicBezTo>
                  <a:cubicBezTo>
                    <a:pt x="660" y="732"/>
                    <a:pt x="660" y="732"/>
                    <a:pt x="660" y="732"/>
                  </a:cubicBezTo>
                  <a:cubicBezTo>
                    <a:pt x="663" y="732"/>
                    <a:pt x="663" y="732"/>
                    <a:pt x="663" y="732"/>
                  </a:cubicBezTo>
                  <a:cubicBezTo>
                    <a:pt x="663" y="735"/>
                    <a:pt x="663" y="735"/>
                    <a:pt x="663" y="735"/>
                  </a:cubicBezTo>
                  <a:cubicBezTo>
                    <a:pt x="667" y="735"/>
                    <a:pt x="667" y="735"/>
                    <a:pt x="667" y="735"/>
                  </a:cubicBezTo>
                  <a:cubicBezTo>
                    <a:pt x="667" y="751"/>
                    <a:pt x="667" y="751"/>
                    <a:pt x="667" y="751"/>
                  </a:cubicBezTo>
                  <a:cubicBezTo>
                    <a:pt x="669" y="751"/>
                    <a:pt x="669" y="751"/>
                    <a:pt x="669" y="751"/>
                  </a:cubicBezTo>
                  <a:cubicBezTo>
                    <a:pt x="669" y="756"/>
                    <a:pt x="669" y="756"/>
                    <a:pt x="669" y="756"/>
                  </a:cubicBezTo>
                  <a:cubicBezTo>
                    <a:pt x="673" y="756"/>
                    <a:pt x="673" y="756"/>
                    <a:pt x="673" y="756"/>
                  </a:cubicBezTo>
                  <a:cubicBezTo>
                    <a:pt x="673" y="771"/>
                    <a:pt x="673" y="771"/>
                    <a:pt x="673" y="771"/>
                  </a:cubicBezTo>
                  <a:cubicBezTo>
                    <a:pt x="683" y="771"/>
                    <a:pt x="683" y="771"/>
                    <a:pt x="683" y="771"/>
                  </a:cubicBezTo>
                  <a:cubicBezTo>
                    <a:pt x="683" y="789"/>
                    <a:pt x="683" y="789"/>
                    <a:pt x="683" y="789"/>
                  </a:cubicBezTo>
                  <a:cubicBezTo>
                    <a:pt x="684" y="789"/>
                    <a:pt x="684" y="789"/>
                    <a:pt x="684" y="789"/>
                  </a:cubicBezTo>
                  <a:cubicBezTo>
                    <a:pt x="684" y="793"/>
                    <a:pt x="684" y="793"/>
                    <a:pt x="684" y="793"/>
                  </a:cubicBezTo>
                  <a:cubicBezTo>
                    <a:pt x="688" y="793"/>
                    <a:pt x="688" y="793"/>
                    <a:pt x="688" y="793"/>
                  </a:cubicBezTo>
                  <a:cubicBezTo>
                    <a:pt x="688" y="833"/>
                    <a:pt x="688" y="833"/>
                    <a:pt x="688" y="833"/>
                  </a:cubicBezTo>
                  <a:cubicBezTo>
                    <a:pt x="778" y="833"/>
                    <a:pt x="778" y="833"/>
                    <a:pt x="778" y="833"/>
                  </a:cubicBezTo>
                  <a:cubicBezTo>
                    <a:pt x="778" y="837"/>
                    <a:pt x="778" y="837"/>
                    <a:pt x="778" y="837"/>
                  </a:cubicBezTo>
                  <a:cubicBezTo>
                    <a:pt x="781" y="837"/>
                    <a:pt x="781" y="837"/>
                    <a:pt x="781" y="837"/>
                  </a:cubicBezTo>
                  <a:cubicBezTo>
                    <a:pt x="781" y="854"/>
                    <a:pt x="781" y="854"/>
                    <a:pt x="781" y="854"/>
                  </a:cubicBezTo>
                  <a:cubicBezTo>
                    <a:pt x="972" y="854"/>
                    <a:pt x="972" y="854"/>
                    <a:pt x="972" y="854"/>
                  </a:cubicBezTo>
                  <a:cubicBezTo>
                    <a:pt x="972" y="873"/>
                    <a:pt x="972" y="873"/>
                    <a:pt x="972" y="873"/>
                  </a:cubicBezTo>
                  <a:cubicBezTo>
                    <a:pt x="1536" y="873"/>
                    <a:pt x="1536" y="873"/>
                    <a:pt x="1536" y="873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" name="Line 71">
              <a:extLst>
                <a:ext uri="{FF2B5EF4-FFF2-40B4-BE49-F238E27FC236}">
                  <a16:creationId xmlns:a16="http://schemas.microsoft.com/office/drawing/2014/main" xmlns="" id="{2E9D46F1-56EB-420F-A9D1-650736782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5100" y="4916488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" name="Line 72">
              <a:extLst>
                <a:ext uri="{FF2B5EF4-FFF2-40B4-BE49-F238E27FC236}">
                  <a16:creationId xmlns:a16="http://schemas.microsoft.com/office/drawing/2014/main" xmlns="" id="{AA3D4E57-FB2C-4D30-A9E1-42094A2DF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7475" y="496411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" name="Line 73">
              <a:extLst>
                <a:ext uri="{FF2B5EF4-FFF2-40B4-BE49-F238E27FC236}">
                  <a16:creationId xmlns:a16="http://schemas.microsoft.com/office/drawing/2014/main" xmlns="" id="{9D8B1809-1B39-4C17-BF95-AAA24BCEE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800" y="4205288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" name="Line 74">
              <a:extLst>
                <a:ext uri="{FF2B5EF4-FFF2-40B4-BE49-F238E27FC236}">
                  <a16:creationId xmlns:a16="http://schemas.microsoft.com/office/drawing/2014/main" xmlns="" id="{4538C876-F585-4026-82FF-8334FAED6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8175" y="4252913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" name="Line 75">
              <a:extLst>
                <a:ext uri="{FF2B5EF4-FFF2-40B4-BE49-F238E27FC236}">
                  <a16:creationId xmlns:a16="http://schemas.microsoft.com/office/drawing/2014/main" xmlns="" id="{0924B16E-8F00-4FF9-BB8A-11F555FCF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300" y="3228976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Line 76">
              <a:extLst>
                <a:ext uri="{FF2B5EF4-FFF2-40B4-BE49-F238E27FC236}">
                  <a16:creationId xmlns:a16="http://schemas.microsoft.com/office/drawing/2014/main" xmlns="" id="{DEBE6032-30A7-438A-A97B-9AB8E035F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675" y="3276601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Line 77">
              <a:extLst>
                <a:ext uri="{FF2B5EF4-FFF2-40B4-BE49-F238E27FC236}">
                  <a16:creationId xmlns:a16="http://schemas.microsoft.com/office/drawing/2014/main" xmlns="" id="{034255E9-28B5-41F3-8945-C46FD5F9B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675" y="3136901"/>
              <a:ext cx="0" cy="9207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Line 78">
              <a:extLst>
                <a:ext uri="{FF2B5EF4-FFF2-40B4-BE49-F238E27FC236}">
                  <a16:creationId xmlns:a16="http://schemas.microsoft.com/office/drawing/2014/main" xmlns="" id="{4B0443AF-E4B2-4FE3-A04C-D3CF8BE4F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5050" y="3184526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Line 79">
              <a:extLst>
                <a:ext uri="{FF2B5EF4-FFF2-40B4-BE49-F238E27FC236}">
                  <a16:creationId xmlns:a16="http://schemas.microsoft.com/office/drawing/2014/main" xmlns="" id="{819CD5A2-55BF-40B8-B66D-C6E854887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625" y="3082926"/>
              <a:ext cx="0" cy="9525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Line 80">
              <a:extLst>
                <a:ext uri="{FF2B5EF4-FFF2-40B4-BE49-F238E27FC236}">
                  <a16:creationId xmlns:a16="http://schemas.microsoft.com/office/drawing/2014/main" xmlns="" id="{01C56BF1-2E4F-4467-BF79-D5082BC44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6000" y="3130551"/>
              <a:ext cx="9525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9C26F6F0-E407-4A1D-B890-69506F864E8D}"/>
              </a:ext>
            </a:extLst>
          </p:cNvPr>
          <p:cNvCxnSpPr>
            <a:cxnSpLocks/>
          </p:cNvCxnSpPr>
          <p:nvPr/>
        </p:nvCxnSpPr>
        <p:spPr>
          <a:xfrm rot="10800000">
            <a:off x="4046220" y="2917031"/>
            <a:ext cx="17621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xmlns="" id="{12415155-1389-4C4A-AF56-E4D8641088EE}"/>
              </a:ext>
            </a:extLst>
          </p:cNvPr>
          <p:cNvCxnSpPr>
            <a:cxnSpLocks/>
          </p:cNvCxnSpPr>
          <p:nvPr/>
        </p:nvCxnSpPr>
        <p:spPr>
          <a:xfrm rot="10800000">
            <a:off x="4046220" y="2643188"/>
            <a:ext cx="176212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</p:cxnSp>
      <p:graphicFrame>
        <p:nvGraphicFramePr>
          <p:cNvPr id="294" name="Table 293">
            <a:extLst>
              <a:ext uri="{FF2B5EF4-FFF2-40B4-BE49-F238E27FC236}">
                <a16:creationId xmlns:a16="http://schemas.microsoft.com/office/drawing/2014/main" xmlns="" id="{6314150C-B9A3-476D-B27A-CFAFDC63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492367"/>
              </p:ext>
            </p:extLst>
          </p:nvPr>
        </p:nvGraphicFramePr>
        <p:xfrm>
          <a:off x="4302137" y="2222137"/>
          <a:ext cx="3528000" cy="1280160"/>
        </p:xfrm>
        <a:graphic>
          <a:graphicData uri="http://schemas.openxmlformats.org/drawingml/2006/table">
            <a:tbl>
              <a:tblPr firstRow="1" bandRow="1"/>
              <a:tblGrid>
                <a:gridCol w="1091130">
                  <a:extLst>
                    <a:ext uri="{9D8B030D-6E8A-4147-A177-3AD203B41FA5}">
                      <a16:colId xmlns:a16="http://schemas.microsoft.com/office/drawing/2014/main" xmlns="" val="3783602282"/>
                    </a:ext>
                  </a:extLst>
                </a:gridCol>
                <a:gridCol w="1052503">
                  <a:extLst>
                    <a:ext uri="{9D8B030D-6E8A-4147-A177-3AD203B41FA5}">
                      <a16:colId xmlns:a16="http://schemas.microsoft.com/office/drawing/2014/main" xmlns="" val="2905167718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xmlns="" val="1998092642"/>
                    </a:ext>
                  </a:extLst>
                </a:gridCol>
                <a:gridCol w="664839">
                  <a:extLst>
                    <a:ext uri="{9D8B030D-6E8A-4147-A177-3AD203B41FA5}">
                      <a16:colId xmlns:a16="http://schemas.microsoft.com/office/drawing/2014/main" xmlns="" val="2948043181"/>
                    </a:ext>
                  </a:extLst>
                </a:gridCol>
              </a:tblGrid>
              <a:tr h="26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GB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800" marR="288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8607811"/>
                  </a:ext>
                </a:extLst>
              </a:tr>
              <a:tr h="26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Tivantinib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" marR="28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653243"/>
                  </a:ext>
                </a:extLst>
              </a:tr>
              <a:tr h="26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" marR="2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326095"/>
                  </a:ext>
                </a:extLst>
              </a:tr>
              <a:tr h="26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(95%CI); p-value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" marR="2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 (0.51,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1.02); </a:t>
                      </a:r>
                      <a:br>
                        <a:rPr lang="en-US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0.065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" marR="2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856906"/>
                  </a:ext>
                </a:extLst>
              </a:tr>
            </a:tbl>
          </a:graphicData>
        </a:graphic>
      </p:graphicFrame>
      <p:graphicFrame>
        <p:nvGraphicFramePr>
          <p:cNvPr id="29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0764757"/>
              </p:ext>
            </p:extLst>
          </p:nvPr>
        </p:nvGraphicFramePr>
        <p:xfrm>
          <a:off x="372903" y="5400341"/>
          <a:ext cx="8408987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28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0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0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0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[95%CI]</a:t>
                      </a:r>
                      <a:endParaRPr lang="en-GB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Tivantinib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(n=134)</a:t>
                      </a:r>
                      <a:endParaRPr lang="en-GB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(n=61)</a:t>
                      </a:r>
                      <a:endParaRPr lang="en-GB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Difference, % (95%CI)</a:t>
                      </a:r>
                      <a:endParaRPr lang="en-GB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(0.7) [0.0, 4.1]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 [0.0, 8.8]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 (-4.4, 2.6)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DCR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(61.9) [53.2, 70.2]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(55.7) [42.4, 68.5]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(-8.7, 21.1)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58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evaluate efficacy and safety with 1L CT + demcizumab (a humanized, anti-DLL4 antibody) vs. placebo in patients with metastatic pancreatic cancer</a:t>
            </a:r>
            <a:endParaRPr lang="en-US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620PD: YOSEMITE: A 3 arm double-blind randomized phase 2 study of gemcitabine, paclitaxel protein-bound particles for injectable suspension, and placebo (GAP) versus gemcitabine, paclitaxel protein-bound particles for injectable suspension and either 1 or 2 truncated courses of demcizumab (GAD) – </a:t>
            </a:r>
            <a:r>
              <a:rPr lang="en-GB" dirty="0" err="1" smtClean="0"/>
              <a:t>Cubillo</a:t>
            </a:r>
            <a:r>
              <a:rPr lang="en-GB" dirty="0" smtClean="0"/>
              <a:t> </a:t>
            </a:r>
            <a:r>
              <a:rPr lang="en-GB" dirty="0" err="1" smtClean="0"/>
              <a:t>Gracian</a:t>
            </a:r>
            <a:r>
              <a:rPr lang="en-GB" dirty="0" smtClean="0"/>
              <a:t> A, et al</a:t>
            </a:r>
            <a:endParaRPr lang="en-GB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4" y="6096000"/>
            <a:ext cx="4012143" cy="487363"/>
          </a:xfrm>
        </p:spPr>
        <p:txBody>
          <a:bodyPr/>
          <a:lstStyle/>
          <a:p>
            <a:r>
              <a:rPr lang="en-US" spc="-40" dirty="0" smtClean="0"/>
              <a:t>*Nab-paclitaxel </a:t>
            </a:r>
            <a:r>
              <a:rPr lang="en-GB" spc="-40" dirty="0" smtClean="0"/>
              <a:t>125 mg/m</a:t>
            </a:r>
            <a:r>
              <a:rPr lang="en-GB" spc="-40" baseline="30000" dirty="0" smtClean="0"/>
              <a:t>2</a:t>
            </a:r>
            <a:r>
              <a:rPr lang="en-GB" spc="-40" dirty="0" smtClean="0"/>
              <a:t> IV D1, 8, 15 per 28-D cycle</a:t>
            </a:r>
            <a:r>
              <a:rPr lang="en-US" spc="-40" dirty="0" smtClean="0"/>
              <a:t> </a:t>
            </a:r>
            <a:r>
              <a:rPr lang="en-US" spc="-40" dirty="0"/>
              <a:t>+ gemcitabine </a:t>
            </a:r>
            <a:r>
              <a:rPr lang="en-US" spc="-40" dirty="0" smtClean="0"/>
              <a:t>1000 mg/m</a:t>
            </a:r>
            <a:r>
              <a:rPr lang="en-GB" spc="-40" baseline="30000" dirty="0"/>
              <a:t>2</a:t>
            </a:r>
            <a:r>
              <a:rPr lang="en-US" spc="-40" dirty="0" smtClean="0"/>
              <a:t> </a:t>
            </a:r>
            <a:r>
              <a:rPr lang="en-GB" spc="-40" dirty="0"/>
              <a:t>IV D1</a:t>
            </a:r>
            <a:r>
              <a:rPr lang="en-GB" spc="-40" dirty="0" smtClean="0"/>
              <a:t>, 8, 15 </a:t>
            </a:r>
            <a:r>
              <a:rPr lang="en-GB" spc="-40" dirty="0"/>
              <a:t>per 28-D </a:t>
            </a:r>
            <a:r>
              <a:rPr lang="en-GB" spc="-40" dirty="0" smtClean="0"/>
              <a:t>cycle</a:t>
            </a:r>
            <a:r>
              <a:rPr lang="en-US" spc="-40" dirty="0" smtClean="0"/>
              <a:t>;</a:t>
            </a:r>
            <a:r>
              <a:rPr lang="en-US" spc="-40" dirty="0" smtClean="0">
                <a:solidFill>
                  <a:srgbClr val="000000"/>
                </a:solidFill>
              </a:rPr>
              <a:t> </a:t>
            </a:r>
            <a:r>
              <a:rPr lang="en-GB" altLang="zh-CN" spc="-40" baseline="30000" dirty="0" smtClean="0">
                <a:solidFill>
                  <a:srgbClr val="000000"/>
                </a:solidFill>
                <a:ea typeface="SimSun" pitchFamily="2" charset="-122"/>
              </a:rPr>
              <a:t>†</a:t>
            </a:r>
            <a:r>
              <a:rPr lang="en-US" spc="-40" dirty="0" smtClean="0"/>
              <a:t>CT + placebo x3, CT x3, CT + placebo x3, then CT; </a:t>
            </a:r>
            <a:r>
              <a:rPr lang="en-US" spc="-40" baseline="30000" dirty="0" smtClean="0"/>
              <a:t>‡</a:t>
            </a:r>
            <a:r>
              <a:rPr lang="en-US" spc="-40" dirty="0" smtClean="0"/>
              <a:t>CT + demcizumab x3, CT x3, CT + placebo x3, then CT; </a:t>
            </a:r>
            <a:r>
              <a:rPr lang="en-GB" altLang="zh-CN" spc="-40" baseline="30000" dirty="0" smtClean="0">
                <a:ea typeface="SimSun" pitchFamily="2" charset="-122"/>
              </a:rPr>
              <a:t>#</a:t>
            </a:r>
            <a:r>
              <a:rPr lang="en-US" spc="-40" dirty="0" smtClean="0"/>
              <a:t>CT + demcizumab x3, CT x3, CT + demcizumab x3, then CT</a:t>
            </a:r>
            <a:endParaRPr lang="en-US" spc="-40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64037" y="6096000"/>
            <a:ext cx="4614839" cy="487363"/>
          </a:xfrm>
        </p:spPr>
        <p:txBody>
          <a:bodyPr/>
          <a:lstStyle/>
          <a:p>
            <a:r>
              <a:rPr lang="fr-FR" dirty="0" err="1"/>
              <a:t>Cubillo</a:t>
            </a:r>
            <a:r>
              <a:rPr lang="fr-FR" dirty="0"/>
              <a:t> </a:t>
            </a:r>
            <a:r>
              <a:rPr lang="fr-FR" dirty="0" smtClean="0"/>
              <a:t>Gracian A,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620PD </a:t>
            </a:r>
            <a:endParaRPr lang="en-US" dirty="0"/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941537" y="3342521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32" name="AutoShape 15"/>
          <p:cNvCxnSpPr>
            <a:cxnSpLocks noChangeShapeType="1"/>
            <a:stCxn id="31" idx="0"/>
            <a:endCxn id="41" idx="1"/>
          </p:cNvCxnSpPr>
          <p:nvPr/>
        </p:nvCxnSpPr>
        <p:spPr bwMode="auto">
          <a:xfrm rot="5400000" flipH="1" flipV="1">
            <a:off x="4202816" y="2680028"/>
            <a:ext cx="693012" cy="631974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3" name="AutoShape 16"/>
          <p:cNvCxnSpPr>
            <a:cxnSpLocks noChangeShapeType="1"/>
            <a:stCxn id="31" idx="4"/>
            <a:endCxn id="39" idx="1"/>
          </p:cNvCxnSpPr>
          <p:nvPr/>
        </p:nvCxnSpPr>
        <p:spPr bwMode="auto">
          <a:xfrm rot="16200000" flipH="1">
            <a:off x="4215585" y="3944471"/>
            <a:ext cx="667474" cy="631974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8172707" y="4329876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8172707" y="2385190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6" name="AutoShape 19"/>
          <p:cNvCxnSpPr>
            <a:cxnSpLocks noChangeShapeType="1"/>
            <a:stCxn id="42" idx="3"/>
            <a:endCxn id="31" idx="2"/>
          </p:cNvCxnSpPr>
          <p:nvPr/>
        </p:nvCxnSpPr>
        <p:spPr bwMode="auto">
          <a:xfrm flipV="1">
            <a:off x="3684814" y="3634621"/>
            <a:ext cx="256723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7" name="AutoShape 20"/>
          <p:cNvCxnSpPr>
            <a:cxnSpLocks noChangeShapeType="1"/>
            <a:stCxn id="39" idx="3"/>
            <a:endCxn id="34" idx="1"/>
          </p:cNvCxnSpPr>
          <p:nvPr/>
        </p:nvCxnSpPr>
        <p:spPr bwMode="auto">
          <a:xfrm>
            <a:off x="7882467" y="4594195"/>
            <a:ext cx="290240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8" name="AutoShape 21"/>
          <p:cNvCxnSpPr>
            <a:cxnSpLocks noChangeShapeType="1"/>
            <a:stCxn id="41" idx="3"/>
            <a:endCxn id="35" idx="1"/>
          </p:cNvCxnSpPr>
          <p:nvPr/>
        </p:nvCxnSpPr>
        <p:spPr bwMode="auto">
          <a:xfrm>
            <a:off x="7884247" y="2649509"/>
            <a:ext cx="288460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4865309" y="4183827"/>
            <a:ext cx="3017158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Arm 3: </a:t>
            </a: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CT* + 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demcizumab / demcizumab </a:t>
            </a: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3.5 mg/kg IV q2w</a:t>
            </a:r>
            <a:r>
              <a:rPr lang="en-GB" altLang="zh-CN" baseline="30000" dirty="0">
                <a:solidFill>
                  <a:srgbClr val="4D4D4D"/>
                </a:solidFill>
                <a:ea typeface="SimSun" pitchFamily="2" charset="-122"/>
              </a:rPr>
              <a:t>† </a:t>
            </a: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(n=65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4865309" y="2239140"/>
            <a:ext cx="3018938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Arm 1: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CT* + placebo / placebo IV q2w</a:t>
            </a:r>
            <a:r>
              <a:rPr lang="en-GB" altLang="zh-CN" baseline="30000" dirty="0">
                <a:solidFill>
                  <a:srgbClr val="FFFFFF"/>
                </a:solidFill>
                <a:ea typeface="SimSun" pitchFamily="2" charset="-122"/>
              </a:rPr>
              <a:t>#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(n=68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365124" y="2952640"/>
            <a:ext cx="3319690" cy="13639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1L metastatic pancreatic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ductal adenocarcinoma</a:t>
            </a:r>
            <a:endParaRPr lang="en-GB" altLang="zh-CN" i="1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(n=204)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43" name="Rectangle 9"/>
          <p:cNvSpPr txBox="1">
            <a:spLocks noChangeArrowheads="1"/>
          </p:cNvSpPr>
          <p:nvPr/>
        </p:nvSpPr>
        <p:spPr bwMode="auto">
          <a:xfrm>
            <a:off x="365124" y="5024027"/>
            <a:ext cx="4130676" cy="7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ENDPOINT(S)</a:t>
            </a:r>
          </a:p>
          <a:p>
            <a:r>
              <a:rPr lang="en-GB" smtClean="0"/>
              <a:t>PFS</a:t>
            </a:r>
            <a:endParaRPr lang="en-GB" dirty="0"/>
          </a:p>
        </p:txBody>
      </p:sp>
      <p:sp>
        <p:nvSpPr>
          <p:cNvPr id="44" name="Content Placeholder 26"/>
          <p:cNvSpPr txBox="1">
            <a:spLocks/>
          </p:cNvSpPr>
          <p:nvPr/>
        </p:nvSpPr>
        <p:spPr>
          <a:xfrm>
            <a:off x="4648200" y="5024027"/>
            <a:ext cx="4130675" cy="796517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Response</a:t>
            </a:r>
            <a:r>
              <a:rPr lang="en-GB" dirty="0"/>
              <a:t>, </a:t>
            </a:r>
            <a:r>
              <a:rPr lang="en-GB" dirty="0" smtClean="0"/>
              <a:t>survival, safety</a:t>
            </a:r>
            <a:endParaRPr lang="en-GB" dirty="0"/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8172707" y="3370303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6" name="AutoShape 21"/>
          <p:cNvCxnSpPr>
            <a:cxnSpLocks noChangeShapeType="1"/>
            <a:stCxn id="47" idx="3"/>
            <a:endCxn id="45" idx="1"/>
          </p:cNvCxnSpPr>
          <p:nvPr/>
        </p:nvCxnSpPr>
        <p:spPr bwMode="auto">
          <a:xfrm>
            <a:off x="7884247" y="3634622"/>
            <a:ext cx="288460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4865309" y="3224253"/>
            <a:ext cx="3018938" cy="820737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Arm 2: CT* + demcizumab </a:t>
            </a:r>
            <a:b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</a:b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3.5 mg/kg IV q2w / placebo IV q2w</a:t>
            </a:r>
            <a:r>
              <a:rPr lang="en-US" baseline="30000" dirty="0" smtClean="0">
                <a:solidFill>
                  <a:srgbClr val="4D4D4D"/>
                </a:solidFill>
              </a:rPr>
              <a:t>‡</a:t>
            </a:r>
            <a:r>
              <a:rPr lang="en-GB" dirty="0" smtClean="0">
                <a:solidFill>
                  <a:srgbClr val="4D4D4D"/>
                </a:solidFill>
                <a:ea typeface="SimSun" pitchFamily="2" charset="-122"/>
              </a:rPr>
              <a:t> 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(n=71)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  <p:cxnSp>
        <p:nvCxnSpPr>
          <p:cNvPr id="48" name="AutoShape 19"/>
          <p:cNvCxnSpPr>
            <a:cxnSpLocks noChangeShapeType="1"/>
            <a:stCxn id="31" idx="6"/>
            <a:endCxn id="47" idx="1"/>
          </p:cNvCxnSpPr>
          <p:nvPr/>
        </p:nvCxnSpPr>
        <p:spPr bwMode="auto">
          <a:xfrm>
            <a:off x="4525132" y="3634621"/>
            <a:ext cx="340177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18529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52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Tivantinib 120 mg bid did not show a significant benefit as a 2L therapy for c-MET high HCC in Japanese patients </a:t>
            </a:r>
          </a:p>
          <a:p>
            <a:r>
              <a:rPr lang="en-GB" b="1" dirty="0"/>
              <a:t>Neutropenia was the most frequent TEAE, and it was mostly manageable</a:t>
            </a:r>
          </a:p>
          <a:p>
            <a:r>
              <a:rPr lang="en-GB" b="1" dirty="0"/>
              <a:t>Overall tolerability was consistent with previous safety findings</a:t>
            </a:r>
          </a:p>
          <a:p>
            <a:endParaRPr lang="en-US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619O: JET-HCC: A phase 3 randomized, double-blind, placebo-controlled study of </a:t>
            </a:r>
            <a:r>
              <a:rPr lang="en-US" dirty="0" err="1"/>
              <a:t>tivantinib</a:t>
            </a:r>
            <a:r>
              <a:rPr lang="en-US" dirty="0"/>
              <a:t> as a second-line therapy in patients with c-Met high hepatocellular carcinoma – Kobayashi I, et al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816475" cy="4873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*One patient died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sepsis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febrile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neutropenia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Kobayashi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619O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3604557"/>
              </p:ext>
            </p:extLst>
          </p:nvPr>
        </p:nvGraphicFramePr>
        <p:xfrm>
          <a:off x="369888" y="1589263"/>
          <a:ext cx="8408987" cy="31013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5052"/>
                <a:gridCol w="1475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2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frequent TEAEs, n (%)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Tivantinib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(n=133)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 (n=61)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2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grades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3–4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grades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3–4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(44.4)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(31.6)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(6.6)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Febrile neutropenia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8* (6.0)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8* (6.0)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WBC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 decreased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(37.6)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(24.8)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(33.8)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(14.3)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(8.2)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Alopecia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(17.3)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(3.3)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appetite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(17.3)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(2.3)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(14.8)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(3.3)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Pyrexia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(16.5)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(0.8)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(8.2)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Malaise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(15.0)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(11.5)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1972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 decreased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(13.5)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(7.5)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8110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investigate the efficacy and safety of </a:t>
            </a:r>
            <a:r>
              <a:rPr lang="en-US" dirty="0"/>
              <a:t>muparfostat* as adjuvant therapy in patients with HV-HCC</a:t>
            </a:r>
            <a:r>
              <a:rPr lang="en-GB" dirty="0"/>
              <a:t> receiving surgical resection</a:t>
            </a:r>
            <a:endParaRPr lang="en-US" b="1" dirty="0"/>
          </a:p>
          <a:p>
            <a:endParaRPr lang="en-GB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624PD: </a:t>
            </a:r>
            <a:r>
              <a:rPr lang="en-US" dirty="0"/>
              <a:t>A phase III trial of muparfostat (PI-88) as adjuvant therapy in patients with hepatitis virus related hepatocellular carcinoma (HV-HCC) after </a:t>
            </a:r>
            <a:r>
              <a:rPr lang="en-US" dirty="0" smtClean="0"/>
              <a:t>resection – Chen P, et al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283075" cy="487363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GB" dirty="0"/>
              <a:t>An oligosaccharides-mimicking </a:t>
            </a:r>
            <a:r>
              <a:rPr lang="en-GB" dirty="0" err="1"/>
              <a:t>heparan</a:t>
            </a:r>
            <a:r>
              <a:rPr lang="en-GB" dirty="0"/>
              <a:t> sulphate that antagonizes </a:t>
            </a:r>
            <a:r>
              <a:rPr lang="en-GB" dirty="0" err="1"/>
              <a:t>angiogenic</a:t>
            </a:r>
            <a:r>
              <a:rPr lang="en-GB" dirty="0"/>
              <a:t> growth factors and blocks </a:t>
            </a:r>
            <a:r>
              <a:rPr lang="en-GB" dirty="0" err="1"/>
              <a:t>heparanase</a:t>
            </a:r>
            <a:r>
              <a:rPr lang="en-GB" dirty="0"/>
              <a:t>; </a:t>
            </a:r>
            <a:r>
              <a:rPr lang="en-GB" baseline="30000" dirty="0" smtClean="0"/>
              <a:t>†</a:t>
            </a:r>
            <a:r>
              <a:rPr lang="en-GB" dirty="0" smtClean="0"/>
              <a:t>4-days on/3-days off, 3-weeks on/1-week off</a:t>
            </a:r>
            <a:endParaRPr lang="en-US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smtClean="0"/>
              <a:t>Chen P</a:t>
            </a:r>
            <a:r>
              <a:rPr lang="fr-FR" dirty="0"/>
              <a:t>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624PD</a:t>
            </a:r>
            <a:endParaRPr lang="en-US" dirty="0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3941537" y="3497580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</a:p>
          <a:p>
            <a:pPr algn="ctr"/>
            <a:r>
              <a:rPr lang="en-GB" altLang="zh-CN" b="1" dirty="0" smtClean="0">
                <a:solidFill>
                  <a:srgbClr val="043882"/>
                </a:solidFill>
                <a:ea typeface="SimSun" pitchFamily="2" charset="-122"/>
              </a:rPr>
              <a:t>1:1</a:t>
            </a:r>
            <a:endParaRPr lang="en-GB" altLang="zh-CN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52" name="AutoShape 15"/>
          <p:cNvCxnSpPr>
            <a:cxnSpLocks noChangeShapeType="1"/>
            <a:stCxn id="51" idx="0"/>
            <a:endCxn id="56" idx="1"/>
          </p:cNvCxnSpPr>
          <p:nvPr/>
        </p:nvCxnSpPr>
        <p:spPr bwMode="auto">
          <a:xfrm rot="5400000" flipH="1" flipV="1">
            <a:off x="4217370" y="2849641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8116435" y="2569356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54" name="AutoShape 19"/>
          <p:cNvCxnSpPr>
            <a:cxnSpLocks noChangeShapeType="1"/>
            <a:stCxn id="58" idx="3"/>
            <a:endCxn id="51" idx="2"/>
          </p:cNvCxnSpPr>
          <p:nvPr/>
        </p:nvCxnSpPr>
        <p:spPr bwMode="auto">
          <a:xfrm flipV="1">
            <a:off x="3684814" y="3789680"/>
            <a:ext cx="256723" cy="2455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5" name="AutoShape 21"/>
          <p:cNvCxnSpPr>
            <a:cxnSpLocks noChangeShapeType="1"/>
            <a:stCxn id="56" idx="3"/>
            <a:endCxn id="53" idx="1"/>
          </p:cNvCxnSpPr>
          <p:nvPr/>
        </p:nvCxnSpPr>
        <p:spPr bwMode="auto">
          <a:xfrm>
            <a:off x="7543800" y="2833675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6" name="AutoShape 8"/>
          <p:cNvSpPr>
            <a:spLocks noChangeArrowheads="1"/>
          </p:cNvSpPr>
          <p:nvPr/>
        </p:nvSpPr>
        <p:spPr bwMode="auto">
          <a:xfrm>
            <a:off x="4865310" y="2423306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Muparfostat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160 mg/day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(n=258)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365124" y="2791604"/>
            <a:ext cx="3319690" cy="200106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Surgical resection for HV-HCC 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Asia-Pacific region (Taiwan,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Korea, China, 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Hong-Kong)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(n=519)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9" name="Rectangle 9"/>
          <p:cNvSpPr txBox="1">
            <a:spLocks noChangeArrowheads="1"/>
          </p:cNvSpPr>
          <p:nvPr/>
        </p:nvSpPr>
        <p:spPr bwMode="auto">
          <a:xfrm>
            <a:off x="365124" y="530545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ENDPOINT(S)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DFS</a:t>
            </a:r>
          </a:p>
        </p:txBody>
      </p:sp>
      <p:sp>
        <p:nvSpPr>
          <p:cNvPr id="60" name="Content Placeholder 26"/>
          <p:cNvSpPr txBox="1">
            <a:spLocks/>
          </p:cNvSpPr>
          <p:nvPr/>
        </p:nvSpPr>
        <p:spPr>
          <a:xfrm>
            <a:off x="4648200" y="5305456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OS, TTR, safety</a:t>
            </a:r>
            <a:endParaRPr lang="en-GB" dirty="0"/>
          </a:p>
        </p:txBody>
      </p:sp>
      <p:cxnSp>
        <p:nvCxnSpPr>
          <p:cNvPr id="61" name="AutoShape 16"/>
          <p:cNvCxnSpPr>
            <a:cxnSpLocks noChangeShapeType="1"/>
            <a:stCxn id="51" idx="4"/>
            <a:endCxn id="64" idx="1"/>
          </p:cNvCxnSpPr>
          <p:nvPr/>
        </p:nvCxnSpPr>
        <p:spPr bwMode="auto">
          <a:xfrm rot="16200000" flipH="1">
            <a:off x="4215319" y="4099795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8116435" y="4485467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63" name="AutoShape 20"/>
          <p:cNvCxnSpPr>
            <a:cxnSpLocks noChangeShapeType="1"/>
            <a:stCxn id="64" idx="3"/>
            <a:endCxn id="62" idx="1"/>
          </p:cNvCxnSpPr>
          <p:nvPr/>
        </p:nvCxnSpPr>
        <p:spPr bwMode="auto">
          <a:xfrm>
            <a:off x="7542220" y="4749786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4865310" y="4339418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Placebo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(n=261)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6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44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624PD: </a:t>
            </a:r>
            <a:r>
              <a:rPr lang="en-US" dirty="0"/>
              <a:t>A phase III trial of muparfostat (PI-88) as adjuvant therapy in patients with hepatitis virus related hepatocellular carcinoma (HV-HCC) after </a:t>
            </a:r>
            <a:r>
              <a:rPr lang="en-US" dirty="0" smtClean="0"/>
              <a:t>resection – Chen P, et al</a:t>
            </a:r>
            <a:endParaRPr lang="en-US" dirty="0"/>
          </a:p>
        </p:txBody>
      </p:sp>
      <p:sp>
        <p:nvSpPr>
          <p:cNvPr id="44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Chen P</a:t>
            </a:r>
            <a:r>
              <a:rPr lang="fr-FR" dirty="0"/>
              <a:t>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624PD</a:t>
            </a:r>
            <a:endParaRPr lang="en-US" dirty="0"/>
          </a:p>
        </p:txBody>
      </p:sp>
      <p:graphicFrame>
        <p:nvGraphicFramePr>
          <p:cNvPr id="45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552742"/>
              </p:ext>
            </p:extLst>
          </p:nvPr>
        </p:nvGraphicFramePr>
        <p:xfrm>
          <a:off x="369888" y="4979743"/>
          <a:ext cx="8408988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2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2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2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5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HCC tumour vascular invasion subtype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altLang="zh-CN" sz="1400" noProof="0" dirty="0" smtClean="0">
                          <a:solidFill>
                            <a:srgbClr val="FFFFFF"/>
                          </a:solidFill>
                          <a:ea typeface="SimSun" pitchFamily="2" charset="-122"/>
                        </a:rPr>
                        <a:t>Muparfostat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altLang="zh-CN" sz="1400" noProof="0" dirty="0" smtClean="0">
                          <a:solidFill>
                            <a:srgbClr val="FFFFFF"/>
                          </a:solidFill>
                          <a:ea typeface="SimSun" pitchFamily="2" charset="-122"/>
                        </a:rPr>
                        <a:t>(n=261)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(n=258)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(n=519)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Macro, n (%)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(8.4)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(7.0)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(7.7)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Micro, n (%)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 (40.2)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 (41.1)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211 (40.7)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Absent, n (%)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 (51.3)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 (51.9)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268 (51.6)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1" name="TextBox 450"/>
          <p:cNvSpPr txBox="1"/>
          <p:nvPr/>
        </p:nvSpPr>
        <p:spPr>
          <a:xfrm>
            <a:off x="1664336" y="1522884"/>
            <a:ext cx="581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D4D"/>
                </a:solidFill>
              </a:rPr>
              <a:t>DFS – overall population</a:t>
            </a:r>
          </a:p>
        </p:txBody>
      </p:sp>
      <p:sp>
        <p:nvSpPr>
          <p:cNvPr id="453" name="Freeform: Shape 10">
            <a:extLst>
              <a:ext uri="{FF2B5EF4-FFF2-40B4-BE49-F238E27FC236}">
                <a16:creationId xmlns="" xmlns:a16="http://schemas.microsoft.com/office/drawing/2014/main" id="{E26C323E-3160-41BF-A329-EB6A8468E1A8}"/>
              </a:ext>
            </a:extLst>
          </p:cNvPr>
          <p:cNvSpPr/>
          <p:nvPr/>
        </p:nvSpPr>
        <p:spPr>
          <a:xfrm>
            <a:off x="1306830" y="1760135"/>
            <a:ext cx="7396300" cy="2042198"/>
          </a:xfrm>
          <a:custGeom>
            <a:avLst/>
            <a:gdLst>
              <a:gd name="connsiteX0" fmla="*/ 0 w 2813050"/>
              <a:gd name="connsiteY0" fmla="*/ 0 h 2806700"/>
              <a:gd name="connsiteX1" fmla="*/ 0 w 2813050"/>
              <a:gd name="connsiteY1" fmla="*/ 2806700 h 2806700"/>
              <a:gd name="connsiteX2" fmla="*/ 2813050 w 2813050"/>
              <a:gd name="connsiteY2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2806700">
                <a:moveTo>
                  <a:pt x="0" y="0"/>
                </a:moveTo>
                <a:lnTo>
                  <a:pt x="0" y="2806700"/>
                </a:lnTo>
                <a:lnTo>
                  <a:pt x="2813050" y="2806700"/>
                </a:lnTo>
              </a:path>
            </a:pathLst>
          </a:cu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54" name="TextBox 453">
            <a:extLst>
              <a:ext uri="{FF2B5EF4-FFF2-40B4-BE49-F238E27FC236}">
                <a16:creationId xmlns="" xmlns:a16="http://schemas.microsoft.com/office/drawing/2014/main" id="{38E9FD44-F780-4B3A-BBFD-5BFCDCF54725}"/>
              </a:ext>
            </a:extLst>
          </p:cNvPr>
          <p:cNvSpPr txBox="1"/>
          <p:nvPr/>
        </p:nvSpPr>
        <p:spPr>
          <a:xfrm>
            <a:off x="864461" y="1634134"/>
            <a:ext cx="321169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en-GB" sz="1400" dirty="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="" xmlns:a16="http://schemas.microsoft.com/office/drawing/2014/main" id="{C39F5FBB-4AAC-49E7-ABD7-C325B8C2BDCB}"/>
              </a:ext>
            </a:extLst>
          </p:cNvPr>
          <p:cNvSpPr txBox="1"/>
          <p:nvPr/>
        </p:nvSpPr>
        <p:spPr>
          <a:xfrm>
            <a:off x="864461" y="2040663"/>
            <a:ext cx="321169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en-GB" sz="1400" dirty="0">
                <a:solidFill>
                  <a:srgbClr val="000000"/>
                </a:solidFill>
              </a:rPr>
              <a:t>0.8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="" xmlns:a16="http://schemas.microsoft.com/office/drawing/2014/main" id="{AC2BB0AE-BDC8-4872-8700-364BBEF45E6F}"/>
              </a:ext>
            </a:extLst>
          </p:cNvPr>
          <p:cNvSpPr txBox="1"/>
          <p:nvPr/>
        </p:nvSpPr>
        <p:spPr>
          <a:xfrm>
            <a:off x="864461" y="2447191"/>
            <a:ext cx="321169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en-GB" sz="1400" dirty="0">
                <a:solidFill>
                  <a:srgbClr val="000000"/>
                </a:solidFill>
              </a:rPr>
              <a:t>0.6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="" xmlns:a16="http://schemas.microsoft.com/office/drawing/2014/main" id="{4A72C008-97B8-4C6B-8DB1-ADBBA5963B61}"/>
              </a:ext>
            </a:extLst>
          </p:cNvPr>
          <p:cNvSpPr txBox="1"/>
          <p:nvPr/>
        </p:nvSpPr>
        <p:spPr>
          <a:xfrm>
            <a:off x="864461" y="2853720"/>
            <a:ext cx="321169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en-GB" sz="1400" dirty="0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="" xmlns:a16="http://schemas.microsoft.com/office/drawing/2014/main" id="{9669BD93-5B1A-427F-B0CD-4E2FFF678CD2}"/>
              </a:ext>
            </a:extLst>
          </p:cNvPr>
          <p:cNvSpPr txBox="1"/>
          <p:nvPr/>
        </p:nvSpPr>
        <p:spPr>
          <a:xfrm>
            <a:off x="864461" y="3260249"/>
            <a:ext cx="321169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en-GB" sz="1400" dirty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="" xmlns:a16="http://schemas.microsoft.com/office/drawing/2014/main" id="{E4666023-E036-4F96-ADD7-C51CB6814BAA}"/>
              </a:ext>
            </a:extLst>
          </p:cNvPr>
          <p:cNvSpPr txBox="1"/>
          <p:nvPr/>
        </p:nvSpPr>
        <p:spPr>
          <a:xfrm>
            <a:off x="864461" y="3666777"/>
            <a:ext cx="321169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en-GB" sz="1400" dirty="0">
                <a:solidFill>
                  <a:srgbClr val="000000"/>
                </a:solidFill>
              </a:rPr>
              <a:t>0.0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="" xmlns:a16="http://schemas.microsoft.com/office/drawing/2014/main" id="{A5F7A875-0B49-4765-8DB1-B75F1C876B13}"/>
              </a:ext>
            </a:extLst>
          </p:cNvPr>
          <p:cNvCxnSpPr>
            <a:cxnSpLocks/>
          </p:cNvCxnSpPr>
          <p:nvPr/>
        </p:nvCxnSpPr>
        <p:spPr>
          <a:xfrm rot="5400000">
            <a:off x="1267477" y="3831438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>
            <a:extLst>
              <a:ext uri="{FF2B5EF4-FFF2-40B4-BE49-F238E27FC236}">
                <a16:creationId xmlns="" xmlns:a16="http://schemas.microsoft.com/office/drawing/2014/main" id="{FA49A7C8-01AC-4C6D-955E-24E93AF53FD4}"/>
              </a:ext>
            </a:extLst>
          </p:cNvPr>
          <p:cNvSpPr txBox="1"/>
          <p:nvPr/>
        </p:nvSpPr>
        <p:spPr>
          <a:xfrm>
            <a:off x="1121399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0</a:t>
            </a:r>
          </a:p>
          <a:p>
            <a:pPr algn="ctr"/>
            <a:endParaRPr lang="en-GB" sz="1400" dirty="0" smtClean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258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261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62" name="Straight Connector 461">
            <a:extLst>
              <a:ext uri="{FF2B5EF4-FFF2-40B4-BE49-F238E27FC236}">
                <a16:creationId xmlns="" xmlns:a16="http://schemas.microsoft.com/office/drawing/2014/main" id="{4FA6073B-4F33-48D7-856D-D5F625805892}"/>
              </a:ext>
            </a:extLst>
          </p:cNvPr>
          <p:cNvCxnSpPr>
            <a:cxnSpLocks/>
          </p:cNvCxnSpPr>
          <p:nvPr/>
        </p:nvCxnSpPr>
        <p:spPr>
          <a:xfrm rot="5400000">
            <a:off x="2399464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Box 462">
            <a:extLst>
              <a:ext uri="{FF2B5EF4-FFF2-40B4-BE49-F238E27FC236}">
                <a16:creationId xmlns="" xmlns:a16="http://schemas.microsoft.com/office/drawing/2014/main" id="{BEDF9749-E381-42F1-8175-73780491021B}"/>
              </a:ext>
            </a:extLst>
          </p:cNvPr>
          <p:cNvSpPr txBox="1"/>
          <p:nvPr/>
        </p:nvSpPr>
        <p:spPr>
          <a:xfrm>
            <a:off x="2254987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24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208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220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64" name="Straight Connector 463">
            <a:extLst>
              <a:ext uri="{FF2B5EF4-FFF2-40B4-BE49-F238E27FC236}">
                <a16:creationId xmlns="" xmlns:a16="http://schemas.microsoft.com/office/drawing/2014/main" id="{E91DE08B-B591-4F04-AF50-56C0CE8BA4EB}"/>
              </a:ext>
            </a:extLst>
          </p:cNvPr>
          <p:cNvCxnSpPr>
            <a:cxnSpLocks/>
          </p:cNvCxnSpPr>
          <p:nvPr/>
        </p:nvCxnSpPr>
        <p:spPr>
          <a:xfrm rot="5400000">
            <a:off x="3548489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xtBox 464">
            <a:extLst>
              <a:ext uri="{FF2B5EF4-FFF2-40B4-BE49-F238E27FC236}">
                <a16:creationId xmlns="" xmlns:a16="http://schemas.microsoft.com/office/drawing/2014/main" id="{1A2CE538-27A8-4814-BC6A-F558A4EFC9D8}"/>
              </a:ext>
            </a:extLst>
          </p:cNvPr>
          <p:cNvSpPr txBox="1"/>
          <p:nvPr/>
        </p:nvSpPr>
        <p:spPr>
          <a:xfrm>
            <a:off x="3403380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48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175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190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="" xmlns:a16="http://schemas.microsoft.com/office/drawing/2014/main" id="{12AA7762-8D71-48B6-AF2E-6AC75B8244EF}"/>
              </a:ext>
            </a:extLst>
          </p:cNvPr>
          <p:cNvCxnSpPr>
            <a:cxnSpLocks/>
          </p:cNvCxnSpPr>
          <p:nvPr/>
        </p:nvCxnSpPr>
        <p:spPr>
          <a:xfrm rot="5400000">
            <a:off x="5811880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xtBox 466">
            <a:extLst>
              <a:ext uri="{FF2B5EF4-FFF2-40B4-BE49-F238E27FC236}">
                <a16:creationId xmlns="" xmlns:a16="http://schemas.microsoft.com/office/drawing/2014/main" id="{38F5A885-B218-4088-8E41-A398F2D6E256}"/>
              </a:ext>
            </a:extLst>
          </p:cNvPr>
          <p:cNvSpPr txBox="1"/>
          <p:nvPr/>
        </p:nvSpPr>
        <p:spPr>
          <a:xfrm>
            <a:off x="5721198" y="3876257"/>
            <a:ext cx="271475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96</a:t>
            </a:r>
          </a:p>
          <a:p>
            <a:pPr algn="ctr"/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80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97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68" name="Straight Connector 467">
            <a:extLst>
              <a:ext uri="{FF2B5EF4-FFF2-40B4-BE49-F238E27FC236}">
                <a16:creationId xmlns="" xmlns:a16="http://schemas.microsoft.com/office/drawing/2014/main" id="{E2CC8B50-A144-4043-BF20-EE1330FA05AC}"/>
              </a:ext>
            </a:extLst>
          </p:cNvPr>
          <p:cNvCxnSpPr>
            <a:cxnSpLocks/>
          </p:cNvCxnSpPr>
          <p:nvPr/>
        </p:nvCxnSpPr>
        <p:spPr>
          <a:xfrm rot="5400000">
            <a:off x="6956566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="" xmlns:a16="http://schemas.microsoft.com/office/drawing/2014/main" id="{A04ED975-B373-4191-9BA0-C3BCDC434EBF}"/>
              </a:ext>
            </a:extLst>
          </p:cNvPr>
          <p:cNvSpPr txBox="1"/>
          <p:nvPr/>
        </p:nvSpPr>
        <p:spPr>
          <a:xfrm>
            <a:off x="6816733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120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45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54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70" name="Straight Connector 469">
            <a:extLst>
              <a:ext uri="{FF2B5EF4-FFF2-40B4-BE49-F238E27FC236}">
                <a16:creationId xmlns="" xmlns:a16="http://schemas.microsoft.com/office/drawing/2014/main" id="{C17DECFC-B53F-4A2F-8EE0-D7075D930FE5}"/>
              </a:ext>
            </a:extLst>
          </p:cNvPr>
          <p:cNvCxnSpPr>
            <a:cxnSpLocks/>
          </p:cNvCxnSpPr>
          <p:nvPr/>
        </p:nvCxnSpPr>
        <p:spPr>
          <a:xfrm rot="5400000">
            <a:off x="8650981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xtBox 470">
            <a:extLst>
              <a:ext uri="{FF2B5EF4-FFF2-40B4-BE49-F238E27FC236}">
                <a16:creationId xmlns="" xmlns:a16="http://schemas.microsoft.com/office/drawing/2014/main" id="{80D61079-BB90-4C49-BF64-AD05DDBBF3E3}"/>
              </a:ext>
            </a:extLst>
          </p:cNvPr>
          <p:cNvSpPr txBox="1"/>
          <p:nvPr/>
        </p:nvSpPr>
        <p:spPr>
          <a:xfrm>
            <a:off x="8504904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156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0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="" xmlns:a16="http://schemas.microsoft.com/office/drawing/2014/main" id="{90E75EBF-421A-4A3F-A19E-BB3553048113}"/>
              </a:ext>
            </a:extLst>
          </p:cNvPr>
          <p:cNvSpPr txBox="1"/>
          <p:nvPr/>
        </p:nvSpPr>
        <p:spPr>
          <a:xfrm>
            <a:off x="4472144" y="4090055"/>
            <a:ext cx="1071117" cy="251990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Time, weeks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="" xmlns:a16="http://schemas.microsoft.com/office/drawing/2014/main" id="{E02BC7D2-1C58-47CF-A1C7-B4A0A1744DD3}"/>
              </a:ext>
            </a:extLst>
          </p:cNvPr>
          <p:cNvSpPr txBox="1"/>
          <p:nvPr/>
        </p:nvSpPr>
        <p:spPr>
          <a:xfrm rot="16200000">
            <a:off x="-432234" y="2623562"/>
            <a:ext cx="2015115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DFS probability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="" xmlns:a16="http://schemas.microsoft.com/office/drawing/2014/main" id="{BC07F4EB-C90D-410D-A0CC-9D48DF9EFE75}"/>
              </a:ext>
            </a:extLst>
          </p:cNvPr>
          <p:cNvSpPr txBox="1"/>
          <p:nvPr/>
        </p:nvSpPr>
        <p:spPr>
          <a:xfrm>
            <a:off x="7396524" y="3517641"/>
            <a:ext cx="1355105" cy="225074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Log rank </a:t>
            </a:r>
            <a:r>
              <a:rPr lang="en-US" sz="1200" dirty="0">
                <a:solidFill>
                  <a:srgbClr val="000000"/>
                </a:solidFill>
              </a:rPr>
              <a:t>p=0.1222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="" xmlns:a16="http://schemas.microsoft.com/office/drawing/2014/main" id="{EBE142C8-7DE3-45D5-B72E-CF4FBBAA8728}"/>
              </a:ext>
            </a:extLst>
          </p:cNvPr>
          <p:cNvSpPr txBox="1"/>
          <p:nvPr/>
        </p:nvSpPr>
        <p:spPr>
          <a:xfrm>
            <a:off x="7814243" y="2893581"/>
            <a:ext cx="883823" cy="548062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Muparfostat</a:t>
            </a:r>
          </a:p>
          <a:p>
            <a:r>
              <a:rPr lang="en-US" sz="1200" dirty="0">
                <a:solidFill>
                  <a:srgbClr val="000000"/>
                </a:solidFill>
              </a:rPr>
              <a:t>Placebo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Censored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="" xmlns:a16="http://schemas.microsoft.com/office/drawing/2014/main" id="{F929096A-5E32-41F8-8BD5-3455F873E7AC}"/>
              </a:ext>
            </a:extLst>
          </p:cNvPr>
          <p:cNvCxnSpPr/>
          <p:nvPr/>
        </p:nvCxnSpPr>
        <p:spPr>
          <a:xfrm>
            <a:off x="7587423" y="3033771"/>
            <a:ext cx="188092" cy="0"/>
          </a:xfrm>
          <a:prstGeom prst="line">
            <a:avLst/>
          </a:prstGeom>
          <a:ln w="28575" cap="sq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="" xmlns:a16="http://schemas.microsoft.com/office/drawing/2014/main" id="{C43A925A-B859-444B-9CB2-A3ABF7BF5F86}"/>
              </a:ext>
            </a:extLst>
          </p:cNvPr>
          <p:cNvCxnSpPr/>
          <p:nvPr/>
        </p:nvCxnSpPr>
        <p:spPr>
          <a:xfrm>
            <a:off x="7587423" y="3204337"/>
            <a:ext cx="188092" cy="0"/>
          </a:xfrm>
          <a:prstGeom prst="line">
            <a:avLst/>
          </a:prstGeom>
          <a:ln w="28575" cap="sq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="" xmlns:a16="http://schemas.microsoft.com/office/drawing/2014/main" id="{38E2A80C-D070-42D9-9358-BD06D61E0E59}"/>
              </a:ext>
            </a:extLst>
          </p:cNvPr>
          <p:cNvCxnSpPr/>
          <p:nvPr/>
        </p:nvCxnSpPr>
        <p:spPr>
          <a:xfrm>
            <a:off x="1225172" y="1759809"/>
            <a:ext cx="90000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="" xmlns:a16="http://schemas.microsoft.com/office/drawing/2014/main" id="{F2330F3A-FB82-4884-9FA6-E8D6CB8F244A}"/>
              </a:ext>
            </a:extLst>
          </p:cNvPr>
          <p:cNvCxnSpPr/>
          <p:nvPr/>
        </p:nvCxnSpPr>
        <p:spPr>
          <a:xfrm>
            <a:off x="1225172" y="2168314"/>
            <a:ext cx="90000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="" xmlns:a16="http://schemas.microsoft.com/office/drawing/2014/main" id="{31AF5375-A905-4CD0-84C1-29F9A1D9C6AE}"/>
              </a:ext>
            </a:extLst>
          </p:cNvPr>
          <p:cNvCxnSpPr/>
          <p:nvPr/>
        </p:nvCxnSpPr>
        <p:spPr>
          <a:xfrm>
            <a:off x="1225172" y="2576819"/>
            <a:ext cx="90000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="" xmlns:a16="http://schemas.microsoft.com/office/drawing/2014/main" id="{80B6FC35-D2D2-4F11-9F67-4BE325E88477}"/>
              </a:ext>
            </a:extLst>
          </p:cNvPr>
          <p:cNvCxnSpPr/>
          <p:nvPr/>
        </p:nvCxnSpPr>
        <p:spPr>
          <a:xfrm>
            <a:off x="1225172" y="2985325"/>
            <a:ext cx="90000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="" xmlns:a16="http://schemas.microsoft.com/office/drawing/2014/main" id="{C038EE67-16A4-4753-8783-0573559F898F}"/>
              </a:ext>
            </a:extLst>
          </p:cNvPr>
          <p:cNvCxnSpPr/>
          <p:nvPr/>
        </p:nvCxnSpPr>
        <p:spPr>
          <a:xfrm>
            <a:off x="1225172" y="3393830"/>
            <a:ext cx="90000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="" xmlns:a16="http://schemas.microsoft.com/office/drawing/2014/main" id="{1E332546-1648-45D3-8761-C4AF89FEBF36}"/>
              </a:ext>
            </a:extLst>
          </p:cNvPr>
          <p:cNvCxnSpPr/>
          <p:nvPr/>
        </p:nvCxnSpPr>
        <p:spPr>
          <a:xfrm>
            <a:off x="1225172" y="3802333"/>
            <a:ext cx="90000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="" xmlns:a16="http://schemas.microsoft.com/office/drawing/2014/main" id="{1219A294-D754-4579-8605-310C7E35CA6C}"/>
              </a:ext>
            </a:extLst>
          </p:cNvPr>
          <p:cNvCxnSpPr>
            <a:cxnSpLocks/>
          </p:cNvCxnSpPr>
          <p:nvPr/>
        </p:nvCxnSpPr>
        <p:spPr>
          <a:xfrm rot="5400000">
            <a:off x="7642116" y="3391741"/>
            <a:ext cx="78707" cy="0"/>
          </a:xfrm>
          <a:prstGeom prst="line">
            <a:avLst/>
          </a:prstGeom>
          <a:ln w="127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="" xmlns:a16="http://schemas.microsoft.com/office/drawing/2014/main" id="{331BEDFE-1F51-436B-BC73-07A7C8308870}"/>
              </a:ext>
            </a:extLst>
          </p:cNvPr>
          <p:cNvCxnSpPr>
            <a:cxnSpLocks/>
          </p:cNvCxnSpPr>
          <p:nvPr/>
        </p:nvCxnSpPr>
        <p:spPr>
          <a:xfrm>
            <a:off x="7636469" y="3391020"/>
            <a:ext cx="90000" cy="0"/>
          </a:xfrm>
          <a:prstGeom prst="line">
            <a:avLst/>
          </a:prstGeom>
          <a:ln w="127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="" xmlns:a16="http://schemas.microsoft.com/office/drawing/2014/main" id="{E0C88159-8265-45AE-97F3-1EB747CCD319}"/>
              </a:ext>
            </a:extLst>
          </p:cNvPr>
          <p:cNvCxnSpPr>
            <a:cxnSpLocks/>
          </p:cNvCxnSpPr>
          <p:nvPr/>
        </p:nvCxnSpPr>
        <p:spPr>
          <a:xfrm rot="5400000">
            <a:off x="8088553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="" xmlns:a16="http://schemas.microsoft.com/office/drawing/2014/main" id="{8E9C5920-2595-4FAA-AEB6-B3C9A2CC86FB}"/>
              </a:ext>
            </a:extLst>
          </p:cNvPr>
          <p:cNvSpPr txBox="1"/>
          <p:nvPr/>
        </p:nvSpPr>
        <p:spPr>
          <a:xfrm>
            <a:off x="7942476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144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18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23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88" name="Straight Connector 487">
            <a:extLst>
              <a:ext uri="{FF2B5EF4-FFF2-40B4-BE49-F238E27FC236}">
                <a16:creationId xmlns="" xmlns:a16="http://schemas.microsoft.com/office/drawing/2014/main" id="{AD42BC58-2012-434A-9323-3998F74CC355}"/>
              </a:ext>
            </a:extLst>
          </p:cNvPr>
          <p:cNvCxnSpPr>
            <a:cxnSpLocks/>
          </p:cNvCxnSpPr>
          <p:nvPr/>
        </p:nvCxnSpPr>
        <p:spPr>
          <a:xfrm rot="5400000">
            <a:off x="4679766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="" xmlns:a16="http://schemas.microsoft.com/office/drawing/2014/main" id="{7A4EC8F7-AFA3-4628-B86C-387157F12A96}"/>
              </a:ext>
            </a:extLst>
          </p:cNvPr>
          <p:cNvSpPr txBox="1"/>
          <p:nvPr/>
        </p:nvSpPr>
        <p:spPr>
          <a:xfrm>
            <a:off x="4539391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72</a:t>
            </a:r>
          </a:p>
          <a:p>
            <a:pPr algn="ctr"/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122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142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90" name="Straight Connector 489">
            <a:extLst>
              <a:ext uri="{FF2B5EF4-FFF2-40B4-BE49-F238E27FC236}">
                <a16:creationId xmlns="" xmlns:a16="http://schemas.microsoft.com/office/drawing/2014/main" id="{435EF20E-BEA3-4E95-B941-478852F39F89}"/>
              </a:ext>
            </a:extLst>
          </p:cNvPr>
          <p:cNvCxnSpPr>
            <a:cxnSpLocks/>
          </p:cNvCxnSpPr>
          <p:nvPr/>
        </p:nvCxnSpPr>
        <p:spPr>
          <a:xfrm rot="5400000">
            <a:off x="1835222" y="3845724"/>
            <a:ext cx="78707" cy="0"/>
          </a:xfrm>
          <a:prstGeom prst="line">
            <a:avLst/>
          </a:prstGeom>
          <a:ln w="26035" cap="flat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TextBox 490">
            <a:extLst>
              <a:ext uri="{FF2B5EF4-FFF2-40B4-BE49-F238E27FC236}">
                <a16:creationId xmlns="" xmlns:a16="http://schemas.microsoft.com/office/drawing/2014/main" id="{C470342F-546F-4A6A-ACB8-379D58977E76}"/>
              </a:ext>
            </a:extLst>
          </p:cNvPr>
          <p:cNvSpPr txBox="1"/>
          <p:nvPr/>
        </p:nvSpPr>
        <p:spPr>
          <a:xfrm>
            <a:off x="1690745" y="3876257"/>
            <a:ext cx="370862" cy="934478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12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233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242</a:t>
            </a: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492" name="Group 491">
            <a:extLst>
              <a:ext uri="{FF2B5EF4-FFF2-40B4-BE49-F238E27FC236}">
                <a16:creationId xmlns="" xmlns:a16="http://schemas.microsoft.com/office/drawing/2014/main" id="{63771C98-B20F-4896-95C7-1F2AD9C5591E}"/>
              </a:ext>
            </a:extLst>
          </p:cNvPr>
          <p:cNvGrpSpPr/>
          <p:nvPr/>
        </p:nvGrpSpPr>
        <p:grpSpPr>
          <a:xfrm>
            <a:off x="1314127" y="1759875"/>
            <a:ext cx="7108912" cy="946212"/>
            <a:chOff x="4392489" y="1881337"/>
            <a:chExt cx="9053513" cy="1377951"/>
          </a:xfrm>
        </p:grpSpPr>
        <p:sp>
          <p:nvSpPr>
            <p:cNvPr id="703" name="Freeform 5">
              <a:extLst>
                <a:ext uri="{FF2B5EF4-FFF2-40B4-BE49-F238E27FC236}">
                  <a16:creationId xmlns="" xmlns:a16="http://schemas.microsoft.com/office/drawing/2014/main" id="{A2A95F2B-1F7A-4486-BFFF-33714A41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489" y="1881337"/>
              <a:ext cx="9053513" cy="1338263"/>
            </a:xfrm>
            <a:custGeom>
              <a:avLst/>
              <a:gdLst>
                <a:gd name="T0" fmla="*/ 5616 w 5703"/>
                <a:gd name="T1" fmla="*/ 843 h 843"/>
                <a:gd name="T2" fmla="*/ 4688 w 5703"/>
                <a:gd name="T3" fmla="*/ 716 h 843"/>
                <a:gd name="T4" fmla="*/ 3929 w 5703"/>
                <a:gd name="T5" fmla="*/ 685 h 843"/>
                <a:gd name="T6" fmla="*/ 2876 w 5703"/>
                <a:gd name="T7" fmla="*/ 665 h 843"/>
                <a:gd name="T8" fmla="*/ 2869 w 5703"/>
                <a:gd name="T9" fmla="*/ 647 h 843"/>
                <a:gd name="T10" fmla="*/ 2840 w 5703"/>
                <a:gd name="T11" fmla="*/ 624 h 843"/>
                <a:gd name="T12" fmla="*/ 2419 w 5703"/>
                <a:gd name="T13" fmla="*/ 614 h 843"/>
                <a:gd name="T14" fmla="*/ 2379 w 5703"/>
                <a:gd name="T15" fmla="*/ 598 h 843"/>
                <a:gd name="T16" fmla="*/ 2344 w 5703"/>
                <a:gd name="T17" fmla="*/ 592 h 843"/>
                <a:gd name="T18" fmla="*/ 2002 w 5703"/>
                <a:gd name="T19" fmla="*/ 582 h 843"/>
                <a:gd name="T20" fmla="*/ 1976 w 5703"/>
                <a:gd name="T21" fmla="*/ 564 h 843"/>
                <a:gd name="T22" fmla="*/ 1968 w 5703"/>
                <a:gd name="T23" fmla="*/ 548 h 843"/>
                <a:gd name="T24" fmla="*/ 1961 w 5703"/>
                <a:gd name="T25" fmla="*/ 532 h 843"/>
                <a:gd name="T26" fmla="*/ 1954 w 5703"/>
                <a:gd name="T27" fmla="*/ 506 h 843"/>
                <a:gd name="T28" fmla="*/ 1947 w 5703"/>
                <a:gd name="T29" fmla="*/ 485 h 843"/>
                <a:gd name="T30" fmla="*/ 1928 w 5703"/>
                <a:gd name="T31" fmla="*/ 478 h 843"/>
                <a:gd name="T32" fmla="*/ 1508 w 5703"/>
                <a:gd name="T33" fmla="*/ 459 h 843"/>
                <a:gd name="T34" fmla="*/ 1501 w 5703"/>
                <a:gd name="T35" fmla="*/ 418 h 843"/>
                <a:gd name="T36" fmla="*/ 1480 w 5703"/>
                <a:gd name="T37" fmla="*/ 409 h 843"/>
                <a:gd name="T38" fmla="*/ 1292 w 5703"/>
                <a:gd name="T39" fmla="*/ 394 h 843"/>
                <a:gd name="T40" fmla="*/ 1153 w 5703"/>
                <a:gd name="T41" fmla="*/ 387 h 843"/>
                <a:gd name="T42" fmla="*/ 1068 w 5703"/>
                <a:gd name="T43" fmla="*/ 378 h 843"/>
                <a:gd name="T44" fmla="*/ 1062 w 5703"/>
                <a:gd name="T45" fmla="*/ 371 h 843"/>
                <a:gd name="T46" fmla="*/ 1055 w 5703"/>
                <a:gd name="T47" fmla="*/ 367 h 843"/>
                <a:gd name="T48" fmla="*/ 1014 w 5703"/>
                <a:gd name="T49" fmla="*/ 283 h 843"/>
                <a:gd name="T50" fmla="*/ 920 w 5703"/>
                <a:gd name="T51" fmla="*/ 266 h 843"/>
                <a:gd name="T52" fmla="*/ 602 w 5703"/>
                <a:gd name="T53" fmla="*/ 257 h 843"/>
                <a:gd name="T54" fmla="*/ 586 w 5703"/>
                <a:gd name="T55" fmla="*/ 199 h 843"/>
                <a:gd name="T56" fmla="*/ 579 w 5703"/>
                <a:gd name="T57" fmla="*/ 164 h 843"/>
                <a:gd name="T58" fmla="*/ 571 w 5703"/>
                <a:gd name="T59" fmla="*/ 146 h 843"/>
                <a:gd name="T60" fmla="*/ 538 w 5703"/>
                <a:gd name="T61" fmla="*/ 130 h 843"/>
                <a:gd name="T62" fmla="*/ 462 w 5703"/>
                <a:gd name="T63" fmla="*/ 117 h 843"/>
                <a:gd name="T64" fmla="*/ 445 w 5703"/>
                <a:gd name="T65" fmla="*/ 99 h 843"/>
                <a:gd name="T66" fmla="*/ 440 w 5703"/>
                <a:gd name="T67" fmla="*/ 95 h 843"/>
                <a:gd name="T68" fmla="*/ 311 w 5703"/>
                <a:gd name="T69" fmla="*/ 89 h 843"/>
                <a:gd name="T70" fmla="*/ 145 w 5703"/>
                <a:gd name="T71" fmla="*/ 83 h 843"/>
                <a:gd name="T72" fmla="*/ 134 w 5703"/>
                <a:gd name="T73" fmla="*/ 31 h 843"/>
                <a:gd name="T74" fmla="*/ 113 w 5703"/>
                <a:gd name="T75" fmla="*/ 7 h 843"/>
                <a:gd name="T76" fmla="*/ 0 w 5703"/>
                <a:gd name="T7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3" h="843">
                  <a:moveTo>
                    <a:pt x="5703" y="843"/>
                  </a:moveTo>
                  <a:lnTo>
                    <a:pt x="5616" y="843"/>
                  </a:lnTo>
                  <a:lnTo>
                    <a:pt x="5616" y="716"/>
                  </a:lnTo>
                  <a:lnTo>
                    <a:pt x="4688" y="716"/>
                  </a:lnTo>
                  <a:lnTo>
                    <a:pt x="4688" y="685"/>
                  </a:lnTo>
                  <a:lnTo>
                    <a:pt x="3929" y="685"/>
                  </a:lnTo>
                  <a:lnTo>
                    <a:pt x="3929" y="665"/>
                  </a:lnTo>
                  <a:lnTo>
                    <a:pt x="2876" y="665"/>
                  </a:lnTo>
                  <a:lnTo>
                    <a:pt x="2876" y="647"/>
                  </a:lnTo>
                  <a:lnTo>
                    <a:pt x="2869" y="647"/>
                  </a:lnTo>
                  <a:lnTo>
                    <a:pt x="2869" y="624"/>
                  </a:lnTo>
                  <a:lnTo>
                    <a:pt x="2840" y="624"/>
                  </a:lnTo>
                  <a:lnTo>
                    <a:pt x="2840" y="614"/>
                  </a:lnTo>
                  <a:lnTo>
                    <a:pt x="2419" y="614"/>
                  </a:lnTo>
                  <a:lnTo>
                    <a:pt x="2419" y="598"/>
                  </a:lnTo>
                  <a:lnTo>
                    <a:pt x="2379" y="598"/>
                  </a:lnTo>
                  <a:lnTo>
                    <a:pt x="2379" y="592"/>
                  </a:lnTo>
                  <a:lnTo>
                    <a:pt x="2344" y="592"/>
                  </a:lnTo>
                  <a:lnTo>
                    <a:pt x="2344" y="582"/>
                  </a:lnTo>
                  <a:lnTo>
                    <a:pt x="2002" y="582"/>
                  </a:lnTo>
                  <a:lnTo>
                    <a:pt x="2002" y="564"/>
                  </a:lnTo>
                  <a:lnTo>
                    <a:pt x="1976" y="564"/>
                  </a:lnTo>
                  <a:lnTo>
                    <a:pt x="1976" y="548"/>
                  </a:lnTo>
                  <a:lnTo>
                    <a:pt x="1968" y="548"/>
                  </a:lnTo>
                  <a:lnTo>
                    <a:pt x="1968" y="532"/>
                  </a:lnTo>
                  <a:lnTo>
                    <a:pt x="1961" y="532"/>
                  </a:lnTo>
                  <a:lnTo>
                    <a:pt x="1961" y="506"/>
                  </a:lnTo>
                  <a:lnTo>
                    <a:pt x="1954" y="506"/>
                  </a:lnTo>
                  <a:lnTo>
                    <a:pt x="1954" y="485"/>
                  </a:lnTo>
                  <a:lnTo>
                    <a:pt x="1947" y="485"/>
                  </a:lnTo>
                  <a:lnTo>
                    <a:pt x="1947" y="478"/>
                  </a:lnTo>
                  <a:lnTo>
                    <a:pt x="1928" y="478"/>
                  </a:lnTo>
                  <a:lnTo>
                    <a:pt x="1928" y="459"/>
                  </a:lnTo>
                  <a:lnTo>
                    <a:pt x="1508" y="459"/>
                  </a:lnTo>
                  <a:lnTo>
                    <a:pt x="1508" y="418"/>
                  </a:lnTo>
                  <a:lnTo>
                    <a:pt x="1501" y="418"/>
                  </a:lnTo>
                  <a:lnTo>
                    <a:pt x="1501" y="409"/>
                  </a:lnTo>
                  <a:lnTo>
                    <a:pt x="1480" y="409"/>
                  </a:lnTo>
                  <a:lnTo>
                    <a:pt x="1480" y="394"/>
                  </a:lnTo>
                  <a:lnTo>
                    <a:pt x="1292" y="394"/>
                  </a:lnTo>
                  <a:lnTo>
                    <a:pt x="1292" y="387"/>
                  </a:lnTo>
                  <a:lnTo>
                    <a:pt x="1153" y="387"/>
                  </a:lnTo>
                  <a:lnTo>
                    <a:pt x="1153" y="378"/>
                  </a:lnTo>
                  <a:lnTo>
                    <a:pt x="1068" y="378"/>
                  </a:lnTo>
                  <a:lnTo>
                    <a:pt x="1068" y="371"/>
                  </a:lnTo>
                  <a:lnTo>
                    <a:pt x="1062" y="371"/>
                  </a:lnTo>
                  <a:lnTo>
                    <a:pt x="1062" y="367"/>
                  </a:lnTo>
                  <a:lnTo>
                    <a:pt x="1055" y="367"/>
                  </a:lnTo>
                  <a:lnTo>
                    <a:pt x="1055" y="283"/>
                  </a:lnTo>
                  <a:lnTo>
                    <a:pt x="1014" y="283"/>
                  </a:lnTo>
                  <a:lnTo>
                    <a:pt x="1014" y="266"/>
                  </a:lnTo>
                  <a:lnTo>
                    <a:pt x="920" y="266"/>
                  </a:lnTo>
                  <a:lnTo>
                    <a:pt x="920" y="257"/>
                  </a:lnTo>
                  <a:lnTo>
                    <a:pt x="602" y="257"/>
                  </a:lnTo>
                  <a:lnTo>
                    <a:pt x="602" y="199"/>
                  </a:lnTo>
                  <a:lnTo>
                    <a:pt x="586" y="199"/>
                  </a:lnTo>
                  <a:lnTo>
                    <a:pt x="586" y="164"/>
                  </a:lnTo>
                  <a:lnTo>
                    <a:pt x="579" y="164"/>
                  </a:lnTo>
                  <a:lnTo>
                    <a:pt x="579" y="146"/>
                  </a:lnTo>
                  <a:lnTo>
                    <a:pt x="571" y="146"/>
                  </a:lnTo>
                  <a:lnTo>
                    <a:pt x="571" y="130"/>
                  </a:lnTo>
                  <a:lnTo>
                    <a:pt x="538" y="130"/>
                  </a:lnTo>
                  <a:lnTo>
                    <a:pt x="538" y="117"/>
                  </a:lnTo>
                  <a:lnTo>
                    <a:pt x="462" y="117"/>
                  </a:lnTo>
                  <a:lnTo>
                    <a:pt x="462" y="99"/>
                  </a:lnTo>
                  <a:lnTo>
                    <a:pt x="445" y="99"/>
                  </a:lnTo>
                  <a:lnTo>
                    <a:pt x="445" y="95"/>
                  </a:lnTo>
                  <a:lnTo>
                    <a:pt x="440" y="95"/>
                  </a:lnTo>
                  <a:lnTo>
                    <a:pt x="440" y="89"/>
                  </a:lnTo>
                  <a:lnTo>
                    <a:pt x="311" y="89"/>
                  </a:lnTo>
                  <a:lnTo>
                    <a:pt x="311" y="83"/>
                  </a:lnTo>
                  <a:lnTo>
                    <a:pt x="145" y="83"/>
                  </a:lnTo>
                  <a:lnTo>
                    <a:pt x="145" y="31"/>
                  </a:lnTo>
                  <a:lnTo>
                    <a:pt x="134" y="31"/>
                  </a:lnTo>
                  <a:lnTo>
                    <a:pt x="134" y="7"/>
                  </a:lnTo>
                  <a:lnTo>
                    <a:pt x="113" y="7"/>
                  </a:lnTo>
                  <a:lnTo>
                    <a:pt x="113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4" name="Line 6">
              <a:extLst>
                <a:ext uri="{FF2B5EF4-FFF2-40B4-BE49-F238E27FC236}">
                  <a16:creationId xmlns="" xmlns:a16="http://schemas.microsoft.com/office/drawing/2014/main" id="{F71FF3E1-867F-4390-AF5F-E73FCA6B4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389" y="189245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5" name="Line 7">
              <a:extLst>
                <a:ext uri="{FF2B5EF4-FFF2-40B4-BE49-F238E27FC236}">
                  <a16:creationId xmlns="" xmlns:a16="http://schemas.microsoft.com/office/drawing/2014/main" id="{C8930EF7-DAE7-43D5-9BA8-FEBAE27FA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3464" y="1930550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6" name="Line 8">
              <a:extLst>
                <a:ext uri="{FF2B5EF4-FFF2-40B4-BE49-F238E27FC236}">
                  <a16:creationId xmlns="" xmlns:a16="http://schemas.microsoft.com/office/drawing/2014/main" id="{8C85C4F8-D19F-4F7E-BD8D-E63E2AC15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677" y="197658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7" name="Line 9">
              <a:extLst>
                <a:ext uri="{FF2B5EF4-FFF2-40B4-BE49-F238E27FC236}">
                  <a16:creationId xmlns="" xmlns:a16="http://schemas.microsoft.com/office/drawing/2014/main" id="{391868AF-3D6E-4CEB-A002-887446E2D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4577" y="2013100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8" name="Line 10">
              <a:extLst>
                <a:ext uri="{FF2B5EF4-FFF2-40B4-BE49-F238E27FC236}">
                  <a16:creationId xmlns="" xmlns:a16="http://schemas.microsoft.com/office/drawing/2014/main" id="{BCC80827-8A13-45F7-96E2-8979C5B23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914" y="20242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9" name="Line 11">
              <a:extLst>
                <a:ext uri="{FF2B5EF4-FFF2-40B4-BE49-F238E27FC236}">
                  <a16:creationId xmlns="" xmlns:a16="http://schemas.microsoft.com/office/drawing/2014/main" id="{40EB6550-DAD2-4903-968B-221DA47193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9402" y="2062312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0" name="Line 12">
              <a:extLst>
                <a:ext uri="{FF2B5EF4-FFF2-40B4-BE49-F238E27FC236}">
                  <a16:creationId xmlns="" xmlns:a16="http://schemas.microsoft.com/office/drawing/2014/main" id="{F16255EE-DDA4-4139-BAD2-810DBFD83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9914" y="225281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1" name="Line 13">
              <a:extLst>
                <a:ext uri="{FF2B5EF4-FFF2-40B4-BE49-F238E27FC236}">
                  <a16:creationId xmlns="" xmlns:a16="http://schemas.microsoft.com/office/drawing/2014/main" id="{7D304ABC-BED7-4D75-9115-0FB01728E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3402" y="2289325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2" name="Line 14">
              <a:extLst>
                <a:ext uri="{FF2B5EF4-FFF2-40B4-BE49-F238E27FC236}">
                  <a16:creationId xmlns="" xmlns:a16="http://schemas.microsoft.com/office/drawing/2014/main" id="{0F22FA84-A73C-445B-BED8-09381EC5E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364" y="225281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3" name="Line 15">
              <a:extLst>
                <a:ext uri="{FF2B5EF4-FFF2-40B4-BE49-F238E27FC236}">
                  <a16:creationId xmlns="" xmlns:a16="http://schemas.microsoft.com/office/drawing/2014/main" id="{40A829BF-57A6-4CA9-8557-D51A5B7CE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7852" y="228932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4" name="Line 16">
              <a:extLst>
                <a:ext uri="{FF2B5EF4-FFF2-40B4-BE49-F238E27FC236}">
                  <a16:creationId xmlns="" xmlns:a16="http://schemas.microsoft.com/office/drawing/2014/main" id="{40EA1173-B3D0-480C-B81E-C352A7665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7452" y="22655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5" name="Line 17">
              <a:extLst>
                <a:ext uri="{FF2B5EF4-FFF2-40B4-BE49-F238E27FC236}">
                  <a16:creationId xmlns="" xmlns:a16="http://schemas.microsoft.com/office/drawing/2014/main" id="{42F71D57-BF20-4A8A-A50A-A7A315F63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4114" y="2303612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6" name="Line 18">
              <a:extLst>
                <a:ext uri="{FF2B5EF4-FFF2-40B4-BE49-F238E27FC236}">
                  <a16:creationId xmlns="" xmlns:a16="http://schemas.microsoft.com/office/drawing/2014/main" id="{112C0DAA-F27A-4012-9BB4-ABFFC1467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7302" y="2295675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7" name="Line 19">
              <a:extLst>
                <a:ext uri="{FF2B5EF4-FFF2-40B4-BE49-F238E27FC236}">
                  <a16:creationId xmlns="" xmlns:a16="http://schemas.microsoft.com/office/drawing/2014/main" id="{4AE90B66-1CC9-4396-BCC6-374BDDA86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0789" y="2333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8" name="Line 20">
              <a:extLst>
                <a:ext uri="{FF2B5EF4-FFF2-40B4-BE49-F238E27FC236}">
                  <a16:creationId xmlns="" xmlns:a16="http://schemas.microsoft.com/office/drawing/2014/main" id="{7F24F6BA-2C6A-4201-8B56-580864652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277" y="24449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9" name="Line 21">
              <a:extLst>
                <a:ext uri="{FF2B5EF4-FFF2-40B4-BE49-F238E27FC236}">
                  <a16:creationId xmlns="" xmlns:a16="http://schemas.microsoft.com/office/drawing/2014/main" id="{414819E6-6620-4101-8098-15160D778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6352" y="24798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0" name="Line 22">
              <a:extLst>
                <a:ext uri="{FF2B5EF4-FFF2-40B4-BE49-F238E27FC236}">
                  <a16:creationId xmlns="" xmlns:a16="http://schemas.microsoft.com/office/drawing/2014/main" id="{350FAC7C-0361-4F16-AE52-0F2F9305A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5314" y="2470300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1" name="Line 23">
              <a:extLst>
                <a:ext uri="{FF2B5EF4-FFF2-40B4-BE49-F238E27FC236}">
                  <a16:creationId xmlns="" xmlns:a16="http://schemas.microsoft.com/office/drawing/2014/main" id="{9E819F83-B03D-40C5-B937-B365E3C1F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8802" y="2506812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2" name="Line 24">
              <a:extLst>
                <a:ext uri="{FF2B5EF4-FFF2-40B4-BE49-F238E27FC236}">
                  <a16:creationId xmlns="" xmlns:a16="http://schemas.microsoft.com/office/drawing/2014/main" id="{7CA7B3BF-5834-4DF1-A977-BF11F0B2E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439" y="25703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3" name="Line 25">
              <a:extLst>
                <a:ext uri="{FF2B5EF4-FFF2-40B4-BE49-F238E27FC236}">
                  <a16:creationId xmlns="" xmlns:a16="http://schemas.microsoft.com/office/drawing/2014/main" id="{CD0DDEB3-530F-4034-BC99-BE62FED0C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9927" y="26068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4" name="Line 26">
              <a:extLst>
                <a:ext uri="{FF2B5EF4-FFF2-40B4-BE49-F238E27FC236}">
                  <a16:creationId xmlns="" xmlns:a16="http://schemas.microsoft.com/office/drawing/2014/main" id="{D3847C25-1BF5-42ED-A89F-1AFF88B71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3752" y="25703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5" name="Line 27">
              <a:extLst>
                <a:ext uri="{FF2B5EF4-FFF2-40B4-BE49-F238E27FC236}">
                  <a16:creationId xmlns="" xmlns:a16="http://schemas.microsoft.com/office/drawing/2014/main" id="{69A3377E-C7EC-4DE5-A1B2-60E3C8150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7239" y="26068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6" name="Line 28">
              <a:extLst>
                <a:ext uri="{FF2B5EF4-FFF2-40B4-BE49-F238E27FC236}">
                  <a16:creationId xmlns="" xmlns:a16="http://schemas.microsoft.com/office/drawing/2014/main" id="{5850C5FA-6282-4D53-B868-A0897176B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8202" y="25703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7" name="Line 29">
              <a:extLst>
                <a:ext uri="{FF2B5EF4-FFF2-40B4-BE49-F238E27FC236}">
                  <a16:creationId xmlns="" xmlns:a16="http://schemas.microsoft.com/office/drawing/2014/main" id="{1EF9BCBD-B3C7-47C2-8AA0-4679D00AF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1689" y="26068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8" name="Line 30">
              <a:extLst>
                <a:ext uri="{FF2B5EF4-FFF2-40B4-BE49-F238E27FC236}">
                  <a16:creationId xmlns="" xmlns:a16="http://schemas.microsoft.com/office/drawing/2014/main" id="{AED97120-F4A2-43EC-BF7F-09DA56652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9314" y="25703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9" name="Line 31">
              <a:extLst>
                <a:ext uri="{FF2B5EF4-FFF2-40B4-BE49-F238E27FC236}">
                  <a16:creationId xmlns="" xmlns:a16="http://schemas.microsoft.com/office/drawing/2014/main" id="{37A8AD56-78EB-4386-B235-3E81BC6E0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2802" y="26068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0" name="Line 32">
              <a:extLst>
                <a:ext uri="{FF2B5EF4-FFF2-40B4-BE49-F238E27FC236}">
                  <a16:creationId xmlns="" xmlns:a16="http://schemas.microsoft.com/office/drawing/2014/main" id="{DC8521CE-F589-42EF-A0B4-453F75237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0014" y="257031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1" name="Line 33">
              <a:extLst>
                <a:ext uri="{FF2B5EF4-FFF2-40B4-BE49-F238E27FC236}">
                  <a16:creationId xmlns="" xmlns:a16="http://schemas.microsoft.com/office/drawing/2014/main" id="{EB66144A-6F91-4FE2-87F2-66C7B824D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3502" y="26068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2" name="Line 34">
              <a:extLst>
                <a:ext uri="{FF2B5EF4-FFF2-40B4-BE49-F238E27FC236}">
                  <a16:creationId xmlns="" xmlns:a16="http://schemas.microsoft.com/office/drawing/2014/main" id="{B897321C-AE13-4B1C-AAA0-A7CA02C6D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127" y="260206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3" name="Line 35">
              <a:extLst>
                <a:ext uri="{FF2B5EF4-FFF2-40B4-BE49-F238E27FC236}">
                  <a16:creationId xmlns="" xmlns:a16="http://schemas.microsoft.com/office/drawing/2014/main" id="{D74752BB-75F1-43FA-BC18-B7DF229D1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24614" y="2640162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4" name="Line 36">
              <a:extLst>
                <a:ext uri="{FF2B5EF4-FFF2-40B4-BE49-F238E27FC236}">
                  <a16:creationId xmlns="" xmlns:a16="http://schemas.microsoft.com/office/drawing/2014/main" id="{B44F0622-FFF5-4B4C-AA82-A57263CD6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6052" y="264968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5" name="Line 37">
              <a:extLst>
                <a:ext uri="{FF2B5EF4-FFF2-40B4-BE49-F238E27FC236}">
                  <a16:creationId xmlns="" xmlns:a16="http://schemas.microsoft.com/office/drawing/2014/main" id="{98A2B2B8-8663-4072-B5C2-71A7B82F3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1127" y="2684612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6" name="Line 38">
              <a:extLst>
                <a:ext uri="{FF2B5EF4-FFF2-40B4-BE49-F238E27FC236}">
                  <a16:creationId xmlns="" xmlns:a16="http://schemas.microsoft.com/office/drawing/2014/main" id="{369C54E0-6AD1-49C2-9765-E433E16AD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6689" y="2690962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7" name="Line 39">
              <a:extLst>
                <a:ext uri="{FF2B5EF4-FFF2-40B4-BE49-F238E27FC236}">
                  <a16:creationId xmlns="" xmlns:a16="http://schemas.microsoft.com/office/drawing/2014/main" id="{F02D5331-4DDE-4948-98D7-C6452C94D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3352" y="27274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8" name="Line 40">
              <a:extLst>
                <a:ext uri="{FF2B5EF4-FFF2-40B4-BE49-F238E27FC236}">
                  <a16:creationId xmlns="" xmlns:a16="http://schemas.microsoft.com/office/drawing/2014/main" id="{3D5A2CEC-AC78-4F7B-8D91-052F69DB6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4152" y="27401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9" name="Line 41">
              <a:extLst>
                <a:ext uri="{FF2B5EF4-FFF2-40B4-BE49-F238E27FC236}">
                  <a16:creationId xmlns="" xmlns:a16="http://schemas.microsoft.com/office/drawing/2014/main" id="{A75E1BA4-C60C-435B-923F-8896CA711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6052" y="2776687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0" name="Line 42">
              <a:extLst>
                <a:ext uri="{FF2B5EF4-FFF2-40B4-BE49-F238E27FC236}">
                  <a16:creationId xmlns="" xmlns:a16="http://schemas.microsoft.com/office/drawing/2014/main" id="{A5AC0126-7CA4-4C71-A730-3A6170CE4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2327" y="279573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1" name="Line 43">
              <a:extLst>
                <a:ext uri="{FF2B5EF4-FFF2-40B4-BE49-F238E27FC236}">
                  <a16:creationId xmlns="" xmlns:a16="http://schemas.microsoft.com/office/drawing/2014/main" id="{80407EAF-93EF-4672-BBFA-B4A205B01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4227" y="2832250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2" name="Line 44">
              <a:extLst>
                <a:ext uri="{FF2B5EF4-FFF2-40B4-BE49-F238E27FC236}">
                  <a16:creationId xmlns="" xmlns:a16="http://schemas.microsoft.com/office/drawing/2014/main" id="{BD8FE071-A885-4B4A-B781-67AD73CC6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3439" y="279573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3" name="Line 45">
              <a:extLst>
                <a:ext uri="{FF2B5EF4-FFF2-40B4-BE49-F238E27FC236}">
                  <a16:creationId xmlns="" xmlns:a16="http://schemas.microsoft.com/office/drawing/2014/main" id="{6CF2A2F7-AA24-442B-931A-5781A5EAA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6927" y="2832250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4" name="Line 46">
              <a:extLst>
                <a:ext uri="{FF2B5EF4-FFF2-40B4-BE49-F238E27FC236}">
                  <a16:creationId xmlns="" xmlns:a16="http://schemas.microsoft.com/office/drawing/2014/main" id="{4BE6DC2F-6287-49F9-BD07-2A08EFF4F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4552" y="279573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5" name="Line 47">
              <a:extLst>
                <a:ext uri="{FF2B5EF4-FFF2-40B4-BE49-F238E27FC236}">
                  <a16:creationId xmlns="" xmlns:a16="http://schemas.microsoft.com/office/drawing/2014/main" id="{92D02215-25BC-4B93-AA09-4D7931D3B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8039" y="2832250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6" name="Line 48">
              <a:extLst>
                <a:ext uri="{FF2B5EF4-FFF2-40B4-BE49-F238E27FC236}">
                  <a16:creationId xmlns="" xmlns:a16="http://schemas.microsoft.com/office/drawing/2014/main" id="{75422BDF-7775-4C83-B815-E5252BEE1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8839" y="279573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7" name="Line 49">
              <a:extLst>
                <a:ext uri="{FF2B5EF4-FFF2-40B4-BE49-F238E27FC236}">
                  <a16:creationId xmlns="" xmlns:a16="http://schemas.microsoft.com/office/drawing/2014/main" id="{B20E92F1-0D6C-4D02-B1D5-D085B8096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2327" y="2832250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8" name="Line 50">
              <a:extLst>
                <a:ext uri="{FF2B5EF4-FFF2-40B4-BE49-F238E27FC236}">
                  <a16:creationId xmlns="" xmlns:a16="http://schemas.microsoft.com/office/drawing/2014/main" id="{04CD874C-6733-4D70-97E0-F8BB4AFAC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9952" y="279573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9" name="Line 51">
              <a:extLst>
                <a:ext uri="{FF2B5EF4-FFF2-40B4-BE49-F238E27FC236}">
                  <a16:creationId xmlns="" xmlns:a16="http://schemas.microsoft.com/office/drawing/2014/main" id="{FAF397BC-5C62-464C-A15A-E4B28063F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3439" y="2832250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0" name="Line 52">
              <a:extLst>
                <a:ext uri="{FF2B5EF4-FFF2-40B4-BE49-F238E27FC236}">
                  <a16:creationId xmlns="" xmlns:a16="http://schemas.microsoft.com/office/drawing/2014/main" id="{69E30476-C378-4C2D-8015-7B96D8F74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1389" y="282113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1" name="Line 53">
              <a:extLst>
                <a:ext uri="{FF2B5EF4-FFF2-40B4-BE49-F238E27FC236}">
                  <a16:creationId xmlns="" xmlns:a16="http://schemas.microsoft.com/office/drawing/2014/main" id="{EB845B4B-E625-466C-950B-70737B3E4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54877" y="2857650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2" name="Line 54">
              <a:extLst>
                <a:ext uri="{FF2B5EF4-FFF2-40B4-BE49-F238E27FC236}">
                  <a16:creationId xmlns="" xmlns:a16="http://schemas.microsoft.com/office/drawing/2014/main" id="{96F93132-D6F1-4257-997D-6A423B215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7639" y="282113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3" name="Line 55">
              <a:extLst>
                <a:ext uri="{FF2B5EF4-FFF2-40B4-BE49-F238E27FC236}">
                  <a16:creationId xmlns="" xmlns:a16="http://schemas.microsoft.com/office/drawing/2014/main" id="{7ACED8F8-FFC4-49C1-AC95-EFA38571F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1127" y="2857650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4" name="Line 56">
              <a:extLst>
                <a:ext uri="{FF2B5EF4-FFF2-40B4-BE49-F238E27FC236}">
                  <a16:creationId xmlns="" xmlns:a16="http://schemas.microsoft.com/office/drawing/2014/main" id="{4A4759BD-2736-4909-8430-9E7E42DD6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0989" y="282113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5" name="Line 57">
              <a:extLst>
                <a:ext uri="{FF2B5EF4-FFF2-40B4-BE49-F238E27FC236}">
                  <a16:creationId xmlns="" xmlns:a16="http://schemas.microsoft.com/office/drawing/2014/main" id="{2CD0E453-053B-4913-8922-C9C2EF200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2889" y="2857650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6" name="Line 58">
              <a:extLst>
                <a:ext uri="{FF2B5EF4-FFF2-40B4-BE49-F238E27FC236}">
                  <a16:creationId xmlns="" xmlns:a16="http://schemas.microsoft.com/office/drawing/2014/main" id="{83D5973F-30EF-4964-8ECC-7BD2F26C2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0989" y="2835425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7" name="Line 59">
              <a:extLst>
                <a:ext uri="{FF2B5EF4-FFF2-40B4-BE49-F238E27FC236}">
                  <a16:creationId xmlns="" xmlns:a16="http://schemas.microsoft.com/office/drawing/2014/main" id="{B1F14E29-2866-412B-89BD-FDC6D07EE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2889" y="2871937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8" name="Line 60">
              <a:extLst>
                <a:ext uri="{FF2B5EF4-FFF2-40B4-BE49-F238E27FC236}">
                  <a16:creationId xmlns="" xmlns:a16="http://schemas.microsoft.com/office/drawing/2014/main" id="{C6BEF02E-8E6E-475A-8926-DA9731D63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8614" y="284653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9" name="Line 61">
              <a:extLst>
                <a:ext uri="{FF2B5EF4-FFF2-40B4-BE49-F238E27FC236}">
                  <a16:creationId xmlns="" xmlns:a16="http://schemas.microsoft.com/office/drawing/2014/main" id="{0E4F60E1-B3B2-4095-8E60-C332857C5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12102" y="2883050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0" name="Line 62">
              <a:extLst>
                <a:ext uri="{FF2B5EF4-FFF2-40B4-BE49-F238E27FC236}">
                  <a16:creationId xmlns="" xmlns:a16="http://schemas.microsoft.com/office/drawing/2014/main" id="{B25E7D9B-DADD-48F9-A6E5-6D71F417B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4964" y="288305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1" name="Line 63">
              <a:extLst>
                <a:ext uri="{FF2B5EF4-FFF2-40B4-BE49-F238E27FC236}">
                  <a16:creationId xmlns="" xmlns:a16="http://schemas.microsoft.com/office/drawing/2014/main" id="{598F6860-C77D-428E-BCCA-96C2F49E7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18452" y="2921150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2" name="Line 64">
              <a:extLst>
                <a:ext uri="{FF2B5EF4-FFF2-40B4-BE49-F238E27FC236}">
                  <a16:creationId xmlns="" xmlns:a16="http://schemas.microsoft.com/office/drawing/2014/main" id="{FA263535-2A3D-4E3F-A905-A0C73B53D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7664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3" name="Line 65">
              <a:extLst>
                <a:ext uri="{FF2B5EF4-FFF2-40B4-BE49-F238E27FC236}">
                  <a16:creationId xmlns="" xmlns:a16="http://schemas.microsoft.com/office/drawing/2014/main" id="{79D2FA5C-C82C-4DDE-A57A-3B5D8423B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32739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4" name="Line 66">
              <a:extLst>
                <a:ext uri="{FF2B5EF4-FFF2-40B4-BE49-F238E27FC236}">
                  <a16:creationId xmlns="" xmlns:a16="http://schemas.microsoft.com/office/drawing/2014/main" id="{C251537F-A45F-4A32-8B56-F035F5C45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5614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5" name="Line 67">
              <a:extLst>
                <a:ext uri="{FF2B5EF4-FFF2-40B4-BE49-F238E27FC236}">
                  <a16:creationId xmlns="" xmlns:a16="http://schemas.microsoft.com/office/drawing/2014/main" id="{ACC8A907-2A3F-48B1-9567-D65EBAA3B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40689" y="293702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6" name="Line 68">
              <a:extLst>
                <a:ext uri="{FF2B5EF4-FFF2-40B4-BE49-F238E27FC236}">
                  <a16:creationId xmlns="" xmlns:a16="http://schemas.microsoft.com/office/drawing/2014/main" id="{A1F696F3-70DB-4D4B-A475-5E75B9A9A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3714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7" name="Line 69">
              <a:extLst>
                <a:ext uri="{FF2B5EF4-FFF2-40B4-BE49-F238E27FC236}">
                  <a16:creationId xmlns="" xmlns:a16="http://schemas.microsoft.com/office/drawing/2014/main" id="{45A0DBBC-67C9-410E-BDA8-0A1C59FE8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75614" y="2937025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8" name="Line 70">
              <a:extLst>
                <a:ext uri="{FF2B5EF4-FFF2-40B4-BE49-F238E27FC236}">
                  <a16:creationId xmlns="" xmlns:a16="http://schemas.microsoft.com/office/drawing/2014/main" id="{293F20F4-81E0-4DF4-BF2D-27AA22456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602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9" name="Line 71">
              <a:extLst>
                <a:ext uri="{FF2B5EF4-FFF2-40B4-BE49-F238E27FC236}">
                  <a16:creationId xmlns="" xmlns:a16="http://schemas.microsoft.com/office/drawing/2014/main" id="{FBFFD3FA-AF72-4D0D-B41D-6F59CB548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2502" y="2937025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0" name="Line 72">
              <a:extLst>
                <a:ext uri="{FF2B5EF4-FFF2-40B4-BE49-F238E27FC236}">
                  <a16:creationId xmlns="" xmlns:a16="http://schemas.microsoft.com/office/drawing/2014/main" id="{B404ACBB-F55C-4667-B040-05046C4EC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1727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1" name="Line 73">
              <a:extLst>
                <a:ext uri="{FF2B5EF4-FFF2-40B4-BE49-F238E27FC236}">
                  <a16:creationId xmlns="" xmlns:a16="http://schemas.microsoft.com/office/drawing/2014/main" id="{E7760BEA-88DD-4585-BDFD-66A9B4861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86802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2" name="Line 74">
              <a:extLst>
                <a:ext uri="{FF2B5EF4-FFF2-40B4-BE49-F238E27FC236}">
                  <a16:creationId xmlns="" xmlns:a16="http://schemas.microsoft.com/office/drawing/2014/main" id="{75EEBAB3-2E92-4C46-BB10-1B02BB420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6802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3" name="Line 75">
              <a:extLst>
                <a:ext uri="{FF2B5EF4-FFF2-40B4-BE49-F238E27FC236}">
                  <a16:creationId xmlns="" xmlns:a16="http://schemas.microsoft.com/office/drawing/2014/main" id="{C47DD162-BB7D-4A4C-B725-51DE26195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0289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4" name="Line 76">
              <a:extLst>
                <a:ext uri="{FF2B5EF4-FFF2-40B4-BE49-F238E27FC236}">
                  <a16:creationId xmlns="" xmlns:a16="http://schemas.microsoft.com/office/drawing/2014/main" id="{E3C103BC-FBF0-44EF-B4DC-FC4206C68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3952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5" name="Line 77">
              <a:extLst>
                <a:ext uri="{FF2B5EF4-FFF2-40B4-BE49-F238E27FC236}">
                  <a16:creationId xmlns="" xmlns:a16="http://schemas.microsoft.com/office/drawing/2014/main" id="{C18CF5B6-CBF1-4D2A-85CF-A4B61AF3F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7439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6" name="Line 78">
              <a:extLst>
                <a:ext uri="{FF2B5EF4-FFF2-40B4-BE49-F238E27FC236}">
                  <a16:creationId xmlns="" xmlns:a16="http://schemas.microsoft.com/office/drawing/2014/main" id="{FE82B6F6-5EAB-4A90-A1C2-FF61873CF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7764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7" name="Line 79">
              <a:extLst>
                <a:ext uri="{FF2B5EF4-FFF2-40B4-BE49-F238E27FC236}">
                  <a16:creationId xmlns="" xmlns:a16="http://schemas.microsoft.com/office/drawing/2014/main" id="{696E2EFC-126E-4919-8F9A-E2D36AE80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29664" y="293702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8" name="Line 80">
              <a:extLst>
                <a:ext uri="{FF2B5EF4-FFF2-40B4-BE49-F238E27FC236}">
                  <a16:creationId xmlns="" xmlns:a16="http://schemas.microsoft.com/office/drawing/2014/main" id="{ECCC3D4E-D4C1-463A-9F19-6F8A7E07E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3477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9" name="Line 81">
              <a:extLst>
                <a:ext uri="{FF2B5EF4-FFF2-40B4-BE49-F238E27FC236}">
                  <a16:creationId xmlns="" xmlns:a16="http://schemas.microsoft.com/office/drawing/2014/main" id="{42FD3252-76F4-4B35-B15D-7C4612087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18552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0" name="Line 82">
              <a:extLst>
                <a:ext uri="{FF2B5EF4-FFF2-40B4-BE49-F238E27FC236}">
                  <a16:creationId xmlns="" xmlns:a16="http://schemas.microsoft.com/office/drawing/2014/main" id="{25AED024-7D4A-485E-B03D-209E34AC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0864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1" name="Line 83">
              <a:extLst>
                <a:ext uri="{FF2B5EF4-FFF2-40B4-BE49-F238E27FC236}">
                  <a16:creationId xmlns="" xmlns:a16="http://schemas.microsoft.com/office/drawing/2014/main" id="{F56273D5-3D19-4AFE-A6E3-A4D221E8C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02764" y="293702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2" name="Line 84">
              <a:extLst>
                <a:ext uri="{FF2B5EF4-FFF2-40B4-BE49-F238E27FC236}">
                  <a16:creationId xmlns="" xmlns:a16="http://schemas.microsoft.com/office/drawing/2014/main" id="{1276D346-6434-454B-9FA8-6431FC97F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0227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3" name="Line 85">
              <a:extLst>
                <a:ext uri="{FF2B5EF4-FFF2-40B4-BE49-F238E27FC236}">
                  <a16:creationId xmlns="" xmlns:a16="http://schemas.microsoft.com/office/drawing/2014/main" id="{260B4788-F7B9-45A4-8E52-BFAF2AC3E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82127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4" name="Line 86">
              <a:extLst>
                <a:ext uri="{FF2B5EF4-FFF2-40B4-BE49-F238E27FC236}">
                  <a16:creationId xmlns="" xmlns:a16="http://schemas.microsoft.com/office/drawing/2014/main" id="{95B78515-1A81-423F-B81A-7B4B75F43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28177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5" name="Line 87">
              <a:extLst>
                <a:ext uri="{FF2B5EF4-FFF2-40B4-BE49-F238E27FC236}">
                  <a16:creationId xmlns="" xmlns:a16="http://schemas.microsoft.com/office/drawing/2014/main" id="{465FE4E7-6808-4DF8-B206-BBF9D0A14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93252" y="293702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6" name="Line 88">
              <a:extLst>
                <a:ext uri="{FF2B5EF4-FFF2-40B4-BE49-F238E27FC236}">
                  <a16:creationId xmlns="" xmlns:a16="http://schemas.microsoft.com/office/drawing/2014/main" id="{CBDBDDEB-DF35-4B5A-8974-F41E10BC8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42464" y="290210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7" name="Line 89">
              <a:extLst>
                <a:ext uri="{FF2B5EF4-FFF2-40B4-BE49-F238E27FC236}">
                  <a16:creationId xmlns="" xmlns:a16="http://schemas.microsoft.com/office/drawing/2014/main" id="{228B9E08-9BEC-4CC6-B975-B7F446ABB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04364" y="293702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8" name="Line 90">
              <a:extLst>
                <a:ext uri="{FF2B5EF4-FFF2-40B4-BE49-F238E27FC236}">
                  <a16:creationId xmlns="" xmlns:a16="http://schemas.microsoft.com/office/drawing/2014/main" id="{5D4EB116-BA6C-4469-B207-E2FF836EE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3302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9" name="Line 91">
              <a:extLst>
                <a:ext uri="{FF2B5EF4-FFF2-40B4-BE49-F238E27FC236}">
                  <a16:creationId xmlns="" xmlns:a16="http://schemas.microsoft.com/office/drawing/2014/main" id="{F4E3B0D4-D2E0-46FD-8E59-924E6BCBF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8377" y="296877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0" name="Line 92">
              <a:extLst>
                <a:ext uri="{FF2B5EF4-FFF2-40B4-BE49-F238E27FC236}">
                  <a16:creationId xmlns="" xmlns:a16="http://schemas.microsoft.com/office/drawing/2014/main" id="{6E7A527A-165F-47D7-889D-CBB020BFC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3789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1" name="Line 93">
              <a:extLst>
                <a:ext uri="{FF2B5EF4-FFF2-40B4-BE49-F238E27FC236}">
                  <a16:creationId xmlns="" xmlns:a16="http://schemas.microsoft.com/office/drawing/2014/main" id="{606612CC-A83C-4832-9037-05A805C87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8864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2" name="Line 94">
              <a:extLst>
                <a:ext uri="{FF2B5EF4-FFF2-40B4-BE49-F238E27FC236}">
                  <a16:creationId xmlns="" xmlns:a16="http://schemas.microsoft.com/office/drawing/2014/main" id="{801E1E3B-2E3D-4D8C-BC2F-6998722D5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4427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3" name="Line 95">
              <a:extLst>
                <a:ext uri="{FF2B5EF4-FFF2-40B4-BE49-F238E27FC236}">
                  <a16:creationId xmlns="" xmlns:a16="http://schemas.microsoft.com/office/drawing/2014/main" id="{79978F13-D751-4D0B-86A3-B7DA3B2BA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9502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4" name="Line 96">
              <a:extLst>
                <a:ext uri="{FF2B5EF4-FFF2-40B4-BE49-F238E27FC236}">
                  <a16:creationId xmlns="" xmlns:a16="http://schemas.microsoft.com/office/drawing/2014/main" id="{C6B89E36-D76E-421E-AC20-4F8DAE43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0464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5" name="Line 97">
              <a:extLst>
                <a:ext uri="{FF2B5EF4-FFF2-40B4-BE49-F238E27FC236}">
                  <a16:creationId xmlns="" xmlns:a16="http://schemas.microsoft.com/office/drawing/2014/main" id="{361979E4-CAEA-44B1-A206-F25508545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13952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6" name="Line 98">
              <a:extLst>
                <a:ext uri="{FF2B5EF4-FFF2-40B4-BE49-F238E27FC236}">
                  <a16:creationId xmlns="" xmlns:a16="http://schemas.microsoft.com/office/drawing/2014/main" id="{BCE2E561-4F6A-49E0-81D2-BB4DD20C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1589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7" name="Line 99">
              <a:extLst>
                <a:ext uri="{FF2B5EF4-FFF2-40B4-BE49-F238E27FC236}">
                  <a16:creationId xmlns="" xmlns:a16="http://schemas.microsoft.com/office/drawing/2014/main" id="{EEC4D8E8-2BBD-4DCD-9388-A42057A5B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25077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8" name="Line 100">
              <a:extLst>
                <a:ext uri="{FF2B5EF4-FFF2-40B4-BE49-F238E27FC236}">
                  <a16:creationId xmlns="" xmlns:a16="http://schemas.microsoft.com/office/drawing/2014/main" id="{FA33ADE7-46E2-48BA-AEA7-75D8D00BC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94927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9" name="Line 101">
              <a:extLst>
                <a:ext uri="{FF2B5EF4-FFF2-40B4-BE49-F238E27FC236}">
                  <a16:creationId xmlns="" xmlns:a16="http://schemas.microsoft.com/office/drawing/2014/main" id="{F0C33713-3763-4EE3-A67C-1BA1FAEA5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6827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0" name="Line 102">
              <a:extLst>
                <a:ext uri="{FF2B5EF4-FFF2-40B4-BE49-F238E27FC236}">
                  <a16:creationId xmlns="" xmlns:a16="http://schemas.microsoft.com/office/drawing/2014/main" id="{A9860D1B-C0A0-4313-B728-47DFE51E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8427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1" name="Line 103">
              <a:extLst>
                <a:ext uri="{FF2B5EF4-FFF2-40B4-BE49-F238E27FC236}">
                  <a16:creationId xmlns="" xmlns:a16="http://schemas.microsoft.com/office/drawing/2014/main" id="{1A7966CF-C98E-4D04-BF56-BA217E557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1914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2" name="Line 104">
              <a:extLst>
                <a:ext uri="{FF2B5EF4-FFF2-40B4-BE49-F238E27FC236}">
                  <a16:creationId xmlns="" xmlns:a16="http://schemas.microsoft.com/office/drawing/2014/main" id="{2F148E65-9D78-473F-A802-073A14497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0489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3" name="Line 105">
              <a:extLst>
                <a:ext uri="{FF2B5EF4-FFF2-40B4-BE49-F238E27FC236}">
                  <a16:creationId xmlns="" xmlns:a16="http://schemas.microsoft.com/office/drawing/2014/main" id="{9B026F1B-F740-4AA9-A50B-6FBFF2460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12389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4" name="Line 106">
              <a:extLst>
                <a:ext uri="{FF2B5EF4-FFF2-40B4-BE49-F238E27FC236}">
                  <a16:creationId xmlns="" xmlns:a16="http://schemas.microsoft.com/office/drawing/2014/main" id="{AEB50546-373F-4382-B9EB-F42ABFFA7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1489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5" name="Line 107">
              <a:extLst>
                <a:ext uri="{FF2B5EF4-FFF2-40B4-BE49-F238E27FC236}">
                  <a16:creationId xmlns="" xmlns:a16="http://schemas.microsoft.com/office/drawing/2014/main" id="{B73DACFE-0666-4EE3-9A49-BF94EFA48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94977" y="296877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6" name="Line 108">
              <a:extLst>
                <a:ext uri="{FF2B5EF4-FFF2-40B4-BE49-F238E27FC236}">
                  <a16:creationId xmlns="" xmlns:a16="http://schemas.microsoft.com/office/drawing/2014/main" id="{45297E30-DCAC-4D89-B990-F0C0BC83B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8477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7" name="Line 109">
              <a:extLst>
                <a:ext uri="{FF2B5EF4-FFF2-40B4-BE49-F238E27FC236}">
                  <a16:creationId xmlns="" xmlns:a16="http://schemas.microsoft.com/office/drawing/2014/main" id="{695C2C86-7D7A-4866-90AA-3413EFC84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5139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8" name="Line 110">
              <a:extLst>
                <a:ext uri="{FF2B5EF4-FFF2-40B4-BE49-F238E27FC236}">
                  <a16:creationId xmlns="" xmlns:a16="http://schemas.microsoft.com/office/drawing/2014/main" id="{361216AB-AE1C-4601-8601-DF767D266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2289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9" name="Line 111">
              <a:extLst>
                <a:ext uri="{FF2B5EF4-FFF2-40B4-BE49-F238E27FC236}">
                  <a16:creationId xmlns="" xmlns:a16="http://schemas.microsoft.com/office/drawing/2014/main" id="{79372166-3E2A-44BC-B1D1-AA2D302AA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45777" y="296877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0" name="Line 112">
              <a:extLst>
                <a:ext uri="{FF2B5EF4-FFF2-40B4-BE49-F238E27FC236}">
                  <a16:creationId xmlns="" xmlns:a16="http://schemas.microsoft.com/office/drawing/2014/main" id="{1A62FD2E-0DCB-437B-AB60-8F76FE0D2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8489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1" name="Line 113">
              <a:extLst>
                <a:ext uri="{FF2B5EF4-FFF2-40B4-BE49-F238E27FC236}">
                  <a16:creationId xmlns="" xmlns:a16="http://schemas.microsoft.com/office/drawing/2014/main" id="{7BC7CD33-BE80-4ADB-9AF0-F1BE0C999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21977" y="2968775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2" name="Line 114">
              <a:extLst>
                <a:ext uri="{FF2B5EF4-FFF2-40B4-BE49-F238E27FC236}">
                  <a16:creationId xmlns="" xmlns:a16="http://schemas.microsoft.com/office/drawing/2014/main" id="{ADD157A4-F3C3-488D-8C21-E46474CA0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4527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3" name="Line 115">
              <a:extLst>
                <a:ext uri="{FF2B5EF4-FFF2-40B4-BE49-F238E27FC236}">
                  <a16:creationId xmlns="" xmlns:a16="http://schemas.microsoft.com/office/drawing/2014/main" id="{3ED02F9D-4098-4199-8DD3-615F23F16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68014" y="2968775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4" name="Line 116">
              <a:extLst>
                <a:ext uri="{FF2B5EF4-FFF2-40B4-BE49-F238E27FC236}">
                  <a16:creationId xmlns="" xmlns:a16="http://schemas.microsoft.com/office/drawing/2014/main" id="{479B7758-352A-4CB4-85C0-E43F69602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37864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5" name="Line 117">
              <a:extLst>
                <a:ext uri="{FF2B5EF4-FFF2-40B4-BE49-F238E27FC236}">
                  <a16:creationId xmlns="" xmlns:a16="http://schemas.microsoft.com/office/drawing/2014/main" id="{12A236D0-6258-4E10-8DCD-1CF2AC0A2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9764" y="3017987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6" name="Line 118">
              <a:extLst>
                <a:ext uri="{FF2B5EF4-FFF2-40B4-BE49-F238E27FC236}">
                  <a16:creationId xmlns="" xmlns:a16="http://schemas.microsoft.com/office/drawing/2014/main" id="{A28D4EDF-B847-4C1D-9CC0-390A6F994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9614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7" name="Line 119">
              <a:extLst>
                <a:ext uri="{FF2B5EF4-FFF2-40B4-BE49-F238E27FC236}">
                  <a16:creationId xmlns="" xmlns:a16="http://schemas.microsoft.com/office/drawing/2014/main" id="{1D99A6AC-DE52-422A-BB32-0B547B454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34689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8" name="Line 120">
              <a:extLst>
                <a:ext uri="{FF2B5EF4-FFF2-40B4-BE49-F238E27FC236}">
                  <a16:creationId xmlns="" xmlns:a16="http://schemas.microsoft.com/office/drawing/2014/main" id="{6DAAFB06-0EF8-4453-8438-759C887CD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5177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9" name="Line 121">
              <a:extLst>
                <a:ext uri="{FF2B5EF4-FFF2-40B4-BE49-F238E27FC236}">
                  <a16:creationId xmlns="" xmlns:a16="http://schemas.microsoft.com/office/drawing/2014/main" id="{A2793A8A-F70C-4CDA-A034-C559E0A1A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88664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0" name="Line 122">
              <a:extLst>
                <a:ext uri="{FF2B5EF4-FFF2-40B4-BE49-F238E27FC236}">
                  <a16:creationId xmlns="" xmlns:a16="http://schemas.microsoft.com/office/drawing/2014/main" id="{FE2D88C3-8E62-4C15-8C1A-EC8910F37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3477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1" name="Line 123">
              <a:extLst>
                <a:ext uri="{FF2B5EF4-FFF2-40B4-BE49-F238E27FC236}">
                  <a16:creationId xmlns="" xmlns:a16="http://schemas.microsoft.com/office/drawing/2014/main" id="{0458B72F-8F9C-476B-AC0C-0DE96DFFB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55377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2" name="Line 124">
              <a:extLst>
                <a:ext uri="{FF2B5EF4-FFF2-40B4-BE49-F238E27FC236}">
                  <a16:creationId xmlns="" xmlns:a16="http://schemas.microsoft.com/office/drawing/2014/main" id="{19B56767-5035-48E0-B8DC-02091A357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0789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3" name="Line 125">
              <a:extLst>
                <a:ext uri="{FF2B5EF4-FFF2-40B4-BE49-F238E27FC236}">
                  <a16:creationId xmlns="" xmlns:a16="http://schemas.microsoft.com/office/drawing/2014/main" id="{7F24CCB5-D0E7-478D-8473-0B6F6B5B9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44277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4" name="Line 126">
              <a:extLst>
                <a:ext uri="{FF2B5EF4-FFF2-40B4-BE49-F238E27FC236}">
                  <a16:creationId xmlns="" xmlns:a16="http://schemas.microsoft.com/office/drawing/2014/main" id="{E1AB8C87-A767-4FB3-A754-BDBCC6705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6514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5" name="Line 127">
              <a:extLst>
                <a:ext uri="{FF2B5EF4-FFF2-40B4-BE49-F238E27FC236}">
                  <a16:creationId xmlns="" xmlns:a16="http://schemas.microsoft.com/office/drawing/2014/main" id="{8102B20D-B21E-416B-BD40-5D49A6993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31589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6" name="Line 128">
              <a:extLst>
                <a:ext uri="{FF2B5EF4-FFF2-40B4-BE49-F238E27FC236}">
                  <a16:creationId xmlns="" xmlns:a16="http://schemas.microsoft.com/office/drawing/2014/main" id="{165724F7-67D8-42BA-A08B-53AF7B271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91914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7" name="Line 129">
              <a:extLst>
                <a:ext uri="{FF2B5EF4-FFF2-40B4-BE49-F238E27FC236}">
                  <a16:creationId xmlns="" xmlns:a16="http://schemas.microsoft.com/office/drawing/2014/main" id="{6E587820-9DB9-4823-B737-C280F2138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402" y="3017987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8" name="Line 130">
              <a:extLst>
                <a:ext uri="{FF2B5EF4-FFF2-40B4-BE49-F238E27FC236}">
                  <a16:creationId xmlns="" xmlns:a16="http://schemas.microsoft.com/office/drawing/2014/main" id="{B786E97C-E1F3-4106-88D3-0D73A8C0E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6364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9" name="Line 131">
              <a:extLst>
                <a:ext uri="{FF2B5EF4-FFF2-40B4-BE49-F238E27FC236}">
                  <a16:creationId xmlns="" xmlns:a16="http://schemas.microsoft.com/office/drawing/2014/main" id="{CCF59CB2-3C36-4EF2-8DC5-9909563D7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98264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0" name="Line 132">
              <a:extLst>
                <a:ext uri="{FF2B5EF4-FFF2-40B4-BE49-F238E27FC236}">
                  <a16:creationId xmlns="" xmlns:a16="http://schemas.microsoft.com/office/drawing/2014/main" id="{2271F42E-6C19-4B1D-9136-8D24F4098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4302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1" name="Line 133">
              <a:extLst>
                <a:ext uri="{FF2B5EF4-FFF2-40B4-BE49-F238E27FC236}">
                  <a16:creationId xmlns="" xmlns:a16="http://schemas.microsoft.com/office/drawing/2014/main" id="{7B74A0A6-072B-4617-AA8F-7053346A4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7789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2" name="Line 134">
              <a:extLst>
                <a:ext uri="{FF2B5EF4-FFF2-40B4-BE49-F238E27FC236}">
                  <a16:creationId xmlns="" xmlns:a16="http://schemas.microsoft.com/office/drawing/2014/main" id="{E43F469F-38BE-4933-9125-C3013782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9864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3" name="Line 135">
              <a:extLst>
                <a:ext uri="{FF2B5EF4-FFF2-40B4-BE49-F238E27FC236}">
                  <a16:creationId xmlns="" xmlns:a16="http://schemas.microsoft.com/office/drawing/2014/main" id="{DFA7FDD5-D6E7-459D-91C9-4D21D1ADB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63352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4" name="Line 136">
              <a:extLst>
                <a:ext uri="{FF2B5EF4-FFF2-40B4-BE49-F238E27FC236}">
                  <a16:creationId xmlns="" xmlns:a16="http://schemas.microsoft.com/office/drawing/2014/main" id="{33526464-73D5-4A11-A4AE-B2C41A147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5427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5" name="Line 137">
              <a:extLst>
                <a:ext uri="{FF2B5EF4-FFF2-40B4-BE49-F238E27FC236}">
                  <a16:creationId xmlns="" xmlns:a16="http://schemas.microsoft.com/office/drawing/2014/main" id="{D05ECEDC-6E5D-4D99-9DEE-91B097B47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20502" y="3017987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6" name="Line 138">
              <a:extLst>
                <a:ext uri="{FF2B5EF4-FFF2-40B4-BE49-F238E27FC236}">
                  <a16:creationId xmlns="" xmlns:a16="http://schemas.microsoft.com/office/drawing/2014/main" id="{2DC01BC8-DF15-482F-9156-EA3FD0F0F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0989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7" name="Line 139">
              <a:extLst>
                <a:ext uri="{FF2B5EF4-FFF2-40B4-BE49-F238E27FC236}">
                  <a16:creationId xmlns="" xmlns:a16="http://schemas.microsoft.com/office/drawing/2014/main" id="{1AC5AC41-780C-44A4-9BFC-5D77A1839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74477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8" name="Line 140">
              <a:extLst>
                <a:ext uri="{FF2B5EF4-FFF2-40B4-BE49-F238E27FC236}">
                  <a16:creationId xmlns="" xmlns:a16="http://schemas.microsoft.com/office/drawing/2014/main" id="{C0109794-B9E5-4930-AB52-75E319AF7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1677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9" name="Line 141">
              <a:extLst>
                <a:ext uri="{FF2B5EF4-FFF2-40B4-BE49-F238E27FC236}">
                  <a16:creationId xmlns="" xmlns:a16="http://schemas.microsoft.com/office/drawing/2014/main" id="{52E2B152-364C-4626-905A-C43B4BB4A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96752" y="3017987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0" name="Line 142">
              <a:extLst>
                <a:ext uri="{FF2B5EF4-FFF2-40B4-BE49-F238E27FC236}">
                  <a16:creationId xmlns="" xmlns:a16="http://schemas.microsoft.com/office/drawing/2014/main" id="{87B8CF91-7B99-4903-9772-49F0B3E93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20577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1" name="Line 143">
              <a:extLst>
                <a:ext uri="{FF2B5EF4-FFF2-40B4-BE49-F238E27FC236}">
                  <a16:creationId xmlns="" xmlns:a16="http://schemas.microsoft.com/office/drawing/2014/main" id="{756E3AC2-4B14-4A47-B42C-79D175593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82477" y="3017987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2" name="Line 144">
              <a:extLst>
                <a:ext uri="{FF2B5EF4-FFF2-40B4-BE49-F238E27FC236}">
                  <a16:creationId xmlns="" xmlns:a16="http://schemas.microsoft.com/office/drawing/2014/main" id="{E1085CB4-DE3F-4B93-8F3B-9D134DF3D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42802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3" name="Line 145">
              <a:extLst>
                <a:ext uri="{FF2B5EF4-FFF2-40B4-BE49-F238E27FC236}">
                  <a16:creationId xmlns="" xmlns:a16="http://schemas.microsoft.com/office/drawing/2014/main" id="{0483D600-9218-49E1-82B3-A230CB7DB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07877" y="3017987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4" name="Line 146">
              <a:extLst>
                <a:ext uri="{FF2B5EF4-FFF2-40B4-BE49-F238E27FC236}">
                  <a16:creationId xmlns="" xmlns:a16="http://schemas.microsoft.com/office/drawing/2014/main" id="{00355D80-64C2-4FAF-8119-13CE3DC5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57089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5" name="Line 147">
              <a:extLst>
                <a:ext uri="{FF2B5EF4-FFF2-40B4-BE49-F238E27FC236}">
                  <a16:creationId xmlns="" xmlns:a16="http://schemas.microsoft.com/office/drawing/2014/main" id="{81D79E6D-1C2C-49C0-A918-0E1A53F3B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20577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6" name="Line 148">
              <a:extLst>
                <a:ext uri="{FF2B5EF4-FFF2-40B4-BE49-F238E27FC236}">
                  <a16:creationId xmlns="" xmlns:a16="http://schemas.microsoft.com/office/drawing/2014/main" id="{314E30CF-92D3-4DA0-8E67-8C9683D48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8839" y="2981475"/>
              <a:ext cx="0" cy="73025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7" name="Line 149">
              <a:extLst>
                <a:ext uri="{FF2B5EF4-FFF2-40B4-BE49-F238E27FC236}">
                  <a16:creationId xmlns="" xmlns:a16="http://schemas.microsoft.com/office/drawing/2014/main" id="{CDD038CC-8014-4D1D-B44A-33101C6A5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52327" y="3017987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8" name="Line 150">
              <a:extLst>
                <a:ext uri="{FF2B5EF4-FFF2-40B4-BE49-F238E27FC236}">
                  <a16:creationId xmlns="" xmlns:a16="http://schemas.microsoft.com/office/drawing/2014/main" id="{1F78CF42-9562-4FD8-A99D-AD22C16F4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17414" y="318785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9" name="Line 151">
              <a:extLst>
                <a:ext uri="{FF2B5EF4-FFF2-40B4-BE49-F238E27FC236}">
                  <a16:creationId xmlns="" xmlns:a16="http://schemas.microsoft.com/office/drawing/2014/main" id="{7A73985C-EF57-4CB7-9A11-C655C929C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80902" y="3224362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0" name="Line 152">
              <a:extLst>
                <a:ext uri="{FF2B5EF4-FFF2-40B4-BE49-F238E27FC236}">
                  <a16:creationId xmlns="" xmlns:a16="http://schemas.microsoft.com/office/drawing/2014/main" id="{69CED528-C492-4F61-9525-CA2A5158A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28527" y="318785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1" name="Line 153">
              <a:extLst>
                <a:ext uri="{FF2B5EF4-FFF2-40B4-BE49-F238E27FC236}">
                  <a16:creationId xmlns="" xmlns:a16="http://schemas.microsoft.com/office/drawing/2014/main" id="{8355AB14-1E2F-4FDD-A13F-48D3FE42F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92014" y="3224362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2" name="Line 154">
              <a:extLst>
                <a:ext uri="{FF2B5EF4-FFF2-40B4-BE49-F238E27FC236}">
                  <a16:creationId xmlns="" xmlns:a16="http://schemas.microsoft.com/office/drawing/2014/main" id="{3411260A-F8CA-4445-8C13-EB1E5F4EF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2339" y="318785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3" name="Line 155">
              <a:extLst>
                <a:ext uri="{FF2B5EF4-FFF2-40B4-BE49-F238E27FC236}">
                  <a16:creationId xmlns="" xmlns:a16="http://schemas.microsoft.com/office/drawing/2014/main" id="{9814A528-5351-4684-86FD-333F3C1C0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17414" y="3224362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4" name="Line 156">
              <a:extLst>
                <a:ext uri="{FF2B5EF4-FFF2-40B4-BE49-F238E27FC236}">
                  <a16:creationId xmlns="" xmlns:a16="http://schemas.microsoft.com/office/drawing/2014/main" id="{5D4F09BA-6186-40AB-B45A-9A3C524CE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4089" y="3187850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5" name="Line 157">
              <a:extLst>
                <a:ext uri="{FF2B5EF4-FFF2-40B4-BE49-F238E27FC236}">
                  <a16:creationId xmlns="" xmlns:a16="http://schemas.microsoft.com/office/drawing/2014/main" id="{A461D4E4-F894-4B73-85C3-42A837222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577" y="3224362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6" name="Line 365">
              <a:extLst>
                <a:ext uri="{FF2B5EF4-FFF2-40B4-BE49-F238E27FC236}">
                  <a16:creationId xmlns="" xmlns:a16="http://schemas.microsoft.com/office/drawing/2014/main" id="{A228A118-05D9-493E-9AAE-EB0F03B12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4914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7" name="Line 366">
              <a:extLst>
                <a:ext uri="{FF2B5EF4-FFF2-40B4-BE49-F238E27FC236}">
                  <a16:creationId xmlns="" xmlns:a16="http://schemas.microsoft.com/office/drawing/2014/main" id="{9F50BFF3-A061-4A1D-82F1-33F2707D4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9989" y="296877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8" name="Line 367">
              <a:extLst>
                <a:ext uri="{FF2B5EF4-FFF2-40B4-BE49-F238E27FC236}">
                  <a16:creationId xmlns="" xmlns:a16="http://schemas.microsoft.com/office/drawing/2014/main" id="{972742F5-9B0C-4800-9920-62E30D720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6026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9" name="Line 368">
              <a:extLst>
                <a:ext uri="{FF2B5EF4-FFF2-40B4-BE49-F238E27FC236}">
                  <a16:creationId xmlns="" xmlns:a16="http://schemas.microsoft.com/office/drawing/2014/main" id="{4C0BA6FF-3787-45DD-8C4A-A179210F5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69514" y="296877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0" name="Line 369">
              <a:extLst>
                <a:ext uri="{FF2B5EF4-FFF2-40B4-BE49-F238E27FC236}">
                  <a16:creationId xmlns="" xmlns:a16="http://schemas.microsoft.com/office/drawing/2014/main" id="{7D009AC9-4413-4509-B9AA-93D2449A1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5551" y="2932262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1" name="Line 370">
              <a:extLst>
                <a:ext uri="{FF2B5EF4-FFF2-40B4-BE49-F238E27FC236}">
                  <a16:creationId xmlns="" xmlns:a16="http://schemas.microsoft.com/office/drawing/2014/main" id="{3DCA679C-EDC4-48A2-AF7F-13D6B5F67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80626" y="296877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2" name="Line 371">
              <a:extLst>
                <a:ext uri="{FF2B5EF4-FFF2-40B4-BE49-F238E27FC236}">
                  <a16:creationId xmlns="" xmlns:a16="http://schemas.microsoft.com/office/drawing/2014/main" id="{72A0379D-8691-4E8C-9B9A-0C8A5A1ED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3089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3" name="Line 372">
              <a:extLst>
                <a:ext uri="{FF2B5EF4-FFF2-40B4-BE49-F238E27FC236}">
                  <a16:creationId xmlns="" xmlns:a16="http://schemas.microsoft.com/office/drawing/2014/main" id="{5074344E-8E22-4542-A673-34B429C99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6576" y="293702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4" name="Line 373">
              <a:extLst>
                <a:ext uri="{FF2B5EF4-FFF2-40B4-BE49-F238E27FC236}">
                  <a16:creationId xmlns="" xmlns:a16="http://schemas.microsoft.com/office/drawing/2014/main" id="{F632B71B-0C0D-4346-AF64-CC388CA6D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0389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5" name="Line 374">
              <a:extLst>
                <a:ext uri="{FF2B5EF4-FFF2-40B4-BE49-F238E27FC236}">
                  <a16:creationId xmlns="" xmlns:a16="http://schemas.microsoft.com/office/drawing/2014/main" id="{51E2386E-62C5-421A-B495-469F07444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5464" y="293702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6" name="Line 375">
              <a:extLst>
                <a:ext uri="{FF2B5EF4-FFF2-40B4-BE49-F238E27FC236}">
                  <a16:creationId xmlns="" xmlns:a16="http://schemas.microsoft.com/office/drawing/2014/main" id="{6BA8591A-1AB6-443A-8A33-CAAB9F5CF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4964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7" name="Line 376">
              <a:extLst>
                <a:ext uri="{FF2B5EF4-FFF2-40B4-BE49-F238E27FC236}">
                  <a16:creationId xmlns="" xmlns:a16="http://schemas.microsoft.com/office/drawing/2014/main" id="{4F973654-28A9-45E3-9DA5-E1EAB9AD9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88451" y="293702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8" name="Line 377">
              <a:extLst>
                <a:ext uri="{FF2B5EF4-FFF2-40B4-BE49-F238E27FC236}">
                  <a16:creationId xmlns="" xmlns:a16="http://schemas.microsoft.com/office/drawing/2014/main" id="{29CE7F47-4A3F-4585-AE21-07BD91CD5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9739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9" name="Line 378">
              <a:extLst>
                <a:ext uri="{FF2B5EF4-FFF2-40B4-BE49-F238E27FC236}">
                  <a16:creationId xmlns="" xmlns:a16="http://schemas.microsoft.com/office/drawing/2014/main" id="{7B77ED24-6C90-49F7-A1C0-B14D25091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91639" y="2937024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0" name="Line 379">
              <a:extLst>
                <a:ext uri="{FF2B5EF4-FFF2-40B4-BE49-F238E27FC236}">
                  <a16:creationId xmlns="" xmlns:a16="http://schemas.microsoft.com/office/drawing/2014/main" id="{8B19D8D6-D393-4303-8154-63E072921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1964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1" name="Line 380">
              <a:extLst>
                <a:ext uri="{FF2B5EF4-FFF2-40B4-BE49-F238E27FC236}">
                  <a16:creationId xmlns="" xmlns:a16="http://schemas.microsoft.com/office/drawing/2014/main" id="{FC332EE7-7758-4689-B8B8-5FD043B3F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15451" y="2937024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2" name="Line 381">
              <a:extLst>
                <a:ext uri="{FF2B5EF4-FFF2-40B4-BE49-F238E27FC236}">
                  <a16:creationId xmlns="" xmlns:a16="http://schemas.microsoft.com/office/drawing/2014/main" id="{689FF7D4-4813-4694-B42F-A6884E542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464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3" name="Line 382">
              <a:extLst>
                <a:ext uri="{FF2B5EF4-FFF2-40B4-BE49-F238E27FC236}">
                  <a16:creationId xmlns="" xmlns:a16="http://schemas.microsoft.com/office/drawing/2014/main" id="{83F757C0-2A14-478B-B885-0B668B362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6951" y="293702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4" name="Line 383">
              <a:extLst>
                <a:ext uri="{FF2B5EF4-FFF2-40B4-BE49-F238E27FC236}">
                  <a16:creationId xmlns="" xmlns:a16="http://schemas.microsoft.com/office/drawing/2014/main" id="{38FF8CB0-B360-4C5F-AFB0-2FC985878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2351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5" name="Line 384">
              <a:extLst>
                <a:ext uri="{FF2B5EF4-FFF2-40B4-BE49-F238E27FC236}">
                  <a16:creationId xmlns="" xmlns:a16="http://schemas.microsoft.com/office/drawing/2014/main" id="{045C73B6-7604-4FAE-A4ED-583391AC2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5839" y="2937024"/>
              <a:ext cx="730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6" name="Line 385">
              <a:extLst>
                <a:ext uri="{FF2B5EF4-FFF2-40B4-BE49-F238E27FC236}">
                  <a16:creationId xmlns="" xmlns:a16="http://schemas.microsoft.com/office/drawing/2014/main" id="{56E77E1C-9358-4ABC-8046-387FB267C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1239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7" name="Line 386">
              <a:extLst>
                <a:ext uri="{FF2B5EF4-FFF2-40B4-BE49-F238E27FC236}">
                  <a16:creationId xmlns="" xmlns:a16="http://schemas.microsoft.com/office/drawing/2014/main" id="{52978EEB-AF5A-4A9E-B0EE-D6326FA76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96314" y="293702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8" name="Line 387">
              <a:extLst>
                <a:ext uri="{FF2B5EF4-FFF2-40B4-BE49-F238E27FC236}">
                  <a16:creationId xmlns="" xmlns:a16="http://schemas.microsoft.com/office/drawing/2014/main" id="{B50364A3-6DDC-41AF-B205-28124FBA9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1714" y="2902099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9" name="Line 388">
              <a:extLst>
                <a:ext uri="{FF2B5EF4-FFF2-40B4-BE49-F238E27FC236}">
                  <a16:creationId xmlns="" xmlns:a16="http://schemas.microsoft.com/office/drawing/2014/main" id="{BFF561A0-FEF9-4327-BAC5-9F4CCD74B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85201" y="2937024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0" name="Line 389">
              <a:extLst>
                <a:ext uri="{FF2B5EF4-FFF2-40B4-BE49-F238E27FC236}">
                  <a16:creationId xmlns="" xmlns:a16="http://schemas.microsoft.com/office/drawing/2014/main" id="{69085E37-BAA1-4A23-ADAB-9D978625D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751" y="282113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1" name="Line 390">
              <a:extLst>
                <a:ext uri="{FF2B5EF4-FFF2-40B4-BE49-F238E27FC236}">
                  <a16:creationId xmlns="" xmlns:a16="http://schemas.microsoft.com/office/drawing/2014/main" id="{D3E74150-629D-4A52-87BD-EDEC05355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4239" y="2857649"/>
              <a:ext cx="74613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2" name="Line 391">
              <a:extLst>
                <a:ext uri="{FF2B5EF4-FFF2-40B4-BE49-F238E27FC236}">
                  <a16:creationId xmlns="" xmlns:a16="http://schemas.microsoft.com/office/drawing/2014/main" id="{60EDC35B-5B34-46A9-A47E-557E53D5F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526" y="2821137"/>
              <a:ext cx="0" cy="7461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3" name="Line 392">
              <a:extLst>
                <a:ext uri="{FF2B5EF4-FFF2-40B4-BE49-F238E27FC236}">
                  <a16:creationId xmlns="" xmlns:a16="http://schemas.microsoft.com/office/drawing/2014/main" id="{BE510D3E-09DF-4A35-AD23-AAFD71BAD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3601" y="2857649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4" name="Line 393">
              <a:extLst>
                <a:ext uri="{FF2B5EF4-FFF2-40B4-BE49-F238E27FC236}">
                  <a16:creationId xmlns="" xmlns:a16="http://schemas.microsoft.com/office/drawing/2014/main" id="{5922D025-9AE7-425C-B480-6B7BBD09F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2651" y="2795737"/>
              <a:ext cx="0" cy="71438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5" name="Line 394">
              <a:extLst>
                <a:ext uri="{FF2B5EF4-FFF2-40B4-BE49-F238E27FC236}">
                  <a16:creationId xmlns="" xmlns:a16="http://schemas.microsoft.com/office/drawing/2014/main" id="{5798046B-59A3-4D7C-97C6-9EF783275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94551" y="2832249"/>
              <a:ext cx="71438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93" name="Group 492">
            <a:extLst>
              <a:ext uri="{FF2B5EF4-FFF2-40B4-BE49-F238E27FC236}">
                <a16:creationId xmlns="" xmlns:a16="http://schemas.microsoft.com/office/drawing/2014/main" id="{AC9D97E9-0F16-4313-9012-CC19294FCF0F}"/>
              </a:ext>
            </a:extLst>
          </p:cNvPr>
          <p:cNvGrpSpPr/>
          <p:nvPr/>
        </p:nvGrpSpPr>
        <p:grpSpPr>
          <a:xfrm>
            <a:off x="1285457" y="1734802"/>
            <a:ext cx="7181210" cy="854643"/>
            <a:chOff x="1285457" y="1815921"/>
            <a:chExt cx="7181210" cy="977273"/>
          </a:xfrm>
        </p:grpSpPr>
        <p:sp>
          <p:nvSpPr>
            <p:cNvPr id="494" name="Line 158">
              <a:extLst>
                <a:ext uri="{FF2B5EF4-FFF2-40B4-BE49-F238E27FC236}">
                  <a16:creationId xmlns="" xmlns:a16="http://schemas.microsoft.com/office/drawing/2014/main" id="{46BABDED-A1EB-4DCF-814B-0A23E9338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0574" y="273710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5" name="Line 159">
              <a:extLst>
                <a:ext uri="{FF2B5EF4-FFF2-40B4-BE49-F238E27FC236}">
                  <a16:creationId xmlns="" xmlns:a16="http://schemas.microsoft.com/office/drawing/2014/main" id="{2F1BA3F7-632D-4B54-8220-8201B5734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83150" y="276577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6" name="Line 160">
              <a:extLst>
                <a:ext uri="{FF2B5EF4-FFF2-40B4-BE49-F238E27FC236}">
                  <a16:creationId xmlns="" xmlns:a16="http://schemas.microsoft.com/office/drawing/2014/main" id="{967D5B9C-AAD6-477B-9CD6-7BAEA0E69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3290" y="273710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7" name="Line 161">
              <a:extLst>
                <a:ext uri="{FF2B5EF4-FFF2-40B4-BE49-F238E27FC236}">
                  <a16:creationId xmlns="" xmlns:a16="http://schemas.microsoft.com/office/drawing/2014/main" id="{CF26EFBD-8F1F-4C90-A65E-3540751A0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5866" y="276577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8" name="Line 162">
              <a:extLst>
                <a:ext uri="{FF2B5EF4-FFF2-40B4-BE49-F238E27FC236}">
                  <a16:creationId xmlns="" xmlns:a16="http://schemas.microsoft.com/office/drawing/2014/main" id="{0F5BBB49-B6A9-47CE-8FA3-276E64AD7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3317" y="273710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9" name="Line 163">
              <a:extLst>
                <a:ext uri="{FF2B5EF4-FFF2-40B4-BE49-F238E27FC236}">
                  <a16:creationId xmlns="" xmlns:a16="http://schemas.microsoft.com/office/drawing/2014/main" id="{61749693-99A3-496D-9A95-8234AEC4B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4647" y="2765771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0" name="Line 164">
              <a:extLst>
                <a:ext uri="{FF2B5EF4-FFF2-40B4-BE49-F238E27FC236}">
                  <a16:creationId xmlns="" xmlns:a16="http://schemas.microsoft.com/office/drawing/2014/main" id="{BF3C7E75-96DB-40FE-9243-C32D336CF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0908" y="273710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" name="Line 165">
              <a:extLst>
                <a:ext uri="{FF2B5EF4-FFF2-40B4-BE49-F238E27FC236}">
                  <a16:creationId xmlns="" xmlns:a16="http://schemas.microsoft.com/office/drawing/2014/main" id="{D0B91335-8754-49FD-AE60-192ED8649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62237" y="276577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2" name="Line 166">
              <a:extLst>
                <a:ext uri="{FF2B5EF4-FFF2-40B4-BE49-F238E27FC236}">
                  <a16:creationId xmlns="" xmlns:a16="http://schemas.microsoft.com/office/drawing/2014/main" id="{2801E91E-A3C8-42EA-9988-C51FBD8D2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2182" y="273710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3" name="Line 167">
              <a:extLst>
                <a:ext uri="{FF2B5EF4-FFF2-40B4-BE49-F238E27FC236}">
                  <a16:creationId xmlns="" xmlns:a16="http://schemas.microsoft.com/office/drawing/2014/main" id="{AA423C12-C187-4354-A5CE-4A6B74307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53512" y="276577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4" name="Line 168">
              <a:extLst>
                <a:ext uri="{FF2B5EF4-FFF2-40B4-BE49-F238E27FC236}">
                  <a16:creationId xmlns="" xmlns:a16="http://schemas.microsoft.com/office/drawing/2014/main" id="{E0CBD2D6-ED61-46DD-9D58-8939179BB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4703" y="273710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5" name="Line 169">
              <a:extLst>
                <a:ext uri="{FF2B5EF4-FFF2-40B4-BE49-F238E27FC236}">
                  <a16:creationId xmlns="" xmlns:a16="http://schemas.microsoft.com/office/drawing/2014/main" id="{CA77BEE5-4D7C-4D75-BBDF-FA7A23EDF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6033" y="276577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6" name="Line 170">
              <a:extLst>
                <a:ext uri="{FF2B5EF4-FFF2-40B4-BE49-F238E27FC236}">
                  <a16:creationId xmlns="" xmlns:a16="http://schemas.microsoft.com/office/drawing/2014/main" id="{7F562ACB-7D6E-429F-AC23-AA84DC091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8498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7" name="Line 171">
              <a:extLst>
                <a:ext uri="{FF2B5EF4-FFF2-40B4-BE49-F238E27FC236}">
                  <a16:creationId xmlns="" xmlns:a16="http://schemas.microsoft.com/office/drawing/2014/main" id="{CDAA6FFB-EAE3-4B6F-A2CE-B89899A75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1075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8" name="Line 172">
              <a:extLst>
                <a:ext uri="{FF2B5EF4-FFF2-40B4-BE49-F238E27FC236}">
                  <a16:creationId xmlns="" xmlns:a16="http://schemas.microsoft.com/office/drawing/2014/main" id="{C7663D6D-AAB6-45B5-A76A-7CD6E7AB6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351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9" name="Line 173">
              <a:extLst>
                <a:ext uri="{FF2B5EF4-FFF2-40B4-BE49-F238E27FC236}">
                  <a16:creationId xmlns="" xmlns:a16="http://schemas.microsoft.com/office/drawing/2014/main" id="{BBB353F0-09A5-48E2-95E3-D6B328900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6089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0" name="Line 174">
              <a:extLst>
                <a:ext uri="{FF2B5EF4-FFF2-40B4-BE49-F238E27FC236}">
                  <a16:creationId xmlns="" xmlns:a16="http://schemas.microsoft.com/office/drawing/2014/main" id="{04F02F5C-B48C-46DB-906F-3CFB0F75A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1075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1" name="Line 175">
              <a:extLst>
                <a:ext uri="{FF2B5EF4-FFF2-40B4-BE49-F238E27FC236}">
                  <a16:creationId xmlns="" xmlns:a16="http://schemas.microsoft.com/office/drawing/2014/main" id="{8BAAB203-EA00-49AC-8C12-CA1F85056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2404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2" name="Line 176">
              <a:extLst>
                <a:ext uri="{FF2B5EF4-FFF2-40B4-BE49-F238E27FC236}">
                  <a16:creationId xmlns="" xmlns:a16="http://schemas.microsoft.com/office/drawing/2014/main" id="{03A5E9A9-EEB9-4D35-873A-3E2640AB5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6200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" name="Line 177">
              <a:extLst>
                <a:ext uri="{FF2B5EF4-FFF2-40B4-BE49-F238E27FC236}">
                  <a16:creationId xmlns="" xmlns:a16="http://schemas.microsoft.com/office/drawing/2014/main" id="{A611DE72-F63B-4C88-B47F-43EB210F2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6284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" name="Line 178">
              <a:extLst>
                <a:ext uri="{FF2B5EF4-FFF2-40B4-BE49-F238E27FC236}">
                  <a16:creationId xmlns="" xmlns:a16="http://schemas.microsoft.com/office/drawing/2014/main" id="{5BFAFF10-348A-4A06-AA89-F59D81A8A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750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5" name="Line 179">
              <a:extLst>
                <a:ext uri="{FF2B5EF4-FFF2-40B4-BE49-F238E27FC236}">
                  <a16:creationId xmlns="" xmlns:a16="http://schemas.microsoft.com/office/drawing/2014/main" id="{70FA2067-07FB-4C0C-9618-44D01A3B7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8832" y="2661063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6" name="Line 180">
              <a:extLst>
                <a:ext uri="{FF2B5EF4-FFF2-40B4-BE49-F238E27FC236}">
                  <a16:creationId xmlns="" xmlns:a16="http://schemas.microsoft.com/office/drawing/2014/main" id="{F0E78F5D-3B8B-4A88-B3E8-26334573A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8777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7" name="Line 181">
              <a:extLst>
                <a:ext uri="{FF2B5EF4-FFF2-40B4-BE49-F238E27FC236}">
                  <a16:creationId xmlns="" xmlns:a16="http://schemas.microsoft.com/office/drawing/2014/main" id="{39E4CC00-1609-4EC9-B63F-B8ABC593F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1353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8" name="Line 182">
              <a:extLst>
                <a:ext uri="{FF2B5EF4-FFF2-40B4-BE49-F238E27FC236}">
                  <a16:creationId xmlns="" xmlns:a16="http://schemas.microsoft.com/office/drawing/2014/main" id="{D8465A05-D9AF-4B92-92E5-794F93D9B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5899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9" name="Line 183">
              <a:extLst>
                <a:ext uri="{FF2B5EF4-FFF2-40B4-BE49-F238E27FC236}">
                  <a16:creationId xmlns="" xmlns:a16="http://schemas.microsoft.com/office/drawing/2014/main" id="{6FE2DFB3-895D-4B35-A05D-5E52FBC5C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7230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0" name="Line 184">
              <a:extLst>
                <a:ext uri="{FF2B5EF4-FFF2-40B4-BE49-F238E27FC236}">
                  <a16:creationId xmlns="" xmlns:a16="http://schemas.microsoft.com/office/drawing/2014/main" id="{604FC313-2B00-4A24-BACA-309942861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227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1" name="Line 185">
              <a:extLst>
                <a:ext uri="{FF2B5EF4-FFF2-40B4-BE49-F238E27FC236}">
                  <a16:creationId xmlns="" xmlns:a16="http://schemas.microsoft.com/office/drawing/2014/main" id="{B2316C7A-ADAA-42B7-AD7B-FD3002506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4848" y="2661063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2" name="Line 186">
              <a:extLst>
                <a:ext uri="{FF2B5EF4-FFF2-40B4-BE49-F238E27FC236}">
                  <a16:creationId xmlns="" xmlns:a16="http://schemas.microsoft.com/office/drawing/2014/main" id="{5DF34831-D9EE-415A-8113-3A3F82D2A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8643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3" name="Line 187">
              <a:extLst>
                <a:ext uri="{FF2B5EF4-FFF2-40B4-BE49-F238E27FC236}">
                  <a16:creationId xmlns="" xmlns:a16="http://schemas.microsoft.com/office/drawing/2014/main" id="{2B0DC834-0ADA-4C44-9B2B-002B73291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29973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4" name="Line 188">
              <a:extLst>
                <a:ext uri="{FF2B5EF4-FFF2-40B4-BE49-F238E27FC236}">
                  <a16:creationId xmlns="" xmlns:a16="http://schemas.microsoft.com/office/drawing/2014/main" id="{1F56824A-00EF-4DEF-A9D5-4B341FA6B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371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5" name="Line 189">
              <a:extLst>
                <a:ext uri="{FF2B5EF4-FFF2-40B4-BE49-F238E27FC236}">
                  <a16:creationId xmlns="" xmlns:a16="http://schemas.microsoft.com/office/drawing/2014/main" id="{B7A93D55-CB9E-4C5F-AB2A-6FE27D72D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05043" y="2661063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6" name="Line 190">
              <a:extLst>
                <a:ext uri="{FF2B5EF4-FFF2-40B4-BE49-F238E27FC236}">
                  <a16:creationId xmlns="" xmlns:a16="http://schemas.microsoft.com/office/drawing/2014/main" id="{52E8AB70-DC42-405E-9D5B-88E7862E3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5015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7" name="Line 191">
              <a:extLst>
                <a:ext uri="{FF2B5EF4-FFF2-40B4-BE49-F238E27FC236}">
                  <a16:creationId xmlns="" xmlns:a16="http://schemas.microsoft.com/office/drawing/2014/main" id="{D18493EE-F139-4FB7-935A-3C29E16AF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6345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8" name="Line 192">
              <a:extLst>
                <a:ext uri="{FF2B5EF4-FFF2-40B4-BE49-F238E27FC236}">
                  <a16:creationId xmlns="" xmlns:a16="http://schemas.microsoft.com/office/drawing/2014/main" id="{DBED01FB-A9D3-4B1B-8709-903A915D9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878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9" name="Line 193">
              <a:extLst>
                <a:ext uri="{FF2B5EF4-FFF2-40B4-BE49-F238E27FC236}">
                  <a16:creationId xmlns="" xmlns:a16="http://schemas.microsoft.com/office/drawing/2014/main" id="{C548A1E5-4198-4DC9-8391-614AC8F6E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8865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0" name="Line 194">
              <a:extLst>
                <a:ext uri="{FF2B5EF4-FFF2-40B4-BE49-F238E27FC236}">
                  <a16:creationId xmlns="" xmlns:a16="http://schemas.microsoft.com/office/drawing/2014/main" id="{A803FB33-9EFE-43DE-8D24-C26E1EAD4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8810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1" name="Line 195">
              <a:extLst>
                <a:ext uri="{FF2B5EF4-FFF2-40B4-BE49-F238E27FC236}">
                  <a16:creationId xmlns="" xmlns:a16="http://schemas.microsoft.com/office/drawing/2014/main" id="{5BE81AB8-9E21-4FFE-B9EF-2F37B00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0140" y="2661063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2" name="Line 196">
              <a:extLst>
                <a:ext uri="{FF2B5EF4-FFF2-40B4-BE49-F238E27FC236}">
                  <a16:creationId xmlns="" xmlns:a16="http://schemas.microsoft.com/office/drawing/2014/main" id="{0D20B9B1-85DF-4C69-A0FD-C5002C72A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5154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3" name="Line 197">
              <a:extLst>
                <a:ext uri="{FF2B5EF4-FFF2-40B4-BE49-F238E27FC236}">
                  <a16:creationId xmlns="" xmlns:a16="http://schemas.microsoft.com/office/drawing/2014/main" id="{853BDA46-2DB2-47A2-A8C7-9BAAFFED9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35238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4" name="Line 198">
              <a:extLst>
                <a:ext uri="{FF2B5EF4-FFF2-40B4-BE49-F238E27FC236}">
                  <a16:creationId xmlns="" xmlns:a16="http://schemas.microsoft.com/office/drawing/2014/main" id="{571B4AC7-4A4C-4234-9988-76F653BAA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8977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5" name="Line 199">
              <a:extLst>
                <a:ext uri="{FF2B5EF4-FFF2-40B4-BE49-F238E27FC236}">
                  <a16:creationId xmlns="" xmlns:a16="http://schemas.microsoft.com/office/drawing/2014/main" id="{CE581014-4C09-4ED9-B0EE-F5526C1DB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0307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6" name="Line 200">
              <a:extLst>
                <a:ext uri="{FF2B5EF4-FFF2-40B4-BE49-F238E27FC236}">
                  <a16:creationId xmlns="" xmlns:a16="http://schemas.microsoft.com/office/drawing/2014/main" id="{05E97439-8EED-4836-977B-AF3882A93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2828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7" name="Line 201">
              <a:extLst>
                <a:ext uri="{FF2B5EF4-FFF2-40B4-BE49-F238E27FC236}">
                  <a16:creationId xmlns="" xmlns:a16="http://schemas.microsoft.com/office/drawing/2014/main" id="{AAFFDD9D-B438-4806-B713-BCBFB273C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4158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8" name="Line 202">
              <a:extLst>
                <a:ext uri="{FF2B5EF4-FFF2-40B4-BE49-F238E27FC236}">
                  <a16:creationId xmlns="" xmlns:a16="http://schemas.microsoft.com/office/drawing/2014/main" id="{947820AE-80C7-4FE2-BF11-E2D644698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887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9" name="Line 203">
              <a:extLst>
                <a:ext uri="{FF2B5EF4-FFF2-40B4-BE49-F238E27FC236}">
                  <a16:creationId xmlns="" xmlns:a16="http://schemas.microsoft.com/office/drawing/2014/main" id="{24B7166A-D701-43B9-A683-57AF1D8E3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0201" y="266106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0" name="Line 204">
              <a:extLst>
                <a:ext uri="{FF2B5EF4-FFF2-40B4-BE49-F238E27FC236}">
                  <a16:creationId xmlns="" xmlns:a16="http://schemas.microsoft.com/office/drawing/2014/main" id="{255665D7-7760-4061-ACA6-A979BEFB2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2722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1" name="Line 206">
              <a:extLst>
                <a:ext uri="{FF2B5EF4-FFF2-40B4-BE49-F238E27FC236}">
                  <a16:creationId xmlns="" xmlns:a16="http://schemas.microsoft.com/office/drawing/2014/main" id="{EC57616B-FFF1-4515-9031-AB205A59A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65299" y="266106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2" name="Line 207">
              <a:extLst>
                <a:ext uri="{FF2B5EF4-FFF2-40B4-BE49-F238E27FC236}">
                  <a16:creationId xmlns="" xmlns:a16="http://schemas.microsoft.com/office/drawing/2014/main" id="{E8ED5334-1FB2-440F-B6D4-A4CDD4232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243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3" name="Line 208">
              <a:extLst>
                <a:ext uri="{FF2B5EF4-FFF2-40B4-BE49-F238E27FC236}">
                  <a16:creationId xmlns="" xmlns:a16="http://schemas.microsoft.com/office/drawing/2014/main" id="{63D22D59-7AF9-41FC-A884-411E74FE7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7820" y="266106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4" name="Line 209">
              <a:extLst>
                <a:ext uri="{FF2B5EF4-FFF2-40B4-BE49-F238E27FC236}">
                  <a16:creationId xmlns="" xmlns:a16="http://schemas.microsoft.com/office/drawing/2014/main" id="{1F1FECF4-8805-4C53-B737-65DCACFBB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6517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5" name="Line 210">
              <a:extLst>
                <a:ext uri="{FF2B5EF4-FFF2-40B4-BE49-F238E27FC236}">
                  <a16:creationId xmlns="" xmlns:a16="http://schemas.microsoft.com/office/drawing/2014/main" id="{474331CE-BBC3-46A0-8F5F-5ADC44DB9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9094" y="266106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6" name="Line 211">
              <a:extLst>
                <a:ext uri="{FF2B5EF4-FFF2-40B4-BE49-F238E27FC236}">
                  <a16:creationId xmlns="" xmlns:a16="http://schemas.microsoft.com/office/drawing/2014/main" id="{B1A2A92A-D434-4C01-A185-8E23D4EB9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9038" y="2631146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7" name="Line 212">
              <a:extLst>
                <a:ext uri="{FF2B5EF4-FFF2-40B4-BE49-F238E27FC236}">
                  <a16:creationId xmlns="" xmlns:a16="http://schemas.microsoft.com/office/drawing/2014/main" id="{D0CEE837-D4D5-4C37-BAEC-A3F740313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0368" y="266106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8" name="Line 213">
              <a:extLst>
                <a:ext uri="{FF2B5EF4-FFF2-40B4-BE49-F238E27FC236}">
                  <a16:creationId xmlns="" xmlns:a16="http://schemas.microsoft.com/office/drawing/2014/main" id="{F5FCA39F-5C96-4139-AF00-E5F711810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0368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9" name="Line 214">
              <a:extLst>
                <a:ext uri="{FF2B5EF4-FFF2-40B4-BE49-F238E27FC236}">
                  <a16:creationId xmlns="" xmlns:a16="http://schemas.microsoft.com/office/drawing/2014/main" id="{C0AA58F2-67E5-448B-9063-577EDF224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0452" y="2626159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0" name="Line 215">
              <a:extLst>
                <a:ext uri="{FF2B5EF4-FFF2-40B4-BE49-F238E27FC236}">
                  <a16:creationId xmlns="" xmlns:a16="http://schemas.microsoft.com/office/drawing/2014/main" id="{9D788ACF-491F-49D6-8FA0-8D252DA8C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9205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1" name="Line 216">
              <a:extLst>
                <a:ext uri="{FF2B5EF4-FFF2-40B4-BE49-F238E27FC236}">
                  <a16:creationId xmlns="" xmlns:a16="http://schemas.microsoft.com/office/drawing/2014/main" id="{C828D4E4-C96A-48DC-9435-E10775757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9288" y="2626159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2" name="Line 217">
              <a:extLst>
                <a:ext uri="{FF2B5EF4-FFF2-40B4-BE49-F238E27FC236}">
                  <a16:creationId xmlns="" xmlns:a16="http://schemas.microsoft.com/office/drawing/2014/main" id="{E4C5B6FE-8352-4936-AF79-8B7ED9954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0507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3" name="Line 218">
              <a:extLst>
                <a:ext uri="{FF2B5EF4-FFF2-40B4-BE49-F238E27FC236}">
                  <a16:creationId xmlns="" xmlns:a16="http://schemas.microsoft.com/office/drawing/2014/main" id="{3EB015B9-7CA8-4617-9C86-A3EE08926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1837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4" name="Line 219">
              <a:extLst>
                <a:ext uri="{FF2B5EF4-FFF2-40B4-BE49-F238E27FC236}">
                  <a16:creationId xmlns="" xmlns:a16="http://schemas.microsoft.com/office/drawing/2014/main" id="{C75F52D4-D40C-4333-A954-17E935769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9288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5" name="Line 220">
              <a:extLst>
                <a:ext uri="{FF2B5EF4-FFF2-40B4-BE49-F238E27FC236}">
                  <a16:creationId xmlns="" xmlns:a16="http://schemas.microsoft.com/office/drawing/2014/main" id="{D41A4C6F-A558-4B3F-81A4-7F394467D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50619" y="2626159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6" name="Line 221">
              <a:extLst>
                <a:ext uri="{FF2B5EF4-FFF2-40B4-BE49-F238E27FC236}">
                  <a16:creationId xmlns="" xmlns:a16="http://schemas.microsoft.com/office/drawing/2014/main" id="{42429935-0E42-41EC-AAA7-618993F99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4197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7" name="Line 222">
              <a:extLst>
                <a:ext uri="{FF2B5EF4-FFF2-40B4-BE49-F238E27FC236}">
                  <a16:creationId xmlns="" xmlns:a16="http://schemas.microsoft.com/office/drawing/2014/main" id="{7DC70CDD-D2E3-4A08-B7B1-C04ABE710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5527" y="2626159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8" name="Line 223">
              <a:extLst>
                <a:ext uri="{FF2B5EF4-FFF2-40B4-BE49-F238E27FC236}">
                  <a16:creationId xmlns="" xmlns:a16="http://schemas.microsoft.com/office/drawing/2014/main" id="{2F8D3177-8C8F-461D-9994-D08C15E57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6774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9" name="Line 224">
              <a:extLst>
                <a:ext uri="{FF2B5EF4-FFF2-40B4-BE49-F238E27FC236}">
                  <a16:creationId xmlns="" xmlns:a16="http://schemas.microsoft.com/office/drawing/2014/main" id="{AE851E8A-1DEE-4268-9A50-74CB1CB51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09350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0" name="Line 225">
              <a:extLst>
                <a:ext uri="{FF2B5EF4-FFF2-40B4-BE49-F238E27FC236}">
                  <a16:creationId xmlns="" xmlns:a16="http://schemas.microsoft.com/office/drawing/2014/main" id="{EE215929-AEEA-4979-8E33-693AD17C1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9350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1" name="Line 226">
              <a:extLst>
                <a:ext uri="{FF2B5EF4-FFF2-40B4-BE49-F238E27FC236}">
                  <a16:creationId xmlns="" xmlns:a16="http://schemas.microsoft.com/office/drawing/2014/main" id="{F21DD94F-78E1-43F7-A225-F1BF5ECD5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0680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2" name="Line 227">
              <a:extLst>
                <a:ext uri="{FF2B5EF4-FFF2-40B4-BE49-F238E27FC236}">
                  <a16:creationId xmlns="" xmlns:a16="http://schemas.microsoft.com/office/drawing/2014/main" id="{5C98F932-6923-4F84-A280-027239F09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624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3" name="Line 228">
              <a:extLst>
                <a:ext uri="{FF2B5EF4-FFF2-40B4-BE49-F238E27FC236}">
                  <a16:creationId xmlns="" xmlns:a16="http://schemas.microsoft.com/office/drawing/2014/main" id="{99C3DEDE-59C7-4891-BF94-1F9572951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3201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4" name="Line 229">
              <a:extLst>
                <a:ext uri="{FF2B5EF4-FFF2-40B4-BE49-F238E27FC236}">
                  <a16:creationId xmlns="" xmlns:a16="http://schemas.microsoft.com/office/drawing/2014/main" id="{0F5433FB-B8DD-4BD0-B913-39F29AA6B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3145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5" name="Line 230">
              <a:extLst>
                <a:ext uri="{FF2B5EF4-FFF2-40B4-BE49-F238E27FC236}">
                  <a16:creationId xmlns="" xmlns:a16="http://schemas.microsoft.com/office/drawing/2014/main" id="{1B4025ED-71A9-43D2-8EE7-96D6357DE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65722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6" name="Line 231">
              <a:extLst>
                <a:ext uri="{FF2B5EF4-FFF2-40B4-BE49-F238E27FC236}">
                  <a16:creationId xmlns="" xmlns:a16="http://schemas.microsoft.com/office/drawing/2014/main" id="{8F39E8BA-C34D-47CF-9367-FE8D3F44F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8215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7" name="Line 232">
              <a:extLst>
                <a:ext uri="{FF2B5EF4-FFF2-40B4-BE49-F238E27FC236}">
                  <a16:creationId xmlns="" xmlns:a16="http://schemas.microsoft.com/office/drawing/2014/main" id="{E228B3DE-A277-4435-9FBC-B827073B0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0791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8" name="Line 233">
              <a:extLst>
                <a:ext uri="{FF2B5EF4-FFF2-40B4-BE49-F238E27FC236}">
                  <a16:creationId xmlns="" xmlns:a16="http://schemas.microsoft.com/office/drawing/2014/main" id="{49A961D6-DB86-47E9-A9BE-133B9FD91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38" y="257255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9" name="Line 234">
              <a:extLst>
                <a:ext uri="{FF2B5EF4-FFF2-40B4-BE49-F238E27FC236}">
                  <a16:creationId xmlns="" xmlns:a16="http://schemas.microsoft.com/office/drawing/2014/main" id="{3D81667F-8F53-491A-9FDC-5CCBECAD5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3368" y="259998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0" name="Line 235">
              <a:extLst>
                <a:ext uri="{FF2B5EF4-FFF2-40B4-BE49-F238E27FC236}">
                  <a16:creationId xmlns="" xmlns:a16="http://schemas.microsoft.com/office/drawing/2014/main" id="{FEBD2CA4-0B22-473C-BD9D-D12D3532E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587" y="257255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1" name="Line 236">
              <a:extLst>
                <a:ext uri="{FF2B5EF4-FFF2-40B4-BE49-F238E27FC236}">
                  <a16:creationId xmlns="" xmlns:a16="http://schemas.microsoft.com/office/drawing/2014/main" id="{5BFCA460-4188-4DEA-AAA9-018B735FA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4670" y="2599983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2" name="Line 237">
              <a:extLst>
                <a:ext uri="{FF2B5EF4-FFF2-40B4-BE49-F238E27FC236}">
                  <a16:creationId xmlns="" xmlns:a16="http://schemas.microsoft.com/office/drawing/2014/main" id="{0DECED31-307D-4BA0-82E4-7818E1A52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9684" y="257255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3" name="Line 238">
              <a:extLst>
                <a:ext uri="{FF2B5EF4-FFF2-40B4-BE49-F238E27FC236}">
                  <a16:creationId xmlns="" xmlns:a16="http://schemas.microsoft.com/office/drawing/2014/main" id="{25F032F7-8EA9-462A-AC90-AFA0B5C2C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2261" y="259998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4" name="Line 239">
              <a:extLst>
                <a:ext uri="{FF2B5EF4-FFF2-40B4-BE49-F238E27FC236}">
                  <a16:creationId xmlns="" xmlns:a16="http://schemas.microsoft.com/office/drawing/2014/main" id="{6B70A4E8-936B-4802-BA76-818031750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4754" y="257255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5" name="Line 240">
              <a:extLst>
                <a:ext uri="{FF2B5EF4-FFF2-40B4-BE49-F238E27FC236}">
                  <a16:creationId xmlns="" xmlns:a16="http://schemas.microsoft.com/office/drawing/2014/main" id="{CD5B6323-478D-4AC0-86E1-76D90F0FB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4837" y="259998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6" name="Line 241">
              <a:extLst>
                <a:ext uri="{FF2B5EF4-FFF2-40B4-BE49-F238E27FC236}">
                  <a16:creationId xmlns="" xmlns:a16="http://schemas.microsoft.com/office/drawing/2014/main" id="{1025968D-40C0-41FC-BB87-913CA5F99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4258" y="2552615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7" name="Line 242">
              <a:extLst>
                <a:ext uri="{FF2B5EF4-FFF2-40B4-BE49-F238E27FC236}">
                  <a16:creationId xmlns="" xmlns:a16="http://schemas.microsoft.com/office/drawing/2014/main" id="{41ACEC02-99EB-4F52-B069-9A75C0CF9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6835" y="258253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8" name="Line 243">
              <a:extLst>
                <a:ext uri="{FF2B5EF4-FFF2-40B4-BE49-F238E27FC236}">
                  <a16:creationId xmlns="" xmlns:a16="http://schemas.microsoft.com/office/drawing/2014/main" id="{9FD84BEF-81DA-4E47-835F-1BC1C45AC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346" y="2552615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9" name="Line 244">
              <a:extLst>
                <a:ext uri="{FF2B5EF4-FFF2-40B4-BE49-F238E27FC236}">
                  <a16:creationId xmlns="" xmlns:a16="http://schemas.microsoft.com/office/drawing/2014/main" id="{536834A2-C604-4A6A-B9EA-63E15C9A4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47169" y="258253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0" name="Line 245">
              <a:extLst>
                <a:ext uri="{FF2B5EF4-FFF2-40B4-BE49-F238E27FC236}">
                  <a16:creationId xmlns="" xmlns:a16="http://schemas.microsoft.com/office/drawing/2014/main" id="{4E5C2DF4-F07E-448A-AFB8-6C3FDE52B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3374" y="2552615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1" name="Line 246">
              <a:extLst>
                <a:ext uri="{FF2B5EF4-FFF2-40B4-BE49-F238E27FC236}">
                  <a16:creationId xmlns="" xmlns:a16="http://schemas.microsoft.com/office/drawing/2014/main" id="{A04FB43F-6BEE-488A-9DB7-228867A9E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3457" y="2582532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2" name="Line 247">
              <a:extLst>
                <a:ext uri="{FF2B5EF4-FFF2-40B4-BE49-F238E27FC236}">
                  <a16:creationId xmlns="" xmlns:a16="http://schemas.microsoft.com/office/drawing/2014/main" id="{95FC32B9-E085-43DD-8E0D-488C0994F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7169" y="251521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3" name="Line 248">
              <a:extLst>
                <a:ext uri="{FF2B5EF4-FFF2-40B4-BE49-F238E27FC236}">
                  <a16:creationId xmlns="" xmlns:a16="http://schemas.microsoft.com/office/drawing/2014/main" id="{164E6808-E10B-4BB6-8332-61A6C287B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7252" y="254388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4" name="Line 249">
              <a:extLst>
                <a:ext uri="{FF2B5EF4-FFF2-40B4-BE49-F238E27FC236}">
                  <a16:creationId xmlns="" xmlns:a16="http://schemas.microsoft.com/office/drawing/2014/main" id="{826B6CC7-5684-4157-AF4A-2D8CE031A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745" y="24965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5" name="Line 250">
              <a:extLst>
                <a:ext uri="{FF2B5EF4-FFF2-40B4-BE49-F238E27FC236}">
                  <a16:creationId xmlns="" xmlns:a16="http://schemas.microsoft.com/office/drawing/2014/main" id="{45E43DDC-7D5B-44F1-A8C1-C1C8BB817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92322" y="2523945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6" name="Line 251">
              <a:extLst>
                <a:ext uri="{FF2B5EF4-FFF2-40B4-BE49-F238E27FC236}">
                  <a16:creationId xmlns="" xmlns:a16="http://schemas.microsoft.com/office/drawing/2014/main" id="{BEEAB0A3-3FA7-4C3B-BD29-DEC7306F7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2266" y="24965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7" name="Line 252">
              <a:extLst>
                <a:ext uri="{FF2B5EF4-FFF2-40B4-BE49-F238E27FC236}">
                  <a16:creationId xmlns="" xmlns:a16="http://schemas.microsoft.com/office/drawing/2014/main" id="{C258C180-6583-4B8A-8B78-ABB411C35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3596" y="2523945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8" name="Line 253">
              <a:extLst>
                <a:ext uri="{FF2B5EF4-FFF2-40B4-BE49-F238E27FC236}">
                  <a16:creationId xmlns="" xmlns:a16="http://schemas.microsoft.com/office/drawing/2014/main" id="{404C9252-2E61-498A-894E-DB77562C7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3569" y="24965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9" name="Line 254">
              <a:extLst>
                <a:ext uri="{FF2B5EF4-FFF2-40B4-BE49-F238E27FC236}">
                  <a16:creationId xmlns="" xmlns:a16="http://schemas.microsoft.com/office/drawing/2014/main" id="{34674690-5BEA-4FFE-8F7E-EE293949D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4898" y="2523945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0" name="Line 255">
              <a:extLst>
                <a:ext uri="{FF2B5EF4-FFF2-40B4-BE49-F238E27FC236}">
                  <a16:creationId xmlns="" xmlns:a16="http://schemas.microsoft.com/office/drawing/2014/main" id="{F2D34F25-1EAC-4CAB-ACC4-589249B5D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6702" y="2480317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1" name="Line 256">
              <a:extLst>
                <a:ext uri="{FF2B5EF4-FFF2-40B4-BE49-F238E27FC236}">
                  <a16:creationId xmlns="" xmlns:a16="http://schemas.microsoft.com/office/drawing/2014/main" id="{AF394064-AA58-417E-A5EA-8F4ACABF8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8031" y="2508986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2" name="Line 257">
              <a:extLst>
                <a:ext uri="{FF2B5EF4-FFF2-40B4-BE49-F238E27FC236}">
                  <a16:creationId xmlns="" xmlns:a16="http://schemas.microsoft.com/office/drawing/2014/main" id="{53DE63B1-C2E7-4518-9C5E-A9C225BB1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5984" y="2480317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3" name="Line 258">
              <a:extLst>
                <a:ext uri="{FF2B5EF4-FFF2-40B4-BE49-F238E27FC236}">
                  <a16:creationId xmlns="" xmlns:a16="http://schemas.microsoft.com/office/drawing/2014/main" id="{8BB167BF-4941-43F1-8396-F5F52C3E1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8560" y="2508986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4" name="Line 259">
              <a:extLst>
                <a:ext uri="{FF2B5EF4-FFF2-40B4-BE49-F238E27FC236}">
                  <a16:creationId xmlns="" xmlns:a16="http://schemas.microsoft.com/office/drawing/2014/main" id="{EFFD8D5B-1027-45E3-9437-3A0735978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425" y="246161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5" name="Line 260">
              <a:extLst>
                <a:ext uri="{FF2B5EF4-FFF2-40B4-BE49-F238E27FC236}">
                  <a16:creationId xmlns="" xmlns:a16="http://schemas.microsoft.com/office/drawing/2014/main" id="{A7B4D289-ECC3-404D-885D-EA9AC0FC5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0002" y="2491535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6" name="Line 261">
              <a:extLst>
                <a:ext uri="{FF2B5EF4-FFF2-40B4-BE49-F238E27FC236}">
                  <a16:creationId xmlns="" xmlns:a16="http://schemas.microsoft.com/office/drawing/2014/main" id="{8EC0985E-B599-431A-BF5A-91B5CC06D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8699" y="2461619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7" name="Line 262">
              <a:extLst>
                <a:ext uri="{FF2B5EF4-FFF2-40B4-BE49-F238E27FC236}">
                  <a16:creationId xmlns="" xmlns:a16="http://schemas.microsoft.com/office/drawing/2014/main" id="{0BD5EFB2-4ABE-4385-BCB0-48C34529F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71276" y="2491535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8" name="Line 263">
              <a:extLst>
                <a:ext uri="{FF2B5EF4-FFF2-40B4-BE49-F238E27FC236}">
                  <a16:creationId xmlns="" xmlns:a16="http://schemas.microsoft.com/office/drawing/2014/main" id="{D99E3F19-4E75-42A7-9D0C-CFBC25E8E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523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9" name="Line 264">
              <a:extLst>
                <a:ext uri="{FF2B5EF4-FFF2-40B4-BE49-F238E27FC236}">
                  <a16:creationId xmlns="" xmlns:a16="http://schemas.microsoft.com/office/drawing/2014/main" id="{22208476-1BC3-40D4-9279-5E7526D4B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45099" y="247533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0" name="Line 265">
              <a:extLst>
                <a:ext uri="{FF2B5EF4-FFF2-40B4-BE49-F238E27FC236}">
                  <a16:creationId xmlns="" xmlns:a16="http://schemas.microsoft.com/office/drawing/2014/main" id="{3F5E54E1-C155-4A4D-8EDE-3DB3E0B00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2551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1" name="Line 266">
              <a:extLst>
                <a:ext uri="{FF2B5EF4-FFF2-40B4-BE49-F238E27FC236}">
                  <a16:creationId xmlns="" xmlns:a16="http://schemas.microsoft.com/office/drawing/2014/main" id="{1EF22E94-0583-468F-BB4B-BCE3ABC6A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127" y="247533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2" name="Line 267">
              <a:extLst>
                <a:ext uri="{FF2B5EF4-FFF2-40B4-BE49-F238E27FC236}">
                  <a16:creationId xmlns="" xmlns:a16="http://schemas.microsoft.com/office/drawing/2014/main" id="{CBCFEC48-1BFE-45E7-B16E-1BDF4ECC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5099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3" name="Line 268">
              <a:extLst>
                <a:ext uri="{FF2B5EF4-FFF2-40B4-BE49-F238E27FC236}">
                  <a16:creationId xmlns="" xmlns:a16="http://schemas.microsoft.com/office/drawing/2014/main" id="{EF4E74A2-0465-47E7-889F-9FD936D74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6429" y="247533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4" name="Line 269">
              <a:extLst>
                <a:ext uri="{FF2B5EF4-FFF2-40B4-BE49-F238E27FC236}">
                  <a16:creationId xmlns="" xmlns:a16="http://schemas.microsoft.com/office/drawing/2014/main" id="{A1FA7AB8-E9F1-4B46-89AB-67244282D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6373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5" name="Line 270">
              <a:extLst>
                <a:ext uri="{FF2B5EF4-FFF2-40B4-BE49-F238E27FC236}">
                  <a16:creationId xmlns="" xmlns:a16="http://schemas.microsoft.com/office/drawing/2014/main" id="{B6AF49EE-1084-4616-82DC-B050926B8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7704" y="247533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" name="Line 271">
              <a:extLst>
                <a:ext uri="{FF2B5EF4-FFF2-40B4-BE49-F238E27FC236}">
                  <a16:creationId xmlns="" xmlns:a16="http://schemas.microsoft.com/office/drawing/2014/main" id="{E2D4A7A6-9DFD-453A-B23F-7F410872D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8894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7" name="Line 272">
              <a:extLst>
                <a:ext uri="{FF2B5EF4-FFF2-40B4-BE49-F238E27FC236}">
                  <a16:creationId xmlns="" xmlns:a16="http://schemas.microsoft.com/office/drawing/2014/main" id="{C7CDDFA5-314C-4FB2-9F32-F93DDFA64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1471" y="247533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8" name="Line 273">
              <a:extLst>
                <a:ext uri="{FF2B5EF4-FFF2-40B4-BE49-F238E27FC236}">
                  <a16:creationId xmlns="" xmlns:a16="http://schemas.microsoft.com/office/drawing/2014/main" id="{2DC997DA-24F1-4D91-9702-82EEBA9FC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5266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9" name="Line 274">
              <a:extLst>
                <a:ext uri="{FF2B5EF4-FFF2-40B4-BE49-F238E27FC236}">
                  <a16:creationId xmlns="" xmlns:a16="http://schemas.microsoft.com/office/drawing/2014/main" id="{9991CB20-988F-407D-87DA-9B27E84A7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6596" y="2475331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0" name="Line 275">
              <a:extLst>
                <a:ext uri="{FF2B5EF4-FFF2-40B4-BE49-F238E27FC236}">
                  <a16:creationId xmlns="" xmlns:a16="http://schemas.microsoft.com/office/drawing/2014/main" id="{A4A65324-0272-4096-8AB8-E22E79C8A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7653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1" name="Line 276">
              <a:extLst>
                <a:ext uri="{FF2B5EF4-FFF2-40B4-BE49-F238E27FC236}">
                  <a16:creationId xmlns="" xmlns:a16="http://schemas.microsoft.com/office/drawing/2014/main" id="{2042809A-A8F3-48B4-9267-CF1C6E62C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7737" y="247533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2" name="Line 277">
              <a:extLst>
                <a:ext uri="{FF2B5EF4-FFF2-40B4-BE49-F238E27FC236}">
                  <a16:creationId xmlns="" xmlns:a16="http://schemas.microsoft.com/office/drawing/2014/main" id="{3924454E-291C-437A-B059-3F085B616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1532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3" name="Line 278">
              <a:extLst>
                <a:ext uri="{FF2B5EF4-FFF2-40B4-BE49-F238E27FC236}">
                  <a16:creationId xmlns="" xmlns:a16="http://schemas.microsoft.com/office/drawing/2014/main" id="{88777D1F-D86A-4796-AB45-08A8ED5D1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4109" y="247533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" name="Line 279">
              <a:extLst>
                <a:ext uri="{FF2B5EF4-FFF2-40B4-BE49-F238E27FC236}">
                  <a16:creationId xmlns="" xmlns:a16="http://schemas.microsoft.com/office/drawing/2014/main" id="{1E0E1662-4158-4712-A58C-8AB5041D1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546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5" name="Line 280">
              <a:extLst>
                <a:ext uri="{FF2B5EF4-FFF2-40B4-BE49-F238E27FC236}">
                  <a16:creationId xmlns="" xmlns:a16="http://schemas.microsoft.com/office/drawing/2014/main" id="{676CC1AF-2755-4492-98D3-56F855206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630" y="247533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6" name="Line 281">
              <a:extLst>
                <a:ext uri="{FF2B5EF4-FFF2-40B4-BE49-F238E27FC236}">
                  <a16:creationId xmlns="" xmlns:a16="http://schemas.microsoft.com/office/drawing/2014/main" id="{E97FEEB9-8328-4208-91F7-8D2F2EFA1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7820" y="244541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7" name="Line 282">
              <a:extLst>
                <a:ext uri="{FF2B5EF4-FFF2-40B4-BE49-F238E27FC236}">
                  <a16:creationId xmlns="" xmlns:a16="http://schemas.microsoft.com/office/drawing/2014/main" id="{9A5AD3DA-6CE9-460D-816B-D3C953359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7904" y="247533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8" name="Line 283">
              <a:extLst>
                <a:ext uri="{FF2B5EF4-FFF2-40B4-BE49-F238E27FC236}">
                  <a16:creationId xmlns="" xmlns:a16="http://schemas.microsoft.com/office/drawing/2014/main" id="{E457DD31-002C-4B91-AC6F-8F64CF7C4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5327" y="2429209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9" name="Line 284">
              <a:extLst>
                <a:ext uri="{FF2B5EF4-FFF2-40B4-BE49-F238E27FC236}">
                  <a16:creationId xmlns="" xmlns:a16="http://schemas.microsoft.com/office/drawing/2014/main" id="{EBCD7572-2FFA-4805-BF62-60424D53E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6658" y="245663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0" name="Line 285">
              <a:extLst>
                <a:ext uri="{FF2B5EF4-FFF2-40B4-BE49-F238E27FC236}">
                  <a16:creationId xmlns="" xmlns:a16="http://schemas.microsoft.com/office/drawing/2014/main" id="{33D88DF1-BDA4-4D23-A613-A71EFFAEF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6602" y="2429209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1" name="Line 286">
              <a:extLst>
                <a:ext uri="{FF2B5EF4-FFF2-40B4-BE49-F238E27FC236}">
                  <a16:creationId xmlns="" xmlns:a16="http://schemas.microsoft.com/office/drawing/2014/main" id="{E5991077-9F75-4EB9-838F-31801F559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9178" y="245663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2" name="Line 287">
              <a:extLst>
                <a:ext uri="{FF2B5EF4-FFF2-40B4-BE49-F238E27FC236}">
                  <a16:creationId xmlns="" xmlns:a16="http://schemas.microsoft.com/office/drawing/2014/main" id="{D8005E49-71F9-4C8F-9620-8D76C8B88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369" y="2406772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3" name="Line 288">
              <a:extLst>
                <a:ext uri="{FF2B5EF4-FFF2-40B4-BE49-F238E27FC236}">
                  <a16:creationId xmlns="" xmlns:a16="http://schemas.microsoft.com/office/drawing/2014/main" id="{9697DFBF-E092-4434-B26D-5BC27AA42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4192" y="2436688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" name="Line 289">
              <a:extLst>
                <a:ext uri="{FF2B5EF4-FFF2-40B4-BE49-F238E27FC236}">
                  <a16:creationId xmlns="" xmlns:a16="http://schemas.microsoft.com/office/drawing/2014/main" id="{75CC60D5-5A7E-4CE5-93F2-CC2A9E74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137" y="2406772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5" name="Line 290">
              <a:extLst>
                <a:ext uri="{FF2B5EF4-FFF2-40B4-BE49-F238E27FC236}">
                  <a16:creationId xmlns="" xmlns:a16="http://schemas.microsoft.com/office/drawing/2014/main" id="{6E1CC802-5108-4625-BA8C-3D1338592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4220" y="2436688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6" name="Line 291">
              <a:extLst>
                <a:ext uri="{FF2B5EF4-FFF2-40B4-BE49-F238E27FC236}">
                  <a16:creationId xmlns="" xmlns:a16="http://schemas.microsoft.com/office/drawing/2014/main" id="{E786A40C-2BC6-49B7-B060-5E3A4FA6C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658" y="2406772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7" name="Line 292">
              <a:extLst>
                <a:ext uri="{FF2B5EF4-FFF2-40B4-BE49-F238E27FC236}">
                  <a16:creationId xmlns="" xmlns:a16="http://schemas.microsoft.com/office/drawing/2014/main" id="{960CC2E1-4E8C-4B7F-8D5E-D8EDF7963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6741" y="2436688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8" name="Line 293">
              <a:extLst>
                <a:ext uri="{FF2B5EF4-FFF2-40B4-BE49-F238E27FC236}">
                  <a16:creationId xmlns="" xmlns:a16="http://schemas.microsoft.com/office/drawing/2014/main" id="{2570C3BF-72BB-4297-BF68-C114DB217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866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9" name="Line 294">
              <a:extLst>
                <a:ext uri="{FF2B5EF4-FFF2-40B4-BE49-F238E27FC236}">
                  <a16:creationId xmlns="" xmlns:a16="http://schemas.microsoft.com/office/drawing/2014/main" id="{0B2A33EC-2E99-48C4-9B65-872520216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3196" y="241799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0" name="Line 295">
              <a:extLst>
                <a:ext uri="{FF2B5EF4-FFF2-40B4-BE49-F238E27FC236}">
                  <a16:creationId xmlns="" xmlns:a16="http://schemas.microsoft.com/office/drawing/2014/main" id="{D6FE3F9F-4292-4008-9302-AFA5AE59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159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1" name="Line 296">
              <a:extLst>
                <a:ext uri="{FF2B5EF4-FFF2-40B4-BE49-F238E27FC236}">
                  <a16:creationId xmlns="" xmlns:a16="http://schemas.microsoft.com/office/drawing/2014/main" id="{9AFC1CEA-A7BD-4DB6-8A75-D932F8287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9735" y="241799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2" name="Line 297">
              <a:extLst>
                <a:ext uri="{FF2B5EF4-FFF2-40B4-BE49-F238E27FC236}">
                  <a16:creationId xmlns="" xmlns:a16="http://schemas.microsoft.com/office/drawing/2014/main" id="{28C27A67-3698-4AB4-941A-4756D9662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379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3" name="Line 298">
              <a:extLst>
                <a:ext uri="{FF2B5EF4-FFF2-40B4-BE49-F238E27FC236}">
                  <a16:creationId xmlns="" xmlns:a16="http://schemas.microsoft.com/office/drawing/2014/main" id="{D2E18E07-24AD-4DAF-A0B3-CB45BAB16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0709" y="2417991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4" name="Line 299">
              <a:extLst>
                <a:ext uri="{FF2B5EF4-FFF2-40B4-BE49-F238E27FC236}">
                  <a16:creationId xmlns="" xmlns:a16="http://schemas.microsoft.com/office/drawing/2014/main" id="{9E83A74F-EAD0-4588-A6DF-628DBF5D4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025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5" name="Line 300">
              <a:extLst>
                <a:ext uri="{FF2B5EF4-FFF2-40B4-BE49-F238E27FC236}">
                  <a16:creationId xmlns="" xmlns:a16="http://schemas.microsoft.com/office/drawing/2014/main" id="{3E865E17-96BC-4E48-9444-B82375D32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9601" y="241799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6" name="Line 301">
              <a:extLst>
                <a:ext uri="{FF2B5EF4-FFF2-40B4-BE49-F238E27FC236}">
                  <a16:creationId xmlns="" xmlns:a16="http://schemas.microsoft.com/office/drawing/2014/main" id="{143BDD3B-1BF7-401B-9AD7-20E05C208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546" y="2378102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7" name="Line 302">
              <a:extLst>
                <a:ext uri="{FF2B5EF4-FFF2-40B4-BE49-F238E27FC236}">
                  <a16:creationId xmlns="" xmlns:a16="http://schemas.microsoft.com/office/drawing/2014/main" id="{D9C37210-31D0-41E4-A8BE-4160691B6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0876" y="2406772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8" name="Line 303">
              <a:extLst>
                <a:ext uri="{FF2B5EF4-FFF2-40B4-BE49-F238E27FC236}">
                  <a16:creationId xmlns="" xmlns:a16="http://schemas.microsoft.com/office/drawing/2014/main" id="{B5AF6F8B-F1CD-43D6-AE8F-E87F41D91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094" y="2378102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9" name="Line 304">
              <a:extLst>
                <a:ext uri="{FF2B5EF4-FFF2-40B4-BE49-F238E27FC236}">
                  <a16:creationId xmlns="" xmlns:a16="http://schemas.microsoft.com/office/drawing/2014/main" id="{D62A01A8-2E08-4E93-B976-BCE7B475A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2178" y="2406772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0" name="Line 305">
              <a:extLst>
                <a:ext uri="{FF2B5EF4-FFF2-40B4-BE49-F238E27FC236}">
                  <a16:creationId xmlns="" xmlns:a16="http://schemas.microsoft.com/office/drawing/2014/main" id="{1C3F2295-2DE8-44D6-B18C-9F7B8922D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178" y="2378102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1" name="Line 306">
              <a:extLst>
                <a:ext uri="{FF2B5EF4-FFF2-40B4-BE49-F238E27FC236}">
                  <a16:creationId xmlns="" xmlns:a16="http://schemas.microsoft.com/office/drawing/2014/main" id="{6DED2785-904A-4009-B248-62A981FE1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754" y="2406772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2" name="Line 307">
              <a:extLst>
                <a:ext uri="{FF2B5EF4-FFF2-40B4-BE49-F238E27FC236}">
                  <a16:creationId xmlns="" xmlns:a16="http://schemas.microsoft.com/office/drawing/2014/main" id="{10373347-490B-4B93-A42E-FB4CF1D0A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909" y="2374362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3" name="Line 308">
              <a:extLst>
                <a:ext uri="{FF2B5EF4-FFF2-40B4-BE49-F238E27FC236}">
                  <a16:creationId xmlns="" xmlns:a16="http://schemas.microsoft.com/office/drawing/2014/main" id="{7C4A6EB9-2E38-4F8E-BE55-0D02D00FC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4733" y="2401786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4" name="Line 309">
              <a:extLst>
                <a:ext uri="{FF2B5EF4-FFF2-40B4-BE49-F238E27FC236}">
                  <a16:creationId xmlns="" xmlns:a16="http://schemas.microsoft.com/office/drawing/2014/main" id="{45E315D7-CF14-4405-8C58-52750A6C1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3458" y="2374362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5" name="Line 310">
              <a:extLst>
                <a:ext uri="{FF2B5EF4-FFF2-40B4-BE49-F238E27FC236}">
                  <a16:creationId xmlns="" xmlns:a16="http://schemas.microsoft.com/office/drawing/2014/main" id="{A3186EF4-0C63-4688-85B7-0EA49B64C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541" y="2401786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6" name="Line 311">
              <a:extLst>
                <a:ext uri="{FF2B5EF4-FFF2-40B4-BE49-F238E27FC236}">
                  <a16:creationId xmlns="" xmlns:a16="http://schemas.microsoft.com/office/drawing/2014/main" id="{21392B85-61A0-44B1-9491-805FA0198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4761" y="2374362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7" name="Line 312">
              <a:extLst>
                <a:ext uri="{FF2B5EF4-FFF2-40B4-BE49-F238E27FC236}">
                  <a16:creationId xmlns="" xmlns:a16="http://schemas.microsoft.com/office/drawing/2014/main" id="{3C56677F-CCFB-4F25-A394-CC8D59E25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7337" y="2401786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8" name="Line 313">
              <a:extLst>
                <a:ext uri="{FF2B5EF4-FFF2-40B4-BE49-F238E27FC236}">
                  <a16:creationId xmlns="" xmlns:a16="http://schemas.microsoft.com/office/drawing/2014/main" id="{A206F0E1-F6DA-46E5-B52D-CE90740CE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6035" y="2319515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9" name="Line 314">
              <a:extLst>
                <a:ext uri="{FF2B5EF4-FFF2-40B4-BE49-F238E27FC236}">
                  <a16:creationId xmlns="" xmlns:a16="http://schemas.microsoft.com/office/drawing/2014/main" id="{B1B94177-F606-44A6-BA84-0B4929CA0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8611" y="2349432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0" name="Line 315">
              <a:extLst>
                <a:ext uri="{FF2B5EF4-FFF2-40B4-BE49-F238E27FC236}">
                  <a16:creationId xmlns="" xmlns:a16="http://schemas.microsoft.com/office/drawing/2014/main" id="{2539DCA9-0F31-469E-8E62-751A837A8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625" y="2292092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1" name="Line 316">
              <a:extLst>
                <a:ext uri="{FF2B5EF4-FFF2-40B4-BE49-F238E27FC236}">
                  <a16:creationId xmlns="" xmlns:a16="http://schemas.microsoft.com/office/drawing/2014/main" id="{FFD19F2B-C547-4615-A795-39209E4D4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201" y="2322008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2" name="Line 317">
              <a:extLst>
                <a:ext uri="{FF2B5EF4-FFF2-40B4-BE49-F238E27FC236}">
                  <a16:creationId xmlns="" xmlns:a16="http://schemas.microsoft.com/office/drawing/2014/main" id="{F8CDE293-2B78-4556-AC6B-6A477E61A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555" y="2299571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3" name="Line 318">
              <a:extLst>
                <a:ext uri="{FF2B5EF4-FFF2-40B4-BE49-F238E27FC236}">
                  <a16:creationId xmlns="" xmlns:a16="http://schemas.microsoft.com/office/drawing/2014/main" id="{76C7B188-8F5A-4F28-8B2E-DA82BA055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9886" y="2329488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4" name="Line 319">
              <a:extLst>
                <a:ext uri="{FF2B5EF4-FFF2-40B4-BE49-F238E27FC236}">
                  <a16:creationId xmlns="" xmlns:a16="http://schemas.microsoft.com/office/drawing/2014/main" id="{428DA9FD-1240-4D04-9EC5-8055660F5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3653" y="2292092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5" name="Line 320">
              <a:extLst>
                <a:ext uri="{FF2B5EF4-FFF2-40B4-BE49-F238E27FC236}">
                  <a16:creationId xmlns="" xmlns:a16="http://schemas.microsoft.com/office/drawing/2014/main" id="{ED059F65-9DA6-4563-9A8D-3E8F94109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7476" y="2322008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6" name="Line 321">
              <a:extLst>
                <a:ext uri="{FF2B5EF4-FFF2-40B4-BE49-F238E27FC236}">
                  <a16:creationId xmlns="" xmlns:a16="http://schemas.microsoft.com/office/drawing/2014/main" id="{03B41236-2444-4AAB-B1F4-84BE9193C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766" y="228212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7" name="Line 322">
              <a:extLst>
                <a:ext uri="{FF2B5EF4-FFF2-40B4-BE49-F238E27FC236}">
                  <a16:creationId xmlns="" xmlns:a16="http://schemas.microsoft.com/office/drawing/2014/main" id="{81271F0A-1B5D-4F44-960D-A4DDECB26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7342" y="230954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8" name="Line 323">
              <a:extLst>
                <a:ext uri="{FF2B5EF4-FFF2-40B4-BE49-F238E27FC236}">
                  <a16:creationId xmlns="" xmlns:a16="http://schemas.microsoft.com/office/drawing/2014/main" id="{2401040A-1C2C-4509-B340-94637B12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715" y="228212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9" name="Line 324">
              <a:extLst>
                <a:ext uri="{FF2B5EF4-FFF2-40B4-BE49-F238E27FC236}">
                  <a16:creationId xmlns="" xmlns:a16="http://schemas.microsoft.com/office/drawing/2014/main" id="{ED806481-883B-47FA-82CF-D1A30C8BA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5044" y="2309543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0" name="Line 325">
              <a:extLst>
                <a:ext uri="{FF2B5EF4-FFF2-40B4-BE49-F238E27FC236}">
                  <a16:creationId xmlns="" xmlns:a16="http://schemas.microsoft.com/office/drawing/2014/main" id="{9F937D79-1D38-4AC3-8249-31085F54D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812" y="228212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1" name="Line 326">
              <a:extLst>
                <a:ext uri="{FF2B5EF4-FFF2-40B4-BE49-F238E27FC236}">
                  <a16:creationId xmlns="" xmlns:a16="http://schemas.microsoft.com/office/drawing/2014/main" id="{1CD8DD14-DF05-4A87-8ADE-6F261E604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2635" y="230954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2" name="Line 327">
              <a:extLst>
                <a:ext uri="{FF2B5EF4-FFF2-40B4-BE49-F238E27FC236}">
                  <a16:creationId xmlns="" xmlns:a16="http://schemas.microsoft.com/office/drawing/2014/main" id="{65A2E38A-5476-4C2C-BD62-7025F46C9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951" y="2204835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3" name="Line 328">
              <a:extLst>
                <a:ext uri="{FF2B5EF4-FFF2-40B4-BE49-F238E27FC236}">
                  <a16:creationId xmlns="" xmlns:a16="http://schemas.microsoft.com/office/drawing/2014/main" id="{EB6B3B08-85A9-4D00-B541-567DC6820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9035" y="2234752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4" name="Line 329">
              <a:extLst>
                <a:ext uri="{FF2B5EF4-FFF2-40B4-BE49-F238E27FC236}">
                  <a16:creationId xmlns="" xmlns:a16="http://schemas.microsoft.com/office/drawing/2014/main" id="{AE0625F4-1EA1-4A55-99D4-EC2CE94C1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599" y="2191124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5" name="Line 330">
              <a:extLst>
                <a:ext uri="{FF2B5EF4-FFF2-40B4-BE49-F238E27FC236}">
                  <a16:creationId xmlns="" xmlns:a16="http://schemas.microsoft.com/office/drawing/2014/main" id="{4EEB2249-AC20-4F08-8FB1-D83E30001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8929" y="2219794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6" name="Line 331">
              <a:extLst>
                <a:ext uri="{FF2B5EF4-FFF2-40B4-BE49-F238E27FC236}">
                  <a16:creationId xmlns="" xmlns:a16="http://schemas.microsoft.com/office/drawing/2014/main" id="{CB900195-6129-4584-952E-5AAA9C575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9207" y="2191124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7" name="Line 332">
              <a:extLst>
                <a:ext uri="{FF2B5EF4-FFF2-40B4-BE49-F238E27FC236}">
                  <a16:creationId xmlns="" xmlns:a16="http://schemas.microsoft.com/office/drawing/2014/main" id="{659FE432-A60A-4885-8BEE-50450BB57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0537" y="2219794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8" name="Line 333">
              <a:extLst>
                <a:ext uri="{FF2B5EF4-FFF2-40B4-BE49-F238E27FC236}">
                  <a16:creationId xmlns="" xmlns:a16="http://schemas.microsoft.com/office/drawing/2014/main" id="{B325C50E-DFF7-480B-A52C-CD42C4032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102" y="2049021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9" name="Line 334">
              <a:extLst>
                <a:ext uri="{FF2B5EF4-FFF2-40B4-BE49-F238E27FC236}">
                  <a16:creationId xmlns="" xmlns:a16="http://schemas.microsoft.com/office/drawing/2014/main" id="{9FC927E6-A515-4506-9F09-E6A8D7E45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0432" y="2077690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0" name="Line 335">
              <a:extLst>
                <a:ext uri="{FF2B5EF4-FFF2-40B4-BE49-F238E27FC236}">
                  <a16:creationId xmlns="" xmlns:a16="http://schemas.microsoft.com/office/drawing/2014/main" id="{9A943155-D671-4B42-884D-AF8026006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793" y="2041542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1" name="Line 336">
              <a:extLst>
                <a:ext uri="{FF2B5EF4-FFF2-40B4-BE49-F238E27FC236}">
                  <a16:creationId xmlns="" xmlns:a16="http://schemas.microsoft.com/office/drawing/2014/main" id="{5CC8265C-114F-46F4-A04E-856E72162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3370" y="207021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2" name="Line 337">
              <a:extLst>
                <a:ext uri="{FF2B5EF4-FFF2-40B4-BE49-F238E27FC236}">
                  <a16:creationId xmlns="" xmlns:a16="http://schemas.microsoft.com/office/drawing/2014/main" id="{E0D6E684-0AB1-4B21-BE36-AB5350E5A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891" y="1936834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3" name="Line 338">
              <a:extLst>
                <a:ext uri="{FF2B5EF4-FFF2-40B4-BE49-F238E27FC236}">
                  <a16:creationId xmlns="" xmlns:a16="http://schemas.microsoft.com/office/drawing/2014/main" id="{28326EAC-A835-4E59-9891-E961F6E7A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7221" y="1966750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4" name="Line 339">
              <a:extLst>
                <a:ext uri="{FF2B5EF4-FFF2-40B4-BE49-F238E27FC236}">
                  <a16:creationId xmlns="" xmlns:a16="http://schemas.microsoft.com/office/drawing/2014/main" id="{67ED1984-FAE6-4D31-ACA9-1D6E60010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756" y="1886973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5" name="Line 340">
              <a:extLst>
                <a:ext uri="{FF2B5EF4-FFF2-40B4-BE49-F238E27FC236}">
                  <a16:creationId xmlns="" xmlns:a16="http://schemas.microsoft.com/office/drawing/2014/main" id="{18FCB8B3-5804-49B5-AA51-AA0252A1A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7332" y="191564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6" name="Line 341">
              <a:extLst>
                <a:ext uri="{FF2B5EF4-FFF2-40B4-BE49-F238E27FC236}">
                  <a16:creationId xmlns="" xmlns:a16="http://schemas.microsoft.com/office/drawing/2014/main" id="{6352FBB4-018D-4530-807E-16D428F61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294" y="1886973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7" name="Line 342">
              <a:extLst>
                <a:ext uri="{FF2B5EF4-FFF2-40B4-BE49-F238E27FC236}">
                  <a16:creationId xmlns="" xmlns:a16="http://schemas.microsoft.com/office/drawing/2014/main" id="{77FE2916-E9A6-4AE2-8175-15F896A35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2625" y="1915643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8" name="Line 343">
              <a:extLst>
                <a:ext uri="{FF2B5EF4-FFF2-40B4-BE49-F238E27FC236}">
                  <a16:creationId xmlns="" xmlns:a16="http://schemas.microsoft.com/office/drawing/2014/main" id="{F26BDC30-784E-44FE-B311-2BC2C9459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5090" y="1886973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9" name="Line 344">
              <a:extLst>
                <a:ext uri="{FF2B5EF4-FFF2-40B4-BE49-F238E27FC236}">
                  <a16:creationId xmlns="" xmlns:a16="http://schemas.microsoft.com/office/drawing/2014/main" id="{8640AA68-9003-43C7-B132-414721D82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73" y="1915643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0" name="Line 345">
              <a:extLst>
                <a:ext uri="{FF2B5EF4-FFF2-40B4-BE49-F238E27FC236}">
                  <a16:creationId xmlns="" xmlns:a16="http://schemas.microsoft.com/office/drawing/2014/main" id="{6A17D43F-8A9B-4726-90D2-05326359A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851" y="1886973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1" name="Line 346">
              <a:extLst>
                <a:ext uri="{FF2B5EF4-FFF2-40B4-BE49-F238E27FC236}">
                  <a16:creationId xmlns="" xmlns:a16="http://schemas.microsoft.com/office/drawing/2014/main" id="{C8E6171D-2519-4758-9F5B-05E41417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1934" y="1915643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2" name="Line 347">
              <a:extLst>
                <a:ext uri="{FF2B5EF4-FFF2-40B4-BE49-F238E27FC236}">
                  <a16:creationId xmlns="" xmlns:a16="http://schemas.microsoft.com/office/drawing/2014/main" id="{73D03FB5-B833-4546-9630-407CF110B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817" y="1886973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3" name="Line 348">
              <a:extLst>
                <a:ext uri="{FF2B5EF4-FFF2-40B4-BE49-F238E27FC236}">
                  <a16:creationId xmlns="" xmlns:a16="http://schemas.microsoft.com/office/drawing/2014/main" id="{F69F57D4-D6A6-4771-B334-2B21C9B1A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4900" y="1915643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4" name="Line 349">
              <a:extLst>
                <a:ext uri="{FF2B5EF4-FFF2-40B4-BE49-F238E27FC236}">
                  <a16:creationId xmlns="" xmlns:a16="http://schemas.microsoft.com/office/drawing/2014/main" id="{F63D4577-06F1-4A9B-932E-816BB7B5C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640" y="1880740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5" name="Line 350">
              <a:extLst>
                <a:ext uri="{FF2B5EF4-FFF2-40B4-BE49-F238E27FC236}">
                  <a16:creationId xmlns="" xmlns:a16="http://schemas.microsoft.com/office/drawing/2014/main" id="{A39D5BF4-C48A-4005-A895-C98C34486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9970" y="1909410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6" name="Line 351">
              <a:extLst>
                <a:ext uri="{FF2B5EF4-FFF2-40B4-BE49-F238E27FC236}">
                  <a16:creationId xmlns="" xmlns:a16="http://schemas.microsoft.com/office/drawing/2014/main" id="{8BCC3F55-EBFA-405B-8300-B182C8C24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2435" y="1815921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7" name="Line 352">
              <a:extLst>
                <a:ext uri="{FF2B5EF4-FFF2-40B4-BE49-F238E27FC236}">
                  <a16:creationId xmlns="" xmlns:a16="http://schemas.microsoft.com/office/drawing/2014/main" id="{86B48784-BCC9-4AF3-B325-0F512B97C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3766" y="1844591"/>
              <a:ext cx="5734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8" name="Line 353">
              <a:extLst>
                <a:ext uri="{FF2B5EF4-FFF2-40B4-BE49-F238E27FC236}">
                  <a16:creationId xmlns="" xmlns:a16="http://schemas.microsoft.com/office/drawing/2014/main" id="{3F845FD1-8C5C-4CF1-A443-0D4E42581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4127" y="1815921"/>
              <a:ext cx="0" cy="5734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9" name="Line 354">
              <a:extLst>
                <a:ext uri="{FF2B5EF4-FFF2-40B4-BE49-F238E27FC236}">
                  <a16:creationId xmlns="" xmlns:a16="http://schemas.microsoft.com/office/drawing/2014/main" id="{45222DDE-3E8E-49EF-847D-2ABF3D11B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5457" y="1844591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0" name="Line 355">
              <a:extLst>
                <a:ext uri="{FF2B5EF4-FFF2-40B4-BE49-F238E27FC236}">
                  <a16:creationId xmlns="" xmlns:a16="http://schemas.microsoft.com/office/drawing/2014/main" id="{4C09B37B-D25C-4B46-ABA1-7C7AB53FC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751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1" name="Line 356">
              <a:extLst>
                <a:ext uri="{FF2B5EF4-FFF2-40B4-BE49-F238E27FC236}">
                  <a16:creationId xmlns="" xmlns:a16="http://schemas.microsoft.com/office/drawing/2014/main" id="{62A6FEA2-09D2-4EC0-80A6-5B410E795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7080" y="2417991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2" name="Line 357">
              <a:extLst>
                <a:ext uri="{FF2B5EF4-FFF2-40B4-BE49-F238E27FC236}">
                  <a16:creationId xmlns="" xmlns:a16="http://schemas.microsoft.com/office/drawing/2014/main" id="{2EA6E607-358E-4F38-B957-CEAE075CA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723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3" name="Line 358">
              <a:extLst>
                <a:ext uri="{FF2B5EF4-FFF2-40B4-BE49-F238E27FC236}">
                  <a16:creationId xmlns="" xmlns:a16="http://schemas.microsoft.com/office/drawing/2014/main" id="{A069ED39-8AA7-44D3-AE2F-8732265D1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5806" y="2417991"/>
              <a:ext cx="58587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4" name="Line 359">
              <a:extLst>
                <a:ext uri="{FF2B5EF4-FFF2-40B4-BE49-F238E27FC236}">
                  <a16:creationId xmlns="" xmlns:a16="http://schemas.microsoft.com/office/drawing/2014/main" id="{4FEF0B4C-C7B1-4E40-B5CC-F28E59C13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448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5" name="Line 360">
              <a:extLst>
                <a:ext uri="{FF2B5EF4-FFF2-40B4-BE49-F238E27FC236}">
                  <a16:creationId xmlns="" xmlns:a16="http://schemas.microsoft.com/office/drawing/2014/main" id="{2BEBF2EC-9C18-478A-96AA-079143A63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5779" y="241799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6" name="Line 361">
              <a:extLst>
                <a:ext uri="{FF2B5EF4-FFF2-40B4-BE49-F238E27FC236}">
                  <a16:creationId xmlns="" xmlns:a16="http://schemas.microsoft.com/office/drawing/2014/main" id="{35F9093E-8A32-4A54-BEB6-2D34B2036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1927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7" name="Line 362">
              <a:extLst>
                <a:ext uri="{FF2B5EF4-FFF2-40B4-BE49-F238E27FC236}">
                  <a16:creationId xmlns="" xmlns:a16="http://schemas.microsoft.com/office/drawing/2014/main" id="{6570B4D0-C141-42F5-8176-FEA288D6F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4504" y="2417991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8" name="Line 363">
              <a:extLst>
                <a:ext uri="{FF2B5EF4-FFF2-40B4-BE49-F238E27FC236}">
                  <a16:creationId xmlns="" xmlns:a16="http://schemas.microsoft.com/office/drawing/2014/main" id="{5B3A2C95-ED1F-488E-9C73-12C1F929A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0735" y="2596243"/>
              <a:ext cx="0" cy="58587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9" name="Line 364">
              <a:extLst>
                <a:ext uri="{FF2B5EF4-FFF2-40B4-BE49-F238E27FC236}">
                  <a16:creationId xmlns="" xmlns:a16="http://schemas.microsoft.com/office/drawing/2014/main" id="{2CB1AA09-5ACD-4E5F-B376-06E422BE7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2066" y="2626159"/>
              <a:ext cx="56094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0" name="Freeform 395">
              <a:extLst>
                <a:ext uri="{FF2B5EF4-FFF2-40B4-BE49-F238E27FC236}">
                  <a16:creationId xmlns="" xmlns:a16="http://schemas.microsoft.com/office/drawing/2014/main" id="{9F20AD3E-61B3-4F0D-9392-116BACB02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127" y="1844591"/>
              <a:ext cx="7152540" cy="921179"/>
            </a:xfrm>
            <a:custGeom>
              <a:avLst/>
              <a:gdLst>
                <a:gd name="T0" fmla="*/ 5738 w 5738"/>
                <a:gd name="T1" fmla="*/ 739 h 739"/>
                <a:gd name="T2" fmla="*/ 5584 w 5738"/>
                <a:gd name="T3" fmla="*/ 739 h 739"/>
                <a:gd name="T4" fmla="*/ 5584 w 5738"/>
                <a:gd name="T5" fmla="*/ 662 h 739"/>
                <a:gd name="T6" fmla="*/ 5571 w 5738"/>
                <a:gd name="T7" fmla="*/ 662 h 739"/>
                <a:gd name="T8" fmla="*/ 5571 w 5738"/>
                <a:gd name="T9" fmla="*/ 655 h 739"/>
                <a:gd name="T10" fmla="*/ 4697 w 5738"/>
                <a:gd name="T11" fmla="*/ 655 h 739"/>
                <a:gd name="T12" fmla="*/ 4697 w 5738"/>
                <a:gd name="T13" fmla="*/ 627 h 739"/>
                <a:gd name="T14" fmla="*/ 4209 w 5738"/>
                <a:gd name="T15" fmla="*/ 627 h 739"/>
                <a:gd name="T16" fmla="*/ 4209 w 5738"/>
                <a:gd name="T17" fmla="*/ 608 h 739"/>
                <a:gd name="T18" fmla="*/ 3987 w 5738"/>
                <a:gd name="T19" fmla="*/ 608 h 739"/>
                <a:gd name="T20" fmla="*/ 3987 w 5738"/>
                <a:gd name="T21" fmla="*/ 592 h 739"/>
                <a:gd name="T22" fmla="*/ 3797 w 5738"/>
                <a:gd name="T23" fmla="*/ 592 h 739"/>
                <a:gd name="T24" fmla="*/ 3797 w 5738"/>
                <a:gd name="T25" fmla="*/ 546 h 739"/>
                <a:gd name="T26" fmla="*/ 3708 w 5738"/>
                <a:gd name="T27" fmla="*/ 546 h 739"/>
                <a:gd name="T28" fmla="*/ 3708 w 5738"/>
                <a:gd name="T29" fmla="*/ 533 h 739"/>
                <a:gd name="T30" fmla="*/ 3412 w 5738"/>
                <a:gd name="T31" fmla="*/ 533 h 739"/>
                <a:gd name="T32" fmla="*/ 3412 w 5738"/>
                <a:gd name="T33" fmla="*/ 519 h 739"/>
                <a:gd name="T34" fmla="*/ 3357 w 5738"/>
                <a:gd name="T35" fmla="*/ 519 h 739"/>
                <a:gd name="T36" fmla="*/ 3357 w 5738"/>
                <a:gd name="T37" fmla="*/ 507 h 739"/>
                <a:gd name="T38" fmla="*/ 2889 w 5738"/>
                <a:gd name="T39" fmla="*/ 507 h 739"/>
                <a:gd name="T40" fmla="*/ 2889 w 5738"/>
                <a:gd name="T41" fmla="*/ 491 h 739"/>
                <a:gd name="T42" fmla="*/ 2879 w 5738"/>
                <a:gd name="T43" fmla="*/ 491 h 739"/>
                <a:gd name="T44" fmla="*/ 2879 w 5738"/>
                <a:gd name="T45" fmla="*/ 473 h 739"/>
                <a:gd name="T46" fmla="*/ 2863 w 5738"/>
                <a:gd name="T47" fmla="*/ 473 h 739"/>
                <a:gd name="T48" fmla="*/ 2863 w 5738"/>
                <a:gd name="T49" fmla="*/ 460 h 739"/>
                <a:gd name="T50" fmla="*/ 2394 w 5738"/>
                <a:gd name="T51" fmla="*/ 460 h 739"/>
                <a:gd name="T52" fmla="*/ 2394 w 5738"/>
                <a:gd name="T53" fmla="*/ 451 h 739"/>
                <a:gd name="T54" fmla="*/ 2271 w 5738"/>
                <a:gd name="T55" fmla="*/ 451 h 739"/>
                <a:gd name="T56" fmla="*/ 2271 w 5738"/>
                <a:gd name="T57" fmla="*/ 447 h 739"/>
                <a:gd name="T58" fmla="*/ 1976 w 5738"/>
                <a:gd name="T59" fmla="*/ 447 h 739"/>
                <a:gd name="T60" fmla="*/ 1976 w 5738"/>
                <a:gd name="T61" fmla="*/ 405 h 739"/>
                <a:gd name="T62" fmla="*/ 1961 w 5738"/>
                <a:gd name="T63" fmla="*/ 405 h 739"/>
                <a:gd name="T64" fmla="*/ 1961 w 5738"/>
                <a:gd name="T65" fmla="*/ 383 h 739"/>
                <a:gd name="T66" fmla="*/ 1926 w 5738"/>
                <a:gd name="T67" fmla="*/ 383 h 739"/>
                <a:gd name="T68" fmla="*/ 1926 w 5738"/>
                <a:gd name="T69" fmla="*/ 374 h 739"/>
                <a:gd name="T70" fmla="*/ 1514 w 5738"/>
                <a:gd name="T71" fmla="*/ 374 h 739"/>
                <a:gd name="T72" fmla="*/ 1514 w 5738"/>
                <a:gd name="T73" fmla="*/ 332 h 739"/>
                <a:gd name="T74" fmla="*/ 1488 w 5738"/>
                <a:gd name="T75" fmla="*/ 332 h 739"/>
                <a:gd name="T76" fmla="*/ 1488 w 5738"/>
                <a:gd name="T77" fmla="*/ 313 h 739"/>
                <a:gd name="T78" fmla="*/ 1444 w 5738"/>
                <a:gd name="T79" fmla="*/ 313 h 739"/>
                <a:gd name="T80" fmla="*/ 1444 w 5738"/>
                <a:gd name="T81" fmla="*/ 301 h 739"/>
                <a:gd name="T82" fmla="*/ 1055 w 5738"/>
                <a:gd name="T83" fmla="*/ 301 h 739"/>
                <a:gd name="T84" fmla="*/ 1055 w 5738"/>
                <a:gd name="T85" fmla="*/ 270 h 739"/>
                <a:gd name="T86" fmla="*/ 1042 w 5738"/>
                <a:gd name="T87" fmla="*/ 270 h 739"/>
                <a:gd name="T88" fmla="*/ 1042 w 5738"/>
                <a:gd name="T89" fmla="*/ 228 h 739"/>
                <a:gd name="T90" fmla="*/ 1032 w 5738"/>
                <a:gd name="T91" fmla="*/ 228 h 739"/>
                <a:gd name="T92" fmla="*/ 1032 w 5738"/>
                <a:gd name="T93" fmla="*/ 223 h 739"/>
                <a:gd name="T94" fmla="*/ 1022 w 5738"/>
                <a:gd name="T95" fmla="*/ 223 h 739"/>
                <a:gd name="T96" fmla="*/ 1022 w 5738"/>
                <a:gd name="T97" fmla="*/ 212 h 739"/>
                <a:gd name="T98" fmla="*/ 1010 w 5738"/>
                <a:gd name="T99" fmla="*/ 212 h 739"/>
                <a:gd name="T100" fmla="*/ 1010 w 5738"/>
                <a:gd name="T101" fmla="*/ 187 h 739"/>
                <a:gd name="T102" fmla="*/ 599 w 5738"/>
                <a:gd name="T103" fmla="*/ 187 h 739"/>
                <a:gd name="T104" fmla="*/ 599 w 5738"/>
                <a:gd name="T105" fmla="*/ 120 h 739"/>
                <a:gd name="T106" fmla="*/ 595 w 5738"/>
                <a:gd name="T107" fmla="*/ 120 h 739"/>
                <a:gd name="T108" fmla="*/ 595 w 5738"/>
                <a:gd name="T109" fmla="*/ 108 h 739"/>
                <a:gd name="T110" fmla="*/ 571 w 5738"/>
                <a:gd name="T111" fmla="*/ 108 h 739"/>
                <a:gd name="T112" fmla="*/ 571 w 5738"/>
                <a:gd name="T113" fmla="*/ 73 h 739"/>
                <a:gd name="T114" fmla="*/ 558 w 5738"/>
                <a:gd name="T115" fmla="*/ 73 h 739"/>
                <a:gd name="T116" fmla="*/ 558 w 5738"/>
                <a:gd name="T117" fmla="*/ 57 h 739"/>
                <a:gd name="T118" fmla="*/ 140 w 5738"/>
                <a:gd name="T119" fmla="*/ 57 h 739"/>
                <a:gd name="T120" fmla="*/ 140 w 5738"/>
                <a:gd name="T121" fmla="*/ 0 h 739"/>
                <a:gd name="T122" fmla="*/ 0 w 5738"/>
                <a:gd name="T12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8" h="739">
                  <a:moveTo>
                    <a:pt x="5738" y="739"/>
                  </a:moveTo>
                  <a:lnTo>
                    <a:pt x="5584" y="739"/>
                  </a:lnTo>
                  <a:lnTo>
                    <a:pt x="5584" y="662"/>
                  </a:lnTo>
                  <a:lnTo>
                    <a:pt x="5571" y="662"/>
                  </a:lnTo>
                  <a:lnTo>
                    <a:pt x="5571" y="655"/>
                  </a:lnTo>
                  <a:lnTo>
                    <a:pt x="4697" y="655"/>
                  </a:lnTo>
                  <a:lnTo>
                    <a:pt x="4697" y="627"/>
                  </a:lnTo>
                  <a:lnTo>
                    <a:pt x="4209" y="627"/>
                  </a:lnTo>
                  <a:lnTo>
                    <a:pt x="4209" y="608"/>
                  </a:lnTo>
                  <a:lnTo>
                    <a:pt x="3987" y="608"/>
                  </a:lnTo>
                  <a:lnTo>
                    <a:pt x="3987" y="592"/>
                  </a:lnTo>
                  <a:lnTo>
                    <a:pt x="3797" y="592"/>
                  </a:lnTo>
                  <a:lnTo>
                    <a:pt x="3797" y="546"/>
                  </a:lnTo>
                  <a:lnTo>
                    <a:pt x="3708" y="546"/>
                  </a:lnTo>
                  <a:lnTo>
                    <a:pt x="3708" y="533"/>
                  </a:lnTo>
                  <a:lnTo>
                    <a:pt x="3412" y="533"/>
                  </a:lnTo>
                  <a:lnTo>
                    <a:pt x="3412" y="519"/>
                  </a:lnTo>
                  <a:lnTo>
                    <a:pt x="3357" y="519"/>
                  </a:lnTo>
                  <a:lnTo>
                    <a:pt x="3357" y="507"/>
                  </a:lnTo>
                  <a:lnTo>
                    <a:pt x="2889" y="507"/>
                  </a:lnTo>
                  <a:lnTo>
                    <a:pt x="2889" y="491"/>
                  </a:lnTo>
                  <a:lnTo>
                    <a:pt x="2879" y="491"/>
                  </a:lnTo>
                  <a:lnTo>
                    <a:pt x="2879" y="473"/>
                  </a:lnTo>
                  <a:lnTo>
                    <a:pt x="2863" y="473"/>
                  </a:lnTo>
                  <a:lnTo>
                    <a:pt x="2863" y="460"/>
                  </a:lnTo>
                  <a:lnTo>
                    <a:pt x="2394" y="460"/>
                  </a:lnTo>
                  <a:lnTo>
                    <a:pt x="2394" y="451"/>
                  </a:lnTo>
                  <a:lnTo>
                    <a:pt x="2271" y="451"/>
                  </a:lnTo>
                  <a:lnTo>
                    <a:pt x="2271" y="447"/>
                  </a:lnTo>
                  <a:lnTo>
                    <a:pt x="1976" y="447"/>
                  </a:lnTo>
                  <a:lnTo>
                    <a:pt x="1976" y="405"/>
                  </a:lnTo>
                  <a:lnTo>
                    <a:pt x="1961" y="405"/>
                  </a:lnTo>
                  <a:lnTo>
                    <a:pt x="1961" y="383"/>
                  </a:lnTo>
                  <a:lnTo>
                    <a:pt x="1926" y="383"/>
                  </a:lnTo>
                  <a:lnTo>
                    <a:pt x="1926" y="374"/>
                  </a:lnTo>
                  <a:lnTo>
                    <a:pt x="1514" y="374"/>
                  </a:lnTo>
                  <a:lnTo>
                    <a:pt x="1514" y="332"/>
                  </a:lnTo>
                  <a:lnTo>
                    <a:pt x="1488" y="332"/>
                  </a:lnTo>
                  <a:lnTo>
                    <a:pt x="1488" y="313"/>
                  </a:lnTo>
                  <a:lnTo>
                    <a:pt x="1444" y="313"/>
                  </a:lnTo>
                  <a:lnTo>
                    <a:pt x="1444" y="301"/>
                  </a:lnTo>
                  <a:lnTo>
                    <a:pt x="1055" y="301"/>
                  </a:lnTo>
                  <a:lnTo>
                    <a:pt x="1055" y="270"/>
                  </a:lnTo>
                  <a:lnTo>
                    <a:pt x="1042" y="270"/>
                  </a:lnTo>
                  <a:lnTo>
                    <a:pt x="1042" y="228"/>
                  </a:lnTo>
                  <a:lnTo>
                    <a:pt x="1032" y="228"/>
                  </a:lnTo>
                  <a:lnTo>
                    <a:pt x="1032" y="223"/>
                  </a:lnTo>
                  <a:lnTo>
                    <a:pt x="1022" y="223"/>
                  </a:lnTo>
                  <a:lnTo>
                    <a:pt x="1022" y="212"/>
                  </a:lnTo>
                  <a:lnTo>
                    <a:pt x="1010" y="212"/>
                  </a:lnTo>
                  <a:lnTo>
                    <a:pt x="1010" y="187"/>
                  </a:lnTo>
                  <a:lnTo>
                    <a:pt x="599" y="187"/>
                  </a:lnTo>
                  <a:lnTo>
                    <a:pt x="599" y="120"/>
                  </a:lnTo>
                  <a:lnTo>
                    <a:pt x="595" y="120"/>
                  </a:lnTo>
                  <a:lnTo>
                    <a:pt x="595" y="108"/>
                  </a:lnTo>
                  <a:lnTo>
                    <a:pt x="571" y="108"/>
                  </a:lnTo>
                  <a:lnTo>
                    <a:pt x="571" y="73"/>
                  </a:lnTo>
                  <a:lnTo>
                    <a:pt x="558" y="73"/>
                  </a:lnTo>
                  <a:lnTo>
                    <a:pt x="558" y="57"/>
                  </a:lnTo>
                  <a:lnTo>
                    <a:pt x="140" y="57"/>
                  </a:lnTo>
                  <a:lnTo>
                    <a:pt x="140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1" name="Line 297">
              <a:extLst>
                <a:ext uri="{FF2B5EF4-FFF2-40B4-BE49-F238E27FC236}">
                  <a16:creationId xmlns="" xmlns:a16="http://schemas.microsoft.com/office/drawing/2014/main" id="{5CF36D6C-414E-4539-9DD9-23A4E1433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036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2" name="Line 297">
              <a:extLst>
                <a:ext uri="{FF2B5EF4-FFF2-40B4-BE49-F238E27FC236}">
                  <a16:creationId xmlns="" xmlns:a16="http://schemas.microsoft.com/office/drawing/2014/main" id="{95C29D17-A0C7-4A98-AB01-0D3563CC2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708" y="2389321"/>
              <a:ext cx="0" cy="56094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442" name="Rectangle 441"/>
          <p:cNvSpPr/>
          <p:nvPr/>
        </p:nvSpPr>
        <p:spPr>
          <a:xfrm>
            <a:off x="23223" y="4072071"/>
            <a:ext cx="1128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4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No. at risk</a:t>
            </a:r>
            <a:br>
              <a:rPr lang="en-GB" altLang="zh-CN" sz="14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</a:rPr>
              <a:t>Muparfostat</a:t>
            </a:r>
          </a:p>
          <a:p>
            <a:pPr defTabSz="892175" eaLnBrk="0" hangingPunct="0"/>
            <a:r>
              <a:rPr lang="en-GB" altLang="zh-CN" sz="140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Placebo</a:t>
            </a:r>
            <a:endParaRPr lang="en-GB" altLang="zh-CN" sz="140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="" xmlns:a16="http://schemas.microsoft.com/office/drawing/2014/main" id="{BEDF9749-E381-42F1-8175-73780491021B}"/>
              </a:ext>
            </a:extLst>
          </p:cNvPr>
          <p:cNvSpPr txBox="1"/>
          <p:nvPr/>
        </p:nvSpPr>
        <p:spPr>
          <a:xfrm>
            <a:off x="2808787" y="4307145"/>
            <a:ext cx="370862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188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203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44" name="TextBox 443">
            <a:extLst>
              <a:ext uri="{FF2B5EF4-FFF2-40B4-BE49-F238E27FC236}">
                <a16:creationId xmlns="" xmlns:a16="http://schemas.microsoft.com/office/drawing/2014/main" id="{BEDF9749-E381-42F1-8175-73780491021B}"/>
              </a:ext>
            </a:extLst>
          </p:cNvPr>
          <p:cNvSpPr txBox="1"/>
          <p:nvPr/>
        </p:nvSpPr>
        <p:spPr>
          <a:xfrm>
            <a:off x="3966284" y="4307145"/>
            <a:ext cx="370862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146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169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45" name="TextBox 444">
            <a:extLst>
              <a:ext uri="{FF2B5EF4-FFF2-40B4-BE49-F238E27FC236}">
                <a16:creationId xmlns="" xmlns:a16="http://schemas.microsoft.com/office/drawing/2014/main" id="{BEDF9749-E381-42F1-8175-73780491021B}"/>
              </a:ext>
            </a:extLst>
          </p:cNvPr>
          <p:cNvSpPr txBox="1"/>
          <p:nvPr/>
        </p:nvSpPr>
        <p:spPr>
          <a:xfrm>
            <a:off x="5073790" y="4307145"/>
            <a:ext cx="370862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98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120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47" name="TextBox 446">
            <a:extLst>
              <a:ext uri="{FF2B5EF4-FFF2-40B4-BE49-F238E27FC236}">
                <a16:creationId xmlns="" xmlns:a16="http://schemas.microsoft.com/office/drawing/2014/main" id="{BEDF9749-E381-42F1-8175-73780491021B}"/>
              </a:ext>
            </a:extLst>
          </p:cNvPr>
          <p:cNvSpPr txBox="1"/>
          <p:nvPr/>
        </p:nvSpPr>
        <p:spPr>
          <a:xfrm>
            <a:off x="6313910" y="4307145"/>
            <a:ext cx="271475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65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75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="" xmlns:a16="http://schemas.microsoft.com/office/drawing/2014/main" id="{BEDF9749-E381-42F1-8175-73780491021B}"/>
              </a:ext>
            </a:extLst>
          </p:cNvPr>
          <p:cNvSpPr txBox="1"/>
          <p:nvPr/>
        </p:nvSpPr>
        <p:spPr>
          <a:xfrm>
            <a:off x="7457253" y="4307145"/>
            <a:ext cx="271475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33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37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7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52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spc="-10" dirty="0"/>
              <a:t>Adjuvant muparfostat did not improve </a:t>
            </a:r>
            <a:r>
              <a:rPr lang="en-GB" b="1" dirty="0"/>
              <a:t>DFS overall in patients with HV-HCC receiving surgical resection, </a:t>
            </a:r>
            <a:r>
              <a:rPr lang="en-GB" b="1" spc="-10" dirty="0"/>
              <a:t>but DFS was prolonged in the </a:t>
            </a:r>
            <a:r>
              <a:rPr lang="en-GB" b="1" spc="-10" dirty="0" err="1"/>
              <a:t>microvascular</a:t>
            </a:r>
            <a:r>
              <a:rPr lang="en-GB" b="1" spc="-10" dirty="0"/>
              <a:t>-invasion subgroup</a:t>
            </a:r>
          </a:p>
          <a:p>
            <a:r>
              <a:rPr lang="en-GB" b="1" dirty="0" smtClean="0"/>
              <a:t>The results suggest that muparfostat </a:t>
            </a:r>
            <a:r>
              <a:rPr lang="en-GB" b="1" dirty="0"/>
              <a:t>as a single therapy or in combination with other anti-cancer agents </a:t>
            </a:r>
            <a:r>
              <a:rPr lang="en-GB" b="1" dirty="0" smtClean="0"/>
              <a:t>could be assessed in future </a:t>
            </a:r>
            <a:r>
              <a:rPr lang="en-GB" b="1" dirty="0"/>
              <a:t>HCC adjuvant therapy trials</a:t>
            </a:r>
            <a:endParaRPr lang="en-US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624PD: </a:t>
            </a:r>
            <a:r>
              <a:rPr lang="en-US" dirty="0"/>
              <a:t>A phase III trial of muparfostat (PI-88) as adjuvant therapy in patients with hepatitis virus related hepatocellular carcinoma (HV-HCC) after </a:t>
            </a:r>
            <a:r>
              <a:rPr lang="en-US" dirty="0" smtClean="0"/>
              <a:t>resection – Chen P, et al</a:t>
            </a:r>
            <a:endParaRPr lang="en-US" dirty="0"/>
          </a:p>
        </p:txBody>
      </p:sp>
      <p:sp>
        <p:nvSpPr>
          <p:cNvPr id="18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Chen P</a:t>
            </a:r>
            <a:r>
              <a:rPr lang="fr-FR" dirty="0"/>
              <a:t>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624PD</a:t>
            </a:r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D6C5F291-54A0-46E5-B099-EBEA542A8BD2}"/>
              </a:ext>
            </a:extLst>
          </p:cNvPr>
          <p:cNvSpPr txBox="1"/>
          <p:nvPr/>
        </p:nvSpPr>
        <p:spPr>
          <a:xfrm>
            <a:off x="1664336" y="1484784"/>
            <a:ext cx="581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D4D"/>
                </a:solidFill>
              </a:rPr>
              <a:t>DFS – microvascular invasion subgroup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="" xmlns:a16="http://schemas.microsoft.com/office/drawing/2014/main" id="{B1FC706B-3BB6-43C2-976E-6AFA0B140525}"/>
              </a:ext>
            </a:extLst>
          </p:cNvPr>
          <p:cNvGrpSpPr/>
          <p:nvPr/>
        </p:nvGrpSpPr>
        <p:grpSpPr>
          <a:xfrm>
            <a:off x="431249" y="1700808"/>
            <a:ext cx="8444517" cy="3096459"/>
            <a:chOff x="431249" y="1700808"/>
            <a:chExt cx="8444517" cy="3096459"/>
          </a:xfrm>
        </p:grpSpPr>
        <p:sp>
          <p:nvSpPr>
            <p:cNvPr id="185" name="Freeform: Shape 9">
              <a:extLst>
                <a:ext uri="{FF2B5EF4-FFF2-40B4-BE49-F238E27FC236}">
                  <a16:creationId xmlns="" xmlns:a16="http://schemas.microsoft.com/office/drawing/2014/main" id="{3D0D889A-F392-40C8-AA7C-CEFB8A7B785F}"/>
                </a:ext>
              </a:extLst>
            </p:cNvPr>
            <p:cNvSpPr/>
            <p:nvPr/>
          </p:nvSpPr>
          <p:spPr>
            <a:xfrm>
              <a:off x="1306830" y="1844888"/>
              <a:ext cx="7396300" cy="2335226"/>
            </a:xfrm>
            <a:custGeom>
              <a:avLst/>
              <a:gdLst>
                <a:gd name="connsiteX0" fmla="*/ 0 w 2813050"/>
                <a:gd name="connsiteY0" fmla="*/ 0 h 2806700"/>
                <a:gd name="connsiteX1" fmla="*/ 0 w 2813050"/>
                <a:gd name="connsiteY1" fmla="*/ 2806700 h 2806700"/>
                <a:gd name="connsiteX2" fmla="*/ 2813050 w 2813050"/>
                <a:gd name="connsiteY2" fmla="*/ 2806700 h 28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050" h="2806700">
                  <a:moveTo>
                    <a:pt x="0" y="0"/>
                  </a:moveTo>
                  <a:lnTo>
                    <a:pt x="0" y="2806700"/>
                  </a:lnTo>
                  <a:lnTo>
                    <a:pt x="2813050" y="2806700"/>
                  </a:lnTo>
                </a:path>
              </a:pathLst>
            </a:cu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6DA8EE85-07E2-4B4F-9BB4-519824DD838B}"/>
                </a:ext>
              </a:extLst>
            </p:cNvPr>
            <p:cNvSpPr txBox="1"/>
            <p:nvPr/>
          </p:nvSpPr>
          <p:spPr>
            <a:xfrm>
              <a:off x="864461" y="1700808"/>
              <a:ext cx="32116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8D04EA6F-801C-4A7A-96C9-B63D2C131110}"/>
                </a:ext>
              </a:extLst>
            </p:cNvPr>
            <p:cNvSpPr txBox="1"/>
            <p:nvPr/>
          </p:nvSpPr>
          <p:spPr>
            <a:xfrm>
              <a:off x="864461" y="2165668"/>
              <a:ext cx="32116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BB75744B-41C0-44F7-9395-F771C6C317D4}"/>
                </a:ext>
              </a:extLst>
            </p:cNvPr>
            <p:cNvSpPr txBox="1"/>
            <p:nvPr/>
          </p:nvSpPr>
          <p:spPr>
            <a:xfrm>
              <a:off x="864461" y="2630528"/>
              <a:ext cx="32116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E5EE8850-9C53-4160-B745-B5329CD0BBA3}"/>
                </a:ext>
              </a:extLst>
            </p:cNvPr>
            <p:cNvSpPr txBox="1"/>
            <p:nvPr/>
          </p:nvSpPr>
          <p:spPr>
            <a:xfrm>
              <a:off x="864461" y="3095388"/>
              <a:ext cx="32116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E7197B8C-C839-4959-BE06-03F56C18A1D7}"/>
                </a:ext>
              </a:extLst>
            </p:cNvPr>
            <p:cNvSpPr txBox="1"/>
            <p:nvPr/>
          </p:nvSpPr>
          <p:spPr>
            <a:xfrm>
              <a:off x="864461" y="3560248"/>
              <a:ext cx="32116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="" xmlns:a16="http://schemas.microsoft.com/office/drawing/2014/main" id="{BF60ABDE-1D9F-4565-8279-C58BBCEAFCA4}"/>
                </a:ext>
              </a:extLst>
            </p:cNvPr>
            <p:cNvSpPr txBox="1"/>
            <p:nvPr/>
          </p:nvSpPr>
          <p:spPr>
            <a:xfrm>
              <a:off x="864461" y="4025108"/>
              <a:ext cx="32116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0.0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4299D2B4-8E34-463C-9162-66C084BEA57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61830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5687DD4F-D1F5-4AF1-97FE-BB5E7EEDE5E9}"/>
                </a:ext>
              </a:extLst>
            </p:cNvPr>
            <p:cNvSpPr txBox="1"/>
            <p:nvPr/>
          </p:nvSpPr>
          <p:spPr>
            <a:xfrm>
              <a:off x="1220785" y="4264645"/>
              <a:ext cx="172089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2773B0B2-FF46-49E8-B6FE-8A6787FF964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38532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8611D76B-E821-4E30-AB42-199C7F9769F8}"/>
                </a:ext>
              </a:extLst>
            </p:cNvPr>
            <p:cNvSpPr txBox="1"/>
            <p:nvPr/>
          </p:nvSpPr>
          <p:spPr>
            <a:xfrm>
              <a:off x="2647742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30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D5003EB0-49E4-4AE5-8379-391907F8D6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30766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4DF84486-294E-4728-AA6D-BA45ABB691BF}"/>
                </a:ext>
              </a:extLst>
            </p:cNvPr>
            <p:cNvSpPr txBox="1"/>
            <p:nvPr/>
          </p:nvSpPr>
          <p:spPr>
            <a:xfrm>
              <a:off x="3141087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40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B56BB378-81A4-4769-B544-67C1FA99F4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91936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8581CB12-016F-40B6-9F14-F6E77054EFEF}"/>
                </a:ext>
              </a:extLst>
            </p:cNvPr>
            <p:cNvSpPr txBox="1"/>
            <p:nvPr/>
          </p:nvSpPr>
          <p:spPr>
            <a:xfrm>
              <a:off x="5597721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90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CF59B221-CDAB-4E23-BC3A-DE47FE62A7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76404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B18D95EB-273A-4978-869A-E9D756B82C4B}"/>
                </a:ext>
              </a:extLst>
            </p:cNvPr>
            <p:cNvSpPr txBox="1"/>
            <p:nvPr/>
          </p:nvSpPr>
          <p:spPr>
            <a:xfrm>
              <a:off x="6542276" y="4264645"/>
              <a:ext cx="35752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110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3EF0F6D1-7B67-4767-9C73-5F85CC0092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45334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0C9073DF-31D7-4ED6-92B5-D8DCB7495E1E}"/>
                </a:ext>
              </a:extLst>
            </p:cNvPr>
            <p:cNvSpPr txBox="1"/>
            <p:nvPr/>
          </p:nvSpPr>
          <p:spPr>
            <a:xfrm>
              <a:off x="8504904" y="4264645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150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7FBAA976-C74C-4DD7-BE6E-8416959DB96E}"/>
                </a:ext>
              </a:extLst>
            </p:cNvPr>
            <p:cNvSpPr txBox="1"/>
            <p:nvPr/>
          </p:nvSpPr>
          <p:spPr>
            <a:xfrm>
              <a:off x="4472147" y="4509120"/>
              <a:ext cx="1071117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Time, weeks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CC97BE5A-FBA4-4F32-A10B-01E48A885324}"/>
                </a:ext>
              </a:extLst>
            </p:cNvPr>
            <p:cNvSpPr txBox="1"/>
            <p:nvPr/>
          </p:nvSpPr>
          <p:spPr>
            <a:xfrm rot="16200000">
              <a:off x="-648813" y="2890979"/>
              <a:ext cx="244827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Estimated DFS probability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C36B71F-90D4-4094-8896-9535FB2D2AF3}"/>
                </a:ext>
              </a:extLst>
            </p:cNvPr>
            <p:cNvSpPr txBox="1"/>
            <p:nvPr/>
          </p:nvSpPr>
          <p:spPr>
            <a:xfrm>
              <a:off x="7130426" y="3854573"/>
              <a:ext cx="1577923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0000"/>
                  </a:solidFill>
                </a:rPr>
                <a:t>HR </a:t>
              </a:r>
              <a:r>
                <a:rPr lang="en-US" sz="1200" dirty="0">
                  <a:solidFill>
                    <a:srgbClr val="000000"/>
                  </a:solidFill>
                </a:rPr>
                <a:t>0.2026, p=0.0379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3AC07FA6-79FE-4629-A49A-F76644EFACFF}"/>
                </a:ext>
              </a:extLst>
            </p:cNvPr>
            <p:cNvSpPr txBox="1"/>
            <p:nvPr/>
          </p:nvSpPr>
          <p:spPr>
            <a:xfrm>
              <a:off x="7380312" y="3140968"/>
              <a:ext cx="1374342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Muparfostat (n=34)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Placebo (n=37)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Censored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BD9FF146-C786-46FC-AA56-593B3F205EEF}"/>
                </a:ext>
              </a:extLst>
            </p:cNvPr>
            <p:cNvCxnSpPr/>
            <p:nvPr/>
          </p:nvCxnSpPr>
          <p:spPr>
            <a:xfrm>
              <a:off x="7153492" y="3269428"/>
              <a:ext cx="188092" cy="0"/>
            </a:xfrm>
            <a:prstGeom prst="line">
              <a:avLst/>
            </a:prstGeom>
            <a:ln w="28575" cap="sq">
              <a:solidFill>
                <a:schemeClr val="accent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4DB35596-7B08-4788-8704-66C7A0482266}"/>
                </a:ext>
              </a:extLst>
            </p:cNvPr>
            <p:cNvCxnSpPr/>
            <p:nvPr/>
          </p:nvCxnSpPr>
          <p:spPr>
            <a:xfrm>
              <a:off x="7153492" y="3453578"/>
              <a:ext cx="188092" cy="0"/>
            </a:xfrm>
            <a:prstGeom prst="line">
              <a:avLst/>
            </a:prstGeom>
            <a:ln w="2857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114496F0-9A59-47CF-8B37-9D29235341F5}"/>
                </a:ext>
              </a:extLst>
            </p:cNvPr>
            <p:cNvCxnSpPr/>
            <p:nvPr/>
          </p:nvCxnSpPr>
          <p:spPr>
            <a:xfrm>
              <a:off x="1225172" y="184451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807311F8-018D-4520-B954-7C1517D460A7}"/>
                </a:ext>
              </a:extLst>
            </p:cNvPr>
            <p:cNvCxnSpPr/>
            <p:nvPr/>
          </p:nvCxnSpPr>
          <p:spPr>
            <a:xfrm>
              <a:off x="1225172" y="231163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C3E74536-860A-443C-9C2C-E6190E4A5979}"/>
                </a:ext>
              </a:extLst>
            </p:cNvPr>
            <p:cNvCxnSpPr/>
            <p:nvPr/>
          </p:nvCxnSpPr>
          <p:spPr>
            <a:xfrm>
              <a:off x="1225172" y="277875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49907E35-ABD9-4523-824C-EB6AC72E7C5E}"/>
                </a:ext>
              </a:extLst>
            </p:cNvPr>
            <p:cNvCxnSpPr/>
            <p:nvPr/>
          </p:nvCxnSpPr>
          <p:spPr>
            <a:xfrm>
              <a:off x="1225172" y="324587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EA5493E3-1DB4-4585-86A9-1EDA3E5767AC}"/>
                </a:ext>
              </a:extLst>
            </p:cNvPr>
            <p:cNvCxnSpPr/>
            <p:nvPr/>
          </p:nvCxnSpPr>
          <p:spPr>
            <a:xfrm>
              <a:off x="1225172" y="371299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3C4922F3-2FAB-4207-B226-F26A16818AF4}"/>
                </a:ext>
              </a:extLst>
            </p:cNvPr>
            <p:cNvCxnSpPr/>
            <p:nvPr/>
          </p:nvCxnSpPr>
          <p:spPr>
            <a:xfrm>
              <a:off x="1225172" y="4180114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B5F7B6AC-B73F-4E12-A3CA-F3D00714E7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202538" y="3639819"/>
              <a:ext cx="90000" cy="0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084C61F5-B5BD-4279-A77B-CF891680B084}"/>
                </a:ext>
              </a:extLst>
            </p:cNvPr>
            <p:cNvCxnSpPr>
              <a:cxnSpLocks/>
            </p:cNvCxnSpPr>
            <p:nvPr/>
          </p:nvCxnSpPr>
          <p:spPr>
            <a:xfrm>
              <a:off x="7202538" y="3639819"/>
              <a:ext cx="90000" cy="0"/>
            </a:xfrm>
            <a:prstGeom prst="line">
              <a:avLst/>
            </a:prstGeom>
            <a:ln w="127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5BBFB82C-30FD-4EF1-8970-9EA1B1CAA3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68638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4501236F-4B77-4414-826C-3B6EA43C99F6}"/>
                </a:ext>
              </a:extLst>
            </p:cNvPr>
            <p:cNvSpPr txBox="1"/>
            <p:nvPr/>
          </p:nvSpPr>
          <p:spPr>
            <a:xfrm>
              <a:off x="7027528" y="4264645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120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8CD8BD7C-9F99-4042-BD09-6D5EBA2C6F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234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834496A0-D6E4-4E1E-A79B-B568A3D140B1}"/>
                </a:ext>
              </a:extLst>
            </p:cNvPr>
            <p:cNvSpPr txBox="1"/>
            <p:nvPr/>
          </p:nvSpPr>
          <p:spPr>
            <a:xfrm>
              <a:off x="4125439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60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69CE33F6-D264-4B5C-8B3C-5BF1C94E448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46298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F973AC3A-5812-4FD8-829E-945E92BC96F9}"/>
                </a:ext>
              </a:extLst>
            </p:cNvPr>
            <p:cNvSpPr txBox="1"/>
            <p:nvPr/>
          </p:nvSpPr>
          <p:spPr>
            <a:xfrm>
              <a:off x="2158200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20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DB56F68F-69EB-4D57-B703-8AE929D8C1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23000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AA808AC3-6CF6-4A10-A661-90C062518A1A}"/>
                </a:ext>
              </a:extLst>
            </p:cNvPr>
            <p:cNvSpPr txBox="1"/>
            <p:nvPr/>
          </p:nvSpPr>
          <p:spPr>
            <a:xfrm>
              <a:off x="3634821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50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5F302C14-177A-4AEB-94CC-6C703A6917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07468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D0CBF6A2-D4AA-4CE0-8634-01DE3D175082}"/>
                </a:ext>
              </a:extLst>
            </p:cNvPr>
            <p:cNvSpPr txBox="1"/>
            <p:nvPr/>
          </p:nvSpPr>
          <p:spPr>
            <a:xfrm>
              <a:off x="4616261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70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13C4068F-40F7-4F69-B2FD-655D7041CB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99702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F030614E-1CA2-47B9-B858-8201D20EBC0B}"/>
                </a:ext>
              </a:extLst>
            </p:cNvPr>
            <p:cNvSpPr txBox="1"/>
            <p:nvPr/>
          </p:nvSpPr>
          <p:spPr>
            <a:xfrm>
              <a:off x="5108180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80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098ED58A-43D6-49EF-96C7-C40ABEE22F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4170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00C9D0A4-3A35-49DD-9859-2D5186DFE9DC}"/>
                </a:ext>
              </a:extLst>
            </p:cNvPr>
            <p:cNvSpPr txBox="1"/>
            <p:nvPr/>
          </p:nvSpPr>
          <p:spPr>
            <a:xfrm>
              <a:off x="6043546" y="4264645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100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9C220B19-323B-41A8-BDF1-CCB5E1D5D5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60872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FC4DB811-C4C5-4AEC-AB78-BD36ED2688D6}"/>
                </a:ext>
              </a:extLst>
            </p:cNvPr>
            <p:cNvSpPr txBox="1"/>
            <p:nvPr/>
          </p:nvSpPr>
          <p:spPr>
            <a:xfrm>
              <a:off x="7518635" y="4264645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130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424142BD-42DB-4F6A-9D09-EB2A3EF021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53106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="" xmlns:a16="http://schemas.microsoft.com/office/drawing/2014/main" id="{93B48DDE-E929-4BC7-9780-79B164A268DD}"/>
                </a:ext>
              </a:extLst>
            </p:cNvPr>
            <p:cNvSpPr txBox="1"/>
            <p:nvPr/>
          </p:nvSpPr>
          <p:spPr>
            <a:xfrm>
              <a:off x="8014185" y="4264645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140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EABD4531-A988-410B-A085-65293159F5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54064" y="4213395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7AC39E04-0134-47C7-A83D-86538E44F3CA}"/>
                </a:ext>
              </a:extLst>
            </p:cNvPr>
            <p:cNvSpPr txBox="1"/>
            <p:nvPr/>
          </p:nvSpPr>
          <p:spPr>
            <a:xfrm>
              <a:off x="1665594" y="4264645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10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="" xmlns:a16="http://schemas.microsoft.com/office/drawing/2014/main" id="{3D525DA4-6E67-4A3F-A5F3-907A321EE61A}"/>
                </a:ext>
              </a:extLst>
            </p:cNvPr>
            <p:cNvGrpSpPr/>
            <p:nvPr/>
          </p:nvGrpSpPr>
          <p:grpSpPr>
            <a:xfrm>
              <a:off x="1313166" y="1844824"/>
              <a:ext cx="7285888" cy="180914"/>
              <a:chOff x="1313166" y="1844824"/>
              <a:chExt cx="7285888" cy="180914"/>
            </a:xfrm>
          </p:grpSpPr>
          <p:sp>
            <p:nvSpPr>
              <p:cNvPr id="289" name="Freeform 53">
                <a:extLst>
                  <a:ext uri="{FF2B5EF4-FFF2-40B4-BE49-F238E27FC236}">
                    <a16:creationId xmlns="" xmlns:a16="http://schemas.microsoft.com/office/drawing/2014/main" id="{0D964396-576F-4378-A728-63E1B82A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166" y="1844824"/>
                <a:ext cx="7258055" cy="153081"/>
              </a:xfrm>
              <a:custGeom>
                <a:avLst/>
                <a:gdLst>
                  <a:gd name="T0" fmla="*/ 0 w 5737"/>
                  <a:gd name="T1" fmla="*/ 0 h 121"/>
                  <a:gd name="T2" fmla="*/ 1056 w 5737"/>
                  <a:gd name="T3" fmla="*/ 0 h 121"/>
                  <a:gd name="T4" fmla="*/ 1056 w 5737"/>
                  <a:gd name="T5" fmla="*/ 55 h 121"/>
                  <a:gd name="T6" fmla="*/ 2020 w 5737"/>
                  <a:gd name="T7" fmla="*/ 55 h 121"/>
                  <a:gd name="T8" fmla="*/ 2020 w 5737"/>
                  <a:gd name="T9" fmla="*/ 121 h 121"/>
                  <a:gd name="T10" fmla="*/ 5737 w 5737"/>
                  <a:gd name="T11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37" h="121">
                    <a:moveTo>
                      <a:pt x="0" y="0"/>
                    </a:moveTo>
                    <a:lnTo>
                      <a:pt x="1056" y="0"/>
                    </a:lnTo>
                    <a:lnTo>
                      <a:pt x="1056" y="55"/>
                    </a:lnTo>
                    <a:lnTo>
                      <a:pt x="2020" y="55"/>
                    </a:lnTo>
                    <a:lnTo>
                      <a:pt x="2020" y="121"/>
                    </a:lnTo>
                    <a:lnTo>
                      <a:pt x="5737" y="121"/>
                    </a:lnTo>
                  </a:path>
                </a:pathLst>
              </a:custGeom>
              <a:noFill/>
              <a:ln w="254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Line 54">
                <a:extLst>
                  <a:ext uri="{FF2B5EF4-FFF2-40B4-BE49-F238E27FC236}">
                    <a16:creationId xmlns="" xmlns:a16="http://schemas.microsoft.com/office/drawing/2014/main" id="{1ED511F3-0C03-4C4A-BCC3-46CA1E4B3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5052" y="1885308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Line 55">
                <a:extLst>
                  <a:ext uri="{FF2B5EF4-FFF2-40B4-BE49-F238E27FC236}">
                    <a16:creationId xmlns="" xmlns:a16="http://schemas.microsoft.com/office/drawing/2014/main" id="{2904F98B-1767-498A-AA2A-91CB34B81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5954" y="1914406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Line 56">
                <a:extLst>
                  <a:ext uri="{FF2B5EF4-FFF2-40B4-BE49-F238E27FC236}">
                    <a16:creationId xmlns="" xmlns:a16="http://schemas.microsoft.com/office/drawing/2014/main" id="{827136A0-70A8-4FB6-B6B4-389E12EB0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5384" y="1885308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Line 57">
                <a:extLst>
                  <a:ext uri="{FF2B5EF4-FFF2-40B4-BE49-F238E27FC236}">
                    <a16:creationId xmlns="" xmlns:a16="http://schemas.microsoft.com/office/drawing/2014/main" id="{97E9A5A0-5FEE-463E-AD23-2CA1A15F1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8816" y="1914406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Line 58">
                <a:extLst>
                  <a:ext uri="{FF2B5EF4-FFF2-40B4-BE49-F238E27FC236}">
                    <a16:creationId xmlns="" xmlns:a16="http://schemas.microsoft.com/office/drawing/2014/main" id="{F016109A-F07C-46B9-ACC0-07A8C6BC3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511" y="1885308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Line 59">
                <a:extLst>
                  <a:ext uri="{FF2B5EF4-FFF2-40B4-BE49-F238E27FC236}">
                    <a16:creationId xmlns="" xmlns:a16="http://schemas.microsoft.com/office/drawing/2014/main" id="{095AEAC2-ED25-4F7C-8E39-7DF10AB59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1413" y="1914406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Line 60">
                <a:extLst>
                  <a:ext uri="{FF2B5EF4-FFF2-40B4-BE49-F238E27FC236}">
                    <a16:creationId xmlns="" xmlns:a16="http://schemas.microsoft.com/office/drawing/2014/main" id="{778B7B9E-3FDA-4615-A936-0FFD8B7F9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5595" y="1885308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Line 61">
                <a:extLst>
                  <a:ext uri="{FF2B5EF4-FFF2-40B4-BE49-F238E27FC236}">
                    <a16:creationId xmlns="" xmlns:a16="http://schemas.microsoft.com/office/drawing/2014/main" id="{C4D3D367-DE7E-4007-885F-CD8DAA675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6497" y="1914406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Line 62">
                <a:extLst>
                  <a:ext uri="{FF2B5EF4-FFF2-40B4-BE49-F238E27FC236}">
                    <a16:creationId xmlns="" xmlns:a16="http://schemas.microsoft.com/office/drawing/2014/main" id="{E903A238-C319-47C3-AA57-379EB3505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223" y="1885308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Line 63">
                <a:extLst>
                  <a:ext uri="{FF2B5EF4-FFF2-40B4-BE49-F238E27FC236}">
                    <a16:creationId xmlns="" xmlns:a16="http://schemas.microsoft.com/office/drawing/2014/main" id="{721C9684-3437-4878-AE6F-3152B6BC8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9390" y="1914406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Line 64">
                <a:extLst>
                  <a:ext uri="{FF2B5EF4-FFF2-40B4-BE49-F238E27FC236}">
                    <a16:creationId xmlns="" xmlns:a16="http://schemas.microsoft.com/office/drawing/2014/main" id="{A384A16B-CA17-4DBC-9BEA-41E7B12A7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935" y="1885308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Line 65">
                <a:extLst>
                  <a:ext uri="{FF2B5EF4-FFF2-40B4-BE49-F238E27FC236}">
                    <a16:creationId xmlns="" xmlns:a16="http://schemas.microsoft.com/office/drawing/2014/main" id="{228B4F64-9173-4680-9BCF-B14EC66DE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5837" y="1914406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Line 66">
                <a:extLst>
                  <a:ext uri="{FF2B5EF4-FFF2-40B4-BE49-F238E27FC236}">
                    <a16:creationId xmlns="" xmlns:a16="http://schemas.microsoft.com/office/drawing/2014/main" id="{3145C46F-5043-459D-8F53-909D49555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5177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Line 67">
                <a:extLst>
                  <a:ext uri="{FF2B5EF4-FFF2-40B4-BE49-F238E27FC236}">
                    <a16:creationId xmlns="" xmlns:a16="http://schemas.microsoft.com/office/drawing/2014/main" id="{13DB1F80-31B1-4A78-A8F8-F27167313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6079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Line 68">
                <a:extLst>
                  <a:ext uri="{FF2B5EF4-FFF2-40B4-BE49-F238E27FC236}">
                    <a16:creationId xmlns="" xmlns:a16="http://schemas.microsoft.com/office/drawing/2014/main" id="{3360F710-5D91-48D6-9A45-C995A3D17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0206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Line 69">
                <a:extLst>
                  <a:ext uri="{FF2B5EF4-FFF2-40B4-BE49-F238E27FC236}">
                    <a16:creationId xmlns="" xmlns:a16="http://schemas.microsoft.com/office/drawing/2014/main" id="{6688A174-6103-4E53-8220-C4E7225E3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1108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Line 70">
                <a:extLst>
                  <a:ext uri="{FF2B5EF4-FFF2-40B4-BE49-F238E27FC236}">
                    <a16:creationId xmlns="" xmlns:a16="http://schemas.microsoft.com/office/drawing/2014/main" id="{DA33D7A9-68B5-4F4D-A36C-816E64010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1713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Line 71">
                <a:extLst>
                  <a:ext uri="{FF2B5EF4-FFF2-40B4-BE49-F238E27FC236}">
                    <a16:creationId xmlns="" xmlns:a16="http://schemas.microsoft.com/office/drawing/2014/main" id="{65443821-CB7E-46DB-9780-6F1B13D19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05146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Line 72">
                <a:extLst>
                  <a:ext uri="{FF2B5EF4-FFF2-40B4-BE49-F238E27FC236}">
                    <a16:creationId xmlns="" xmlns:a16="http://schemas.microsoft.com/office/drawing/2014/main" id="{B2B25799-366B-4439-8BAE-93F8ECC7F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016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Line 73">
                <a:extLst>
                  <a:ext uri="{FF2B5EF4-FFF2-40B4-BE49-F238E27FC236}">
                    <a16:creationId xmlns="" xmlns:a16="http://schemas.microsoft.com/office/drawing/2014/main" id="{65BB1A32-22D8-4B08-926E-E2A82F3A6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0448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Line 74">
                <a:extLst>
                  <a:ext uri="{FF2B5EF4-FFF2-40B4-BE49-F238E27FC236}">
                    <a16:creationId xmlns="" xmlns:a16="http://schemas.microsoft.com/office/drawing/2014/main" id="{FB175285-232C-49FB-ABCC-54190DC82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295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75">
                <a:extLst>
                  <a:ext uri="{FF2B5EF4-FFF2-40B4-BE49-F238E27FC236}">
                    <a16:creationId xmlns="" xmlns:a16="http://schemas.microsoft.com/office/drawing/2014/main" id="{558CC5DB-07CF-46F1-B8E0-12E4A3A9F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197" y="1997905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Line 76">
                <a:extLst>
                  <a:ext uri="{FF2B5EF4-FFF2-40B4-BE49-F238E27FC236}">
                    <a16:creationId xmlns="" xmlns:a16="http://schemas.microsoft.com/office/drawing/2014/main" id="{03AB6AD4-80E2-478A-8CB7-3B935B5F2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9570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Line 77">
                <a:extLst>
                  <a:ext uri="{FF2B5EF4-FFF2-40B4-BE49-F238E27FC236}">
                    <a16:creationId xmlns="" xmlns:a16="http://schemas.microsoft.com/office/drawing/2014/main" id="{646129F1-38DF-47B4-B627-5C38A9B8F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53002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Line 78">
                <a:extLst>
                  <a:ext uri="{FF2B5EF4-FFF2-40B4-BE49-F238E27FC236}">
                    <a16:creationId xmlns="" xmlns:a16="http://schemas.microsoft.com/office/drawing/2014/main" id="{385E20B8-91D1-4588-881E-297EE2DF9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5423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Line 79">
                <a:extLst>
                  <a:ext uri="{FF2B5EF4-FFF2-40B4-BE49-F238E27FC236}">
                    <a16:creationId xmlns="" xmlns:a16="http://schemas.microsoft.com/office/drawing/2014/main" id="{5567E3D7-92E8-4483-A272-62EFF45DA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6325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Line 80">
                <a:extLst>
                  <a:ext uri="{FF2B5EF4-FFF2-40B4-BE49-F238E27FC236}">
                    <a16:creationId xmlns="" xmlns:a16="http://schemas.microsoft.com/office/drawing/2014/main" id="{5EBA74D1-1F5B-4D9C-B94F-221FCB6CB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2740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Line 81">
                <a:extLst>
                  <a:ext uri="{FF2B5EF4-FFF2-40B4-BE49-F238E27FC236}">
                    <a16:creationId xmlns="" xmlns:a16="http://schemas.microsoft.com/office/drawing/2014/main" id="{B656EE90-6E0F-4FB9-BA69-5FAEFBA57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4907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Line 82">
                <a:extLst>
                  <a:ext uri="{FF2B5EF4-FFF2-40B4-BE49-F238E27FC236}">
                    <a16:creationId xmlns="" xmlns:a16="http://schemas.microsoft.com/office/drawing/2014/main" id="{0AF690DA-6064-4C43-B6AD-070625FAF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7020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Line 83">
                <a:extLst>
                  <a:ext uri="{FF2B5EF4-FFF2-40B4-BE49-F238E27FC236}">
                    <a16:creationId xmlns="" xmlns:a16="http://schemas.microsoft.com/office/drawing/2014/main" id="{52D2F531-A9FC-49F2-A844-B636B8EFC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79187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Line 84">
                <a:extLst>
                  <a:ext uri="{FF2B5EF4-FFF2-40B4-BE49-F238E27FC236}">
                    <a16:creationId xmlns="" xmlns:a16="http://schemas.microsoft.com/office/drawing/2014/main" id="{B82E4189-4D90-4FDF-9598-FDAADC697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2322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Line 85">
                <a:extLst>
                  <a:ext uri="{FF2B5EF4-FFF2-40B4-BE49-F238E27FC236}">
                    <a16:creationId xmlns="" xmlns:a16="http://schemas.microsoft.com/office/drawing/2014/main" id="{84713824-B216-49B6-91F1-979C5A08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03224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Line 86">
                <a:extLst>
                  <a:ext uri="{FF2B5EF4-FFF2-40B4-BE49-F238E27FC236}">
                    <a16:creationId xmlns="" xmlns:a16="http://schemas.microsoft.com/office/drawing/2014/main" id="{CDF8F6CE-AE6D-4531-B7C5-038120623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6239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Line 87">
                <a:extLst>
                  <a:ext uri="{FF2B5EF4-FFF2-40B4-BE49-F238E27FC236}">
                    <a16:creationId xmlns="" xmlns:a16="http://schemas.microsoft.com/office/drawing/2014/main" id="{AFECB39A-487D-470D-95FB-8F7855DFF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19671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Line 88">
                <a:extLst>
                  <a:ext uri="{FF2B5EF4-FFF2-40B4-BE49-F238E27FC236}">
                    <a16:creationId xmlns="" xmlns:a16="http://schemas.microsoft.com/office/drawing/2014/main" id="{37E35340-1A87-4788-B3DF-DA8C2B26F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8109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Line 89">
                <a:extLst>
                  <a:ext uri="{FF2B5EF4-FFF2-40B4-BE49-F238E27FC236}">
                    <a16:creationId xmlns="" xmlns:a16="http://schemas.microsoft.com/office/drawing/2014/main" id="{46147695-C2AF-4AA2-BDA2-4D88ED6BB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69011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Line 90">
                <a:extLst>
                  <a:ext uri="{FF2B5EF4-FFF2-40B4-BE49-F238E27FC236}">
                    <a16:creationId xmlns="" xmlns:a16="http://schemas.microsoft.com/office/drawing/2014/main" id="{9951D61E-412C-4856-A3A7-903239817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0760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Line 91">
                <a:extLst>
                  <a:ext uri="{FF2B5EF4-FFF2-40B4-BE49-F238E27FC236}">
                    <a16:creationId xmlns="" xmlns:a16="http://schemas.microsoft.com/office/drawing/2014/main" id="{45BF9691-3FE7-4498-94FB-D27343A0F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1662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Line 92">
                <a:extLst>
                  <a:ext uri="{FF2B5EF4-FFF2-40B4-BE49-F238E27FC236}">
                    <a16:creationId xmlns="" xmlns:a16="http://schemas.microsoft.com/office/drawing/2014/main" id="{9326E31A-B9DC-495D-9183-F5A069D88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179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Line 93">
                <a:extLst>
                  <a:ext uri="{FF2B5EF4-FFF2-40B4-BE49-F238E27FC236}">
                    <a16:creationId xmlns="" xmlns:a16="http://schemas.microsoft.com/office/drawing/2014/main" id="{11A2174B-F2FE-4F02-81DC-E325D9007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081" y="1997905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Line 94">
                <a:extLst>
                  <a:ext uri="{FF2B5EF4-FFF2-40B4-BE49-F238E27FC236}">
                    <a16:creationId xmlns="" xmlns:a16="http://schemas.microsoft.com/office/drawing/2014/main" id="{E3458C37-A9E2-4725-AC7A-0C62427D1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3623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Line 95">
                <a:extLst>
                  <a:ext uri="{FF2B5EF4-FFF2-40B4-BE49-F238E27FC236}">
                    <a16:creationId xmlns="" xmlns:a16="http://schemas.microsoft.com/office/drawing/2014/main" id="{0193AD54-70C9-4307-B708-0840B2A5D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34525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Line 96">
                <a:extLst>
                  <a:ext uri="{FF2B5EF4-FFF2-40B4-BE49-F238E27FC236}">
                    <a16:creationId xmlns="" xmlns:a16="http://schemas.microsoft.com/office/drawing/2014/main" id="{57F386EB-693D-4EC0-B448-6C9335F9B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274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Line 97">
                <a:extLst>
                  <a:ext uri="{FF2B5EF4-FFF2-40B4-BE49-F238E27FC236}">
                    <a16:creationId xmlns="" xmlns:a16="http://schemas.microsoft.com/office/drawing/2014/main" id="{D1F5D875-52F0-4C90-9B97-BE9ECFD03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7176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Line 98">
                <a:extLst>
                  <a:ext uri="{FF2B5EF4-FFF2-40B4-BE49-F238E27FC236}">
                    <a16:creationId xmlns="" xmlns:a16="http://schemas.microsoft.com/office/drawing/2014/main" id="{FE714E9A-A080-4EA8-BB6A-8CFEC503A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9245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Line 99">
                <a:extLst>
                  <a:ext uri="{FF2B5EF4-FFF2-40B4-BE49-F238E27FC236}">
                    <a16:creationId xmlns="" xmlns:a16="http://schemas.microsoft.com/office/drawing/2014/main" id="{FA5AA550-C534-450A-8531-2789F3009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00147" y="1997905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Line 100">
                <a:extLst>
                  <a:ext uri="{FF2B5EF4-FFF2-40B4-BE49-F238E27FC236}">
                    <a16:creationId xmlns="" xmlns:a16="http://schemas.microsoft.com/office/drawing/2014/main" id="{3E92385C-88E2-4E3D-9D5D-3F1C493BD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2635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Line 101">
                <a:extLst>
                  <a:ext uri="{FF2B5EF4-FFF2-40B4-BE49-F238E27FC236}">
                    <a16:creationId xmlns="" xmlns:a16="http://schemas.microsoft.com/office/drawing/2014/main" id="{C9666509-DE4F-4805-BF76-4EB9A5D55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3537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Line 102">
                <a:extLst>
                  <a:ext uri="{FF2B5EF4-FFF2-40B4-BE49-F238E27FC236}">
                    <a16:creationId xmlns="" xmlns:a16="http://schemas.microsoft.com/office/drawing/2014/main" id="{EC597027-3BC3-4419-A0F4-BCF8A1900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304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Line 103">
                <a:extLst>
                  <a:ext uri="{FF2B5EF4-FFF2-40B4-BE49-F238E27FC236}">
                    <a16:creationId xmlns="" xmlns:a16="http://schemas.microsoft.com/office/drawing/2014/main" id="{B4FED01C-9F2B-40A3-B2DB-3FD500D24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206" y="1997905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Line 104">
                <a:extLst>
                  <a:ext uri="{FF2B5EF4-FFF2-40B4-BE49-F238E27FC236}">
                    <a16:creationId xmlns="" xmlns:a16="http://schemas.microsoft.com/office/drawing/2014/main" id="{2322F922-D280-4458-B16D-BCCA74B25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1393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Line 105">
                <a:extLst>
                  <a:ext uri="{FF2B5EF4-FFF2-40B4-BE49-F238E27FC236}">
                    <a16:creationId xmlns="" xmlns:a16="http://schemas.microsoft.com/office/drawing/2014/main" id="{7D94120D-41F3-4F18-9096-C8BDE9CF5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2295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Line 106">
                <a:extLst>
                  <a:ext uri="{FF2B5EF4-FFF2-40B4-BE49-F238E27FC236}">
                    <a16:creationId xmlns="" xmlns:a16="http://schemas.microsoft.com/office/drawing/2014/main" id="{CA1A9E49-6A53-4E51-BD7C-C206D0177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0163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Line 107">
                <a:extLst>
                  <a:ext uri="{FF2B5EF4-FFF2-40B4-BE49-F238E27FC236}">
                    <a16:creationId xmlns="" xmlns:a16="http://schemas.microsoft.com/office/drawing/2014/main" id="{AB63F8C9-2AA1-4FDC-A482-6D90BB96C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32330" y="1997905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Line 108">
                <a:extLst>
                  <a:ext uri="{FF2B5EF4-FFF2-40B4-BE49-F238E27FC236}">
                    <a16:creationId xmlns="" xmlns:a16="http://schemas.microsoft.com/office/drawing/2014/main" id="{2C6C4D30-00E8-4E0E-8A38-D561D03D6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7117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Line 109">
                <a:extLst>
                  <a:ext uri="{FF2B5EF4-FFF2-40B4-BE49-F238E27FC236}">
                    <a16:creationId xmlns="" xmlns:a16="http://schemas.microsoft.com/office/drawing/2014/main" id="{B97199D0-D552-4EE1-933A-A7FEC4C71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09284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Line 110">
                <a:extLst>
                  <a:ext uri="{FF2B5EF4-FFF2-40B4-BE49-F238E27FC236}">
                    <a16:creationId xmlns="" xmlns:a16="http://schemas.microsoft.com/office/drawing/2014/main" id="{19C938AD-815E-423B-AD1B-E67ECFE23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086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Line 111">
                <a:extLst>
                  <a:ext uri="{FF2B5EF4-FFF2-40B4-BE49-F238E27FC236}">
                    <a16:creationId xmlns="" xmlns:a16="http://schemas.microsoft.com/office/drawing/2014/main" id="{953C0EE6-AE43-4DD1-B2AF-6271433CE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88988" y="1997905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Line 112">
                <a:extLst>
                  <a:ext uri="{FF2B5EF4-FFF2-40B4-BE49-F238E27FC236}">
                    <a16:creationId xmlns="" xmlns:a16="http://schemas.microsoft.com/office/drawing/2014/main" id="{68C61E04-1C41-4DBB-8477-0C61A2A92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1221" y="1968807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Line 113">
                <a:extLst>
                  <a:ext uri="{FF2B5EF4-FFF2-40B4-BE49-F238E27FC236}">
                    <a16:creationId xmlns="" xmlns:a16="http://schemas.microsoft.com/office/drawing/2014/main" id="{F83B3282-12EA-4DE0-8E3E-31B9A0F1A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43388" y="1997905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="" xmlns:a16="http://schemas.microsoft.com/office/drawing/2014/main" id="{8429F9D8-B9B8-48D0-8A1F-6077888B7DB7}"/>
                </a:ext>
              </a:extLst>
            </p:cNvPr>
            <p:cNvGrpSpPr/>
            <p:nvPr/>
          </p:nvGrpSpPr>
          <p:grpSpPr>
            <a:xfrm>
              <a:off x="1313166" y="1844824"/>
              <a:ext cx="7266911" cy="957704"/>
              <a:chOff x="1313166" y="1844824"/>
              <a:chExt cx="7266911" cy="957704"/>
            </a:xfrm>
          </p:grpSpPr>
          <p:sp>
            <p:nvSpPr>
              <p:cNvPr id="240" name="Line 5">
                <a:extLst>
                  <a:ext uri="{FF2B5EF4-FFF2-40B4-BE49-F238E27FC236}">
                    <a16:creationId xmlns="" xmlns:a16="http://schemas.microsoft.com/office/drawing/2014/main" id="{633FAD8B-8E77-4EF6-BC23-C92A682C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7098" y="2071282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6">
                <a:extLst>
                  <a:ext uri="{FF2B5EF4-FFF2-40B4-BE49-F238E27FC236}">
                    <a16:creationId xmlns="" xmlns:a16="http://schemas.microsoft.com/office/drawing/2014/main" id="{DBCC820A-7D6B-4919-8317-E181F4D0C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8000" y="2100380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7">
                <a:extLst>
                  <a:ext uri="{FF2B5EF4-FFF2-40B4-BE49-F238E27FC236}">
                    <a16:creationId xmlns="" xmlns:a16="http://schemas.microsoft.com/office/drawing/2014/main" id="{5993EDCB-830A-429A-94AE-103B1988D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361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8">
                <a:extLst>
                  <a:ext uri="{FF2B5EF4-FFF2-40B4-BE49-F238E27FC236}">
                    <a16:creationId xmlns="" xmlns:a16="http://schemas.microsoft.com/office/drawing/2014/main" id="{CA69C3EB-3599-4FB1-9AB3-81494C7F1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5263" y="2229424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9">
                <a:extLst>
                  <a:ext uri="{FF2B5EF4-FFF2-40B4-BE49-F238E27FC236}">
                    <a16:creationId xmlns="" xmlns:a16="http://schemas.microsoft.com/office/drawing/2014/main" id="{928A07CE-94ED-43BF-BBA8-7D8F0C1F9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110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Line 10">
                <a:extLst>
                  <a:ext uri="{FF2B5EF4-FFF2-40B4-BE49-F238E27FC236}">
                    <a16:creationId xmlns="" xmlns:a16="http://schemas.microsoft.com/office/drawing/2014/main" id="{49251C69-F531-430D-B43D-65D4978C5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7012" y="2229424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Line 11">
                <a:extLst>
                  <a:ext uri="{FF2B5EF4-FFF2-40B4-BE49-F238E27FC236}">
                    <a16:creationId xmlns="" xmlns:a16="http://schemas.microsoft.com/office/drawing/2014/main" id="{1F49B58F-5642-46F3-A6C0-239701F8F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5146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12">
                <a:extLst>
                  <a:ext uri="{FF2B5EF4-FFF2-40B4-BE49-F238E27FC236}">
                    <a16:creationId xmlns="" xmlns:a16="http://schemas.microsoft.com/office/drawing/2014/main" id="{4E6417ED-661A-44A7-8AFD-E697AC58B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6048" y="2229424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13">
                <a:extLst>
                  <a:ext uri="{FF2B5EF4-FFF2-40B4-BE49-F238E27FC236}">
                    <a16:creationId xmlns="" xmlns:a16="http://schemas.microsoft.com/office/drawing/2014/main" id="{8778AB21-AD0D-4538-A3AE-946C47444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039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Line 14">
                <a:extLst>
                  <a:ext uri="{FF2B5EF4-FFF2-40B4-BE49-F238E27FC236}">
                    <a16:creationId xmlns="" xmlns:a16="http://schemas.microsoft.com/office/drawing/2014/main" id="{626CD103-82B0-4D80-9C28-3D0015BE2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0206" y="2229424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15">
                <a:extLst>
                  <a:ext uri="{FF2B5EF4-FFF2-40B4-BE49-F238E27FC236}">
                    <a16:creationId xmlns="" xmlns:a16="http://schemas.microsoft.com/office/drawing/2014/main" id="{08CCD3A8-FC5A-4976-91C8-73ECC3F60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114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Line 16">
                <a:extLst>
                  <a:ext uri="{FF2B5EF4-FFF2-40B4-BE49-F238E27FC236}">
                    <a16:creationId xmlns="" xmlns:a16="http://schemas.microsoft.com/office/drawing/2014/main" id="{D2359E31-25D6-4136-8F02-3C5A3A264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7016" y="2229424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17">
                <a:extLst>
                  <a:ext uri="{FF2B5EF4-FFF2-40B4-BE49-F238E27FC236}">
                    <a16:creationId xmlns="" xmlns:a16="http://schemas.microsoft.com/office/drawing/2014/main" id="{645F82C8-1CD4-4B53-8ECC-E44FF13B5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295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18">
                <a:extLst>
                  <a:ext uri="{FF2B5EF4-FFF2-40B4-BE49-F238E27FC236}">
                    <a16:creationId xmlns="" xmlns:a16="http://schemas.microsoft.com/office/drawing/2014/main" id="{DE3E074F-150D-43B6-8056-6B42B2EB6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197" y="2229424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19">
                <a:extLst>
                  <a:ext uri="{FF2B5EF4-FFF2-40B4-BE49-F238E27FC236}">
                    <a16:creationId xmlns="" xmlns:a16="http://schemas.microsoft.com/office/drawing/2014/main" id="{D27A2D49-C7F2-42D4-B081-A4A28C604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1417" y="2201591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20">
                <a:extLst>
                  <a:ext uri="{FF2B5EF4-FFF2-40B4-BE49-F238E27FC236}">
                    <a16:creationId xmlns="" xmlns:a16="http://schemas.microsoft.com/office/drawing/2014/main" id="{D42ACB04-5E41-4804-822A-2FB210DE8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4849" y="2229424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21">
                <a:extLst>
                  <a:ext uri="{FF2B5EF4-FFF2-40B4-BE49-F238E27FC236}">
                    <a16:creationId xmlns="" xmlns:a16="http://schemas.microsoft.com/office/drawing/2014/main" id="{D0E2EC30-F4D1-4722-9BA9-263755C1A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5423" y="2286355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22">
                <a:extLst>
                  <a:ext uri="{FF2B5EF4-FFF2-40B4-BE49-F238E27FC236}">
                    <a16:creationId xmlns="" xmlns:a16="http://schemas.microsoft.com/office/drawing/2014/main" id="{E66F8769-4889-4972-9912-A98D4C9E5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6325" y="2315453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Line 23">
                <a:extLst>
                  <a:ext uri="{FF2B5EF4-FFF2-40B4-BE49-F238E27FC236}">
                    <a16:creationId xmlns="" xmlns:a16="http://schemas.microsoft.com/office/drawing/2014/main" id="{568B40D3-9178-4204-862A-35912613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5665" y="2286355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24">
                <a:extLst>
                  <a:ext uri="{FF2B5EF4-FFF2-40B4-BE49-F238E27FC236}">
                    <a16:creationId xmlns="" xmlns:a16="http://schemas.microsoft.com/office/drawing/2014/main" id="{439ACB2D-B723-4C5C-A6C5-302DDD351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6567" y="2315453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Line 25">
                <a:extLst>
                  <a:ext uri="{FF2B5EF4-FFF2-40B4-BE49-F238E27FC236}">
                    <a16:creationId xmlns="" xmlns:a16="http://schemas.microsoft.com/office/drawing/2014/main" id="{C4EAFD43-1371-462A-9FD3-F52D22D1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7020" y="2286355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26">
                <a:extLst>
                  <a:ext uri="{FF2B5EF4-FFF2-40B4-BE49-F238E27FC236}">
                    <a16:creationId xmlns="" xmlns:a16="http://schemas.microsoft.com/office/drawing/2014/main" id="{7B45B054-8140-4C14-910C-97892A8F0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79187" y="2315453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Line 27">
                <a:extLst>
                  <a:ext uri="{FF2B5EF4-FFF2-40B4-BE49-F238E27FC236}">
                    <a16:creationId xmlns="" xmlns:a16="http://schemas.microsoft.com/office/drawing/2014/main" id="{7C519F19-42B0-46B6-8FAB-198C1A28F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671" y="2286355"/>
                <a:ext cx="0" cy="5819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28">
                <a:extLst>
                  <a:ext uri="{FF2B5EF4-FFF2-40B4-BE49-F238E27FC236}">
                    <a16:creationId xmlns="" xmlns:a16="http://schemas.microsoft.com/office/drawing/2014/main" id="{B65A5539-4871-476B-A254-E18123AAD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90573" y="2315453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29">
                <a:extLst>
                  <a:ext uri="{FF2B5EF4-FFF2-40B4-BE49-F238E27FC236}">
                    <a16:creationId xmlns="" xmlns:a16="http://schemas.microsoft.com/office/drawing/2014/main" id="{A06D2615-BB45-4280-A8F7-C704512A3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9132" y="2391360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30">
                <a:extLst>
                  <a:ext uri="{FF2B5EF4-FFF2-40B4-BE49-F238E27FC236}">
                    <a16:creationId xmlns="" xmlns:a16="http://schemas.microsoft.com/office/drawing/2014/main" id="{C4F878CA-2CC5-4940-89B2-0939C11E7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0034" y="2419193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31">
                <a:extLst>
                  <a:ext uri="{FF2B5EF4-FFF2-40B4-BE49-F238E27FC236}">
                    <a16:creationId xmlns="" xmlns:a16="http://schemas.microsoft.com/office/drawing/2014/main" id="{DE5F6730-039C-4FA9-9378-3C523A5B7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9980" y="2391360"/>
                <a:ext cx="0" cy="5693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Line 32">
                <a:extLst>
                  <a:ext uri="{FF2B5EF4-FFF2-40B4-BE49-F238E27FC236}">
                    <a16:creationId xmlns="" xmlns:a16="http://schemas.microsoft.com/office/drawing/2014/main" id="{C05C5E85-A3E7-4928-9745-AF1FAF7BC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20882" y="2419193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Line 33">
                <a:extLst>
                  <a:ext uri="{FF2B5EF4-FFF2-40B4-BE49-F238E27FC236}">
                    <a16:creationId xmlns="" xmlns:a16="http://schemas.microsoft.com/office/drawing/2014/main" id="{C95B68CD-7302-4B75-B3FA-2CF488174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297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34">
                <a:extLst>
                  <a:ext uri="{FF2B5EF4-FFF2-40B4-BE49-F238E27FC236}">
                    <a16:creationId xmlns="" xmlns:a16="http://schemas.microsoft.com/office/drawing/2014/main" id="{08253492-3620-4EE8-85B9-5B591717E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30729" y="2775960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Line 35">
                <a:extLst>
                  <a:ext uri="{FF2B5EF4-FFF2-40B4-BE49-F238E27FC236}">
                    <a16:creationId xmlns="" xmlns:a16="http://schemas.microsoft.com/office/drawing/2014/main" id="{381C4EB3-A953-46E2-BC6C-E810C7FFF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6395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36">
                <a:extLst>
                  <a:ext uri="{FF2B5EF4-FFF2-40B4-BE49-F238E27FC236}">
                    <a16:creationId xmlns="" xmlns:a16="http://schemas.microsoft.com/office/drawing/2014/main" id="{324DE6ED-B642-4CC3-BA45-9F7CE0ABF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57297" y="2775960"/>
                <a:ext cx="5819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37">
                <a:extLst>
                  <a:ext uri="{FF2B5EF4-FFF2-40B4-BE49-F238E27FC236}">
                    <a16:creationId xmlns="" xmlns:a16="http://schemas.microsoft.com/office/drawing/2014/main" id="{259783AE-BD2C-42AC-88B5-8ED6B1659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2545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38">
                <a:extLst>
                  <a:ext uri="{FF2B5EF4-FFF2-40B4-BE49-F238E27FC236}">
                    <a16:creationId xmlns="" xmlns:a16="http://schemas.microsoft.com/office/drawing/2014/main" id="{5A87EAA2-CBDC-4F9B-A2B5-B68A0738B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53447" y="2775960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39">
                <a:extLst>
                  <a:ext uri="{FF2B5EF4-FFF2-40B4-BE49-F238E27FC236}">
                    <a16:creationId xmlns="" xmlns:a16="http://schemas.microsoft.com/office/drawing/2014/main" id="{2443334F-A36C-46FC-9962-15EF6378B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4560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40">
                <a:extLst>
                  <a:ext uri="{FF2B5EF4-FFF2-40B4-BE49-F238E27FC236}">
                    <a16:creationId xmlns="" xmlns:a16="http://schemas.microsoft.com/office/drawing/2014/main" id="{A73B0C97-EEDA-478C-A781-17B9C81EC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5462" y="2775960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41">
                <a:extLst>
                  <a:ext uri="{FF2B5EF4-FFF2-40B4-BE49-F238E27FC236}">
                    <a16:creationId xmlns="" xmlns:a16="http://schemas.microsoft.com/office/drawing/2014/main" id="{79F84263-33F4-43F8-9737-CAD6789EC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7719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Line 42">
                <a:extLst>
                  <a:ext uri="{FF2B5EF4-FFF2-40B4-BE49-F238E27FC236}">
                    <a16:creationId xmlns="" xmlns:a16="http://schemas.microsoft.com/office/drawing/2014/main" id="{6D0B50D5-1FEC-408F-BF72-70DD29CA3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8621" y="2775960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Line 43">
                <a:extLst>
                  <a:ext uri="{FF2B5EF4-FFF2-40B4-BE49-F238E27FC236}">
                    <a16:creationId xmlns="" xmlns:a16="http://schemas.microsoft.com/office/drawing/2014/main" id="{8E85A1B9-78F6-4891-8F60-1648956B3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5552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Line 44">
                <a:extLst>
                  <a:ext uri="{FF2B5EF4-FFF2-40B4-BE49-F238E27FC236}">
                    <a16:creationId xmlns="" xmlns:a16="http://schemas.microsoft.com/office/drawing/2014/main" id="{2AF0B201-31B8-4FEB-AD72-D2B20F638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37719" y="2775960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Line 45">
                <a:extLst>
                  <a:ext uri="{FF2B5EF4-FFF2-40B4-BE49-F238E27FC236}">
                    <a16:creationId xmlns="" xmlns:a16="http://schemas.microsoft.com/office/drawing/2014/main" id="{E0EB122D-1822-4685-BBE8-C96FC67F7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3748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46">
                <a:extLst>
                  <a:ext uri="{FF2B5EF4-FFF2-40B4-BE49-F238E27FC236}">
                    <a16:creationId xmlns="" xmlns:a16="http://schemas.microsoft.com/office/drawing/2014/main" id="{2A2A8331-B390-41BA-AB85-37948E08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4650" y="2775960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Line 47">
                <a:extLst>
                  <a:ext uri="{FF2B5EF4-FFF2-40B4-BE49-F238E27FC236}">
                    <a16:creationId xmlns="" xmlns:a16="http://schemas.microsoft.com/office/drawing/2014/main" id="{96487F7B-3F1B-4746-8534-276284130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0163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48">
                <a:extLst>
                  <a:ext uri="{FF2B5EF4-FFF2-40B4-BE49-F238E27FC236}">
                    <a16:creationId xmlns="" xmlns:a16="http://schemas.microsoft.com/office/drawing/2014/main" id="{4446DD15-1749-42CD-8FE2-9DEF32FAB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32330" y="2775960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49">
                <a:extLst>
                  <a:ext uri="{FF2B5EF4-FFF2-40B4-BE49-F238E27FC236}">
                    <a16:creationId xmlns="" xmlns:a16="http://schemas.microsoft.com/office/drawing/2014/main" id="{C5936D7D-6529-4074-973B-EA9BC2CB2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5708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Line 50">
                <a:extLst>
                  <a:ext uri="{FF2B5EF4-FFF2-40B4-BE49-F238E27FC236}">
                    <a16:creationId xmlns="" xmlns:a16="http://schemas.microsoft.com/office/drawing/2014/main" id="{7F70C8B2-DB4F-4982-9CB4-7937E3248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76610" y="2775960"/>
                <a:ext cx="55666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Line 51">
                <a:extLst>
                  <a:ext uri="{FF2B5EF4-FFF2-40B4-BE49-F238E27FC236}">
                    <a16:creationId xmlns="" xmlns:a16="http://schemas.microsoft.com/office/drawing/2014/main" id="{8C473829-E70A-40A0-A30A-756A8884E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2244" y="2746862"/>
                <a:ext cx="0" cy="55666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Line 52">
                <a:extLst>
                  <a:ext uri="{FF2B5EF4-FFF2-40B4-BE49-F238E27FC236}">
                    <a16:creationId xmlns="" xmlns:a16="http://schemas.microsoft.com/office/drawing/2014/main" id="{8FABE6AC-8692-4572-AB1C-029790ED4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23146" y="2775960"/>
                <a:ext cx="5693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14">
                <a:extLst>
                  <a:ext uri="{FF2B5EF4-FFF2-40B4-BE49-F238E27FC236}">
                    <a16:creationId xmlns="" xmlns:a16="http://schemas.microsoft.com/office/drawing/2014/main" id="{CFB38706-67C8-4335-A12A-7B4D39572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166" y="1844824"/>
                <a:ext cx="7239078" cy="931136"/>
              </a:xfrm>
              <a:custGeom>
                <a:avLst/>
                <a:gdLst>
                  <a:gd name="T0" fmla="*/ 5722 w 5722"/>
                  <a:gd name="T1" fmla="*/ 736 h 736"/>
                  <a:gd name="T2" fmla="*/ 3890 w 5722"/>
                  <a:gd name="T3" fmla="*/ 736 h 736"/>
                  <a:gd name="T4" fmla="*/ 3890 w 5722"/>
                  <a:gd name="T5" fmla="*/ 638 h 736"/>
                  <a:gd name="T6" fmla="*/ 3882 w 5722"/>
                  <a:gd name="T7" fmla="*/ 638 h 736"/>
                  <a:gd name="T8" fmla="*/ 3882 w 5722"/>
                  <a:gd name="T9" fmla="*/ 547 h 736"/>
                  <a:gd name="T10" fmla="*/ 3788 w 5722"/>
                  <a:gd name="T11" fmla="*/ 547 h 736"/>
                  <a:gd name="T12" fmla="*/ 3788 w 5722"/>
                  <a:gd name="T13" fmla="*/ 455 h 736"/>
                  <a:gd name="T14" fmla="*/ 3428 w 5722"/>
                  <a:gd name="T15" fmla="*/ 455 h 736"/>
                  <a:gd name="T16" fmla="*/ 3428 w 5722"/>
                  <a:gd name="T17" fmla="*/ 372 h 736"/>
                  <a:gd name="T18" fmla="*/ 2940 w 5722"/>
                  <a:gd name="T19" fmla="*/ 372 h 736"/>
                  <a:gd name="T20" fmla="*/ 2940 w 5722"/>
                  <a:gd name="T21" fmla="*/ 304 h 736"/>
                  <a:gd name="T22" fmla="*/ 1535 w 5722"/>
                  <a:gd name="T23" fmla="*/ 304 h 736"/>
                  <a:gd name="T24" fmla="*/ 1535 w 5722"/>
                  <a:gd name="T25" fmla="*/ 251 h 736"/>
                  <a:gd name="T26" fmla="*/ 1530 w 5722"/>
                  <a:gd name="T27" fmla="*/ 251 h 736"/>
                  <a:gd name="T28" fmla="*/ 1530 w 5722"/>
                  <a:gd name="T29" fmla="*/ 202 h 736"/>
                  <a:gd name="T30" fmla="*/ 1076 w 5722"/>
                  <a:gd name="T31" fmla="*/ 202 h 736"/>
                  <a:gd name="T32" fmla="*/ 1076 w 5722"/>
                  <a:gd name="T33" fmla="*/ 150 h 736"/>
                  <a:gd name="T34" fmla="*/ 1068 w 5722"/>
                  <a:gd name="T35" fmla="*/ 150 h 736"/>
                  <a:gd name="T36" fmla="*/ 1068 w 5722"/>
                  <a:gd name="T37" fmla="*/ 100 h 736"/>
                  <a:gd name="T38" fmla="*/ 1054 w 5722"/>
                  <a:gd name="T39" fmla="*/ 100 h 736"/>
                  <a:gd name="T40" fmla="*/ 1054 w 5722"/>
                  <a:gd name="T41" fmla="*/ 55 h 736"/>
                  <a:gd name="T42" fmla="*/ 1046 w 5722"/>
                  <a:gd name="T43" fmla="*/ 55 h 736"/>
                  <a:gd name="T44" fmla="*/ 1046 w 5722"/>
                  <a:gd name="T45" fmla="*/ 0 h 736"/>
                  <a:gd name="T46" fmla="*/ 0 w 5722"/>
                  <a:gd name="T47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22" h="736">
                    <a:moveTo>
                      <a:pt x="5722" y="736"/>
                    </a:moveTo>
                    <a:lnTo>
                      <a:pt x="3890" y="736"/>
                    </a:lnTo>
                    <a:lnTo>
                      <a:pt x="3890" y="638"/>
                    </a:lnTo>
                    <a:lnTo>
                      <a:pt x="3882" y="638"/>
                    </a:lnTo>
                    <a:lnTo>
                      <a:pt x="3882" y="547"/>
                    </a:lnTo>
                    <a:lnTo>
                      <a:pt x="3788" y="547"/>
                    </a:lnTo>
                    <a:lnTo>
                      <a:pt x="3788" y="455"/>
                    </a:lnTo>
                    <a:lnTo>
                      <a:pt x="3428" y="455"/>
                    </a:lnTo>
                    <a:lnTo>
                      <a:pt x="3428" y="372"/>
                    </a:lnTo>
                    <a:lnTo>
                      <a:pt x="2940" y="372"/>
                    </a:lnTo>
                    <a:lnTo>
                      <a:pt x="2940" y="304"/>
                    </a:lnTo>
                    <a:lnTo>
                      <a:pt x="1535" y="304"/>
                    </a:lnTo>
                    <a:lnTo>
                      <a:pt x="1535" y="251"/>
                    </a:lnTo>
                    <a:lnTo>
                      <a:pt x="1530" y="251"/>
                    </a:lnTo>
                    <a:lnTo>
                      <a:pt x="1530" y="202"/>
                    </a:lnTo>
                    <a:lnTo>
                      <a:pt x="1076" y="202"/>
                    </a:lnTo>
                    <a:lnTo>
                      <a:pt x="1076" y="150"/>
                    </a:lnTo>
                    <a:lnTo>
                      <a:pt x="1068" y="150"/>
                    </a:lnTo>
                    <a:lnTo>
                      <a:pt x="1068" y="100"/>
                    </a:lnTo>
                    <a:lnTo>
                      <a:pt x="1054" y="100"/>
                    </a:lnTo>
                    <a:lnTo>
                      <a:pt x="1054" y="55"/>
                    </a:lnTo>
                    <a:lnTo>
                      <a:pt x="1046" y="55"/>
                    </a:lnTo>
                    <a:lnTo>
                      <a:pt x="1046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49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BILIARY Tract </a:t>
            </a:r>
            <a:r>
              <a:rPr lang="en-GB" dirty="0" err="1" smtClean="0"/>
              <a:t>caNCER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Cancers of the </a:t>
            </a:r>
            <a:r>
              <a:rPr lang="en-GB" b="1" dirty="0" smtClean="0"/>
              <a:t>pancreas</a:t>
            </a:r>
            <a:r>
              <a:rPr lang="en-GB" b="1" dirty="0"/>
              <a:t>, small bowel and hepatobiliary </a:t>
            </a:r>
            <a:r>
              <a:rPr lang="en-GB" b="1" dirty="0" smtClean="0"/>
              <a:t>tract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5046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43882"/>
              </a:buClr>
              <a:buNone/>
            </a:pPr>
            <a:r>
              <a:rPr lang="en-GB" b="1" dirty="0"/>
              <a:t>Study objective</a:t>
            </a:r>
          </a:p>
          <a:p>
            <a:pPr>
              <a:buClr>
                <a:srgbClr val="043882"/>
              </a:buClr>
            </a:pPr>
            <a:r>
              <a:rPr lang="en-US" dirty="0"/>
              <a:t>To assess the </a:t>
            </a:r>
            <a:r>
              <a:rPr lang="en-GB" dirty="0"/>
              <a:t>efficacy and safety of adjuvant GEMOX in patients with biliary tract cancer</a:t>
            </a:r>
            <a:endParaRPr lang="en-US" dirty="0"/>
          </a:p>
          <a:p>
            <a:endParaRPr lang="en-GB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altLang="zh-CN" sz="1800" dirty="0" smtClean="0"/>
              <a:t>LBA29</a:t>
            </a:r>
            <a:r>
              <a:rPr lang="en-GB" altLang="zh-CN" sz="1800" dirty="0"/>
              <a:t>: Adjuvant GEMOX for biliary tract cancer: updated relapse-free survival and first overall survival results of the randomized PRODIGE 12-ACCORD 18 (UNICANCER GI) phase III trial – </a:t>
            </a:r>
            <a:r>
              <a:rPr lang="en-GB" altLang="zh-CN" sz="1800" dirty="0" err="1"/>
              <a:t>Edeline</a:t>
            </a:r>
            <a:r>
              <a:rPr lang="en-GB" altLang="zh-CN" sz="1800" dirty="0"/>
              <a:t> J, et </a:t>
            </a:r>
            <a:r>
              <a:rPr lang="en-GB" altLang="zh-CN" sz="1800" dirty="0" smtClean="0"/>
              <a:t>al</a:t>
            </a:r>
            <a:endParaRPr lang="en-GB" altLang="zh-CN" sz="1800" dirty="0"/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*Gemcitabine 1000 mg/m</a:t>
            </a:r>
            <a:r>
              <a:rPr lang="en-GB" baseline="30000" dirty="0" smtClean="0"/>
              <a:t>2</a:t>
            </a:r>
            <a:r>
              <a:rPr lang="en-GB" dirty="0" smtClean="0"/>
              <a:t> D1; oxaliplatin 85 mg/m</a:t>
            </a:r>
            <a:r>
              <a:rPr lang="en-GB" baseline="30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D2;</a:t>
            </a:r>
            <a:br>
              <a:rPr lang="en-GB" dirty="0" smtClean="0"/>
            </a:br>
            <a:r>
              <a:rPr lang="en-GB" baseline="30000" dirty="0" smtClean="0"/>
              <a:t>†</a:t>
            </a:r>
            <a:r>
              <a:rPr lang="en-GB" dirty="0" smtClean="0"/>
              <a:t>every 3 months for 2 years then every 6 months for 3 years</a:t>
            </a:r>
            <a:endParaRPr lang="en-GB" baseline="30000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Edeline</a:t>
            </a:r>
            <a:r>
              <a:rPr lang="en-GB" dirty="0" smtClean="0"/>
              <a:t> </a:t>
            </a:r>
            <a:r>
              <a:rPr lang="en-GB" dirty="0"/>
              <a:t>J,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LBA29</a:t>
            </a:r>
            <a:endParaRPr lang="en-GB" dirty="0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941537" y="3368611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R</a:t>
            </a: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1:1</a:t>
            </a:r>
            <a:endParaRPr lang="en-GB" altLang="zh-CN" sz="1600" b="1" dirty="0">
              <a:solidFill>
                <a:srgbClr val="043882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35" name="AutoShape 15"/>
          <p:cNvCxnSpPr>
            <a:cxnSpLocks noChangeShapeType="1"/>
            <a:stCxn id="34" idx="0"/>
            <a:endCxn id="40" idx="1"/>
          </p:cNvCxnSpPr>
          <p:nvPr/>
        </p:nvCxnSpPr>
        <p:spPr bwMode="auto">
          <a:xfrm rot="5400000" flipH="1" flipV="1">
            <a:off x="4076776" y="2580078"/>
            <a:ext cx="945093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8116435" y="2159199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sp>
        <p:nvSpPr>
          <p:cNvPr id="37" name="Content Placeholder 26"/>
          <p:cNvSpPr txBox="1">
            <a:spLocks/>
          </p:cNvSpPr>
          <p:nvPr/>
        </p:nvSpPr>
        <p:spPr bwMode="auto">
          <a:xfrm>
            <a:off x="4855936" y="2847849"/>
            <a:ext cx="35893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43882"/>
                </a:solidFill>
                <a:latin typeface="Arial"/>
                <a:cs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Tumour site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R0 vs. R1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N0 vs. N+ vs. NX</a:t>
            </a:r>
            <a:endParaRPr lang="en-GB" sz="16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Centres</a:t>
            </a:r>
            <a:endParaRPr lang="en-GB" sz="16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cxnSp>
        <p:nvCxnSpPr>
          <p:cNvPr id="38" name="AutoShape 19"/>
          <p:cNvCxnSpPr>
            <a:cxnSpLocks noChangeShapeType="1"/>
            <a:stCxn id="41" idx="3"/>
            <a:endCxn id="34" idx="2"/>
          </p:cNvCxnSpPr>
          <p:nvPr/>
        </p:nvCxnSpPr>
        <p:spPr bwMode="auto">
          <a:xfrm>
            <a:off x="3684814" y="3652897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9" name="AutoShape 21"/>
          <p:cNvCxnSpPr>
            <a:cxnSpLocks noChangeShapeType="1"/>
            <a:stCxn id="40" idx="3"/>
            <a:endCxn id="36" idx="1"/>
          </p:cNvCxnSpPr>
          <p:nvPr/>
        </p:nvCxnSpPr>
        <p:spPr bwMode="auto">
          <a:xfrm>
            <a:off x="7543800" y="2423518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4865310" y="2013149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GEMOX* 85 q2w</a:t>
            </a:r>
            <a:b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</a:b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 12 cycles (n=95)</a:t>
            </a: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365124" y="2112219"/>
            <a:ext cx="3319690" cy="3081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Biliary tract cancer (ICC/ECC/GBC)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R0 or R1 surgery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ECOG PS 0–2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Adequate liver function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Randomization within 3 months of surgery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(</a:t>
            </a: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n=194)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5" name="Rectangle 9"/>
          <p:cNvSpPr txBox="1">
            <a:spLocks noChangeArrowheads="1"/>
          </p:cNvSpPr>
          <p:nvPr/>
        </p:nvSpPr>
        <p:spPr bwMode="auto">
          <a:xfrm>
            <a:off x="365124" y="5467628"/>
            <a:ext cx="4130676" cy="64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ENDPOINTS</a:t>
            </a:r>
          </a:p>
          <a:p>
            <a:r>
              <a:rPr lang="en-GB" smtClean="0"/>
              <a:t>RFS, QoL</a:t>
            </a:r>
            <a:endParaRPr lang="en-GB" dirty="0"/>
          </a:p>
        </p:txBody>
      </p:sp>
      <p:sp>
        <p:nvSpPr>
          <p:cNvPr id="47" name="Content Placeholder 26"/>
          <p:cNvSpPr txBox="1">
            <a:spLocks/>
          </p:cNvSpPr>
          <p:nvPr/>
        </p:nvSpPr>
        <p:spPr>
          <a:xfrm>
            <a:off x="4648200" y="5467628"/>
            <a:ext cx="4130675" cy="648164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smtClean="0"/>
              <a:t>OS, DFS, toxicity, translation research</a:t>
            </a:r>
            <a:endParaRPr lang="en-GB" dirty="0"/>
          </a:p>
        </p:txBody>
      </p:sp>
      <p:cxnSp>
        <p:nvCxnSpPr>
          <p:cNvPr id="51" name="AutoShape 16"/>
          <p:cNvCxnSpPr>
            <a:cxnSpLocks noChangeShapeType="1"/>
            <a:stCxn id="34" idx="4"/>
            <a:endCxn id="55" idx="1"/>
          </p:cNvCxnSpPr>
          <p:nvPr/>
        </p:nvCxnSpPr>
        <p:spPr bwMode="auto">
          <a:xfrm rot="16200000" flipH="1">
            <a:off x="4141302" y="4044843"/>
            <a:ext cx="816040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8116435" y="4504531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54" name="AutoShape 20"/>
          <p:cNvCxnSpPr>
            <a:cxnSpLocks noChangeShapeType="1"/>
            <a:stCxn id="55" idx="3"/>
            <a:endCxn id="53" idx="1"/>
          </p:cNvCxnSpPr>
          <p:nvPr/>
        </p:nvCxnSpPr>
        <p:spPr bwMode="auto">
          <a:xfrm flipV="1">
            <a:off x="7668344" y="4768850"/>
            <a:ext cx="448091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4865310" y="4221088"/>
            <a:ext cx="2803034" cy="1095525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Surveillance</a:t>
            </a:r>
            <a:r>
              <a:rPr lang="en-GB" altLang="zh-CN" baseline="30000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†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 only: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ACE, CA 19.9 + CT scans </a:t>
            </a:r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(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n=99)</a:t>
            </a:r>
            <a:endParaRPr lang="en-GB" altLang="zh-CN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0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 smtClean="0"/>
              <a:t>LBA29</a:t>
            </a:r>
            <a:r>
              <a:rPr lang="en-GB" sz="1800" dirty="0"/>
              <a:t>: Adjuvant GEMOX for biliary tract cancer: updated relapse-free survival </a:t>
            </a:r>
            <a:r>
              <a:rPr lang="en-GB" sz="1800" dirty="0" smtClean="0"/>
              <a:t>and first </a:t>
            </a:r>
            <a:r>
              <a:rPr lang="en-GB" sz="1800" dirty="0"/>
              <a:t>overall survival results of the randomized PRODIGE 12-ACCORD </a:t>
            </a:r>
            <a:r>
              <a:rPr lang="en-GB" sz="1800" dirty="0" smtClean="0"/>
              <a:t>18 (UNICANCER </a:t>
            </a:r>
            <a:r>
              <a:rPr lang="en-GB" sz="1800" dirty="0"/>
              <a:t>GI) phase III </a:t>
            </a:r>
            <a:r>
              <a:rPr lang="en-GB" sz="1800" dirty="0" smtClean="0"/>
              <a:t>trial – </a:t>
            </a:r>
            <a:r>
              <a:rPr lang="en-GB" sz="1800" dirty="0" err="1" smtClean="0"/>
              <a:t>Edeline</a:t>
            </a:r>
            <a:r>
              <a:rPr lang="en-GB" sz="1800" dirty="0"/>
              <a:t> </a:t>
            </a:r>
            <a:r>
              <a:rPr lang="en-GB" sz="1800" dirty="0" smtClean="0"/>
              <a:t>J, et al</a:t>
            </a:r>
            <a:endParaRPr lang="en-GB" sz="18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841726" y="1759005"/>
            <a:ext cx="5865027" cy="4128969"/>
            <a:chOff x="205188" y="1615665"/>
            <a:chExt cx="5865027" cy="4128969"/>
          </a:xfrm>
        </p:grpSpPr>
        <p:grpSp>
          <p:nvGrpSpPr>
            <p:cNvPr id="123" name="Group 122"/>
            <p:cNvGrpSpPr/>
            <p:nvPr/>
          </p:nvGrpSpPr>
          <p:grpSpPr>
            <a:xfrm>
              <a:off x="1035658" y="1757463"/>
              <a:ext cx="4853489" cy="3160942"/>
              <a:chOff x="836615" y="2448719"/>
              <a:chExt cx="3906738" cy="2134202"/>
            </a:xfrm>
          </p:grpSpPr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1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2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3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4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5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6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7" name="Line 12"/>
              <p:cNvSpPr>
                <a:spLocks noChangeShapeType="1"/>
              </p:cNvSpPr>
              <p:nvPr/>
            </p:nvSpPr>
            <p:spPr bwMode="auto">
              <a:xfrm>
                <a:off x="2946964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8" name="Line 14"/>
              <p:cNvSpPr>
                <a:spLocks noChangeShapeType="1"/>
              </p:cNvSpPr>
              <p:nvPr/>
            </p:nvSpPr>
            <p:spPr bwMode="auto">
              <a:xfrm>
                <a:off x="3859497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9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0" name="Line 19"/>
              <p:cNvSpPr>
                <a:spLocks noChangeShapeType="1"/>
              </p:cNvSpPr>
              <p:nvPr/>
            </p:nvSpPr>
            <p:spPr bwMode="auto">
              <a:xfrm>
                <a:off x="2019196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1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2" name="Line 19"/>
              <p:cNvSpPr>
                <a:spLocks noChangeShapeType="1"/>
              </p:cNvSpPr>
              <p:nvPr/>
            </p:nvSpPr>
            <p:spPr bwMode="auto">
              <a:xfrm>
                <a:off x="1092871" y="4526271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 rot="16200000">
              <a:off x="338508" y="3167880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RFS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976892" y="5053230"/>
              <a:ext cx="1110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Time, months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23328" y="1615665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1.0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23328" y="223398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0.8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23328" y="2849736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23328" y="3465484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23328" y="4081231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51568" y="4696979"/>
              <a:ext cx="26962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176722" y="4906676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95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99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322245" y="4913637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49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414109" y="4906676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39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0562" y="4906676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715631" y="4906676"/>
              <a:ext cx="354584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434462" y="4520829"/>
              <a:ext cx="1090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At 36 months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3381138" y="3325486"/>
              <a:ext cx="0" cy="1512000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556863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79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79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926128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694336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43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063601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41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732883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094833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372763" y="52760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13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036443" y="5276008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98393" y="5276008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05188" y="5074689"/>
              <a:ext cx="1018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892175" eaLnBrk="0" hangingPunct="0"/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No. at risk</a:t>
              </a:r>
              <a:b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</a:br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GEMOX</a:t>
              </a:r>
            </a:p>
            <a:p>
              <a:pPr algn="r" defTabSz="892175" eaLnBrk="0" hangingPunct="0"/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Surveillance</a:t>
              </a:r>
              <a:endParaRPr lang="en-GB" altLang="zh-CN" sz="120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87475" y="1735135"/>
              <a:ext cx="4356000" cy="2466000"/>
              <a:chOff x="2925763" y="2493963"/>
              <a:chExt cx="3286125" cy="1866900"/>
            </a:xfrm>
          </p:grpSpPr>
          <p:sp>
            <p:nvSpPr>
              <p:cNvPr id="182" name="Line 2"/>
              <p:cNvSpPr>
                <a:spLocks noChangeShapeType="1"/>
              </p:cNvSpPr>
              <p:nvPr/>
            </p:nvSpPr>
            <p:spPr bwMode="auto">
              <a:xfrm>
                <a:off x="6202363" y="43037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" name="Line 3"/>
              <p:cNvSpPr>
                <a:spLocks noChangeShapeType="1"/>
              </p:cNvSpPr>
              <p:nvPr/>
            </p:nvSpPr>
            <p:spPr bwMode="auto">
              <a:xfrm>
                <a:off x="5364163" y="40465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" name="Line 4"/>
              <p:cNvSpPr>
                <a:spLocks noChangeShapeType="1"/>
              </p:cNvSpPr>
              <p:nvPr/>
            </p:nvSpPr>
            <p:spPr bwMode="auto">
              <a:xfrm>
                <a:off x="5145088" y="39893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5" name="Line 5"/>
              <p:cNvSpPr>
                <a:spLocks noChangeShapeType="1"/>
              </p:cNvSpPr>
              <p:nvPr/>
            </p:nvSpPr>
            <p:spPr bwMode="auto">
              <a:xfrm>
                <a:off x="5049838" y="39893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6" name="Line 6"/>
              <p:cNvSpPr>
                <a:spLocks noChangeShapeType="1"/>
              </p:cNvSpPr>
              <p:nvPr/>
            </p:nvSpPr>
            <p:spPr bwMode="auto">
              <a:xfrm>
                <a:off x="5116513" y="39893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7" name="Line 7"/>
              <p:cNvSpPr>
                <a:spLocks noChangeShapeType="1"/>
              </p:cNvSpPr>
              <p:nvPr/>
            </p:nvSpPr>
            <p:spPr bwMode="auto">
              <a:xfrm>
                <a:off x="5602288" y="41417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8" name="Line 8"/>
              <p:cNvSpPr>
                <a:spLocks noChangeShapeType="1"/>
              </p:cNvSpPr>
              <p:nvPr/>
            </p:nvSpPr>
            <p:spPr bwMode="auto">
              <a:xfrm>
                <a:off x="4087813" y="36369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9" name="Line 9"/>
              <p:cNvSpPr>
                <a:spLocks noChangeShapeType="1"/>
              </p:cNvSpPr>
              <p:nvPr/>
            </p:nvSpPr>
            <p:spPr bwMode="auto">
              <a:xfrm>
                <a:off x="3802063" y="34655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0" name="Line 10"/>
              <p:cNvSpPr>
                <a:spLocks noChangeShapeType="1"/>
              </p:cNvSpPr>
              <p:nvPr/>
            </p:nvSpPr>
            <p:spPr bwMode="auto">
              <a:xfrm>
                <a:off x="4364038" y="36464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1" name="Line 11"/>
              <p:cNvSpPr>
                <a:spLocks noChangeShapeType="1"/>
              </p:cNvSpPr>
              <p:nvPr/>
            </p:nvSpPr>
            <p:spPr bwMode="auto">
              <a:xfrm>
                <a:off x="4668838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2" name="Line 12"/>
              <p:cNvSpPr>
                <a:spLocks noChangeShapeType="1"/>
              </p:cNvSpPr>
              <p:nvPr/>
            </p:nvSpPr>
            <p:spPr bwMode="auto">
              <a:xfrm>
                <a:off x="4840288" y="38655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3" name="Line 13"/>
              <p:cNvSpPr>
                <a:spLocks noChangeShapeType="1"/>
              </p:cNvSpPr>
              <p:nvPr/>
            </p:nvSpPr>
            <p:spPr bwMode="auto">
              <a:xfrm>
                <a:off x="4868863" y="38655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4" name="Line 14"/>
              <p:cNvSpPr>
                <a:spLocks noChangeShapeType="1"/>
              </p:cNvSpPr>
              <p:nvPr/>
            </p:nvSpPr>
            <p:spPr bwMode="auto">
              <a:xfrm>
                <a:off x="4306888" y="365601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5" name="Line 15"/>
              <p:cNvSpPr>
                <a:spLocks noChangeShapeType="1"/>
              </p:cNvSpPr>
              <p:nvPr/>
            </p:nvSpPr>
            <p:spPr bwMode="auto">
              <a:xfrm>
                <a:off x="4392613" y="36560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6" name="Line 16"/>
              <p:cNvSpPr>
                <a:spLocks noChangeShapeType="1"/>
              </p:cNvSpPr>
              <p:nvPr/>
            </p:nvSpPr>
            <p:spPr bwMode="auto">
              <a:xfrm>
                <a:off x="2944813" y="24939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7" name="Line 17"/>
              <p:cNvSpPr>
                <a:spLocks noChangeShapeType="1"/>
              </p:cNvSpPr>
              <p:nvPr/>
            </p:nvSpPr>
            <p:spPr bwMode="auto">
              <a:xfrm>
                <a:off x="3030538" y="251301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8" name="Line 18"/>
              <p:cNvSpPr>
                <a:spLocks noChangeShapeType="1"/>
              </p:cNvSpPr>
              <p:nvPr/>
            </p:nvSpPr>
            <p:spPr bwMode="auto">
              <a:xfrm>
                <a:off x="2963863" y="25034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9" name="Line 19"/>
              <p:cNvSpPr>
                <a:spLocks noChangeShapeType="1"/>
              </p:cNvSpPr>
              <p:nvPr/>
            </p:nvSpPr>
            <p:spPr bwMode="auto">
              <a:xfrm>
                <a:off x="3221038" y="29035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0" name="Line 20"/>
              <p:cNvSpPr>
                <a:spLocks noChangeShapeType="1"/>
              </p:cNvSpPr>
              <p:nvPr/>
            </p:nvSpPr>
            <p:spPr bwMode="auto">
              <a:xfrm>
                <a:off x="5526088" y="40370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1" name="Line 21"/>
              <p:cNvSpPr>
                <a:spLocks noChangeShapeType="1"/>
              </p:cNvSpPr>
              <p:nvPr/>
            </p:nvSpPr>
            <p:spPr bwMode="auto">
              <a:xfrm>
                <a:off x="6164263" y="43037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2" name="Line 22"/>
              <p:cNvSpPr>
                <a:spLocks noChangeShapeType="1"/>
              </p:cNvSpPr>
              <p:nvPr/>
            </p:nvSpPr>
            <p:spPr bwMode="auto">
              <a:xfrm>
                <a:off x="5497513" y="40370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3" name="Line 23"/>
              <p:cNvSpPr>
                <a:spLocks noChangeShapeType="1"/>
              </p:cNvSpPr>
              <p:nvPr/>
            </p:nvSpPr>
            <p:spPr bwMode="auto">
              <a:xfrm>
                <a:off x="6135688" y="430371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4" name="Line 24"/>
              <p:cNvSpPr>
                <a:spLocks noChangeShapeType="1"/>
              </p:cNvSpPr>
              <p:nvPr/>
            </p:nvSpPr>
            <p:spPr bwMode="auto">
              <a:xfrm>
                <a:off x="4268788" y="36464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5" name="Line 25"/>
              <p:cNvSpPr>
                <a:spLocks noChangeShapeType="1"/>
              </p:cNvSpPr>
              <p:nvPr/>
            </p:nvSpPr>
            <p:spPr bwMode="auto">
              <a:xfrm>
                <a:off x="4764088" y="38560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6" name="Line 26"/>
              <p:cNvSpPr>
                <a:spLocks noChangeShapeType="1"/>
              </p:cNvSpPr>
              <p:nvPr/>
            </p:nvSpPr>
            <p:spPr bwMode="auto">
              <a:xfrm>
                <a:off x="4935538" y="39512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7" name="Line 27"/>
              <p:cNvSpPr>
                <a:spLocks noChangeShapeType="1"/>
              </p:cNvSpPr>
              <p:nvPr/>
            </p:nvSpPr>
            <p:spPr bwMode="auto">
              <a:xfrm>
                <a:off x="5764213" y="413226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" name="Line 28"/>
              <p:cNvSpPr>
                <a:spLocks noChangeShapeType="1"/>
              </p:cNvSpPr>
              <p:nvPr/>
            </p:nvSpPr>
            <p:spPr bwMode="auto">
              <a:xfrm>
                <a:off x="5402263" y="40370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9" name="Freeform 29"/>
              <p:cNvSpPr>
                <a:spLocks/>
              </p:cNvSpPr>
              <p:nvPr/>
            </p:nvSpPr>
            <p:spPr bwMode="auto">
              <a:xfrm>
                <a:off x="2925763" y="2522538"/>
                <a:ext cx="3286125" cy="1809750"/>
              </a:xfrm>
              <a:custGeom>
                <a:avLst/>
                <a:gdLst>
                  <a:gd name="T0" fmla="*/ 317 w 345"/>
                  <a:gd name="T1" fmla="*/ 190 h 190"/>
                  <a:gd name="T2" fmla="*/ 276 w 345"/>
                  <a:gd name="T3" fmla="*/ 172 h 190"/>
                  <a:gd name="T4" fmla="*/ 246 w 345"/>
                  <a:gd name="T5" fmla="*/ 163 h 190"/>
                  <a:gd name="T6" fmla="*/ 222 w 345"/>
                  <a:gd name="T7" fmla="*/ 158 h 190"/>
                  <a:gd name="T8" fmla="*/ 209 w 345"/>
                  <a:gd name="T9" fmla="*/ 153 h 190"/>
                  <a:gd name="T10" fmla="*/ 206 w 345"/>
                  <a:gd name="T11" fmla="*/ 149 h 190"/>
                  <a:gd name="T12" fmla="*/ 194 w 345"/>
                  <a:gd name="T13" fmla="*/ 144 h 190"/>
                  <a:gd name="T14" fmla="*/ 189 w 345"/>
                  <a:gd name="T15" fmla="*/ 142 h 190"/>
                  <a:gd name="T16" fmla="*/ 180 w 345"/>
                  <a:gd name="T17" fmla="*/ 139 h 190"/>
                  <a:gd name="T18" fmla="*/ 175 w 345"/>
                  <a:gd name="T19" fmla="*/ 135 h 190"/>
                  <a:gd name="T20" fmla="*/ 164 w 345"/>
                  <a:gd name="T21" fmla="*/ 132 h 190"/>
                  <a:gd name="T22" fmla="*/ 161 w 345"/>
                  <a:gd name="T23" fmla="*/ 129 h 190"/>
                  <a:gd name="T24" fmla="*/ 158 w 345"/>
                  <a:gd name="T25" fmla="*/ 125 h 190"/>
                  <a:gd name="T26" fmla="*/ 138 w 345"/>
                  <a:gd name="T27" fmla="*/ 122 h 190"/>
                  <a:gd name="T28" fmla="*/ 115 w 345"/>
                  <a:gd name="T29" fmla="*/ 119 h 190"/>
                  <a:gd name="T30" fmla="*/ 112 w 345"/>
                  <a:gd name="T31" fmla="*/ 115 h 190"/>
                  <a:gd name="T32" fmla="*/ 100 w 345"/>
                  <a:gd name="T33" fmla="*/ 113 h 190"/>
                  <a:gd name="T34" fmla="*/ 97 w 345"/>
                  <a:gd name="T35" fmla="*/ 110 h 190"/>
                  <a:gd name="T36" fmla="*/ 83 w 345"/>
                  <a:gd name="T37" fmla="*/ 101 h 190"/>
                  <a:gd name="T38" fmla="*/ 72 w 345"/>
                  <a:gd name="T39" fmla="*/ 97 h 190"/>
                  <a:gd name="T40" fmla="*/ 71 w 345"/>
                  <a:gd name="T41" fmla="*/ 94 h 190"/>
                  <a:gd name="T42" fmla="*/ 68 w 345"/>
                  <a:gd name="T43" fmla="*/ 92 h 190"/>
                  <a:gd name="T44" fmla="*/ 61 w 345"/>
                  <a:gd name="T45" fmla="*/ 89 h 190"/>
                  <a:gd name="T46" fmla="*/ 57 w 345"/>
                  <a:gd name="T47" fmla="*/ 86 h 190"/>
                  <a:gd name="T48" fmla="*/ 56 w 345"/>
                  <a:gd name="T49" fmla="*/ 79 h 190"/>
                  <a:gd name="T50" fmla="*/ 53 w 345"/>
                  <a:gd name="T51" fmla="*/ 77 h 190"/>
                  <a:gd name="T52" fmla="*/ 46 w 345"/>
                  <a:gd name="T53" fmla="*/ 71 h 190"/>
                  <a:gd name="T54" fmla="*/ 44 w 345"/>
                  <a:gd name="T55" fmla="*/ 63 h 190"/>
                  <a:gd name="T56" fmla="*/ 41 w 345"/>
                  <a:gd name="T57" fmla="*/ 56 h 190"/>
                  <a:gd name="T58" fmla="*/ 37 w 345"/>
                  <a:gd name="T59" fmla="*/ 50 h 190"/>
                  <a:gd name="T60" fmla="*/ 32 w 345"/>
                  <a:gd name="T61" fmla="*/ 47 h 190"/>
                  <a:gd name="T62" fmla="*/ 30 w 345"/>
                  <a:gd name="T63" fmla="*/ 43 h 190"/>
                  <a:gd name="T64" fmla="*/ 25 w 345"/>
                  <a:gd name="T65" fmla="*/ 32 h 190"/>
                  <a:gd name="T66" fmla="*/ 22 w 345"/>
                  <a:gd name="T67" fmla="*/ 28 h 190"/>
                  <a:gd name="T68" fmla="*/ 19 w 345"/>
                  <a:gd name="T69" fmla="*/ 26 h 190"/>
                  <a:gd name="T70" fmla="*/ 18 w 345"/>
                  <a:gd name="T71" fmla="*/ 22 h 190"/>
                  <a:gd name="T72" fmla="*/ 15 w 345"/>
                  <a:gd name="T73" fmla="*/ 19 h 190"/>
                  <a:gd name="T74" fmla="*/ 13 w 345"/>
                  <a:gd name="T75" fmla="*/ 12 h 190"/>
                  <a:gd name="T76" fmla="*/ 9 w 345"/>
                  <a:gd name="T77" fmla="*/ 5 h 190"/>
                  <a:gd name="T78" fmla="*/ 0 w 345"/>
                  <a:gd name="T7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5" h="190">
                    <a:moveTo>
                      <a:pt x="345" y="190"/>
                    </a:moveTo>
                    <a:lnTo>
                      <a:pt x="317" y="190"/>
                    </a:lnTo>
                    <a:lnTo>
                      <a:pt x="317" y="172"/>
                    </a:lnTo>
                    <a:lnTo>
                      <a:pt x="276" y="172"/>
                    </a:lnTo>
                    <a:lnTo>
                      <a:pt x="276" y="163"/>
                    </a:lnTo>
                    <a:lnTo>
                      <a:pt x="246" y="163"/>
                    </a:lnTo>
                    <a:lnTo>
                      <a:pt x="246" y="158"/>
                    </a:lnTo>
                    <a:lnTo>
                      <a:pt x="222" y="158"/>
                    </a:lnTo>
                    <a:lnTo>
                      <a:pt x="222" y="153"/>
                    </a:lnTo>
                    <a:lnTo>
                      <a:pt x="209" y="153"/>
                    </a:lnTo>
                    <a:lnTo>
                      <a:pt x="209" y="149"/>
                    </a:lnTo>
                    <a:lnTo>
                      <a:pt x="206" y="149"/>
                    </a:lnTo>
                    <a:lnTo>
                      <a:pt x="20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89" y="142"/>
                    </a:lnTo>
                    <a:lnTo>
                      <a:pt x="189" y="139"/>
                    </a:lnTo>
                    <a:lnTo>
                      <a:pt x="180" y="139"/>
                    </a:lnTo>
                    <a:lnTo>
                      <a:pt x="180" y="135"/>
                    </a:lnTo>
                    <a:lnTo>
                      <a:pt x="175" y="135"/>
                    </a:lnTo>
                    <a:lnTo>
                      <a:pt x="175" y="132"/>
                    </a:lnTo>
                    <a:lnTo>
                      <a:pt x="164" y="132"/>
                    </a:lnTo>
                    <a:lnTo>
                      <a:pt x="164" y="129"/>
                    </a:lnTo>
                    <a:lnTo>
                      <a:pt x="161" y="129"/>
                    </a:lnTo>
                    <a:lnTo>
                      <a:pt x="161" y="125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38" y="122"/>
                    </a:lnTo>
                    <a:lnTo>
                      <a:pt x="138" y="119"/>
                    </a:lnTo>
                    <a:lnTo>
                      <a:pt x="115" y="119"/>
                    </a:lnTo>
                    <a:lnTo>
                      <a:pt x="115" y="115"/>
                    </a:lnTo>
                    <a:lnTo>
                      <a:pt x="112" y="115"/>
                    </a:lnTo>
                    <a:lnTo>
                      <a:pt x="112" y="113"/>
                    </a:lnTo>
                    <a:lnTo>
                      <a:pt x="100" y="113"/>
                    </a:lnTo>
                    <a:lnTo>
                      <a:pt x="100" y="110"/>
                    </a:lnTo>
                    <a:lnTo>
                      <a:pt x="97" y="110"/>
                    </a:lnTo>
                    <a:lnTo>
                      <a:pt x="97" y="101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72" y="97"/>
                    </a:lnTo>
                    <a:lnTo>
                      <a:pt x="72" y="94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68" y="92"/>
                    </a:lnTo>
                    <a:lnTo>
                      <a:pt x="68" y="89"/>
                    </a:lnTo>
                    <a:lnTo>
                      <a:pt x="61" y="89"/>
                    </a:lnTo>
                    <a:lnTo>
                      <a:pt x="61" y="86"/>
                    </a:lnTo>
                    <a:lnTo>
                      <a:pt x="57" y="86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6" y="77"/>
                    </a:lnTo>
                    <a:lnTo>
                      <a:pt x="53" y="77"/>
                    </a:lnTo>
                    <a:lnTo>
                      <a:pt x="53" y="71"/>
                    </a:lnTo>
                    <a:lnTo>
                      <a:pt x="46" y="71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7" y="47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32"/>
                    </a:lnTo>
                    <a:lnTo>
                      <a:pt x="25" y="32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19"/>
                    </a:lnTo>
                    <a:lnTo>
                      <a:pt x="15" y="19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923269" y="2980514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47%</a:t>
              </a:r>
              <a:endParaRPr lang="en-GB" sz="1200" dirty="0">
                <a:solidFill>
                  <a:srgbClr val="B60D27"/>
                </a:solidFill>
                <a:latin typeface="Arial"/>
                <a:cs typeface="Arial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23269" y="357429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43%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1387475" y="1774140"/>
              <a:ext cx="4363528" cy="2447409"/>
              <a:chOff x="2932113" y="2505075"/>
              <a:chExt cx="3276600" cy="1847850"/>
            </a:xfrm>
          </p:grpSpPr>
          <p:sp>
            <p:nvSpPr>
              <p:cNvPr id="155" name="Line 30"/>
              <p:cNvSpPr>
                <a:spLocks noChangeShapeType="1"/>
              </p:cNvSpPr>
              <p:nvPr/>
            </p:nvSpPr>
            <p:spPr bwMode="auto">
              <a:xfrm>
                <a:off x="6199188" y="42957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6" name="Line 31"/>
              <p:cNvSpPr>
                <a:spLocks noChangeShapeType="1"/>
              </p:cNvSpPr>
              <p:nvPr/>
            </p:nvSpPr>
            <p:spPr bwMode="auto">
              <a:xfrm>
                <a:off x="5961063" y="42481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" name="Line 32"/>
              <p:cNvSpPr>
                <a:spLocks noChangeShapeType="1"/>
              </p:cNvSpPr>
              <p:nvPr/>
            </p:nvSpPr>
            <p:spPr bwMode="auto">
              <a:xfrm>
                <a:off x="5865813" y="42481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Line 33"/>
              <p:cNvSpPr>
                <a:spLocks noChangeShapeType="1"/>
              </p:cNvSpPr>
              <p:nvPr/>
            </p:nvSpPr>
            <p:spPr bwMode="auto">
              <a:xfrm>
                <a:off x="4446588" y="37909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9" name="Line 34"/>
              <p:cNvSpPr>
                <a:spLocks noChangeShapeType="1"/>
              </p:cNvSpPr>
              <p:nvPr/>
            </p:nvSpPr>
            <p:spPr bwMode="auto">
              <a:xfrm>
                <a:off x="5370513" y="40481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Line 35"/>
              <p:cNvSpPr>
                <a:spLocks noChangeShapeType="1"/>
              </p:cNvSpPr>
              <p:nvPr/>
            </p:nvSpPr>
            <p:spPr bwMode="auto">
              <a:xfrm>
                <a:off x="5513388" y="41719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" name="Line 36"/>
              <p:cNvSpPr>
                <a:spLocks noChangeShapeType="1"/>
              </p:cNvSpPr>
              <p:nvPr/>
            </p:nvSpPr>
            <p:spPr bwMode="auto">
              <a:xfrm>
                <a:off x="4608513" y="38671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Line 37"/>
              <p:cNvSpPr>
                <a:spLocks noChangeShapeType="1"/>
              </p:cNvSpPr>
              <p:nvPr/>
            </p:nvSpPr>
            <p:spPr bwMode="auto">
              <a:xfrm>
                <a:off x="6199188" y="4241604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3" name="Line 38"/>
              <p:cNvSpPr>
                <a:spLocks noChangeShapeType="1"/>
              </p:cNvSpPr>
              <p:nvPr/>
            </p:nvSpPr>
            <p:spPr bwMode="auto">
              <a:xfrm>
                <a:off x="4656138" y="3905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Line 39"/>
              <p:cNvSpPr>
                <a:spLocks noChangeShapeType="1"/>
              </p:cNvSpPr>
              <p:nvPr/>
            </p:nvSpPr>
            <p:spPr bwMode="auto">
              <a:xfrm>
                <a:off x="3484563" y="33813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5" name="Line 40"/>
              <p:cNvSpPr>
                <a:spLocks noChangeShapeType="1"/>
              </p:cNvSpPr>
              <p:nvPr/>
            </p:nvSpPr>
            <p:spPr bwMode="auto">
              <a:xfrm>
                <a:off x="4932363" y="3971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Line 41"/>
              <p:cNvSpPr>
                <a:spLocks noChangeShapeType="1"/>
              </p:cNvSpPr>
              <p:nvPr/>
            </p:nvSpPr>
            <p:spPr bwMode="auto">
              <a:xfrm>
                <a:off x="5008563" y="4019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7" name="Line 42"/>
              <p:cNvSpPr>
                <a:spLocks noChangeShapeType="1"/>
              </p:cNvSpPr>
              <p:nvPr/>
            </p:nvSpPr>
            <p:spPr bwMode="auto">
              <a:xfrm>
                <a:off x="5075238" y="40386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Line 43"/>
              <p:cNvSpPr>
                <a:spLocks noChangeShapeType="1"/>
              </p:cNvSpPr>
              <p:nvPr/>
            </p:nvSpPr>
            <p:spPr bwMode="auto">
              <a:xfrm>
                <a:off x="5103813" y="40386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>
                <a:off x="4760913" y="39338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>
                <a:off x="4960938" y="39624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>
                <a:off x="6161088" y="429577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>
                <a:off x="6161088" y="4241604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" name="Line 48"/>
              <p:cNvSpPr>
                <a:spLocks noChangeShapeType="1"/>
              </p:cNvSpPr>
              <p:nvPr/>
            </p:nvSpPr>
            <p:spPr bwMode="auto">
              <a:xfrm>
                <a:off x="6122988" y="4241604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" name="Line 49"/>
              <p:cNvSpPr>
                <a:spLocks noChangeShapeType="1"/>
              </p:cNvSpPr>
              <p:nvPr/>
            </p:nvSpPr>
            <p:spPr bwMode="auto">
              <a:xfrm>
                <a:off x="6132513" y="4286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" name="Line 50"/>
              <p:cNvSpPr>
                <a:spLocks noChangeShapeType="1"/>
              </p:cNvSpPr>
              <p:nvPr/>
            </p:nvSpPr>
            <p:spPr bwMode="auto">
              <a:xfrm>
                <a:off x="4722813" y="39338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Line 51"/>
              <p:cNvSpPr>
                <a:spLocks noChangeShapeType="1"/>
              </p:cNvSpPr>
              <p:nvPr/>
            </p:nvSpPr>
            <p:spPr bwMode="auto">
              <a:xfrm>
                <a:off x="5037138" y="40481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" name="Line 52"/>
              <p:cNvSpPr>
                <a:spLocks noChangeShapeType="1"/>
              </p:cNvSpPr>
              <p:nvPr/>
            </p:nvSpPr>
            <p:spPr bwMode="auto">
              <a:xfrm>
                <a:off x="5408613" y="40386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Line 53"/>
              <p:cNvSpPr>
                <a:spLocks noChangeShapeType="1"/>
              </p:cNvSpPr>
              <p:nvPr/>
            </p:nvSpPr>
            <p:spPr bwMode="auto">
              <a:xfrm>
                <a:off x="5903913" y="42481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" name="Line 54"/>
              <p:cNvSpPr>
                <a:spLocks noChangeShapeType="1"/>
              </p:cNvSpPr>
              <p:nvPr/>
            </p:nvSpPr>
            <p:spPr bwMode="auto">
              <a:xfrm>
                <a:off x="4618038" y="387667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Line 55"/>
              <p:cNvSpPr>
                <a:spLocks noChangeShapeType="1"/>
              </p:cNvSpPr>
              <p:nvPr/>
            </p:nvSpPr>
            <p:spPr bwMode="auto">
              <a:xfrm>
                <a:off x="4570413" y="38290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" name="Freeform 56"/>
              <p:cNvSpPr>
                <a:spLocks/>
              </p:cNvSpPr>
              <p:nvPr/>
            </p:nvSpPr>
            <p:spPr bwMode="auto">
              <a:xfrm>
                <a:off x="2932113" y="2505075"/>
                <a:ext cx="3276600" cy="1771650"/>
              </a:xfrm>
              <a:custGeom>
                <a:avLst/>
                <a:gdLst>
                  <a:gd name="T0" fmla="*/ 276 w 344"/>
                  <a:gd name="T1" fmla="*/ 186 h 186"/>
                  <a:gd name="T2" fmla="*/ 262 w 344"/>
                  <a:gd name="T3" fmla="*/ 177 h 186"/>
                  <a:gd name="T4" fmla="*/ 261 w 344"/>
                  <a:gd name="T5" fmla="*/ 170 h 186"/>
                  <a:gd name="T6" fmla="*/ 218 w 344"/>
                  <a:gd name="T7" fmla="*/ 164 h 186"/>
                  <a:gd name="T8" fmla="*/ 215 w 344"/>
                  <a:gd name="T9" fmla="*/ 160 h 186"/>
                  <a:gd name="T10" fmla="*/ 198 w 344"/>
                  <a:gd name="T11" fmla="*/ 156 h 186"/>
                  <a:gd name="T12" fmla="*/ 185 w 344"/>
                  <a:gd name="T13" fmla="*/ 152 h 186"/>
                  <a:gd name="T14" fmla="*/ 178 w 344"/>
                  <a:gd name="T15" fmla="*/ 150 h 186"/>
                  <a:gd name="T16" fmla="*/ 174 w 344"/>
                  <a:gd name="T17" fmla="*/ 145 h 186"/>
                  <a:gd name="T18" fmla="*/ 169 w 344"/>
                  <a:gd name="T19" fmla="*/ 141 h 186"/>
                  <a:gd name="T20" fmla="*/ 148 w 344"/>
                  <a:gd name="T21" fmla="*/ 138 h 186"/>
                  <a:gd name="T22" fmla="*/ 132 w 344"/>
                  <a:gd name="T23" fmla="*/ 135 h 186"/>
                  <a:gd name="T24" fmla="*/ 120 w 344"/>
                  <a:gd name="T25" fmla="*/ 132 h 186"/>
                  <a:gd name="T26" fmla="*/ 104 w 344"/>
                  <a:gd name="T27" fmla="*/ 129 h 186"/>
                  <a:gd name="T28" fmla="*/ 101 w 344"/>
                  <a:gd name="T29" fmla="*/ 127 h 186"/>
                  <a:gd name="T30" fmla="*/ 98 w 344"/>
                  <a:gd name="T31" fmla="*/ 122 h 186"/>
                  <a:gd name="T32" fmla="*/ 84 w 344"/>
                  <a:gd name="T33" fmla="*/ 120 h 186"/>
                  <a:gd name="T34" fmla="*/ 74 w 344"/>
                  <a:gd name="T35" fmla="*/ 116 h 186"/>
                  <a:gd name="T36" fmla="*/ 71 w 344"/>
                  <a:gd name="T37" fmla="*/ 108 h 186"/>
                  <a:gd name="T38" fmla="*/ 66 w 344"/>
                  <a:gd name="T39" fmla="*/ 105 h 186"/>
                  <a:gd name="T40" fmla="*/ 62 w 344"/>
                  <a:gd name="T41" fmla="*/ 102 h 186"/>
                  <a:gd name="T42" fmla="*/ 59 w 344"/>
                  <a:gd name="T43" fmla="*/ 100 h 186"/>
                  <a:gd name="T44" fmla="*/ 56 w 344"/>
                  <a:gd name="T45" fmla="*/ 95 h 186"/>
                  <a:gd name="T46" fmla="*/ 53 w 344"/>
                  <a:gd name="T47" fmla="*/ 87 h 186"/>
                  <a:gd name="T48" fmla="*/ 51 w 344"/>
                  <a:gd name="T49" fmla="*/ 84 h 186"/>
                  <a:gd name="T50" fmla="*/ 48 w 344"/>
                  <a:gd name="T51" fmla="*/ 82 h 186"/>
                  <a:gd name="T52" fmla="*/ 46 w 344"/>
                  <a:gd name="T53" fmla="*/ 79 h 186"/>
                  <a:gd name="T54" fmla="*/ 41 w 344"/>
                  <a:gd name="T55" fmla="*/ 77 h 186"/>
                  <a:gd name="T56" fmla="*/ 41 w 344"/>
                  <a:gd name="T57" fmla="*/ 65 h 186"/>
                  <a:gd name="T58" fmla="*/ 39 w 344"/>
                  <a:gd name="T59" fmla="*/ 61 h 186"/>
                  <a:gd name="T60" fmla="*/ 32 w 344"/>
                  <a:gd name="T61" fmla="*/ 54 h 186"/>
                  <a:gd name="T62" fmla="*/ 30 w 344"/>
                  <a:gd name="T63" fmla="*/ 50 h 186"/>
                  <a:gd name="T64" fmla="*/ 27 w 344"/>
                  <a:gd name="T65" fmla="*/ 46 h 186"/>
                  <a:gd name="T66" fmla="*/ 24 w 344"/>
                  <a:gd name="T67" fmla="*/ 38 h 186"/>
                  <a:gd name="T68" fmla="*/ 18 w 344"/>
                  <a:gd name="T69" fmla="*/ 35 h 186"/>
                  <a:gd name="T70" fmla="*/ 15 w 344"/>
                  <a:gd name="T71" fmla="*/ 26 h 186"/>
                  <a:gd name="T72" fmla="*/ 13 w 344"/>
                  <a:gd name="T73" fmla="*/ 11 h 186"/>
                  <a:gd name="T74" fmla="*/ 11 w 344"/>
                  <a:gd name="T75" fmla="*/ 7 h 186"/>
                  <a:gd name="T76" fmla="*/ 7 w 344"/>
                  <a:gd name="T77" fmla="*/ 5 h 186"/>
                  <a:gd name="T78" fmla="*/ 6 w 344"/>
                  <a:gd name="T7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186">
                    <a:moveTo>
                      <a:pt x="344" y="186"/>
                    </a:moveTo>
                    <a:lnTo>
                      <a:pt x="276" y="186"/>
                    </a:lnTo>
                    <a:lnTo>
                      <a:pt x="276" y="177"/>
                    </a:lnTo>
                    <a:lnTo>
                      <a:pt x="262" y="177"/>
                    </a:lnTo>
                    <a:lnTo>
                      <a:pt x="262" y="170"/>
                    </a:lnTo>
                    <a:lnTo>
                      <a:pt x="261" y="170"/>
                    </a:lnTo>
                    <a:lnTo>
                      <a:pt x="261" y="164"/>
                    </a:lnTo>
                    <a:lnTo>
                      <a:pt x="218" y="164"/>
                    </a:lnTo>
                    <a:lnTo>
                      <a:pt x="218" y="160"/>
                    </a:lnTo>
                    <a:lnTo>
                      <a:pt x="215" y="160"/>
                    </a:lnTo>
                    <a:lnTo>
                      <a:pt x="215" y="156"/>
                    </a:lnTo>
                    <a:lnTo>
                      <a:pt x="198" y="156"/>
                    </a:lnTo>
                    <a:lnTo>
                      <a:pt x="198" y="152"/>
                    </a:lnTo>
                    <a:lnTo>
                      <a:pt x="185" y="152"/>
                    </a:lnTo>
                    <a:lnTo>
                      <a:pt x="185" y="150"/>
                    </a:lnTo>
                    <a:lnTo>
                      <a:pt x="178" y="150"/>
                    </a:lnTo>
                    <a:lnTo>
                      <a:pt x="178" y="145"/>
                    </a:lnTo>
                    <a:lnTo>
                      <a:pt x="174" y="145"/>
                    </a:lnTo>
                    <a:lnTo>
                      <a:pt x="174" y="141"/>
                    </a:lnTo>
                    <a:lnTo>
                      <a:pt x="169" y="141"/>
                    </a:lnTo>
                    <a:lnTo>
                      <a:pt x="169" y="138"/>
                    </a:lnTo>
                    <a:lnTo>
                      <a:pt x="148" y="138"/>
                    </a:lnTo>
                    <a:lnTo>
                      <a:pt x="148" y="135"/>
                    </a:lnTo>
                    <a:lnTo>
                      <a:pt x="132" y="135"/>
                    </a:lnTo>
                    <a:lnTo>
                      <a:pt x="132" y="132"/>
                    </a:lnTo>
                    <a:lnTo>
                      <a:pt x="120" y="132"/>
                    </a:lnTo>
                    <a:lnTo>
                      <a:pt x="120" y="129"/>
                    </a:lnTo>
                    <a:lnTo>
                      <a:pt x="104" y="129"/>
                    </a:lnTo>
                    <a:lnTo>
                      <a:pt x="104" y="127"/>
                    </a:lnTo>
                    <a:lnTo>
                      <a:pt x="101" y="127"/>
                    </a:lnTo>
                    <a:lnTo>
                      <a:pt x="101" y="122"/>
                    </a:lnTo>
                    <a:lnTo>
                      <a:pt x="98" y="122"/>
                    </a:lnTo>
                    <a:lnTo>
                      <a:pt x="98" y="120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74" y="116"/>
                    </a:lnTo>
                    <a:lnTo>
                      <a:pt x="74" y="108"/>
                    </a:lnTo>
                    <a:lnTo>
                      <a:pt x="71" y="108"/>
                    </a:lnTo>
                    <a:lnTo>
                      <a:pt x="71" y="105"/>
                    </a:lnTo>
                    <a:lnTo>
                      <a:pt x="66" y="105"/>
                    </a:lnTo>
                    <a:lnTo>
                      <a:pt x="66" y="102"/>
                    </a:lnTo>
                    <a:lnTo>
                      <a:pt x="62" y="102"/>
                    </a:lnTo>
                    <a:lnTo>
                      <a:pt x="62" y="100"/>
                    </a:lnTo>
                    <a:lnTo>
                      <a:pt x="59" y="100"/>
                    </a:lnTo>
                    <a:lnTo>
                      <a:pt x="59" y="95"/>
                    </a:lnTo>
                    <a:lnTo>
                      <a:pt x="56" y="95"/>
                    </a:lnTo>
                    <a:lnTo>
                      <a:pt x="56" y="87"/>
                    </a:lnTo>
                    <a:lnTo>
                      <a:pt x="53" y="87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1" y="82"/>
                    </a:lnTo>
                    <a:lnTo>
                      <a:pt x="48" y="82"/>
                    </a:lnTo>
                    <a:lnTo>
                      <a:pt x="48" y="79"/>
                    </a:lnTo>
                    <a:lnTo>
                      <a:pt x="46" y="79"/>
                    </a:lnTo>
                    <a:lnTo>
                      <a:pt x="46" y="77"/>
                    </a:lnTo>
                    <a:lnTo>
                      <a:pt x="41" y="77"/>
                    </a:lnTo>
                    <a:lnTo>
                      <a:pt x="41" y="71"/>
                    </a:lnTo>
                    <a:lnTo>
                      <a:pt x="41" y="65"/>
                    </a:lnTo>
                    <a:lnTo>
                      <a:pt x="39" y="65"/>
                    </a:lnTo>
                    <a:lnTo>
                      <a:pt x="39" y="61"/>
                    </a:lnTo>
                    <a:lnTo>
                      <a:pt x="32" y="61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30" y="50"/>
                    </a:lnTo>
                    <a:lnTo>
                      <a:pt x="27" y="50"/>
                    </a:lnTo>
                    <a:lnTo>
                      <a:pt x="27" y="46"/>
                    </a:lnTo>
                    <a:lnTo>
                      <a:pt x="24" y="46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23" name="TextBox 222"/>
          <p:cNvSpPr txBox="1"/>
          <p:nvPr/>
        </p:nvSpPr>
        <p:spPr>
          <a:xfrm>
            <a:off x="5870300" y="1628770"/>
            <a:ext cx="227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follow-up: 46.5 months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4" name="Table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2668599"/>
              </p:ext>
            </p:extLst>
          </p:nvPr>
        </p:nvGraphicFramePr>
        <p:xfrm>
          <a:off x="5180316" y="1906154"/>
          <a:ext cx="3593594" cy="1137779"/>
        </p:xfrm>
        <a:graphic>
          <a:graphicData uri="http://schemas.openxmlformats.org/drawingml/2006/table">
            <a:tbl>
              <a:tblPr firstRow="1" bandRow="1"/>
              <a:tblGrid>
                <a:gridCol w="1816804"/>
                <a:gridCol w="1776790"/>
              </a:tblGrid>
              <a:tr h="35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mRFS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months (95%CI)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GEMOX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30.4 (15.4,</a:t>
                      </a:r>
                      <a:r>
                        <a:rPr lang="en-GB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43.0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Surveillance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18.5 (12.6,</a:t>
                      </a:r>
                      <a:r>
                        <a:rPr lang="en-GB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38.2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" name="TextBox 224"/>
          <p:cNvSpPr txBox="1"/>
          <p:nvPr/>
        </p:nvSpPr>
        <p:spPr>
          <a:xfrm>
            <a:off x="5805842" y="3034496"/>
            <a:ext cx="2440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0.88 (95%CI 0.62, 1.25); p=0.47</a:t>
            </a: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>
            <a:off x="5148064" y="1929709"/>
            <a:ext cx="36656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7" name="Straight Connector 226"/>
          <p:cNvCxnSpPr/>
          <p:nvPr/>
        </p:nvCxnSpPr>
        <p:spPr>
          <a:xfrm>
            <a:off x="5148064" y="2986996"/>
            <a:ext cx="3665601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2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Edeline</a:t>
            </a:r>
            <a:r>
              <a:rPr lang="en-GB" dirty="0" smtClean="0"/>
              <a:t> </a:t>
            </a:r>
            <a:r>
              <a:rPr lang="en-GB" dirty="0"/>
              <a:t>J,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LBA29</a:t>
            </a:r>
            <a:endParaRPr lang="en-GB" dirty="0"/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632B5792-3ED7-4BED-BDDF-1E67045C4952}"/>
              </a:ext>
            </a:extLst>
          </p:cNvPr>
          <p:cNvCxnSpPr/>
          <p:nvPr/>
        </p:nvCxnSpPr>
        <p:spPr>
          <a:xfrm flipH="1">
            <a:off x="4915085" y="2389294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2213C327-FB45-4515-9FF8-003242FFC1A1}"/>
              </a:ext>
            </a:extLst>
          </p:cNvPr>
          <p:cNvCxnSpPr/>
          <p:nvPr/>
        </p:nvCxnSpPr>
        <p:spPr>
          <a:xfrm flipH="1">
            <a:off x="4915085" y="2740135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075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30000"/>
              </a:spcBef>
              <a:spcAft>
                <a:spcPts val="0"/>
              </a:spcAft>
              <a:buClr>
                <a:srgbClr val="043882"/>
              </a:buClr>
              <a:buNone/>
            </a:pPr>
            <a:r>
              <a:rPr lang="en-US" b="1" dirty="0" smtClean="0"/>
              <a:t>Conclusion</a:t>
            </a:r>
            <a:endParaRPr lang="en-US" b="1" dirty="0"/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GB" b="1" dirty="0" smtClean="0"/>
              <a:t>In </a:t>
            </a:r>
            <a:r>
              <a:rPr lang="en-GB" b="1" dirty="0"/>
              <a:t>patients with biliary tract </a:t>
            </a:r>
            <a:r>
              <a:rPr lang="en-GB" b="1" dirty="0" smtClean="0"/>
              <a:t>cancer, there </a:t>
            </a:r>
            <a:r>
              <a:rPr lang="en-GB" b="1" dirty="0"/>
              <a:t>was no benefit of </a:t>
            </a:r>
            <a:r>
              <a:rPr lang="en-GB" b="1" dirty="0" smtClean="0"/>
              <a:t>GEMOX </a:t>
            </a:r>
            <a:r>
              <a:rPr lang="en-GB" b="1" dirty="0"/>
              <a:t>vs. </a:t>
            </a:r>
            <a:r>
              <a:rPr lang="en-GB" b="1" dirty="0" smtClean="0"/>
              <a:t>surveillance, therefore, GEMOX </a:t>
            </a:r>
            <a:r>
              <a:rPr lang="en-GB" b="1" dirty="0"/>
              <a:t>CT is not recommended in the adjuvant setting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 smtClean="0"/>
              <a:t>LBA29</a:t>
            </a:r>
            <a:r>
              <a:rPr lang="en-GB" sz="1800" dirty="0"/>
              <a:t>: Adjuvant GEMOX for biliary tract cancer: updated relapse-free survival and first overall survival results of the randomized PRODIGE 12-ACCORD 18 (UNICANCER GI) phase III trial – </a:t>
            </a:r>
            <a:r>
              <a:rPr lang="en-GB" sz="1800" dirty="0" err="1"/>
              <a:t>Edeline</a:t>
            </a:r>
            <a:r>
              <a:rPr lang="en-GB" sz="1800" dirty="0"/>
              <a:t> J,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1731970" y="1263382"/>
            <a:ext cx="5865027" cy="4120609"/>
            <a:chOff x="509350" y="1223178"/>
            <a:chExt cx="5865027" cy="4120609"/>
          </a:xfrm>
        </p:grpSpPr>
        <p:grpSp>
          <p:nvGrpSpPr>
            <p:cNvPr id="134" name="Group 133"/>
            <p:cNvGrpSpPr/>
            <p:nvPr/>
          </p:nvGrpSpPr>
          <p:grpSpPr>
            <a:xfrm>
              <a:off x="1339820" y="1363577"/>
              <a:ext cx="4853489" cy="3160942"/>
              <a:chOff x="836615" y="2448719"/>
              <a:chExt cx="3906738" cy="2134202"/>
            </a:xfrm>
          </p:grpSpPr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4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5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6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7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8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9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0" name="Line 12"/>
              <p:cNvSpPr>
                <a:spLocks noChangeShapeType="1"/>
              </p:cNvSpPr>
              <p:nvPr/>
            </p:nvSpPr>
            <p:spPr bwMode="auto">
              <a:xfrm>
                <a:off x="2946964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1" name="Line 14"/>
              <p:cNvSpPr>
                <a:spLocks noChangeShapeType="1"/>
              </p:cNvSpPr>
              <p:nvPr/>
            </p:nvSpPr>
            <p:spPr bwMode="auto">
              <a:xfrm>
                <a:off x="3859497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2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3" name="Line 19"/>
              <p:cNvSpPr>
                <a:spLocks noChangeShapeType="1"/>
              </p:cNvSpPr>
              <p:nvPr/>
            </p:nvSpPr>
            <p:spPr bwMode="auto">
              <a:xfrm>
                <a:off x="2019196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4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 rot="16200000">
              <a:off x="685150" y="2773994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281054" y="4659344"/>
              <a:ext cx="1110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Time, months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19863" y="122317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1.0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27490" y="1840102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0.8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27490" y="2455850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027490" y="307159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027490" y="3687345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155730" y="4303093"/>
              <a:ext cx="26962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480884" y="4512790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95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99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633975" y="4512790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70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784328" y="4512790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50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25486" y="4512790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019793" y="4512790"/>
              <a:ext cx="354584" cy="27699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3685300" y="2500396"/>
              <a:ext cx="0" cy="1943204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861025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94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230290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78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87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998498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57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367763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51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52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084751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398995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676925" y="48821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40605" y="488212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702555" y="488212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09350" y="4680803"/>
              <a:ext cx="1018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892175" eaLnBrk="0" hangingPunct="0"/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No. at risk</a:t>
              </a:r>
              <a:b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</a:br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GEMOX</a:t>
              </a:r>
            </a:p>
            <a:p>
              <a:pPr algn="r" defTabSz="892175" eaLnBrk="0" hangingPunct="0"/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Surveillance</a:t>
              </a:r>
              <a:endParaRPr lang="en-GB" altLang="zh-CN" sz="120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227431" y="198884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65%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227431" y="263691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60%</a:t>
              </a:r>
              <a:endParaRPr lang="en-GB" sz="1200" dirty="0">
                <a:solidFill>
                  <a:srgbClr val="B60D27"/>
                </a:solidFill>
                <a:latin typeface="Arial"/>
                <a:cs typeface="Arial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834662" y="4042838"/>
              <a:ext cx="1090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At 36 months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Line 19"/>
            <p:cNvSpPr>
              <a:spLocks noChangeShapeType="1"/>
            </p:cNvSpPr>
            <p:nvPr/>
          </p:nvSpPr>
          <p:spPr bwMode="auto">
            <a:xfrm>
              <a:off x="1658177" y="4441983"/>
              <a:ext cx="0" cy="808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63636"/>
                </a:solidFill>
                <a:latin typeface="Arial"/>
                <a:cs typeface="Arial"/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693504" y="1340769"/>
              <a:ext cx="4176000" cy="2268000"/>
              <a:chOff x="2986088" y="2582863"/>
              <a:chExt cx="3171825" cy="1685925"/>
            </a:xfrm>
          </p:grpSpPr>
          <p:sp>
            <p:nvSpPr>
              <p:cNvPr id="199" name="Line 2"/>
              <p:cNvSpPr>
                <a:spLocks noChangeShapeType="1"/>
              </p:cNvSpPr>
              <p:nvPr/>
            </p:nvSpPr>
            <p:spPr bwMode="auto">
              <a:xfrm>
                <a:off x="513873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0" name="Line 3"/>
              <p:cNvSpPr>
                <a:spLocks noChangeShapeType="1"/>
              </p:cNvSpPr>
              <p:nvPr/>
            </p:nvSpPr>
            <p:spPr bwMode="auto">
              <a:xfrm>
                <a:off x="3005138" y="25828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1" name="Line 4"/>
              <p:cNvSpPr>
                <a:spLocks noChangeShapeType="1"/>
              </p:cNvSpPr>
              <p:nvPr/>
            </p:nvSpPr>
            <p:spPr bwMode="auto">
              <a:xfrm>
                <a:off x="2986088" y="25828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>
                <a:off x="3119438" y="26304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3" name="Line 6"/>
              <p:cNvSpPr>
                <a:spLocks noChangeShapeType="1"/>
              </p:cNvSpPr>
              <p:nvPr/>
            </p:nvSpPr>
            <p:spPr bwMode="auto">
              <a:xfrm>
                <a:off x="3271838" y="26781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4" name="Line 7"/>
              <p:cNvSpPr>
                <a:spLocks noChangeShapeType="1"/>
              </p:cNvSpPr>
              <p:nvPr/>
            </p:nvSpPr>
            <p:spPr bwMode="auto">
              <a:xfrm>
                <a:off x="4938713" y="36210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5" name="Line 8"/>
              <p:cNvSpPr>
                <a:spLocks noChangeShapeType="1"/>
              </p:cNvSpPr>
              <p:nvPr/>
            </p:nvSpPr>
            <p:spPr bwMode="auto">
              <a:xfrm>
                <a:off x="504348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6" name="Line 9"/>
              <p:cNvSpPr>
                <a:spLocks noChangeShapeType="1"/>
              </p:cNvSpPr>
              <p:nvPr/>
            </p:nvSpPr>
            <p:spPr bwMode="auto">
              <a:xfrm>
                <a:off x="4852988" y="3563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7" name="Line 10"/>
              <p:cNvSpPr>
                <a:spLocks noChangeShapeType="1"/>
              </p:cNvSpPr>
              <p:nvPr/>
            </p:nvSpPr>
            <p:spPr bwMode="auto">
              <a:xfrm>
                <a:off x="4872038" y="3563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" name="Line 11"/>
              <p:cNvSpPr>
                <a:spLocks noChangeShapeType="1"/>
              </p:cNvSpPr>
              <p:nvPr/>
            </p:nvSpPr>
            <p:spPr bwMode="auto">
              <a:xfrm>
                <a:off x="4310063" y="34115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9" name="Line 12"/>
              <p:cNvSpPr>
                <a:spLocks noChangeShapeType="1"/>
              </p:cNvSpPr>
              <p:nvPr/>
            </p:nvSpPr>
            <p:spPr bwMode="auto">
              <a:xfrm>
                <a:off x="4395788" y="342106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0" name="Line 13"/>
              <p:cNvSpPr>
                <a:spLocks noChangeShapeType="1"/>
              </p:cNvSpPr>
              <p:nvPr/>
            </p:nvSpPr>
            <p:spPr bwMode="auto">
              <a:xfrm>
                <a:off x="4738688" y="3563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1" name="Line 14"/>
              <p:cNvSpPr>
                <a:spLocks noChangeShapeType="1"/>
              </p:cNvSpPr>
              <p:nvPr/>
            </p:nvSpPr>
            <p:spPr bwMode="auto">
              <a:xfrm>
                <a:off x="4786313" y="3563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2" name="Line 15"/>
              <p:cNvSpPr>
                <a:spLocks noChangeShapeType="1"/>
              </p:cNvSpPr>
              <p:nvPr/>
            </p:nvSpPr>
            <p:spPr bwMode="auto">
              <a:xfrm>
                <a:off x="536733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3" name="Line 16"/>
              <p:cNvSpPr>
                <a:spLocks noChangeShapeType="1"/>
              </p:cNvSpPr>
              <p:nvPr/>
            </p:nvSpPr>
            <p:spPr bwMode="auto">
              <a:xfrm>
                <a:off x="5167313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4" name="Line 17"/>
              <p:cNvSpPr>
                <a:spLocks noChangeShapeType="1"/>
              </p:cNvSpPr>
              <p:nvPr/>
            </p:nvSpPr>
            <p:spPr bwMode="auto">
              <a:xfrm>
                <a:off x="5243513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5" name="Line 18"/>
              <p:cNvSpPr>
                <a:spLocks noChangeShapeType="1"/>
              </p:cNvSpPr>
              <p:nvPr/>
            </p:nvSpPr>
            <p:spPr bwMode="auto">
              <a:xfrm>
                <a:off x="4691063" y="3563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6" name="Line 19"/>
              <p:cNvSpPr>
                <a:spLocks noChangeShapeType="1"/>
              </p:cNvSpPr>
              <p:nvPr/>
            </p:nvSpPr>
            <p:spPr bwMode="auto">
              <a:xfrm>
                <a:off x="3871913" y="32019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7" name="Line 20"/>
              <p:cNvSpPr>
                <a:spLocks noChangeShapeType="1"/>
              </p:cNvSpPr>
              <p:nvPr/>
            </p:nvSpPr>
            <p:spPr bwMode="auto">
              <a:xfrm>
                <a:off x="548163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8" name="Line 21"/>
              <p:cNvSpPr>
                <a:spLocks noChangeShapeType="1"/>
              </p:cNvSpPr>
              <p:nvPr/>
            </p:nvSpPr>
            <p:spPr bwMode="auto">
              <a:xfrm>
                <a:off x="6138863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9" name="Line 22"/>
              <p:cNvSpPr>
                <a:spLocks noChangeShapeType="1"/>
              </p:cNvSpPr>
              <p:nvPr/>
            </p:nvSpPr>
            <p:spPr bwMode="auto">
              <a:xfrm>
                <a:off x="540543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0" name="Line 23"/>
              <p:cNvSpPr>
                <a:spLocks noChangeShapeType="1"/>
              </p:cNvSpPr>
              <p:nvPr/>
            </p:nvSpPr>
            <p:spPr bwMode="auto">
              <a:xfrm>
                <a:off x="609123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1" name="Line 24"/>
              <p:cNvSpPr>
                <a:spLocks noChangeShapeType="1"/>
              </p:cNvSpPr>
              <p:nvPr/>
            </p:nvSpPr>
            <p:spPr bwMode="auto">
              <a:xfrm>
                <a:off x="3757613" y="3144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2" name="Line 25"/>
              <p:cNvSpPr>
                <a:spLocks noChangeShapeType="1"/>
              </p:cNvSpPr>
              <p:nvPr/>
            </p:nvSpPr>
            <p:spPr bwMode="auto">
              <a:xfrm>
                <a:off x="4414838" y="342106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Line 26"/>
              <p:cNvSpPr>
                <a:spLocks noChangeShapeType="1"/>
              </p:cNvSpPr>
              <p:nvPr/>
            </p:nvSpPr>
            <p:spPr bwMode="auto">
              <a:xfrm>
                <a:off x="5548313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4" name="Line 27"/>
              <p:cNvSpPr>
                <a:spLocks noChangeShapeType="1"/>
              </p:cNvSpPr>
              <p:nvPr/>
            </p:nvSpPr>
            <p:spPr bwMode="auto">
              <a:xfrm>
                <a:off x="4624388" y="3563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5" name="Line 28"/>
              <p:cNvSpPr>
                <a:spLocks noChangeShapeType="1"/>
              </p:cNvSpPr>
              <p:nvPr/>
            </p:nvSpPr>
            <p:spPr bwMode="auto">
              <a:xfrm>
                <a:off x="4090988" y="32686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6" name="Line 29"/>
              <p:cNvSpPr>
                <a:spLocks noChangeShapeType="1"/>
              </p:cNvSpPr>
              <p:nvPr/>
            </p:nvSpPr>
            <p:spPr bwMode="auto">
              <a:xfrm>
                <a:off x="557688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7" name="Line 30"/>
              <p:cNvSpPr>
                <a:spLocks noChangeShapeType="1"/>
              </p:cNvSpPr>
              <p:nvPr/>
            </p:nvSpPr>
            <p:spPr bwMode="auto">
              <a:xfrm>
                <a:off x="572928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8" name="Line 31"/>
              <p:cNvSpPr>
                <a:spLocks noChangeShapeType="1"/>
              </p:cNvSpPr>
              <p:nvPr/>
            </p:nvSpPr>
            <p:spPr bwMode="auto">
              <a:xfrm>
                <a:off x="5510213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9" name="Line 32"/>
              <p:cNvSpPr>
                <a:spLocks noChangeShapeType="1"/>
              </p:cNvSpPr>
              <p:nvPr/>
            </p:nvSpPr>
            <p:spPr bwMode="auto">
              <a:xfrm>
                <a:off x="3433763" y="28495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0" name="Line 33"/>
              <p:cNvSpPr>
                <a:spLocks noChangeShapeType="1"/>
              </p:cNvSpPr>
              <p:nvPr/>
            </p:nvSpPr>
            <p:spPr bwMode="auto">
              <a:xfrm>
                <a:off x="5214938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1" name="Line 34"/>
              <p:cNvSpPr>
                <a:spLocks noChangeShapeType="1"/>
              </p:cNvSpPr>
              <p:nvPr/>
            </p:nvSpPr>
            <p:spPr bwMode="auto">
              <a:xfrm>
                <a:off x="5929313" y="367823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2" name="Freeform 35"/>
              <p:cNvSpPr>
                <a:spLocks/>
              </p:cNvSpPr>
              <p:nvPr/>
            </p:nvSpPr>
            <p:spPr bwMode="auto">
              <a:xfrm>
                <a:off x="2986088" y="2611438"/>
                <a:ext cx="3171825" cy="1657350"/>
              </a:xfrm>
              <a:custGeom>
                <a:avLst/>
                <a:gdLst>
                  <a:gd name="T0" fmla="*/ 333 w 333"/>
                  <a:gd name="T1" fmla="*/ 174 h 174"/>
                  <a:gd name="T2" fmla="*/ 333 w 333"/>
                  <a:gd name="T3" fmla="*/ 115 h 174"/>
                  <a:gd name="T4" fmla="*/ 210 w 333"/>
                  <a:gd name="T5" fmla="*/ 115 h 174"/>
                  <a:gd name="T6" fmla="*/ 210 w 333"/>
                  <a:gd name="T7" fmla="*/ 109 h 174"/>
                  <a:gd name="T8" fmla="*/ 201 w 333"/>
                  <a:gd name="T9" fmla="*/ 109 h 174"/>
                  <a:gd name="T10" fmla="*/ 201 w 333"/>
                  <a:gd name="T11" fmla="*/ 103 h 174"/>
                  <a:gd name="T12" fmla="*/ 166 w 333"/>
                  <a:gd name="T13" fmla="*/ 103 h 174"/>
                  <a:gd name="T14" fmla="*/ 166 w 333"/>
                  <a:gd name="T15" fmla="*/ 101 h 174"/>
                  <a:gd name="T16" fmla="*/ 163 w 333"/>
                  <a:gd name="T17" fmla="*/ 101 h 174"/>
                  <a:gd name="T18" fmla="*/ 163 w 333"/>
                  <a:gd name="T19" fmla="*/ 97 h 174"/>
                  <a:gd name="T20" fmla="*/ 159 w 333"/>
                  <a:gd name="T21" fmla="*/ 97 h 174"/>
                  <a:gd name="T22" fmla="*/ 159 w 333"/>
                  <a:gd name="T23" fmla="*/ 93 h 174"/>
                  <a:gd name="T24" fmla="*/ 152 w 333"/>
                  <a:gd name="T25" fmla="*/ 93 h 174"/>
                  <a:gd name="T26" fmla="*/ 152 w 333"/>
                  <a:gd name="T27" fmla="*/ 90 h 174"/>
                  <a:gd name="T28" fmla="*/ 152 w 333"/>
                  <a:gd name="T29" fmla="*/ 87 h 174"/>
                  <a:gd name="T30" fmla="*/ 133 w 333"/>
                  <a:gd name="T31" fmla="*/ 87 h 174"/>
                  <a:gd name="T32" fmla="*/ 133 w 333"/>
                  <a:gd name="T33" fmla="*/ 84 h 174"/>
                  <a:gd name="T34" fmla="*/ 130 w 333"/>
                  <a:gd name="T35" fmla="*/ 84 h 174"/>
                  <a:gd name="T36" fmla="*/ 130 w 333"/>
                  <a:gd name="T37" fmla="*/ 81 h 174"/>
                  <a:gd name="T38" fmla="*/ 121 w 333"/>
                  <a:gd name="T39" fmla="*/ 81 h 174"/>
                  <a:gd name="T40" fmla="*/ 121 w 333"/>
                  <a:gd name="T41" fmla="*/ 73 h 174"/>
                  <a:gd name="T42" fmla="*/ 104 w 333"/>
                  <a:gd name="T43" fmla="*/ 73 h 174"/>
                  <a:gd name="T44" fmla="*/ 104 w 333"/>
                  <a:gd name="T45" fmla="*/ 69 h 174"/>
                  <a:gd name="T46" fmla="*/ 98 w 333"/>
                  <a:gd name="T47" fmla="*/ 69 h 174"/>
                  <a:gd name="T48" fmla="*/ 98 w 333"/>
                  <a:gd name="T49" fmla="*/ 66 h 174"/>
                  <a:gd name="T50" fmla="*/ 95 w 333"/>
                  <a:gd name="T51" fmla="*/ 66 h 174"/>
                  <a:gd name="T52" fmla="*/ 95 w 333"/>
                  <a:gd name="T53" fmla="*/ 64 h 174"/>
                  <a:gd name="T54" fmla="*/ 87 w 333"/>
                  <a:gd name="T55" fmla="*/ 64 h 174"/>
                  <a:gd name="T56" fmla="*/ 87 w 333"/>
                  <a:gd name="T57" fmla="*/ 62 h 174"/>
                  <a:gd name="T58" fmla="*/ 84 w 333"/>
                  <a:gd name="T59" fmla="*/ 62 h 174"/>
                  <a:gd name="T60" fmla="*/ 84 w 333"/>
                  <a:gd name="T61" fmla="*/ 58 h 174"/>
                  <a:gd name="T62" fmla="*/ 76 w 333"/>
                  <a:gd name="T63" fmla="*/ 58 h 174"/>
                  <a:gd name="T64" fmla="*/ 76 w 333"/>
                  <a:gd name="T65" fmla="*/ 54 h 174"/>
                  <a:gd name="T66" fmla="*/ 71 w 333"/>
                  <a:gd name="T67" fmla="*/ 54 h 174"/>
                  <a:gd name="T68" fmla="*/ 71 w 333"/>
                  <a:gd name="T69" fmla="*/ 44 h 174"/>
                  <a:gd name="T70" fmla="*/ 67 w 333"/>
                  <a:gd name="T71" fmla="*/ 44 h 174"/>
                  <a:gd name="T72" fmla="*/ 67 w 333"/>
                  <a:gd name="T73" fmla="*/ 38 h 174"/>
                  <a:gd name="T74" fmla="*/ 57 w 333"/>
                  <a:gd name="T75" fmla="*/ 38 h 174"/>
                  <a:gd name="T76" fmla="*/ 57 w 333"/>
                  <a:gd name="T77" fmla="*/ 35 h 174"/>
                  <a:gd name="T78" fmla="*/ 53 w 333"/>
                  <a:gd name="T79" fmla="*/ 35 h 174"/>
                  <a:gd name="T80" fmla="*/ 53 w 333"/>
                  <a:gd name="T81" fmla="*/ 32 h 174"/>
                  <a:gd name="T82" fmla="*/ 48 w 333"/>
                  <a:gd name="T83" fmla="*/ 32 h 174"/>
                  <a:gd name="T84" fmla="*/ 48 w 333"/>
                  <a:gd name="T85" fmla="*/ 28 h 174"/>
                  <a:gd name="T86" fmla="*/ 43 w 333"/>
                  <a:gd name="T87" fmla="*/ 28 h 174"/>
                  <a:gd name="T88" fmla="*/ 43 w 333"/>
                  <a:gd name="T89" fmla="*/ 23 h 174"/>
                  <a:gd name="T90" fmla="*/ 38 w 333"/>
                  <a:gd name="T91" fmla="*/ 23 h 174"/>
                  <a:gd name="T92" fmla="*/ 38 w 333"/>
                  <a:gd name="T93" fmla="*/ 18 h 174"/>
                  <a:gd name="T94" fmla="*/ 35 w 333"/>
                  <a:gd name="T95" fmla="*/ 18 h 174"/>
                  <a:gd name="T96" fmla="*/ 35 w 333"/>
                  <a:gd name="T97" fmla="*/ 15 h 174"/>
                  <a:gd name="T98" fmla="*/ 32 w 333"/>
                  <a:gd name="T99" fmla="*/ 15 h 174"/>
                  <a:gd name="T100" fmla="*/ 32 w 333"/>
                  <a:gd name="T101" fmla="*/ 11 h 174"/>
                  <a:gd name="T102" fmla="*/ 24 w 333"/>
                  <a:gd name="T103" fmla="*/ 11 h 174"/>
                  <a:gd name="T104" fmla="*/ 24 w 333"/>
                  <a:gd name="T105" fmla="*/ 8 h 174"/>
                  <a:gd name="T106" fmla="*/ 17 w 333"/>
                  <a:gd name="T107" fmla="*/ 8 h 174"/>
                  <a:gd name="T108" fmla="*/ 17 w 333"/>
                  <a:gd name="T109" fmla="*/ 5 h 174"/>
                  <a:gd name="T110" fmla="*/ 11 w 333"/>
                  <a:gd name="T111" fmla="*/ 5 h 174"/>
                  <a:gd name="T112" fmla="*/ 11 w 333"/>
                  <a:gd name="T113" fmla="*/ 3 h 174"/>
                  <a:gd name="T114" fmla="*/ 8 w 333"/>
                  <a:gd name="T115" fmla="*/ 3 h 174"/>
                  <a:gd name="T116" fmla="*/ 8 w 333"/>
                  <a:gd name="T117" fmla="*/ 0 h 174"/>
                  <a:gd name="T118" fmla="*/ 0 w 333"/>
                  <a:gd name="T11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3" h="174">
                    <a:moveTo>
                      <a:pt x="333" y="174"/>
                    </a:moveTo>
                    <a:lnTo>
                      <a:pt x="333" y="115"/>
                    </a:lnTo>
                    <a:lnTo>
                      <a:pt x="210" y="115"/>
                    </a:lnTo>
                    <a:lnTo>
                      <a:pt x="210" y="109"/>
                    </a:lnTo>
                    <a:lnTo>
                      <a:pt x="201" y="109"/>
                    </a:lnTo>
                    <a:lnTo>
                      <a:pt x="201" y="103"/>
                    </a:lnTo>
                    <a:lnTo>
                      <a:pt x="166" y="103"/>
                    </a:lnTo>
                    <a:lnTo>
                      <a:pt x="166" y="101"/>
                    </a:lnTo>
                    <a:lnTo>
                      <a:pt x="163" y="101"/>
                    </a:lnTo>
                    <a:lnTo>
                      <a:pt x="163" y="97"/>
                    </a:lnTo>
                    <a:lnTo>
                      <a:pt x="159" y="97"/>
                    </a:lnTo>
                    <a:lnTo>
                      <a:pt x="159" y="93"/>
                    </a:lnTo>
                    <a:lnTo>
                      <a:pt x="152" y="93"/>
                    </a:lnTo>
                    <a:lnTo>
                      <a:pt x="152" y="90"/>
                    </a:lnTo>
                    <a:lnTo>
                      <a:pt x="152" y="87"/>
                    </a:lnTo>
                    <a:lnTo>
                      <a:pt x="133" y="87"/>
                    </a:lnTo>
                    <a:lnTo>
                      <a:pt x="133" y="84"/>
                    </a:lnTo>
                    <a:lnTo>
                      <a:pt x="130" y="84"/>
                    </a:lnTo>
                    <a:lnTo>
                      <a:pt x="130" y="81"/>
                    </a:lnTo>
                    <a:lnTo>
                      <a:pt x="121" y="81"/>
                    </a:lnTo>
                    <a:lnTo>
                      <a:pt x="121" y="73"/>
                    </a:lnTo>
                    <a:lnTo>
                      <a:pt x="104" y="73"/>
                    </a:lnTo>
                    <a:lnTo>
                      <a:pt x="104" y="69"/>
                    </a:lnTo>
                    <a:lnTo>
                      <a:pt x="98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87" y="64"/>
                    </a:lnTo>
                    <a:lnTo>
                      <a:pt x="87" y="62"/>
                    </a:lnTo>
                    <a:lnTo>
                      <a:pt x="84" y="62"/>
                    </a:lnTo>
                    <a:cubicBezTo>
                      <a:pt x="84" y="62"/>
                      <a:pt x="85" y="58"/>
                      <a:pt x="84" y="58"/>
                    </a:cubicBezTo>
                    <a:cubicBezTo>
                      <a:pt x="83" y="58"/>
                      <a:pt x="76" y="58"/>
                      <a:pt x="76" y="58"/>
                    </a:cubicBezTo>
                    <a:lnTo>
                      <a:pt x="76" y="54"/>
                    </a:lnTo>
                    <a:lnTo>
                      <a:pt x="71" y="54"/>
                    </a:lnTo>
                    <a:lnTo>
                      <a:pt x="71" y="44"/>
                    </a:lnTo>
                    <a:lnTo>
                      <a:pt x="67" y="44"/>
                    </a:lnTo>
                    <a:lnTo>
                      <a:pt x="67" y="38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35"/>
                    </a:lnTo>
                    <a:lnTo>
                      <a:pt x="53" y="32"/>
                    </a:lnTo>
                    <a:lnTo>
                      <a:pt x="48" y="32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43" y="23"/>
                    </a:lnTo>
                    <a:lnTo>
                      <a:pt x="38" y="23"/>
                    </a:lnTo>
                    <a:lnTo>
                      <a:pt x="38" y="18"/>
                    </a:lnTo>
                    <a:lnTo>
                      <a:pt x="35" y="18"/>
                    </a:lnTo>
                    <a:lnTo>
                      <a:pt x="35" y="15"/>
                    </a:lnTo>
                    <a:lnTo>
                      <a:pt x="32" y="15"/>
                    </a:lnTo>
                    <a:lnTo>
                      <a:pt x="32" y="11"/>
                    </a:lnTo>
                    <a:lnTo>
                      <a:pt x="24" y="11"/>
                    </a:lnTo>
                    <a:lnTo>
                      <a:pt x="24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693504" y="1340768"/>
              <a:ext cx="4212000" cy="1590831"/>
              <a:chOff x="2987675" y="2825750"/>
              <a:chExt cx="3162300" cy="1200150"/>
            </a:xfrm>
          </p:grpSpPr>
          <p:sp>
            <p:nvSpPr>
              <p:cNvPr id="170" name="Line 36"/>
              <p:cNvSpPr>
                <a:spLocks noChangeShapeType="1"/>
              </p:cNvSpPr>
              <p:nvPr/>
            </p:nvSpPr>
            <p:spPr bwMode="auto">
              <a:xfrm>
                <a:off x="3502025" y="29686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" name="Line 37"/>
              <p:cNvSpPr>
                <a:spLocks noChangeShapeType="1"/>
              </p:cNvSpPr>
              <p:nvPr/>
            </p:nvSpPr>
            <p:spPr bwMode="auto">
              <a:xfrm>
                <a:off x="3197225" y="28638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Line 38"/>
              <p:cNvSpPr>
                <a:spLocks noChangeShapeType="1"/>
              </p:cNvSpPr>
              <p:nvPr/>
            </p:nvSpPr>
            <p:spPr bwMode="auto">
              <a:xfrm>
                <a:off x="2997200" y="2825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" name="Line 39"/>
              <p:cNvSpPr>
                <a:spLocks noChangeShapeType="1"/>
              </p:cNvSpPr>
              <p:nvPr/>
            </p:nvSpPr>
            <p:spPr bwMode="auto">
              <a:xfrm>
                <a:off x="3016250" y="2825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" name="Line 40"/>
              <p:cNvSpPr>
                <a:spLocks noChangeShapeType="1"/>
              </p:cNvSpPr>
              <p:nvPr/>
            </p:nvSpPr>
            <p:spPr bwMode="auto">
              <a:xfrm>
                <a:off x="3463925" y="29591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" name="Line 41"/>
              <p:cNvSpPr>
                <a:spLocks noChangeShapeType="1"/>
              </p:cNvSpPr>
              <p:nvPr/>
            </p:nvSpPr>
            <p:spPr bwMode="auto">
              <a:xfrm>
                <a:off x="3111500" y="28352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Line 42"/>
              <p:cNvSpPr>
                <a:spLocks noChangeShapeType="1"/>
              </p:cNvSpPr>
              <p:nvPr/>
            </p:nvSpPr>
            <p:spPr bwMode="auto">
              <a:xfrm>
                <a:off x="5387975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" name="Line 43"/>
              <p:cNvSpPr>
                <a:spLocks noChangeShapeType="1"/>
              </p:cNvSpPr>
              <p:nvPr/>
            </p:nvSpPr>
            <p:spPr bwMode="auto">
              <a:xfrm>
                <a:off x="5407025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Line 44"/>
              <p:cNvSpPr>
                <a:spLocks noChangeShapeType="1"/>
              </p:cNvSpPr>
              <p:nvPr/>
            </p:nvSpPr>
            <p:spPr bwMode="auto">
              <a:xfrm>
                <a:off x="6064250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" name="Line 45"/>
              <p:cNvSpPr>
                <a:spLocks noChangeShapeType="1"/>
              </p:cNvSpPr>
              <p:nvPr/>
            </p:nvSpPr>
            <p:spPr bwMode="auto">
              <a:xfrm>
                <a:off x="6073775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Line 46"/>
              <p:cNvSpPr>
                <a:spLocks noChangeShapeType="1"/>
              </p:cNvSpPr>
              <p:nvPr/>
            </p:nvSpPr>
            <p:spPr bwMode="auto">
              <a:xfrm>
                <a:off x="5483225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" name="Line 47"/>
              <p:cNvSpPr>
                <a:spLocks noChangeShapeType="1"/>
              </p:cNvSpPr>
              <p:nvPr/>
            </p:nvSpPr>
            <p:spPr bwMode="auto">
              <a:xfrm>
                <a:off x="5502275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Line 48"/>
              <p:cNvSpPr>
                <a:spLocks noChangeShapeType="1"/>
              </p:cNvSpPr>
              <p:nvPr/>
            </p:nvSpPr>
            <p:spPr bwMode="auto">
              <a:xfrm>
                <a:off x="5873750" y="39687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" name="Line 49"/>
              <p:cNvSpPr>
                <a:spLocks noChangeShapeType="1"/>
              </p:cNvSpPr>
              <p:nvPr/>
            </p:nvSpPr>
            <p:spPr bwMode="auto">
              <a:xfrm>
                <a:off x="5892800" y="39687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" name="Line 50"/>
              <p:cNvSpPr>
                <a:spLocks noChangeShapeType="1"/>
              </p:cNvSpPr>
              <p:nvPr/>
            </p:nvSpPr>
            <p:spPr bwMode="auto">
              <a:xfrm>
                <a:off x="4016375" y="33591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5" name="Line 51"/>
              <p:cNvSpPr>
                <a:spLocks noChangeShapeType="1"/>
              </p:cNvSpPr>
              <p:nvPr/>
            </p:nvSpPr>
            <p:spPr bwMode="auto">
              <a:xfrm>
                <a:off x="4168775" y="35401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6" name="Line 52"/>
              <p:cNvSpPr>
                <a:spLocks noChangeShapeType="1"/>
              </p:cNvSpPr>
              <p:nvPr/>
            </p:nvSpPr>
            <p:spPr bwMode="auto">
              <a:xfrm>
                <a:off x="5035550" y="3892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7" name="Line 53"/>
              <p:cNvSpPr>
                <a:spLocks noChangeShapeType="1"/>
              </p:cNvSpPr>
              <p:nvPr/>
            </p:nvSpPr>
            <p:spPr bwMode="auto">
              <a:xfrm>
                <a:off x="5349875" y="39687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8" name="Line 54"/>
              <p:cNvSpPr>
                <a:spLocks noChangeShapeType="1"/>
              </p:cNvSpPr>
              <p:nvPr/>
            </p:nvSpPr>
            <p:spPr bwMode="auto">
              <a:xfrm>
                <a:off x="4445000" y="359727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9" name="Line 55"/>
              <p:cNvSpPr>
                <a:spLocks noChangeShapeType="1"/>
              </p:cNvSpPr>
              <p:nvPr/>
            </p:nvSpPr>
            <p:spPr bwMode="auto">
              <a:xfrm>
                <a:off x="4768850" y="38830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0" name="Line 56"/>
              <p:cNvSpPr>
                <a:spLocks noChangeShapeType="1"/>
              </p:cNvSpPr>
              <p:nvPr/>
            </p:nvSpPr>
            <p:spPr bwMode="auto">
              <a:xfrm>
                <a:off x="4197350" y="35401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1" name="Line 57"/>
              <p:cNvSpPr>
                <a:spLocks noChangeShapeType="1"/>
              </p:cNvSpPr>
              <p:nvPr/>
            </p:nvSpPr>
            <p:spPr bwMode="auto">
              <a:xfrm>
                <a:off x="4616450" y="37401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2" name="Line 58"/>
              <p:cNvSpPr>
                <a:spLocks noChangeShapeType="1"/>
              </p:cNvSpPr>
              <p:nvPr/>
            </p:nvSpPr>
            <p:spPr bwMode="auto">
              <a:xfrm>
                <a:off x="4921250" y="3892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3" name="Line 59"/>
              <p:cNvSpPr>
                <a:spLocks noChangeShapeType="1"/>
              </p:cNvSpPr>
              <p:nvPr/>
            </p:nvSpPr>
            <p:spPr bwMode="auto">
              <a:xfrm>
                <a:off x="5835650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4" name="Line 60"/>
              <p:cNvSpPr>
                <a:spLocks noChangeShapeType="1"/>
              </p:cNvSpPr>
              <p:nvPr/>
            </p:nvSpPr>
            <p:spPr bwMode="auto">
              <a:xfrm>
                <a:off x="4835525" y="3892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5" name="Line 61"/>
              <p:cNvSpPr>
                <a:spLocks noChangeShapeType="1"/>
              </p:cNvSpPr>
              <p:nvPr/>
            </p:nvSpPr>
            <p:spPr bwMode="auto">
              <a:xfrm>
                <a:off x="4854575" y="38925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6" name="Line 62"/>
              <p:cNvSpPr>
                <a:spLocks noChangeShapeType="1"/>
              </p:cNvSpPr>
              <p:nvPr/>
            </p:nvSpPr>
            <p:spPr bwMode="auto">
              <a:xfrm>
                <a:off x="5807075" y="39687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7" name="Line 63"/>
              <p:cNvSpPr>
                <a:spLocks noChangeShapeType="1"/>
              </p:cNvSpPr>
              <p:nvPr/>
            </p:nvSpPr>
            <p:spPr bwMode="auto">
              <a:xfrm>
                <a:off x="5930900" y="39687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8" name="Freeform 64"/>
              <p:cNvSpPr>
                <a:spLocks/>
              </p:cNvSpPr>
              <p:nvPr/>
            </p:nvSpPr>
            <p:spPr bwMode="auto">
              <a:xfrm>
                <a:off x="2987675" y="2854325"/>
                <a:ext cx="3162300" cy="1143000"/>
              </a:xfrm>
              <a:custGeom>
                <a:avLst/>
                <a:gdLst>
                  <a:gd name="T0" fmla="*/ 332 w 332"/>
                  <a:gd name="T1" fmla="*/ 120 h 120"/>
                  <a:gd name="T2" fmla="*/ 223 w 332"/>
                  <a:gd name="T3" fmla="*/ 120 h 120"/>
                  <a:gd name="T4" fmla="*/ 223 w 332"/>
                  <a:gd name="T5" fmla="*/ 111 h 120"/>
                  <a:gd name="T6" fmla="*/ 184 w 332"/>
                  <a:gd name="T7" fmla="*/ 111 h 120"/>
                  <a:gd name="T8" fmla="*/ 184 w 332"/>
                  <a:gd name="T9" fmla="*/ 108 h 120"/>
                  <a:gd name="T10" fmla="*/ 178 w 332"/>
                  <a:gd name="T11" fmla="*/ 108 h 120"/>
                  <a:gd name="T12" fmla="*/ 178 w 332"/>
                  <a:gd name="T13" fmla="*/ 104 h 120"/>
                  <a:gd name="T14" fmla="*/ 174 w 332"/>
                  <a:gd name="T15" fmla="*/ 104 h 120"/>
                  <a:gd name="T16" fmla="*/ 174 w 332"/>
                  <a:gd name="T17" fmla="*/ 97 h 120"/>
                  <a:gd name="T18" fmla="*/ 167 w 332"/>
                  <a:gd name="T19" fmla="*/ 97 h 120"/>
                  <a:gd name="T20" fmla="*/ 167 w 332"/>
                  <a:gd name="T21" fmla="*/ 88 h 120"/>
                  <a:gd name="T22" fmla="*/ 160 w 332"/>
                  <a:gd name="T23" fmla="*/ 88 h 120"/>
                  <a:gd name="T24" fmla="*/ 160 w 332"/>
                  <a:gd name="T25" fmla="*/ 82 h 120"/>
                  <a:gd name="T26" fmla="*/ 142 w 332"/>
                  <a:gd name="T27" fmla="*/ 82 h 120"/>
                  <a:gd name="T28" fmla="*/ 142 w 332"/>
                  <a:gd name="T29" fmla="*/ 78 h 120"/>
                  <a:gd name="T30" fmla="*/ 129 w 332"/>
                  <a:gd name="T31" fmla="*/ 78 h 120"/>
                  <a:gd name="T32" fmla="*/ 129 w 332"/>
                  <a:gd name="T33" fmla="*/ 75 h 120"/>
                  <a:gd name="T34" fmla="*/ 121 w 332"/>
                  <a:gd name="T35" fmla="*/ 75 h 120"/>
                  <a:gd name="T36" fmla="*/ 121 w 332"/>
                  <a:gd name="T37" fmla="*/ 73 h 120"/>
                  <a:gd name="T38" fmla="*/ 116 w 332"/>
                  <a:gd name="T39" fmla="*/ 73 h 120"/>
                  <a:gd name="T40" fmla="*/ 116 w 332"/>
                  <a:gd name="T41" fmla="*/ 66 h 120"/>
                  <a:gd name="T42" fmla="*/ 110 w 332"/>
                  <a:gd name="T43" fmla="*/ 66 h 120"/>
                  <a:gd name="T44" fmla="*/ 110 w 332"/>
                  <a:gd name="T45" fmla="*/ 61 h 120"/>
                  <a:gd name="T46" fmla="*/ 108 w 332"/>
                  <a:gd name="T47" fmla="*/ 61 h 120"/>
                  <a:gd name="T48" fmla="*/ 108 w 332"/>
                  <a:gd name="T49" fmla="*/ 57 h 120"/>
                  <a:gd name="T50" fmla="*/ 102 w 332"/>
                  <a:gd name="T51" fmla="*/ 57 h 120"/>
                  <a:gd name="T52" fmla="*/ 102 w 332"/>
                  <a:gd name="T53" fmla="*/ 54 h 120"/>
                  <a:gd name="T54" fmla="*/ 86 w 332"/>
                  <a:gd name="T55" fmla="*/ 54 h 120"/>
                  <a:gd name="T56" fmla="*/ 86 w 332"/>
                  <a:gd name="T57" fmla="*/ 48 h 120"/>
                  <a:gd name="T58" fmla="*/ 81 w 332"/>
                  <a:gd name="T59" fmla="*/ 48 h 120"/>
                  <a:gd name="T60" fmla="*/ 81 w 332"/>
                  <a:gd name="T61" fmla="*/ 43 h 120"/>
                  <a:gd name="T62" fmla="*/ 77 w 332"/>
                  <a:gd name="T63" fmla="*/ 43 h 120"/>
                  <a:gd name="T64" fmla="*/ 77 w 332"/>
                  <a:gd name="T65" fmla="*/ 40 h 120"/>
                  <a:gd name="T66" fmla="*/ 75 w 332"/>
                  <a:gd name="T67" fmla="*/ 40 h 120"/>
                  <a:gd name="T68" fmla="*/ 75 w 332"/>
                  <a:gd name="T69" fmla="*/ 38 h 120"/>
                  <a:gd name="T70" fmla="*/ 70 w 332"/>
                  <a:gd name="T71" fmla="*/ 38 h 120"/>
                  <a:gd name="T72" fmla="*/ 70 w 332"/>
                  <a:gd name="T73" fmla="*/ 34 h 120"/>
                  <a:gd name="T74" fmla="*/ 67 w 332"/>
                  <a:gd name="T75" fmla="*/ 34 h 120"/>
                  <a:gd name="T76" fmla="*/ 67 w 332"/>
                  <a:gd name="T77" fmla="*/ 30 h 120"/>
                  <a:gd name="T78" fmla="*/ 65 w 332"/>
                  <a:gd name="T79" fmla="*/ 30 h 120"/>
                  <a:gd name="T80" fmla="*/ 65 w 332"/>
                  <a:gd name="T81" fmla="*/ 28 h 120"/>
                  <a:gd name="T82" fmla="*/ 62 w 332"/>
                  <a:gd name="T83" fmla="*/ 28 h 120"/>
                  <a:gd name="T84" fmla="*/ 62 w 332"/>
                  <a:gd name="T85" fmla="*/ 25 h 120"/>
                  <a:gd name="T86" fmla="*/ 60 w 332"/>
                  <a:gd name="T87" fmla="*/ 25 h 120"/>
                  <a:gd name="T88" fmla="*/ 60 w 332"/>
                  <a:gd name="T89" fmla="*/ 14 h 120"/>
                  <a:gd name="T90" fmla="*/ 46 w 332"/>
                  <a:gd name="T91" fmla="*/ 14 h 120"/>
                  <a:gd name="T92" fmla="*/ 46 w 332"/>
                  <a:gd name="T93" fmla="*/ 9 h 120"/>
                  <a:gd name="T94" fmla="*/ 41 w 332"/>
                  <a:gd name="T95" fmla="*/ 9 h 120"/>
                  <a:gd name="T96" fmla="*/ 41 w 332"/>
                  <a:gd name="T97" fmla="*/ 7 h 120"/>
                  <a:gd name="T98" fmla="*/ 39 w 332"/>
                  <a:gd name="T99" fmla="*/ 7 h 120"/>
                  <a:gd name="T100" fmla="*/ 39 w 332"/>
                  <a:gd name="T101" fmla="*/ 5 h 120"/>
                  <a:gd name="T102" fmla="*/ 25 w 332"/>
                  <a:gd name="T103" fmla="*/ 5 h 120"/>
                  <a:gd name="T104" fmla="*/ 25 w 332"/>
                  <a:gd name="T105" fmla="*/ 3 h 120"/>
                  <a:gd name="T106" fmla="*/ 18 w 332"/>
                  <a:gd name="T107" fmla="*/ 3 h 120"/>
                  <a:gd name="T108" fmla="*/ 18 w 332"/>
                  <a:gd name="T109" fmla="*/ 0 h 120"/>
                  <a:gd name="T110" fmla="*/ 0 w 332"/>
                  <a:gd name="T1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120">
                    <a:moveTo>
                      <a:pt x="332" y="120"/>
                    </a:moveTo>
                    <a:lnTo>
                      <a:pt x="223" y="120"/>
                    </a:lnTo>
                    <a:lnTo>
                      <a:pt x="223" y="111"/>
                    </a:lnTo>
                    <a:lnTo>
                      <a:pt x="184" y="111"/>
                    </a:lnTo>
                    <a:lnTo>
                      <a:pt x="184" y="108"/>
                    </a:lnTo>
                    <a:lnTo>
                      <a:pt x="178" y="108"/>
                    </a:lnTo>
                    <a:lnTo>
                      <a:pt x="178" y="104"/>
                    </a:lnTo>
                    <a:lnTo>
                      <a:pt x="174" y="104"/>
                    </a:lnTo>
                    <a:lnTo>
                      <a:pt x="174" y="97"/>
                    </a:lnTo>
                    <a:lnTo>
                      <a:pt x="167" y="97"/>
                    </a:lnTo>
                    <a:lnTo>
                      <a:pt x="167" y="88"/>
                    </a:lnTo>
                    <a:lnTo>
                      <a:pt x="160" y="88"/>
                    </a:lnTo>
                    <a:lnTo>
                      <a:pt x="160" y="82"/>
                    </a:lnTo>
                    <a:lnTo>
                      <a:pt x="142" y="82"/>
                    </a:lnTo>
                    <a:lnTo>
                      <a:pt x="142" y="78"/>
                    </a:lnTo>
                    <a:lnTo>
                      <a:pt x="129" y="78"/>
                    </a:lnTo>
                    <a:lnTo>
                      <a:pt x="129" y="75"/>
                    </a:lnTo>
                    <a:lnTo>
                      <a:pt x="121" y="75"/>
                    </a:lnTo>
                    <a:lnTo>
                      <a:pt x="121" y="73"/>
                    </a:lnTo>
                    <a:lnTo>
                      <a:pt x="116" y="73"/>
                    </a:lnTo>
                    <a:lnTo>
                      <a:pt x="116" y="66"/>
                    </a:lnTo>
                    <a:lnTo>
                      <a:pt x="110" y="66"/>
                    </a:lnTo>
                    <a:lnTo>
                      <a:pt x="110" y="61"/>
                    </a:lnTo>
                    <a:lnTo>
                      <a:pt x="108" y="61"/>
                    </a:lnTo>
                    <a:lnTo>
                      <a:pt x="108" y="57"/>
                    </a:lnTo>
                    <a:lnTo>
                      <a:pt x="102" y="57"/>
                    </a:lnTo>
                    <a:lnTo>
                      <a:pt x="102" y="54"/>
                    </a:lnTo>
                    <a:lnTo>
                      <a:pt x="86" y="54"/>
                    </a:lnTo>
                    <a:lnTo>
                      <a:pt x="86" y="48"/>
                    </a:lnTo>
                    <a:lnTo>
                      <a:pt x="81" y="48"/>
                    </a:lnTo>
                    <a:lnTo>
                      <a:pt x="81" y="43"/>
                    </a:lnTo>
                    <a:lnTo>
                      <a:pt x="77" y="43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0" y="38"/>
                    </a:lnTo>
                    <a:lnTo>
                      <a:pt x="70" y="34"/>
                    </a:lnTo>
                    <a:lnTo>
                      <a:pt x="67" y="34"/>
                    </a:lnTo>
                    <a:lnTo>
                      <a:pt x="67" y="30"/>
                    </a:lnTo>
                    <a:lnTo>
                      <a:pt x="65" y="30"/>
                    </a:lnTo>
                    <a:lnTo>
                      <a:pt x="65" y="28"/>
                    </a:lnTo>
                    <a:lnTo>
                      <a:pt x="62" y="28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0" y="14"/>
                    </a:lnTo>
                    <a:lnTo>
                      <a:pt x="46" y="14"/>
                    </a:lnTo>
                    <a:lnTo>
                      <a:pt x="46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</p:grpSp>
      <p:graphicFrame>
        <p:nvGraphicFramePr>
          <p:cNvPr id="245" name="Table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3559533"/>
              </p:ext>
            </p:extLst>
          </p:nvPr>
        </p:nvGraphicFramePr>
        <p:xfrm>
          <a:off x="5655317" y="1340768"/>
          <a:ext cx="3200270" cy="1211370"/>
        </p:xfrm>
        <a:graphic>
          <a:graphicData uri="http://schemas.openxmlformats.org/drawingml/2006/table">
            <a:tbl>
              <a:tblPr firstRow="1" bandRow="1"/>
              <a:tblGrid>
                <a:gridCol w="1074646"/>
                <a:gridCol w="756304"/>
                <a:gridCol w="1369320"/>
              </a:tblGrid>
              <a:tr h="35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Events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months (95%CI)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GEMOX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41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75.8 (34.4,</a:t>
                      </a:r>
                      <a:r>
                        <a:rPr lang="en-GB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NR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Surveillance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50.8 (38.0,</a:t>
                      </a:r>
                      <a:r>
                        <a:rPr lang="en-GB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NR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" name="TextBox 245"/>
          <p:cNvSpPr txBox="1"/>
          <p:nvPr/>
        </p:nvSpPr>
        <p:spPr>
          <a:xfrm>
            <a:off x="6015584" y="2409735"/>
            <a:ext cx="2448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1.08 (95%CI 0.70, 1.66); p=0.74</a:t>
            </a: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632B5792-3ED7-4BED-BDDF-1E67045C4952}"/>
              </a:ext>
            </a:extLst>
          </p:cNvPr>
          <p:cNvCxnSpPr/>
          <p:nvPr/>
        </p:nvCxnSpPr>
        <p:spPr>
          <a:xfrm flipH="1">
            <a:off x="5425710" y="1902419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2213C327-FB45-4515-9FF8-003242FFC1A1}"/>
              </a:ext>
            </a:extLst>
          </p:cNvPr>
          <p:cNvCxnSpPr/>
          <p:nvPr/>
        </p:nvCxnSpPr>
        <p:spPr>
          <a:xfrm flipH="1">
            <a:off x="5425710" y="2253260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251" name="Straight Connector 250"/>
          <p:cNvCxnSpPr/>
          <p:nvPr/>
        </p:nvCxnSpPr>
        <p:spPr>
          <a:xfrm>
            <a:off x="5682439" y="2405121"/>
            <a:ext cx="31680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5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Edeline</a:t>
            </a:r>
            <a:r>
              <a:rPr lang="en-GB" dirty="0" smtClean="0"/>
              <a:t> </a:t>
            </a:r>
            <a:r>
              <a:rPr lang="en-GB" dirty="0"/>
              <a:t>J,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8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ontent Placeholder 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3861311" cy="487363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GB" dirty="0"/>
              <a:t>The primary efficacy analyses compared Arm 1 </a:t>
            </a:r>
            <a:r>
              <a:rPr lang="en-GB" dirty="0" smtClean="0"/>
              <a:t>vs. </a:t>
            </a:r>
            <a:r>
              <a:rPr lang="en-GB" dirty="0"/>
              <a:t>Arms 2 </a:t>
            </a:r>
            <a:r>
              <a:rPr lang="en-GB" dirty="0" smtClean="0"/>
              <a:t>+ </a:t>
            </a:r>
            <a:r>
              <a:rPr lang="en-GB" dirty="0"/>
              <a:t>3 </a:t>
            </a:r>
            <a:r>
              <a:rPr lang="en-GB" dirty="0" smtClean="0"/>
              <a:t>combined; </a:t>
            </a:r>
            <a:r>
              <a:rPr lang="en-GB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†</a:t>
            </a:r>
            <a:r>
              <a:rPr lang="en-GB" dirty="0" smtClean="0"/>
              <a:t>Demcizumab vs. placebo</a:t>
            </a:r>
            <a:endParaRPr lang="en-US" dirty="0"/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95629" y="6096000"/>
            <a:ext cx="4583248" cy="487363"/>
          </a:xfrm>
        </p:spPr>
        <p:txBody>
          <a:bodyPr/>
          <a:lstStyle/>
          <a:p>
            <a:r>
              <a:rPr lang="fr-FR" dirty="0" err="1"/>
              <a:t>Cubillo</a:t>
            </a:r>
            <a:r>
              <a:rPr lang="fr-FR" dirty="0"/>
              <a:t> Gracian </a:t>
            </a:r>
            <a:r>
              <a:rPr lang="fr-FR" dirty="0" smtClean="0"/>
              <a:t>A,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620PD </a:t>
            </a:r>
            <a:endParaRPr lang="en-US" dirty="0"/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620PD: YOSEMITE: A 3 arm double-blind randomized phase 2 study of gemcitabine, paclitaxel protein-bound particles for injectable suspension, and placebo (GAP) versus gemcitabine, paclitaxel protein-bound particles for injectable suspension and either 1 or 2 truncated courses of demcizumab (GAD) – </a:t>
            </a:r>
            <a:r>
              <a:rPr lang="en-GB" dirty="0" err="1" smtClean="0"/>
              <a:t>Cubillo</a:t>
            </a:r>
            <a:r>
              <a:rPr lang="en-GB" dirty="0" smtClean="0"/>
              <a:t> </a:t>
            </a:r>
            <a:r>
              <a:rPr lang="en-GB" dirty="0" err="1" smtClean="0"/>
              <a:t>Gracian</a:t>
            </a:r>
            <a:r>
              <a:rPr lang="en-GB" dirty="0" smtClean="0"/>
              <a:t> A, et al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4050994" y="14517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PFS*</a:t>
            </a:r>
            <a:endParaRPr lang="en-US" b="1" dirty="0">
              <a:solidFill>
                <a:srgbClr val="4D4D4D"/>
              </a:solidFill>
            </a:endParaRPr>
          </a:p>
        </p:txBody>
      </p:sp>
      <p:graphicFrame>
        <p:nvGraphicFramePr>
          <p:cNvPr id="89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6503704"/>
              </p:ext>
            </p:extLst>
          </p:nvPr>
        </p:nvGraphicFramePr>
        <p:xfrm>
          <a:off x="367506" y="5136265"/>
          <a:ext cx="8422812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3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9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9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OS*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 1: Placebo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Arms 2/3: Demcizumab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Median, months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NR (8.97, NR)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13.2 (9.79, 16.53)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(95%CI); p-value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1.018 (0.616, 1.683); 0.9443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1476816" y="1432337"/>
            <a:ext cx="7160571" cy="3658116"/>
            <a:chOff x="1859604" y="1256487"/>
            <a:chExt cx="7160571" cy="3658116"/>
          </a:xfrm>
        </p:grpSpPr>
        <p:grpSp>
          <p:nvGrpSpPr>
            <p:cNvPr id="91" name="Group 90"/>
            <p:cNvGrpSpPr/>
            <p:nvPr/>
          </p:nvGrpSpPr>
          <p:grpSpPr>
            <a:xfrm>
              <a:off x="1859604" y="1256487"/>
              <a:ext cx="5444270" cy="3658116"/>
              <a:chOff x="2129315" y="2287574"/>
              <a:chExt cx="4543031" cy="2545169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2614623" y="2396465"/>
                <a:ext cx="3906738" cy="2129720"/>
                <a:chOff x="836615" y="2448719"/>
                <a:chExt cx="3906738" cy="2129720"/>
              </a:xfrm>
            </p:grpSpPr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>
                  <a:off x="925516" y="2448720"/>
                  <a:ext cx="3812779" cy="2079281"/>
                </a:xfrm>
                <a:custGeom>
                  <a:avLst/>
                  <a:gdLst>
                    <a:gd name="T0" fmla="*/ 0 w 2091"/>
                    <a:gd name="T1" fmla="*/ 0 h 1310"/>
                    <a:gd name="T2" fmla="*/ 0 w 2091"/>
                    <a:gd name="T3" fmla="*/ 1310 h 1310"/>
                    <a:gd name="T4" fmla="*/ 2091 w 2091"/>
                    <a:gd name="T5" fmla="*/ 1310 h 1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91" h="1310">
                      <a:moveTo>
                        <a:pt x="0" y="0"/>
                      </a:moveTo>
                      <a:lnTo>
                        <a:pt x="0" y="1310"/>
                      </a:lnTo>
                      <a:lnTo>
                        <a:pt x="2091" y="131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Line 6"/>
                <p:cNvSpPr>
                  <a:spLocks noChangeShapeType="1"/>
                </p:cNvSpPr>
                <p:nvPr/>
              </p:nvSpPr>
              <p:spPr bwMode="auto">
                <a:xfrm>
                  <a:off x="836615" y="2448719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Line 7"/>
                <p:cNvSpPr>
                  <a:spLocks noChangeShapeType="1"/>
                </p:cNvSpPr>
                <p:nvPr/>
              </p:nvSpPr>
              <p:spPr bwMode="auto">
                <a:xfrm>
                  <a:off x="836615" y="284304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9" name="Line 8"/>
                <p:cNvSpPr>
                  <a:spLocks noChangeShapeType="1"/>
                </p:cNvSpPr>
                <p:nvPr/>
              </p:nvSpPr>
              <p:spPr bwMode="auto">
                <a:xfrm>
                  <a:off x="836615" y="3228723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Line 9"/>
                <p:cNvSpPr>
                  <a:spLocks noChangeShapeType="1"/>
                </p:cNvSpPr>
                <p:nvPr/>
              </p:nvSpPr>
              <p:spPr bwMode="auto">
                <a:xfrm>
                  <a:off x="836615" y="3627365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" name="Line 10"/>
                <p:cNvSpPr>
                  <a:spLocks noChangeShapeType="1"/>
                </p:cNvSpPr>
                <p:nvPr/>
              </p:nvSpPr>
              <p:spPr bwMode="auto">
                <a:xfrm>
                  <a:off x="836615" y="4017368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Line 11"/>
                <p:cNvSpPr>
                  <a:spLocks noChangeShapeType="1"/>
                </p:cNvSpPr>
                <p:nvPr/>
              </p:nvSpPr>
              <p:spPr bwMode="auto">
                <a:xfrm>
                  <a:off x="836615" y="441169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Line 12"/>
                <p:cNvSpPr>
                  <a:spLocks noChangeShapeType="1"/>
                </p:cNvSpPr>
                <p:nvPr/>
              </p:nvSpPr>
              <p:spPr bwMode="auto">
                <a:xfrm>
                  <a:off x="3546794" y="4528344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Line 13"/>
                <p:cNvSpPr>
                  <a:spLocks noChangeShapeType="1"/>
                </p:cNvSpPr>
                <p:nvPr/>
              </p:nvSpPr>
              <p:spPr bwMode="auto">
                <a:xfrm>
                  <a:off x="2927385" y="4528344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Line 14"/>
                <p:cNvSpPr>
                  <a:spLocks noChangeShapeType="1"/>
                </p:cNvSpPr>
                <p:nvPr/>
              </p:nvSpPr>
              <p:spPr bwMode="auto">
                <a:xfrm>
                  <a:off x="4146131" y="4528344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Line 17"/>
                <p:cNvSpPr>
                  <a:spLocks noChangeShapeType="1"/>
                </p:cNvSpPr>
                <p:nvPr/>
              </p:nvSpPr>
              <p:spPr bwMode="auto">
                <a:xfrm>
                  <a:off x="4743353" y="4528344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Line 19"/>
                <p:cNvSpPr>
                  <a:spLocks noChangeShapeType="1"/>
                </p:cNvSpPr>
                <p:nvPr/>
              </p:nvSpPr>
              <p:spPr bwMode="auto">
                <a:xfrm>
                  <a:off x="1728575" y="4528344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Line 21"/>
                <p:cNvSpPr>
                  <a:spLocks noChangeShapeType="1"/>
                </p:cNvSpPr>
                <p:nvPr/>
              </p:nvSpPr>
              <p:spPr bwMode="auto">
                <a:xfrm>
                  <a:off x="1128019" y="4528344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Line 13"/>
                <p:cNvSpPr>
                  <a:spLocks noChangeShapeType="1"/>
                </p:cNvSpPr>
                <p:nvPr/>
              </p:nvSpPr>
              <p:spPr bwMode="auto">
                <a:xfrm>
                  <a:off x="2341432" y="4526516"/>
                  <a:ext cx="0" cy="5009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 rot="16200000">
                <a:off x="1860420" y="3263065"/>
                <a:ext cx="772996" cy="231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Probability, %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250073" y="4640018"/>
                <a:ext cx="926505" cy="19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Time, months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129315" y="2287574"/>
                <a:ext cx="485933" cy="2133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223244" y="2683450"/>
                <a:ext cx="392007" cy="2133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223244" y="3068947"/>
                <a:ext cx="392007" cy="2133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23244" y="3467405"/>
                <a:ext cx="392007" cy="2133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223244" y="3857222"/>
                <a:ext cx="392007" cy="2133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317173" y="4251359"/>
                <a:ext cx="298082" cy="2133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761841" y="4502581"/>
                <a:ext cx="298081" cy="21332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395925" y="4502581"/>
                <a:ext cx="224992" cy="19272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043672" y="4522748"/>
                <a:ext cx="204226" cy="21332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589166" y="4502581"/>
                <a:ext cx="224992" cy="19272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182594" y="4502581"/>
                <a:ext cx="295887" cy="19272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5774774" y="4502581"/>
                <a:ext cx="295887" cy="19272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6376459" y="4502581"/>
                <a:ext cx="295887" cy="19272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003215" y="4500752"/>
                <a:ext cx="224992" cy="192725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5829485" y="1399871"/>
              <a:ext cx="31906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rgbClr val="4D4D4D"/>
                  </a:solidFill>
                </a:rPr>
                <a:t>Demcizumab vs. placebo</a:t>
              </a:r>
            </a:p>
            <a:p>
              <a:r>
                <a:rPr lang="en-US" sz="1000" dirty="0" smtClean="0">
                  <a:solidFill>
                    <a:srgbClr val="4D4D4D"/>
                  </a:solidFill>
                </a:rPr>
                <a:t>HR 0.930</a:t>
              </a:r>
            </a:p>
            <a:p>
              <a:r>
                <a:rPr lang="en-US" sz="1000" dirty="0" smtClean="0">
                  <a:solidFill>
                    <a:srgbClr val="4D4D4D"/>
                  </a:solidFill>
                </a:rPr>
                <a:t>(95%CI 0.630, 1.375)</a:t>
              </a:r>
            </a:p>
            <a:p>
              <a:r>
                <a:rPr lang="en-US" sz="1000" dirty="0" smtClean="0">
                  <a:solidFill>
                    <a:srgbClr val="4D4D4D"/>
                  </a:solidFill>
                </a:rPr>
                <a:t>Log-rank p-value: 0.7158</a:t>
              </a:r>
            </a:p>
            <a:p>
              <a:endParaRPr lang="en-US" sz="1000" dirty="0">
                <a:solidFill>
                  <a:srgbClr val="4D4D4D"/>
                </a:solidFill>
              </a:endParaRPr>
            </a:p>
            <a:p>
              <a:r>
                <a:rPr lang="en-US" sz="1000" b="1" dirty="0" err="1" smtClean="0">
                  <a:solidFill>
                    <a:srgbClr val="4D4D4D"/>
                  </a:solidFill>
                </a:rPr>
                <a:t>mPFS</a:t>
              </a:r>
              <a:r>
                <a:rPr lang="en-US" sz="1000" b="1" dirty="0" smtClean="0">
                  <a:solidFill>
                    <a:srgbClr val="4D4D4D"/>
                  </a:solidFill>
                </a:rPr>
                <a:t>, months (95%CI)</a:t>
              </a:r>
            </a:p>
            <a:p>
              <a:pPr>
                <a:tabLst>
                  <a:tab pos="900113" algn="l"/>
                </a:tabLst>
              </a:pPr>
              <a:r>
                <a:rPr lang="en-US" sz="1000" dirty="0" smtClean="0">
                  <a:solidFill>
                    <a:srgbClr val="4D4D4D"/>
                  </a:solidFill>
                </a:rPr>
                <a:t>Demcizumab	5.52 (4.17, 7.39)</a:t>
              </a:r>
            </a:p>
            <a:p>
              <a:pPr>
                <a:tabLst>
                  <a:tab pos="900113" algn="l"/>
                </a:tabLst>
              </a:pPr>
              <a:r>
                <a:rPr lang="en-US" sz="1000" dirty="0" smtClean="0">
                  <a:solidFill>
                    <a:srgbClr val="4D4D4D"/>
                  </a:solidFill>
                </a:rPr>
                <a:t>Placebo	5.49 (3.81, 7.36)</a:t>
              </a:r>
            </a:p>
            <a:p>
              <a:endParaRPr lang="en-GB" sz="1000" dirty="0">
                <a:solidFill>
                  <a:srgbClr val="4D4D4D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895402" y="3935722"/>
              <a:ext cx="20505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4D4D4D"/>
                  </a:solidFill>
                </a:rPr>
                <a:t>Arm 1. </a:t>
              </a:r>
              <a:r>
                <a:rPr lang="en-US" sz="1000" dirty="0" smtClean="0">
                  <a:solidFill>
                    <a:srgbClr val="4D4D4D"/>
                  </a:solidFill>
                </a:rPr>
                <a:t>Placebo (n=68) </a:t>
              </a:r>
            </a:p>
            <a:p>
              <a:r>
                <a:rPr lang="en-US" sz="1000" dirty="0" smtClean="0">
                  <a:solidFill>
                    <a:srgbClr val="4D4D4D"/>
                  </a:solidFill>
                </a:rPr>
                <a:t>Arms </a:t>
              </a:r>
              <a:r>
                <a:rPr lang="en-US" sz="1000" dirty="0">
                  <a:solidFill>
                    <a:srgbClr val="4D4D4D"/>
                  </a:solidFill>
                </a:rPr>
                <a:t>2/3: </a:t>
              </a:r>
              <a:r>
                <a:rPr lang="en-US" sz="1000" dirty="0" smtClean="0">
                  <a:solidFill>
                    <a:srgbClr val="4D4D4D"/>
                  </a:solidFill>
                </a:rPr>
                <a:t>Demcizumab (n=136) </a:t>
              </a:r>
              <a:endParaRPr lang="en-GB" sz="1000" dirty="0">
                <a:solidFill>
                  <a:srgbClr val="4D4D4D"/>
                </a:solidFill>
              </a:endParaRPr>
            </a:p>
          </p:txBody>
        </p:sp>
        <p:sp>
          <p:nvSpPr>
            <p:cNvPr id="94" name="Freeform 2"/>
            <p:cNvSpPr>
              <a:spLocks/>
            </p:cNvSpPr>
            <p:nvPr/>
          </p:nvSpPr>
          <p:spPr bwMode="auto">
            <a:xfrm>
              <a:off x="2763389" y="1394585"/>
              <a:ext cx="3996000" cy="2772000"/>
            </a:xfrm>
            <a:custGeom>
              <a:avLst/>
              <a:gdLst>
                <a:gd name="T0" fmla="*/ 279 w 311"/>
                <a:gd name="T1" fmla="*/ 219 h 219"/>
                <a:gd name="T2" fmla="*/ 266 w 311"/>
                <a:gd name="T3" fmla="*/ 212 h 219"/>
                <a:gd name="T4" fmla="*/ 237 w 311"/>
                <a:gd name="T5" fmla="*/ 204 h 219"/>
                <a:gd name="T6" fmla="*/ 210 w 311"/>
                <a:gd name="T7" fmla="*/ 198 h 219"/>
                <a:gd name="T8" fmla="*/ 184 w 311"/>
                <a:gd name="T9" fmla="*/ 191 h 219"/>
                <a:gd name="T10" fmla="*/ 181 w 311"/>
                <a:gd name="T11" fmla="*/ 187 h 219"/>
                <a:gd name="T12" fmla="*/ 178 w 311"/>
                <a:gd name="T13" fmla="*/ 177 h 219"/>
                <a:gd name="T14" fmla="*/ 174 w 311"/>
                <a:gd name="T15" fmla="*/ 169 h 219"/>
                <a:gd name="T16" fmla="*/ 173 w 311"/>
                <a:gd name="T17" fmla="*/ 158 h 219"/>
                <a:gd name="T18" fmla="*/ 170 w 311"/>
                <a:gd name="T19" fmla="*/ 148 h 219"/>
                <a:gd name="T20" fmla="*/ 157 w 311"/>
                <a:gd name="T21" fmla="*/ 145 h 219"/>
                <a:gd name="T22" fmla="*/ 148 w 311"/>
                <a:gd name="T23" fmla="*/ 141 h 219"/>
                <a:gd name="T24" fmla="*/ 139 w 311"/>
                <a:gd name="T25" fmla="*/ 137 h 219"/>
                <a:gd name="T26" fmla="*/ 123 w 311"/>
                <a:gd name="T27" fmla="*/ 128 h 219"/>
                <a:gd name="T28" fmla="*/ 107 w 311"/>
                <a:gd name="T29" fmla="*/ 122 h 219"/>
                <a:gd name="T30" fmla="*/ 105 w 311"/>
                <a:gd name="T31" fmla="*/ 112 h 219"/>
                <a:gd name="T32" fmla="*/ 102 w 311"/>
                <a:gd name="T33" fmla="*/ 105 h 219"/>
                <a:gd name="T34" fmla="*/ 84 w 311"/>
                <a:gd name="T35" fmla="*/ 94 h 219"/>
                <a:gd name="T36" fmla="*/ 75 w 311"/>
                <a:gd name="T37" fmla="*/ 92 h 219"/>
                <a:gd name="T38" fmla="*/ 72 w 311"/>
                <a:gd name="T39" fmla="*/ 88 h 219"/>
                <a:gd name="T40" fmla="*/ 67 w 311"/>
                <a:gd name="T41" fmla="*/ 79 h 219"/>
                <a:gd name="T42" fmla="*/ 66 w 311"/>
                <a:gd name="T43" fmla="*/ 67 h 219"/>
                <a:gd name="T44" fmla="*/ 59 w 311"/>
                <a:gd name="T45" fmla="*/ 59 h 219"/>
                <a:gd name="T46" fmla="*/ 55 w 311"/>
                <a:gd name="T47" fmla="*/ 58 h 219"/>
                <a:gd name="T48" fmla="*/ 52 w 311"/>
                <a:gd name="T49" fmla="*/ 56 h 219"/>
                <a:gd name="T50" fmla="*/ 47 w 311"/>
                <a:gd name="T51" fmla="*/ 53 h 219"/>
                <a:gd name="T52" fmla="*/ 43 w 311"/>
                <a:gd name="T53" fmla="*/ 47 h 219"/>
                <a:gd name="T54" fmla="*/ 39 w 311"/>
                <a:gd name="T55" fmla="*/ 44 h 219"/>
                <a:gd name="T56" fmla="*/ 37 w 311"/>
                <a:gd name="T57" fmla="*/ 31 h 219"/>
                <a:gd name="T58" fmla="*/ 35 w 311"/>
                <a:gd name="T59" fmla="*/ 26 h 219"/>
                <a:gd name="T60" fmla="*/ 33 w 311"/>
                <a:gd name="T61" fmla="*/ 17 h 219"/>
                <a:gd name="T62" fmla="*/ 23 w 311"/>
                <a:gd name="T63" fmla="*/ 14 h 219"/>
                <a:gd name="T64" fmla="*/ 20 w 311"/>
                <a:gd name="T65" fmla="*/ 9 h 219"/>
                <a:gd name="T66" fmla="*/ 17 w 311"/>
                <a:gd name="T67" fmla="*/ 7 h 219"/>
                <a:gd name="T68" fmla="*/ 14 w 311"/>
                <a:gd name="T69" fmla="*/ 6 h 219"/>
                <a:gd name="T70" fmla="*/ 11 w 311"/>
                <a:gd name="T71" fmla="*/ 4 h 219"/>
                <a:gd name="T72" fmla="*/ 9 w 311"/>
                <a:gd name="T73" fmla="*/ 2 h 219"/>
                <a:gd name="T74" fmla="*/ 0 w 311"/>
                <a:gd name="T7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219">
                  <a:moveTo>
                    <a:pt x="311" y="219"/>
                  </a:moveTo>
                  <a:lnTo>
                    <a:pt x="279" y="219"/>
                  </a:lnTo>
                  <a:lnTo>
                    <a:pt x="279" y="212"/>
                  </a:lnTo>
                  <a:lnTo>
                    <a:pt x="266" y="212"/>
                  </a:lnTo>
                  <a:lnTo>
                    <a:pt x="266" y="204"/>
                  </a:lnTo>
                  <a:lnTo>
                    <a:pt x="237" y="204"/>
                  </a:lnTo>
                  <a:lnTo>
                    <a:pt x="237" y="198"/>
                  </a:lnTo>
                  <a:lnTo>
                    <a:pt x="210" y="198"/>
                  </a:lnTo>
                  <a:lnTo>
                    <a:pt x="210" y="191"/>
                  </a:lnTo>
                  <a:lnTo>
                    <a:pt x="184" y="191"/>
                  </a:lnTo>
                  <a:lnTo>
                    <a:pt x="184" y="187"/>
                  </a:lnTo>
                  <a:lnTo>
                    <a:pt x="181" y="187"/>
                  </a:lnTo>
                  <a:lnTo>
                    <a:pt x="181" y="177"/>
                  </a:lnTo>
                  <a:lnTo>
                    <a:pt x="178" y="177"/>
                  </a:lnTo>
                  <a:lnTo>
                    <a:pt x="178" y="169"/>
                  </a:lnTo>
                  <a:lnTo>
                    <a:pt x="174" y="169"/>
                  </a:lnTo>
                  <a:lnTo>
                    <a:pt x="174" y="158"/>
                  </a:lnTo>
                  <a:lnTo>
                    <a:pt x="173" y="158"/>
                  </a:lnTo>
                  <a:lnTo>
                    <a:pt x="173" y="148"/>
                  </a:lnTo>
                  <a:lnTo>
                    <a:pt x="170" y="148"/>
                  </a:lnTo>
                  <a:lnTo>
                    <a:pt x="170" y="145"/>
                  </a:lnTo>
                  <a:lnTo>
                    <a:pt x="157" y="145"/>
                  </a:lnTo>
                  <a:lnTo>
                    <a:pt x="157" y="141"/>
                  </a:lnTo>
                  <a:lnTo>
                    <a:pt x="148" y="141"/>
                  </a:lnTo>
                  <a:lnTo>
                    <a:pt x="148" y="137"/>
                  </a:lnTo>
                  <a:lnTo>
                    <a:pt x="139" y="137"/>
                  </a:lnTo>
                  <a:lnTo>
                    <a:pt x="139" y="128"/>
                  </a:lnTo>
                  <a:lnTo>
                    <a:pt x="123" y="128"/>
                  </a:lnTo>
                  <a:lnTo>
                    <a:pt x="123" y="122"/>
                  </a:lnTo>
                  <a:lnTo>
                    <a:pt x="107" y="122"/>
                  </a:lnTo>
                  <a:lnTo>
                    <a:pt x="107" y="112"/>
                  </a:lnTo>
                  <a:lnTo>
                    <a:pt x="105" y="112"/>
                  </a:lnTo>
                  <a:lnTo>
                    <a:pt x="105" y="105"/>
                  </a:lnTo>
                  <a:lnTo>
                    <a:pt x="102" y="105"/>
                  </a:lnTo>
                  <a:lnTo>
                    <a:pt x="102" y="94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75" y="92"/>
                  </a:lnTo>
                  <a:lnTo>
                    <a:pt x="75" y="88"/>
                  </a:lnTo>
                  <a:lnTo>
                    <a:pt x="72" y="88"/>
                  </a:lnTo>
                  <a:lnTo>
                    <a:pt x="72" y="79"/>
                  </a:lnTo>
                  <a:lnTo>
                    <a:pt x="67" y="79"/>
                  </a:lnTo>
                  <a:lnTo>
                    <a:pt x="67" y="67"/>
                  </a:lnTo>
                  <a:lnTo>
                    <a:pt x="66" y="67"/>
                  </a:lnTo>
                  <a:lnTo>
                    <a:pt x="66" y="59"/>
                  </a:lnTo>
                  <a:lnTo>
                    <a:pt x="59" y="59"/>
                  </a:lnTo>
                  <a:lnTo>
                    <a:pt x="59" y="58"/>
                  </a:lnTo>
                  <a:lnTo>
                    <a:pt x="55" y="58"/>
                  </a:lnTo>
                  <a:lnTo>
                    <a:pt x="55" y="56"/>
                  </a:lnTo>
                  <a:lnTo>
                    <a:pt x="52" y="56"/>
                  </a:lnTo>
                  <a:lnTo>
                    <a:pt x="52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39" y="44"/>
                  </a:lnTo>
                  <a:lnTo>
                    <a:pt x="39" y="31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23" y="14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728581" y="4135777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456971" y="3788312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5388370" y="3788312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023892" y="3593849"/>
              <a:ext cx="61616" cy="61616"/>
            </a:xfrm>
            <a:prstGeom prst="ellipse">
              <a:avLst/>
            </a:prstGeom>
            <a:solidFill>
              <a:srgbClr val="E75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958930" y="3337770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4880633" y="3191253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4685050" y="3159799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4578416" y="3094008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434991" y="2996101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4336852" y="2983505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4105334" y="2876394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4092112" y="2795192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3906480" y="2555815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3594979" y="2316438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594979" y="2259042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594979" y="2201646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3510092" y="2113442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3266639" y="1947969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3250634" y="1782857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3187055" y="1617745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3192194" y="1568925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3155045" y="1546535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096752" y="1540003"/>
              <a:ext cx="61616" cy="616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8" name="Freeform 3"/>
            <p:cNvSpPr>
              <a:spLocks/>
            </p:cNvSpPr>
            <p:nvPr/>
          </p:nvSpPr>
          <p:spPr bwMode="auto">
            <a:xfrm>
              <a:off x="2763389" y="1394585"/>
              <a:ext cx="3996000" cy="2854371"/>
            </a:xfrm>
            <a:custGeom>
              <a:avLst/>
              <a:gdLst>
                <a:gd name="T0" fmla="*/ 310 w 310"/>
                <a:gd name="T1" fmla="*/ 225 h 225"/>
                <a:gd name="T2" fmla="*/ 310 w 310"/>
                <a:gd name="T3" fmla="*/ 207 h 225"/>
                <a:gd name="T4" fmla="*/ 276 w 310"/>
                <a:gd name="T5" fmla="*/ 207 h 225"/>
                <a:gd name="T6" fmla="*/ 276 w 310"/>
                <a:gd name="T7" fmla="*/ 189 h 225"/>
                <a:gd name="T8" fmla="*/ 215 w 310"/>
                <a:gd name="T9" fmla="*/ 189 h 225"/>
                <a:gd name="T10" fmla="*/ 215 w 310"/>
                <a:gd name="T11" fmla="*/ 177 h 225"/>
                <a:gd name="T12" fmla="*/ 173 w 310"/>
                <a:gd name="T13" fmla="*/ 177 h 225"/>
                <a:gd name="T14" fmla="*/ 173 w 310"/>
                <a:gd name="T15" fmla="*/ 170 h 225"/>
                <a:gd name="T16" fmla="*/ 159 w 310"/>
                <a:gd name="T17" fmla="*/ 170 h 225"/>
                <a:gd name="T18" fmla="*/ 159 w 310"/>
                <a:gd name="T19" fmla="*/ 162 h 225"/>
                <a:gd name="T20" fmla="*/ 148 w 310"/>
                <a:gd name="T21" fmla="*/ 162 h 225"/>
                <a:gd name="T22" fmla="*/ 148 w 310"/>
                <a:gd name="T23" fmla="*/ 155 h 225"/>
                <a:gd name="T24" fmla="*/ 140 w 310"/>
                <a:gd name="T25" fmla="*/ 155 h 225"/>
                <a:gd name="T26" fmla="*/ 140 w 310"/>
                <a:gd name="T27" fmla="*/ 148 h 225"/>
                <a:gd name="T28" fmla="*/ 139 w 310"/>
                <a:gd name="T29" fmla="*/ 148 h 225"/>
                <a:gd name="T30" fmla="*/ 139 w 310"/>
                <a:gd name="T31" fmla="*/ 142 h 225"/>
                <a:gd name="T32" fmla="*/ 117 w 310"/>
                <a:gd name="T33" fmla="*/ 142 h 225"/>
                <a:gd name="T34" fmla="*/ 117 w 310"/>
                <a:gd name="T35" fmla="*/ 135 h 225"/>
                <a:gd name="T36" fmla="*/ 108 w 310"/>
                <a:gd name="T37" fmla="*/ 135 h 225"/>
                <a:gd name="T38" fmla="*/ 108 w 310"/>
                <a:gd name="T39" fmla="*/ 131 h 225"/>
                <a:gd name="T40" fmla="*/ 107 w 310"/>
                <a:gd name="T41" fmla="*/ 131 h 225"/>
                <a:gd name="T42" fmla="*/ 107 w 310"/>
                <a:gd name="T43" fmla="*/ 126 h 225"/>
                <a:gd name="T44" fmla="*/ 105 w 310"/>
                <a:gd name="T45" fmla="*/ 126 h 225"/>
                <a:gd name="T46" fmla="*/ 105 w 310"/>
                <a:gd name="T47" fmla="*/ 115 h 225"/>
                <a:gd name="T48" fmla="*/ 103 w 310"/>
                <a:gd name="T49" fmla="*/ 115 h 225"/>
                <a:gd name="T50" fmla="*/ 103 w 310"/>
                <a:gd name="T51" fmla="*/ 105 h 225"/>
                <a:gd name="T52" fmla="*/ 93 w 310"/>
                <a:gd name="T53" fmla="*/ 105 h 225"/>
                <a:gd name="T54" fmla="*/ 93 w 310"/>
                <a:gd name="T55" fmla="*/ 100 h 225"/>
                <a:gd name="T56" fmla="*/ 89 w 310"/>
                <a:gd name="T57" fmla="*/ 100 h 225"/>
                <a:gd name="T58" fmla="*/ 89 w 310"/>
                <a:gd name="T59" fmla="*/ 96 h 225"/>
                <a:gd name="T60" fmla="*/ 82 w 310"/>
                <a:gd name="T61" fmla="*/ 96 h 225"/>
                <a:gd name="T62" fmla="*/ 82 w 310"/>
                <a:gd name="T63" fmla="*/ 91 h 225"/>
                <a:gd name="T64" fmla="*/ 82 w 310"/>
                <a:gd name="T65" fmla="*/ 97 h 225"/>
                <a:gd name="T66" fmla="*/ 82 w 310"/>
                <a:gd name="T67" fmla="*/ 92 h 225"/>
                <a:gd name="T68" fmla="*/ 76 w 310"/>
                <a:gd name="T69" fmla="*/ 92 h 225"/>
                <a:gd name="T70" fmla="*/ 76 w 310"/>
                <a:gd name="T71" fmla="*/ 88 h 225"/>
                <a:gd name="T72" fmla="*/ 70 w 310"/>
                <a:gd name="T73" fmla="*/ 88 h 225"/>
                <a:gd name="T74" fmla="*/ 70 w 310"/>
                <a:gd name="T75" fmla="*/ 77 h 225"/>
                <a:gd name="T76" fmla="*/ 67 w 310"/>
                <a:gd name="T77" fmla="*/ 77 h 225"/>
                <a:gd name="T78" fmla="*/ 67 w 310"/>
                <a:gd name="T79" fmla="*/ 67 h 225"/>
                <a:gd name="T80" fmla="*/ 52 w 310"/>
                <a:gd name="T81" fmla="*/ 67 h 225"/>
                <a:gd name="T82" fmla="*/ 52 w 310"/>
                <a:gd name="T83" fmla="*/ 61 h 225"/>
                <a:gd name="T84" fmla="*/ 39 w 310"/>
                <a:gd name="T85" fmla="*/ 61 h 225"/>
                <a:gd name="T86" fmla="*/ 39 w 310"/>
                <a:gd name="T87" fmla="*/ 56 h 225"/>
                <a:gd name="T88" fmla="*/ 36 w 310"/>
                <a:gd name="T89" fmla="*/ 56 h 225"/>
                <a:gd name="T90" fmla="*/ 36 w 310"/>
                <a:gd name="T91" fmla="*/ 41 h 225"/>
                <a:gd name="T92" fmla="*/ 33 w 310"/>
                <a:gd name="T93" fmla="*/ 41 h 225"/>
                <a:gd name="T94" fmla="*/ 33 w 310"/>
                <a:gd name="T95" fmla="*/ 32 h 225"/>
                <a:gd name="T96" fmla="*/ 30 w 310"/>
                <a:gd name="T97" fmla="*/ 32 h 225"/>
                <a:gd name="T98" fmla="*/ 30 w 310"/>
                <a:gd name="T99" fmla="*/ 23 h 225"/>
                <a:gd name="T100" fmla="*/ 29 w 310"/>
                <a:gd name="T101" fmla="*/ 23 h 225"/>
                <a:gd name="T102" fmla="*/ 29 w 310"/>
                <a:gd name="T103" fmla="*/ 20 h 225"/>
                <a:gd name="T104" fmla="*/ 27 w 310"/>
                <a:gd name="T105" fmla="*/ 20 h 225"/>
                <a:gd name="T106" fmla="*/ 27 w 310"/>
                <a:gd name="T107" fmla="*/ 17 h 225"/>
                <a:gd name="T108" fmla="*/ 24 w 310"/>
                <a:gd name="T109" fmla="*/ 17 h 225"/>
                <a:gd name="T110" fmla="*/ 24 w 310"/>
                <a:gd name="T111" fmla="*/ 12 h 225"/>
                <a:gd name="T112" fmla="*/ 20 w 310"/>
                <a:gd name="T113" fmla="*/ 12 h 225"/>
                <a:gd name="T114" fmla="*/ 20 w 310"/>
                <a:gd name="T115" fmla="*/ 9 h 225"/>
                <a:gd name="T116" fmla="*/ 17 w 310"/>
                <a:gd name="T117" fmla="*/ 9 h 225"/>
                <a:gd name="T118" fmla="*/ 17 w 310"/>
                <a:gd name="T119" fmla="*/ 4 h 225"/>
                <a:gd name="T120" fmla="*/ 12 w 310"/>
                <a:gd name="T121" fmla="*/ 4 h 225"/>
                <a:gd name="T122" fmla="*/ 12 w 310"/>
                <a:gd name="T123" fmla="*/ 0 h 225"/>
                <a:gd name="T124" fmla="*/ 0 w 310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" h="225">
                  <a:moveTo>
                    <a:pt x="310" y="225"/>
                  </a:moveTo>
                  <a:lnTo>
                    <a:pt x="310" y="207"/>
                  </a:lnTo>
                  <a:lnTo>
                    <a:pt x="276" y="207"/>
                  </a:lnTo>
                  <a:lnTo>
                    <a:pt x="276" y="189"/>
                  </a:lnTo>
                  <a:lnTo>
                    <a:pt x="215" y="189"/>
                  </a:lnTo>
                  <a:lnTo>
                    <a:pt x="215" y="177"/>
                  </a:lnTo>
                  <a:lnTo>
                    <a:pt x="173" y="177"/>
                  </a:lnTo>
                  <a:lnTo>
                    <a:pt x="173" y="170"/>
                  </a:lnTo>
                  <a:lnTo>
                    <a:pt x="159" y="170"/>
                  </a:lnTo>
                  <a:lnTo>
                    <a:pt x="159" y="162"/>
                  </a:lnTo>
                  <a:lnTo>
                    <a:pt x="148" y="162"/>
                  </a:lnTo>
                  <a:lnTo>
                    <a:pt x="148" y="155"/>
                  </a:lnTo>
                  <a:lnTo>
                    <a:pt x="140" y="155"/>
                  </a:lnTo>
                  <a:lnTo>
                    <a:pt x="140" y="148"/>
                  </a:lnTo>
                  <a:lnTo>
                    <a:pt x="139" y="148"/>
                  </a:lnTo>
                  <a:lnTo>
                    <a:pt x="139" y="142"/>
                  </a:lnTo>
                  <a:lnTo>
                    <a:pt x="117" y="142"/>
                  </a:lnTo>
                  <a:lnTo>
                    <a:pt x="117" y="135"/>
                  </a:lnTo>
                  <a:lnTo>
                    <a:pt x="108" y="135"/>
                  </a:lnTo>
                  <a:lnTo>
                    <a:pt x="108" y="131"/>
                  </a:lnTo>
                  <a:lnTo>
                    <a:pt x="107" y="131"/>
                  </a:lnTo>
                  <a:lnTo>
                    <a:pt x="107" y="126"/>
                  </a:lnTo>
                  <a:lnTo>
                    <a:pt x="105" y="126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3" y="105"/>
                  </a:lnTo>
                  <a:lnTo>
                    <a:pt x="93" y="105"/>
                  </a:lnTo>
                  <a:lnTo>
                    <a:pt x="93" y="100"/>
                  </a:lnTo>
                  <a:lnTo>
                    <a:pt x="89" y="100"/>
                  </a:lnTo>
                  <a:lnTo>
                    <a:pt x="89" y="96"/>
                  </a:lnTo>
                  <a:lnTo>
                    <a:pt x="82" y="96"/>
                  </a:lnTo>
                  <a:lnTo>
                    <a:pt x="82" y="91"/>
                  </a:lnTo>
                  <a:lnTo>
                    <a:pt x="82" y="97"/>
                  </a:lnTo>
                  <a:lnTo>
                    <a:pt x="82" y="92"/>
                  </a:lnTo>
                  <a:lnTo>
                    <a:pt x="76" y="92"/>
                  </a:lnTo>
                  <a:lnTo>
                    <a:pt x="76" y="88"/>
                  </a:lnTo>
                  <a:lnTo>
                    <a:pt x="70" y="88"/>
                  </a:lnTo>
                  <a:lnTo>
                    <a:pt x="70" y="77"/>
                  </a:lnTo>
                  <a:lnTo>
                    <a:pt x="67" y="77"/>
                  </a:lnTo>
                  <a:lnTo>
                    <a:pt x="67" y="67"/>
                  </a:lnTo>
                  <a:lnTo>
                    <a:pt x="52" y="67"/>
                  </a:lnTo>
                  <a:lnTo>
                    <a:pt x="52" y="61"/>
                  </a:lnTo>
                  <a:lnTo>
                    <a:pt x="39" y="61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6" y="41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19" name="Isosceles Triangle 118"/>
            <p:cNvSpPr>
              <a:spLocks noChangeAspect="1"/>
            </p:cNvSpPr>
            <p:nvPr/>
          </p:nvSpPr>
          <p:spPr>
            <a:xfrm>
              <a:off x="6119351" y="3733732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0" name="Isosceles Triangle 119"/>
            <p:cNvSpPr>
              <a:spLocks noChangeAspect="1"/>
            </p:cNvSpPr>
            <p:nvPr/>
          </p:nvSpPr>
          <p:spPr>
            <a:xfrm>
              <a:off x="5395540" y="3593849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1" name="Isosceles Triangle 120"/>
            <p:cNvSpPr>
              <a:spLocks noChangeAspect="1"/>
            </p:cNvSpPr>
            <p:nvPr/>
          </p:nvSpPr>
          <p:spPr>
            <a:xfrm>
              <a:off x="5000254" y="3593849"/>
              <a:ext cx="108892" cy="9387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2" name="Isosceles Triangle 121"/>
            <p:cNvSpPr>
              <a:spLocks noChangeAspect="1"/>
            </p:cNvSpPr>
            <p:nvPr/>
          </p:nvSpPr>
          <p:spPr>
            <a:xfrm>
              <a:off x="4883526" y="3504190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3" name="Isosceles Triangle 122"/>
            <p:cNvSpPr>
              <a:spLocks noChangeAspect="1"/>
            </p:cNvSpPr>
            <p:nvPr/>
          </p:nvSpPr>
          <p:spPr>
            <a:xfrm>
              <a:off x="4486938" y="3141071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4" name="Isosceles Triangle 123"/>
            <p:cNvSpPr>
              <a:spLocks noChangeAspect="1"/>
            </p:cNvSpPr>
            <p:nvPr/>
          </p:nvSpPr>
          <p:spPr>
            <a:xfrm>
              <a:off x="4356907" y="3144316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5" name="Isosceles Triangle 124"/>
            <p:cNvSpPr>
              <a:spLocks noChangeAspect="1"/>
            </p:cNvSpPr>
            <p:nvPr/>
          </p:nvSpPr>
          <p:spPr>
            <a:xfrm>
              <a:off x="4117984" y="3032869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26" name="Isosceles Triangle 125"/>
            <p:cNvSpPr>
              <a:spLocks noChangeAspect="1"/>
            </p:cNvSpPr>
            <p:nvPr/>
          </p:nvSpPr>
          <p:spPr>
            <a:xfrm>
              <a:off x="2772308" y="1347648"/>
              <a:ext cx="108892" cy="93874"/>
            </a:xfrm>
            <a:prstGeom prst="triangle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713311" y="4063193"/>
              <a:ext cx="211434" cy="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>
            <a:xfrm>
              <a:off x="2713311" y="4232298"/>
              <a:ext cx="211434" cy="0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7297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222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PFS, ORR and OS were similar between Arm 1 vs. Arms 2/3 combined</a:t>
            </a:r>
          </a:p>
          <a:p>
            <a:r>
              <a:rPr lang="en-GB" b="1" dirty="0"/>
              <a:t>PFS, ORR and OS were also similar between each individual treatment arm</a:t>
            </a:r>
          </a:p>
          <a:p>
            <a:r>
              <a:rPr lang="en-GB" b="1" dirty="0"/>
              <a:t>The incidence of </a:t>
            </a:r>
            <a:r>
              <a:rPr lang="en-GB" b="1" dirty="0" smtClean="0"/>
              <a:t>grade </a:t>
            </a:r>
            <a:r>
              <a:rPr lang="en-GB" b="1" dirty="0"/>
              <a:t>≥3 heart failure and pulmonary hypertension were low and similar in all 3 treatment arms</a:t>
            </a:r>
          </a:p>
          <a:p>
            <a:r>
              <a:rPr lang="en-GB" b="1" dirty="0"/>
              <a:t>The incidence of </a:t>
            </a:r>
            <a:r>
              <a:rPr lang="en-GB" b="1" dirty="0" smtClean="0"/>
              <a:t>grade </a:t>
            </a:r>
            <a:r>
              <a:rPr lang="en-GB" b="1" dirty="0"/>
              <a:t>≥3 bleeding was higher in the demcizumab arms</a:t>
            </a:r>
            <a:r>
              <a:rPr lang="en-GB" b="1" baseline="30000" dirty="0"/>
              <a:t>#</a:t>
            </a:r>
            <a:endParaRPr lang="en-US" baseline="30000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6" y="6096000"/>
            <a:ext cx="4012142" cy="487363"/>
          </a:xfrm>
        </p:spPr>
        <p:txBody>
          <a:bodyPr/>
          <a:lstStyle/>
          <a:p>
            <a:r>
              <a:rPr lang="en-GB" spc="-20" dirty="0">
                <a:solidFill>
                  <a:schemeClr val="tx1"/>
                </a:solidFill>
                <a:latin typeface="Arial" charset="0"/>
                <a:cs typeface="Arial" charset="0"/>
              </a:rPr>
              <a:t>*The primary efficacy analyses compared Arm 1 vs. Arms 2 </a:t>
            </a:r>
            <a: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 </a:t>
            </a:r>
            <a:r>
              <a:rPr lang="en-GB" spc="-20" dirty="0">
                <a:solidFill>
                  <a:schemeClr val="tx1"/>
                </a:solidFill>
                <a:latin typeface="Arial" charset="0"/>
                <a:cs typeface="Arial" charset="0"/>
              </a:rPr>
              <a:t>3 </a:t>
            </a:r>
            <a: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combined; </a:t>
            </a:r>
            <a:r>
              <a:rPr lang="en-GB" spc="-2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†</a:t>
            </a:r>
            <a: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 + PR; </a:t>
            </a:r>
            <a:r>
              <a:rPr lang="en-GB" spc="-2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‡</a:t>
            </a:r>
            <a: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 + PR + SD; </a:t>
            </a:r>
            <a:r>
              <a:rPr lang="en-GB" b="1" spc="-20" baseline="30000" dirty="0" smtClean="0">
                <a:solidFill>
                  <a:schemeClr val="tx1"/>
                </a:solidFill>
              </a:rPr>
              <a:t>#</a:t>
            </a:r>
            <a:r>
              <a:rPr lang="en-GB" spc="-2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Data not shown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14801" y="6096000"/>
            <a:ext cx="4664076" cy="487363"/>
          </a:xfrm>
        </p:spPr>
        <p:txBody>
          <a:bodyPr/>
          <a:lstStyle/>
          <a:p>
            <a:r>
              <a:rPr lang="fr-FR" dirty="0" err="1"/>
              <a:t>Cubillo</a:t>
            </a:r>
            <a:r>
              <a:rPr lang="fr-FR" dirty="0"/>
              <a:t> Gracian </a:t>
            </a:r>
            <a:r>
              <a:rPr lang="fr-FR" dirty="0" smtClean="0"/>
              <a:t>A,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620PD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620PD: YOSEMITE: A 3 arm double-blind randomized phase 2 study of gemcitabine, paclitaxel protein-bound particles for injectable suspension, and placebo (GAP) versus gemcitabine, paclitaxel protein-bound particles for injectable suspension and either 1 or 2 truncated courses of demcizumab (GAD) – </a:t>
            </a:r>
            <a:r>
              <a:rPr lang="en-GB" dirty="0" err="1" smtClean="0"/>
              <a:t>Cubillo</a:t>
            </a:r>
            <a:r>
              <a:rPr lang="en-GB" dirty="0" smtClean="0"/>
              <a:t> </a:t>
            </a:r>
            <a:r>
              <a:rPr lang="en-GB" dirty="0" err="1" smtClean="0"/>
              <a:t>Gracian</a:t>
            </a:r>
            <a:r>
              <a:rPr lang="en-GB" dirty="0" smtClean="0"/>
              <a:t> A, et al</a:t>
            </a:r>
            <a:endParaRPr lang="en-GB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789267"/>
              </p:ext>
            </p:extLst>
          </p:nvPr>
        </p:nvGraphicFramePr>
        <p:xfrm>
          <a:off x="369888" y="1582624"/>
          <a:ext cx="8408988" cy="2709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9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8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BOR* (RECIST)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Arm 1: Placebo</a:t>
                      </a:r>
                      <a:b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(n=68)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Arms 2/3: Demcizumab (n=136)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+mn-cs"/>
                        </a:rPr>
                        <a:t>p-value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CR, 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PR, 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SD, 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PD, 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rate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 (%)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28 (41.2%)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45 (33.1%)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0.2815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Clinical benefit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‡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 (%)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48 (70.6%)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101 (74.3%)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0.5023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51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evaluate 2L eryaspase + CT in patients with metastatic pancreatic cancer </a:t>
            </a:r>
            <a:endParaRPr lang="en-US" dirty="0"/>
          </a:p>
          <a:p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621PD: </a:t>
            </a:r>
            <a:r>
              <a:rPr lang="en-GB" dirty="0"/>
              <a:t>A Phase 2b of eryaspase in combination with gemcitabine or FOLFOX as second-line therapy in patients with metastatic pancreatic adenocarcinoma (</a:t>
            </a:r>
            <a:r>
              <a:rPr lang="en-GB" dirty="0" smtClean="0"/>
              <a:t>NCT02195180) – </a:t>
            </a:r>
            <a:r>
              <a:rPr lang="en-GB" dirty="0" err="1" smtClean="0"/>
              <a:t>Hammel</a:t>
            </a:r>
            <a:r>
              <a:rPr lang="en-GB" dirty="0" smtClean="0"/>
              <a:t> P, et al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354586" cy="487363"/>
          </a:xfrm>
        </p:spPr>
        <p:txBody>
          <a:bodyPr/>
          <a:lstStyle/>
          <a:p>
            <a:r>
              <a:rPr lang="en-US" dirty="0" smtClean="0"/>
              <a:t>*Gemcitabine 1000 mg/m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30 min </a:t>
            </a:r>
            <a:r>
              <a:rPr lang="en-US" dirty="0" smtClean="0"/>
              <a:t>IV D1, 8, 15 </a:t>
            </a:r>
            <a:r>
              <a:rPr lang="en-US" dirty="0"/>
              <a:t>or mFOLFOX6 </a:t>
            </a:r>
            <a:r>
              <a:rPr lang="en-US" dirty="0" smtClean="0"/>
              <a:t>(oxaliplatin </a:t>
            </a:r>
            <a:r>
              <a:rPr lang="en-US" dirty="0"/>
              <a:t>85 mg/m</a:t>
            </a:r>
            <a:r>
              <a:rPr lang="en-US" baseline="30000" dirty="0"/>
              <a:t>2</a:t>
            </a:r>
            <a:r>
              <a:rPr lang="en-US" dirty="0"/>
              <a:t> IV </a:t>
            </a:r>
            <a:r>
              <a:rPr lang="en-US" dirty="0" smtClean="0"/>
              <a:t>D1, 15 + </a:t>
            </a:r>
            <a:r>
              <a:rPr lang="en-US" dirty="0"/>
              <a:t>leucovorin 200 mg/m</a:t>
            </a:r>
            <a:r>
              <a:rPr lang="en-US" baseline="30000" dirty="0"/>
              <a:t>2</a:t>
            </a:r>
            <a:r>
              <a:rPr lang="en-US" dirty="0"/>
              <a:t> IV </a:t>
            </a:r>
            <a:r>
              <a:rPr lang="en-US" dirty="0" smtClean="0"/>
              <a:t>D1,15 + 5FU </a:t>
            </a:r>
            <a:r>
              <a:rPr lang="en-US" dirty="0"/>
              <a:t>400 mg/m</a:t>
            </a:r>
            <a:r>
              <a:rPr lang="en-US" baseline="30000" dirty="0"/>
              <a:t>2</a:t>
            </a:r>
            <a:r>
              <a:rPr lang="en-US" dirty="0"/>
              <a:t> IV + </a:t>
            </a:r>
            <a:r>
              <a:rPr lang="en-US" dirty="0" smtClean="0"/>
              <a:t>5FU </a:t>
            </a:r>
            <a:r>
              <a:rPr lang="en-US" dirty="0"/>
              <a:t>2400 mg/m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D1, 15 CIV D1, 2 </a:t>
            </a:r>
            <a:r>
              <a:rPr lang="en-US" dirty="0"/>
              <a:t>and </a:t>
            </a:r>
            <a:r>
              <a:rPr lang="en-US" dirty="0" smtClean="0"/>
              <a:t>D15, 16)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Hammel</a:t>
            </a:r>
            <a:r>
              <a:rPr lang="en-US" dirty="0"/>
              <a:t> P,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en-US" dirty="0"/>
              <a:t>621PD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941537" y="3018672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2:1</a:t>
            </a:r>
            <a:endParaRPr lang="en-GB" altLang="zh-CN" sz="1600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34" name="AutoShape 15"/>
          <p:cNvCxnSpPr>
            <a:cxnSpLocks noChangeShapeType="1"/>
            <a:stCxn id="33" idx="0"/>
            <a:endCxn id="38" idx="1"/>
          </p:cNvCxnSpPr>
          <p:nvPr/>
        </p:nvCxnSpPr>
        <p:spPr bwMode="auto">
          <a:xfrm rot="5400000" flipH="1" flipV="1">
            <a:off x="4144528" y="2443575"/>
            <a:ext cx="663905" cy="486290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8116435" y="2090448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6" name="AutoShape 19"/>
          <p:cNvCxnSpPr>
            <a:cxnSpLocks noChangeShapeType="1"/>
            <a:stCxn id="40" idx="3"/>
            <a:endCxn id="33" idx="2"/>
          </p:cNvCxnSpPr>
          <p:nvPr/>
        </p:nvCxnSpPr>
        <p:spPr bwMode="auto">
          <a:xfrm>
            <a:off x="3684814" y="3305020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7" name="AutoShape 21"/>
          <p:cNvCxnSpPr>
            <a:cxnSpLocks noChangeShapeType="1"/>
            <a:stCxn id="38" idx="3"/>
            <a:endCxn id="35" idx="1"/>
          </p:cNvCxnSpPr>
          <p:nvPr/>
        </p:nvCxnSpPr>
        <p:spPr bwMode="auto">
          <a:xfrm>
            <a:off x="7823382" y="2354767"/>
            <a:ext cx="29305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4719625" y="1944398"/>
            <a:ext cx="3103757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Eryaspase </a:t>
            </a:r>
            <a:r>
              <a:rPr lang="pl-PL" altLang="zh-CN" dirty="0" smtClean="0">
                <a:solidFill>
                  <a:srgbClr val="FFFFFF"/>
                </a:solidFill>
                <a:ea typeface="SimSun" pitchFamily="2" charset="-122"/>
              </a:rPr>
              <a:t>100 U/kg </a:t>
            </a:r>
            <a:r>
              <a:rPr lang="pl-PL" altLang="zh-CN" dirty="0">
                <a:solidFill>
                  <a:srgbClr val="FFFFFF"/>
                </a:solidFill>
                <a:ea typeface="SimSun" pitchFamily="2" charset="-122"/>
              </a:rPr>
              <a:t>D3, </a:t>
            </a:r>
            <a:r>
              <a:rPr lang="pl-PL" altLang="zh-CN" dirty="0" smtClean="0">
                <a:solidFill>
                  <a:srgbClr val="FFFFFF"/>
                </a:solidFill>
                <a:ea typeface="SimSun" pitchFamily="2" charset="-122"/>
              </a:rPr>
              <a:t>17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+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CT* </a:t>
            </a:r>
            <a:r>
              <a:rPr lang="pl-PL" altLang="zh-CN" dirty="0" smtClean="0">
                <a:solidFill>
                  <a:srgbClr val="FFFFFF"/>
                </a:solidFill>
                <a:ea typeface="SimSun" pitchFamily="2" charset="-122"/>
              </a:rPr>
              <a:t>q4w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(n=95)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365124" y="2262940"/>
            <a:ext cx="3319690" cy="20841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Metastatic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pancreatic adenocarcinoma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Failed 1L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therapy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ECOG PS 0–1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(n=141)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41" name="Rectangle 9"/>
          <p:cNvSpPr txBox="1">
            <a:spLocks noChangeArrowheads="1"/>
          </p:cNvSpPr>
          <p:nvPr/>
        </p:nvSpPr>
        <p:spPr bwMode="auto">
          <a:xfrm>
            <a:off x="365124" y="474518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PRIMARY ENDPOINT(S)</a:t>
            </a:r>
          </a:p>
          <a:p>
            <a:r>
              <a:rPr lang="en-GB" dirty="0" smtClean="0"/>
              <a:t>OS + PFS </a:t>
            </a:r>
            <a:r>
              <a:rPr lang="en-GB" dirty="0"/>
              <a:t>(asparagine </a:t>
            </a:r>
            <a:r>
              <a:rPr lang="en-GB" dirty="0" err="1" smtClean="0"/>
              <a:t>synthetase</a:t>
            </a:r>
            <a:r>
              <a:rPr lang="en-GB" dirty="0" smtClean="0"/>
              <a:t> [ASNS] 0/1</a:t>
            </a:r>
            <a:r>
              <a:rPr lang="en-GB" baseline="30000" dirty="0" smtClean="0"/>
              <a:t>+</a:t>
            </a:r>
            <a:r>
              <a:rPr lang="en-GB" dirty="0" smtClean="0"/>
              <a:t>): positive study if HR &lt;0.85 irrespective of significance</a:t>
            </a:r>
          </a:p>
        </p:txBody>
      </p:sp>
      <p:sp>
        <p:nvSpPr>
          <p:cNvPr id="42" name="Content Placeholder 26"/>
          <p:cNvSpPr txBox="1">
            <a:spLocks/>
          </p:cNvSpPr>
          <p:nvPr/>
        </p:nvSpPr>
        <p:spPr>
          <a:xfrm>
            <a:off x="4648200" y="4745186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 + PFS </a:t>
            </a:r>
            <a:r>
              <a:rPr lang="en-US" dirty="0" smtClean="0"/>
              <a:t>in </a:t>
            </a:r>
            <a:r>
              <a:rPr lang="en-US" dirty="0"/>
              <a:t>key treatment </a:t>
            </a:r>
            <a:r>
              <a:rPr lang="en-US" dirty="0" smtClean="0"/>
              <a:t>populations</a:t>
            </a:r>
          </a:p>
          <a:p>
            <a:pPr>
              <a:buClr>
                <a:srgbClr val="043882"/>
              </a:buClr>
            </a:pPr>
            <a:r>
              <a:rPr lang="en-US" dirty="0" smtClean="0"/>
              <a:t>ORR, safety, </a:t>
            </a:r>
            <a:r>
              <a:rPr lang="en-US" dirty="0" err="1" smtClean="0"/>
              <a:t>QoL</a:t>
            </a:r>
            <a:endParaRPr lang="en-GB" dirty="0"/>
          </a:p>
        </p:txBody>
      </p:sp>
      <p:cxnSp>
        <p:nvCxnSpPr>
          <p:cNvPr id="43" name="AutoShape 16"/>
          <p:cNvCxnSpPr>
            <a:cxnSpLocks noChangeShapeType="1"/>
            <a:stCxn id="33" idx="4"/>
            <a:endCxn id="46" idx="1"/>
          </p:cNvCxnSpPr>
          <p:nvPr/>
        </p:nvCxnSpPr>
        <p:spPr bwMode="auto">
          <a:xfrm rot="16200000" flipH="1">
            <a:off x="4142520" y="3693687"/>
            <a:ext cx="668006" cy="486376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8116435" y="4006559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5" name="AutoShape 20"/>
          <p:cNvCxnSpPr>
            <a:cxnSpLocks noChangeShapeType="1"/>
            <a:stCxn id="46" idx="3"/>
            <a:endCxn id="44" idx="1"/>
          </p:cNvCxnSpPr>
          <p:nvPr/>
        </p:nvCxnSpPr>
        <p:spPr bwMode="auto">
          <a:xfrm>
            <a:off x="7821637" y="4270878"/>
            <a:ext cx="294798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4719711" y="3860510"/>
            <a:ext cx="3101926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CT* alone x6 q4w</a:t>
            </a:r>
            <a:endParaRPr lang="en-GB" altLang="zh-CN" dirty="0">
              <a:solidFill>
                <a:srgbClr val="000000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(n=46)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8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ntent Placeholder 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b="1" dirty="0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/>
              <a:t>621PD: A Phase 2b of eryaspase in combination with gemcitabine or FOLFOX as second-line therapy in patients with metastatic pancreatic adenocarcinoma (NCT02195180) – </a:t>
            </a:r>
            <a:r>
              <a:rPr lang="en-GB" dirty="0" err="1"/>
              <a:t>Hammel</a:t>
            </a:r>
            <a:r>
              <a:rPr lang="en-GB" dirty="0"/>
              <a:t> P, et al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Hammel</a:t>
            </a:r>
            <a:r>
              <a:rPr lang="en-US" dirty="0"/>
              <a:t> P, et </a:t>
            </a:r>
            <a:r>
              <a:rPr lang="en-US" dirty="0" smtClean="0"/>
              <a:t>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en-US" dirty="0" smtClean="0"/>
              <a:t>621PD</a:t>
            </a:r>
            <a:endParaRPr lang="en-US" dirty="0"/>
          </a:p>
        </p:txBody>
      </p:sp>
      <p:graphicFrame>
        <p:nvGraphicFramePr>
          <p:cNvPr id="10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7428307"/>
              </p:ext>
            </p:extLst>
          </p:nvPr>
        </p:nvGraphicFramePr>
        <p:xfrm>
          <a:off x="367506" y="5427056"/>
          <a:ext cx="8408988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3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, weeks (95%CI)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altLang="zh-CN" sz="1400" dirty="0" smtClean="0">
                          <a:solidFill>
                            <a:srgbClr val="FFFFFF"/>
                          </a:solidFill>
                          <a:ea typeface="SimSun" pitchFamily="2" charset="-122"/>
                        </a:rPr>
                        <a:t>Eryaspase + CT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CT alone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HR; p-value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ASNS 0/1</a:t>
                      </a:r>
                      <a:r>
                        <a:rPr lang="en-GB" sz="1400" baseline="3000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27.0 (22.3, 31.1)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21.7 (13.0, 31.0)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0.65 (0.40, 1.05); 0.0766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ASNS 2</a:t>
                      </a:r>
                      <a:r>
                        <a:rPr lang="en-GB" sz="1400" baseline="3000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/3</a:t>
                      </a:r>
                      <a:r>
                        <a:rPr lang="en-GB" sz="1400" baseline="3000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21.0 (14.9, 29.4)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11.9 (6.9, 19.7)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0.45 (0.22, 0.95); 0.0361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3152633" y="134717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OS (ITT population)</a:t>
            </a: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1538755" y="1625661"/>
            <a:ext cx="6004331" cy="2902299"/>
          </a:xfrm>
          <a:custGeom>
            <a:avLst/>
            <a:gdLst>
              <a:gd name="T0" fmla="*/ 0 w 2091"/>
              <a:gd name="T1" fmla="*/ 0 h 1310"/>
              <a:gd name="T2" fmla="*/ 0 w 2091"/>
              <a:gd name="T3" fmla="*/ 1310 h 1310"/>
              <a:gd name="T4" fmla="*/ 2091 w 2091"/>
              <a:gd name="T5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1" h="1310">
                <a:moveTo>
                  <a:pt x="0" y="0"/>
                </a:moveTo>
                <a:lnTo>
                  <a:pt x="0" y="1310"/>
                </a:lnTo>
                <a:lnTo>
                  <a:pt x="2091" y="1310"/>
                </a:lnTo>
              </a:path>
            </a:pathLst>
          </a:cu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7" name="Line 6"/>
          <p:cNvSpPr>
            <a:spLocks noChangeShapeType="1"/>
          </p:cNvSpPr>
          <p:nvPr/>
        </p:nvSpPr>
        <p:spPr bwMode="auto">
          <a:xfrm>
            <a:off x="1398754" y="1625660"/>
            <a:ext cx="13999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1398754" y="2176062"/>
            <a:ext cx="13999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1398754" y="2714404"/>
            <a:ext cx="13999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1398754" y="3270836"/>
            <a:ext cx="13999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1" name="Line 10"/>
          <p:cNvSpPr>
            <a:spLocks noChangeShapeType="1"/>
          </p:cNvSpPr>
          <p:nvPr/>
        </p:nvSpPr>
        <p:spPr bwMode="auto">
          <a:xfrm>
            <a:off x="1398754" y="3815210"/>
            <a:ext cx="13999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2" name="Line 11"/>
          <p:cNvSpPr>
            <a:spLocks noChangeShapeType="1"/>
          </p:cNvSpPr>
          <p:nvPr/>
        </p:nvSpPr>
        <p:spPr bwMode="auto">
          <a:xfrm>
            <a:off x="1398754" y="4365613"/>
            <a:ext cx="139999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>
            <a:off x="7551051" y="4528439"/>
            <a:ext cx="0" cy="72001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114637" y="2946901"/>
            <a:ext cx="1732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probability, %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00790" y="4758113"/>
            <a:ext cx="1041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weeks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01741" y="1473668"/>
            <a:ext cx="765243" cy="2977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49655" y="2026239"/>
            <a:ext cx="617329" cy="2977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49655" y="2564323"/>
            <a:ext cx="617329" cy="2977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49655" y="3120498"/>
            <a:ext cx="617329" cy="2977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49655" y="3664612"/>
            <a:ext cx="617329" cy="2977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97567" y="4214756"/>
            <a:ext cx="469417" cy="29776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49208" y="4593565"/>
            <a:ext cx="321613" cy="29776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41774" y="4593565"/>
            <a:ext cx="428131" cy="6463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  <a:p>
            <a:pPr algn="ctr"/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200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Line 17"/>
          <p:cNvSpPr>
            <a:spLocks noChangeShapeType="1"/>
          </p:cNvSpPr>
          <p:nvPr/>
        </p:nvSpPr>
        <p:spPr bwMode="auto">
          <a:xfrm>
            <a:off x="7288325" y="4528439"/>
            <a:ext cx="0" cy="72001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73341" y="4593565"/>
            <a:ext cx="439543" cy="6463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  <a:p>
            <a:pPr algn="ctr"/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>
            <a:off x="7013320" y="4527610"/>
            <a:ext cx="0" cy="72001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798336" y="4592736"/>
            <a:ext cx="439543" cy="64633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algn="ctr"/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80549" y="1706363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4D4D4D"/>
                </a:solidFill>
              </a:rPr>
              <a:t>Eryaspase + CT</a:t>
            </a:r>
          </a:p>
          <a:p>
            <a:r>
              <a:rPr lang="en-GB" sz="1200" dirty="0" smtClean="0">
                <a:solidFill>
                  <a:srgbClr val="4D4D4D"/>
                </a:solidFill>
              </a:rPr>
              <a:t>CT alone</a:t>
            </a:r>
            <a:endParaRPr lang="en-GB" sz="1200" dirty="0">
              <a:solidFill>
                <a:srgbClr val="4D4D4D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79989" y="4769415"/>
            <a:ext cx="129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</a:rPr>
              <a:t>No. at risk</a:t>
            </a:r>
          </a:p>
          <a:p>
            <a:pPr algn="r"/>
            <a:r>
              <a:rPr lang="en-GB" sz="1200" dirty="0" smtClean="0">
                <a:solidFill>
                  <a:srgbClr val="B60D27"/>
                </a:solidFill>
              </a:rPr>
              <a:t>Eryaspase + CT</a:t>
            </a:r>
          </a:p>
          <a:p>
            <a:pPr algn="r"/>
            <a:r>
              <a:rPr lang="en-GB" sz="1200" dirty="0" smtClean="0">
                <a:solidFill>
                  <a:srgbClr val="B2C0D8"/>
                </a:solidFill>
              </a:rPr>
              <a:t>CT alone</a:t>
            </a:r>
            <a:endParaRPr lang="en-GB" sz="1200" dirty="0">
              <a:solidFill>
                <a:srgbClr val="B2C0D8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4910277" y="2038424"/>
            <a:ext cx="349624" cy="0"/>
          </a:xfrm>
          <a:prstGeom prst="line">
            <a:avLst/>
          </a:prstGeom>
          <a:ln w="25400">
            <a:solidFill>
              <a:srgbClr val="B2C0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910277" y="1860654"/>
            <a:ext cx="349624" cy="0"/>
          </a:xfrm>
          <a:prstGeom prst="line">
            <a:avLst/>
          </a:prstGeom>
          <a:ln w="25400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671586"/>
              </p:ext>
            </p:extLst>
          </p:nvPr>
        </p:nvGraphicFramePr>
        <p:xfrm>
          <a:off x="4852208" y="2222025"/>
          <a:ext cx="4014703" cy="179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05"/>
                <a:gridCol w="1342933"/>
                <a:gridCol w="1076565"/>
              </a:tblGrid>
              <a:tr h="2540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Eryaspase + CT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CT alone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46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Event, n (%)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79 (83.2)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40 (87.0)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Censored, n (%)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16 (16.8)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 (13.0)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Median OS, weeks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26.1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19.0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p-value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0.0094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HR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0.597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" name="Group 132"/>
          <p:cNvGrpSpPr/>
          <p:nvPr/>
        </p:nvGrpSpPr>
        <p:grpSpPr>
          <a:xfrm>
            <a:off x="1498988" y="1583056"/>
            <a:ext cx="5901576" cy="3841506"/>
            <a:chOff x="1498988" y="1413716"/>
            <a:chExt cx="5901576" cy="3841506"/>
          </a:xfrm>
        </p:grpSpPr>
        <p:sp>
          <p:nvSpPr>
            <p:cNvPr id="161" name="TextBox 160"/>
            <p:cNvSpPr txBox="1"/>
            <p:nvPr/>
          </p:nvSpPr>
          <p:spPr>
            <a:xfrm>
              <a:off x="4699107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ctr"/>
              <a:r>
                <a:rPr lang="en-GB" sz="1200" dirty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167612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pPr algn="r"/>
              <a:r>
                <a:rPr lang="en-GB" sz="1200" dirty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26447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pPr algn="ctr"/>
              <a:r>
                <a:rPr lang="en-GB" sz="1200" dirty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96069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  <a:p>
              <a:pPr algn="r"/>
              <a:r>
                <a:rPr lang="en-GB" sz="1200" dirty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967592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Line 12"/>
            <p:cNvSpPr>
              <a:spLocks noChangeShapeType="1"/>
            </p:cNvSpPr>
            <p:nvPr/>
          </p:nvSpPr>
          <p:spPr bwMode="auto">
            <a:xfrm>
              <a:off x="2467229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5" name="Line 13"/>
            <p:cNvSpPr>
              <a:spLocks noChangeShapeType="1"/>
            </p:cNvSpPr>
            <p:nvPr/>
          </p:nvSpPr>
          <p:spPr bwMode="auto">
            <a:xfrm>
              <a:off x="2207775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6" name="Line 14"/>
            <p:cNvSpPr>
              <a:spLocks noChangeShapeType="1"/>
            </p:cNvSpPr>
            <p:nvPr/>
          </p:nvSpPr>
          <p:spPr bwMode="auto">
            <a:xfrm>
              <a:off x="2738489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7" name="Line 19"/>
            <p:cNvSpPr>
              <a:spLocks noChangeShapeType="1"/>
            </p:cNvSpPr>
            <p:nvPr/>
          </p:nvSpPr>
          <p:spPr bwMode="auto">
            <a:xfrm>
              <a:off x="1935115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>
              <a:off x="1668643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98988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7823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030483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98968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58951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Line 12"/>
            <p:cNvSpPr>
              <a:spLocks noChangeShapeType="1"/>
            </p:cNvSpPr>
            <p:nvPr/>
          </p:nvSpPr>
          <p:spPr bwMode="auto">
            <a:xfrm>
              <a:off x="3804346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3544892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Line 14"/>
            <p:cNvSpPr>
              <a:spLocks noChangeShapeType="1"/>
            </p:cNvSpPr>
            <p:nvPr/>
          </p:nvSpPr>
          <p:spPr bwMode="auto">
            <a:xfrm>
              <a:off x="4075606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3272232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3005760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836105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094940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  <a:p>
              <a:pPr algn="ctr"/>
              <a:r>
                <a:rPr lang="en-GB" sz="1200" dirty="0" smtClean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1200" dirty="0">
                <a:solidFill>
                  <a:srgbClr val="B2C0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367601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  <a:p>
              <a:pPr algn="r"/>
              <a:r>
                <a:rPr lang="en-GB" sz="1200" dirty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636086" y="4424225"/>
              <a:ext cx="354584" cy="83099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  <a:p>
              <a:pPr algn="r"/>
              <a:r>
                <a:rPr lang="en-GB" sz="1200" dirty="0">
                  <a:solidFill>
                    <a:srgbClr val="B2C0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/>
          </p:nvSpPr>
          <p:spPr bwMode="auto">
            <a:xfrm>
              <a:off x="5135853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5" name="Line 13"/>
            <p:cNvSpPr>
              <a:spLocks noChangeShapeType="1"/>
            </p:cNvSpPr>
            <p:nvPr/>
          </p:nvSpPr>
          <p:spPr bwMode="auto">
            <a:xfrm>
              <a:off x="4876399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6" name="Line 14"/>
            <p:cNvSpPr>
              <a:spLocks noChangeShapeType="1"/>
            </p:cNvSpPr>
            <p:nvPr/>
          </p:nvSpPr>
          <p:spPr bwMode="auto">
            <a:xfrm>
              <a:off x="5407113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7" name="Line 19"/>
            <p:cNvSpPr>
              <a:spLocks noChangeShapeType="1"/>
            </p:cNvSpPr>
            <p:nvPr/>
          </p:nvSpPr>
          <p:spPr bwMode="auto">
            <a:xfrm>
              <a:off x="4603739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8" name="Line 21"/>
            <p:cNvSpPr>
              <a:spLocks noChangeShapeType="1"/>
            </p:cNvSpPr>
            <p:nvPr/>
          </p:nvSpPr>
          <p:spPr bwMode="auto">
            <a:xfrm>
              <a:off x="4337267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27575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Line 12"/>
            <p:cNvSpPr>
              <a:spLocks noChangeShapeType="1"/>
            </p:cNvSpPr>
            <p:nvPr/>
          </p:nvSpPr>
          <p:spPr bwMode="auto">
            <a:xfrm>
              <a:off x="6478580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5" name="Line 13"/>
            <p:cNvSpPr>
              <a:spLocks noChangeShapeType="1"/>
            </p:cNvSpPr>
            <p:nvPr/>
          </p:nvSpPr>
          <p:spPr bwMode="auto">
            <a:xfrm>
              <a:off x="6219126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6" name="Line 14"/>
            <p:cNvSpPr>
              <a:spLocks noChangeShapeType="1"/>
            </p:cNvSpPr>
            <p:nvPr/>
          </p:nvSpPr>
          <p:spPr bwMode="auto">
            <a:xfrm>
              <a:off x="6749840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7" name="Line 19"/>
            <p:cNvSpPr>
              <a:spLocks noChangeShapeType="1"/>
            </p:cNvSpPr>
            <p:nvPr/>
          </p:nvSpPr>
          <p:spPr bwMode="auto">
            <a:xfrm>
              <a:off x="5946466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8" name="Line 21"/>
            <p:cNvSpPr>
              <a:spLocks noChangeShapeType="1"/>
            </p:cNvSpPr>
            <p:nvPr/>
          </p:nvSpPr>
          <p:spPr bwMode="auto">
            <a:xfrm>
              <a:off x="5679994" y="4359099"/>
              <a:ext cx="0" cy="720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510339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769174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041835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310320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570303" y="4424225"/>
              <a:ext cx="354584" cy="64633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rgbClr val="B60D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dirty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Line 2"/>
            <p:cNvSpPr>
              <a:spLocks noChangeShapeType="1"/>
            </p:cNvSpPr>
            <p:nvPr/>
          </p:nvSpPr>
          <p:spPr bwMode="auto">
            <a:xfrm>
              <a:off x="3175639" y="3452654"/>
              <a:ext cx="76119" cy="0"/>
            </a:xfrm>
            <a:prstGeom prst="line">
              <a:avLst/>
            </a:prstGeom>
            <a:ln w="25400">
              <a:solidFill>
                <a:srgbClr val="B2C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5" name="Line 3"/>
            <p:cNvSpPr>
              <a:spLocks noChangeShapeType="1"/>
            </p:cNvSpPr>
            <p:nvPr/>
          </p:nvSpPr>
          <p:spPr bwMode="auto">
            <a:xfrm>
              <a:off x="1665937" y="1413716"/>
              <a:ext cx="0" cy="76460"/>
            </a:xfrm>
            <a:prstGeom prst="line">
              <a:avLst/>
            </a:prstGeom>
            <a:ln w="25400">
              <a:solidFill>
                <a:srgbClr val="B2C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>
              <a:off x="2617430" y="2802743"/>
              <a:ext cx="0" cy="63717"/>
            </a:xfrm>
            <a:prstGeom prst="line">
              <a:avLst/>
            </a:prstGeom>
            <a:ln w="25400">
              <a:solidFill>
                <a:srgbClr val="B2C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7" name="Line 5"/>
            <p:cNvSpPr>
              <a:spLocks noChangeShapeType="1"/>
            </p:cNvSpPr>
            <p:nvPr/>
          </p:nvSpPr>
          <p:spPr bwMode="auto">
            <a:xfrm>
              <a:off x="1703997" y="1413716"/>
              <a:ext cx="0" cy="76460"/>
            </a:xfrm>
            <a:prstGeom prst="line">
              <a:avLst/>
            </a:prstGeom>
            <a:ln w="25400">
              <a:solidFill>
                <a:srgbClr val="B2C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8" name="Line 6"/>
            <p:cNvSpPr>
              <a:spLocks noChangeShapeType="1"/>
            </p:cNvSpPr>
            <p:nvPr/>
          </p:nvSpPr>
          <p:spPr bwMode="auto">
            <a:xfrm>
              <a:off x="1881609" y="1541150"/>
              <a:ext cx="0" cy="76460"/>
            </a:xfrm>
            <a:prstGeom prst="line">
              <a:avLst/>
            </a:prstGeom>
            <a:ln w="25400">
              <a:solidFill>
                <a:srgbClr val="B2C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9" name="Freeform 7"/>
            <p:cNvSpPr>
              <a:spLocks/>
            </p:cNvSpPr>
            <p:nvPr/>
          </p:nvSpPr>
          <p:spPr bwMode="auto">
            <a:xfrm>
              <a:off x="1640564" y="1451946"/>
              <a:ext cx="3222388" cy="2841770"/>
            </a:xfrm>
            <a:custGeom>
              <a:avLst/>
              <a:gdLst>
                <a:gd name="T0" fmla="*/ 254 w 254"/>
                <a:gd name="T1" fmla="*/ 216 h 223"/>
                <a:gd name="T2" fmla="*/ 216 w 254"/>
                <a:gd name="T3" fmla="*/ 210 h 223"/>
                <a:gd name="T4" fmla="*/ 203 w 254"/>
                <a:gd name="T5" fmla="*/ 203 h 223"/>
                <a:gd name="T6" fmla="*/ 198 w 254"/>
                <a:gd name="T7" fmla="*/ 195 h 223"/>
                <a:gd name="T8" fmla="*/ 179 w 254"/>
                <a:gd name="T9" fmla="*/ 190 h 223"/>
                <a:gd name="T10" fmla="*/ 149 w 254"/>
                <a:gd name="T11" fmla="*/ 183 h 223"/>
                <a:gd name="T12" fmla="*/ 139 w 254"/>
                <a:gd name="T13" fmla="*/ 175 h 223"/>
                <a:gd name="T14" fmla="*/ 136 w 254"/>
                <a:gd name="T15" fmla="*/ 169 h 223"/>
                <a:gd name="T16" fmla="*/ 131 w 254"/>
                <a:gd name="T17" fmla="*/ 164 h 223"/>
                <a:gd name="T18" fmla="*/ 124 w 254"/>
                <a:gd name="T19" fmla="*/ 152 h 223"/>
                <a:gd name="T20" fmla="*/ 119 w 254"/>
                <a:gd name="T21" fmla="*/ 147 h 223"/>
                <a:gd name="T22" fmla="*/ 111 w 254"/>
                <a:gd name="T23" fmla="*/ 142 h 223"/>
                <a:gd name="T24" fmla="*/ 93 w 254"/>
                <a:gd name="T25" fmla="*/ 136 h 223"/>
                <a:gd name="T26" fmla="*/ 91 w 254"/>
                <a:gd name="T27" fmla="*/ 125 h 223"/>
                <a:gd name="T28" fmla="*/ 86 w 254"/>
                <a:gd name="T29" fmla="*/ 120 h 223"/>
                <a:gd name="T30" fmla="*/ 85 w 254"/>
                <a:gd name="T31" fmla="*/ 114 h 223"/>
                <a:gd name="T32" fmla="*/ 81 w 254"/>
                <a:gd name="T33" fmla="*/ 109 h 223"/>
                <a:gd name="T34" fmla="*/ 73 w 254"/>
                <a:gd name="T35" fmla="*/ 104 h 223"/>
                <a:gd name="T36" fmla="*/ 66 w 254"/>
                <a:gd name="T37" fmla="*/ 99 h 223"/>
                <a:gd name="T38" fmla="*/ 64 w 254"/>
                <a:gd name="T39" fmla="*/ 94 h 223"/>
                <a:gd name="T40" fmla="*/ 59 w 254"/>
                <a:gd name="T41" fmla="*/ 88 h 223"/>
                <a:gd name="T42" fmla="*/ 57 w 254"/>
                <a:gd name="T43" fmla="*/ 78 h 223"/>
                <a:gd name="T44" fmla="*/ 53 w 254"/>
                <a:gd name="T45" fmla="*/ 68 h 223"/>
                <a:gd name="T46" fmla="*/ 50 w 254"/>
                <a:gd name="T47" fmla="*/ 61 h 223"/>
                <a:gd name="T48" fmla="*/ 48 w 254"/>
                <a:gd name="T49" fmla="*/ 52 h 223"/>
                <a:gd name="T50" fmla="*/ 45 w 254"/>
                <a:gd name="T51" fmla="*/ 46 h 223"/>
                <a:gd name="T52" fmla="*/ 38 w 254"/>
                <a:gd name="T53" fmla="*/ 42 h 223"/>
                <a:gd name="T54" fmla="*/ 35 w 254"/>
                <a:gd name="T55" fmla="*/ 37 h 223"/>
                <a:gd name="T56" fmla="*/ 31 w 254"/>
                <a:gd name="T57" fmla="*/ 31 h 223"/>
                <a:gd name="T58" fmla="*/ 29 w 254"/>
                <a:gd name="T59" fmla="*/ 25 h 223"/>
                <a:gd name="T60" fmla="*/ 27 w 254"/>
                <a:gd name="T61" fmla="*/ 20 h 223"/>
                <a:gd name="T62" fmla="*/ 23 w 254"/>
                <a:gd name="T63" fmla="*/ 15 h 223"/>
                <a:gd name="T64" fmla="*/ 21 w 254"/>
                <a:gd name="T65" fmla="*/ 9 h 223"/>
                <a:gd name="T66" fmla="*/ 17 w 254"/>
                <a:gd name="T6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4" h="223">
                  <a:moveTo>
                    <a:pt x="254" y="223"/>
                  </a:moveTo>
                  <a:lnTo>
                    <a:pt x="254" y="216"/>
                  </a:lnTo>
                  <a:lnTo>
                    <a:pt x="216" y="216"/>
                  </a:lnTo>
                  <a:lnTo>
                    <a:pt x="216" y="210"/>
                  </a:lnTo>
                  <a:lnTo>
                    <a:pt x="203" y="210"/>
                  </a:lnTo>
                  <a:lnTo>
                    <a:pt x="203" y="203"/>
                  </a:lnTo>
                  <a:lnTo>
                    <a:pt x="198" y="203"/>
                  </a:lnTo>
                  <a:lnTo>
                    <a:pt x="198" y="195"/>
                  </a:lnTo>
                  <a:lnTo>
                    <a:pt x="179" y="195"/>
                  </a:lnTo>
                  <a:lnTo>
                    <a:pt x="179" y="190"/>
                  </a:lnTo>
                  <a:lnTo>
                    <a:pt x="149" y="190"/>
                  </a:lnTo>
                  <a:lnTo>
                    <a:pt x="149" y="183"/>
                  </a:lnTo>
                  <a:lnTo>
                    <a:pt x="139" y="183"/>
                  </a:lnTo>
                  <a:lnTo>
                    <a:pt x="139" y="175"/>
                  </a:lnTo>
                  <a:lnTo>
                    <a:pt x="136" y="175"/>
                  </a:lnTo>
                  <a:lnTo>
                    <a:pt x="136" y="169"/>
                  </a:lnTo>
                  <a:lnTo>
                    <a:pt x="131" y="169"/>
                  </a:lnTo>
                  <a:lnTo>
                    <a:pt x="131" y="164"/>
                  </a:lnTo>
                  <a:lnTo>
                    <a:pt x="124" y="164"/>
                  </a:lnTo>
                  <a:lnTo>
                    <a:pt x="124" y="152"/>
                  </a:lnTo>
                  <a:lnTo>
                    <a:pt x="119" y="152"/>
                  </a:lnTo>
                  <a:lnTo>
                    <a:pt x="119" y="147"/>
                  </a:lnTo>
                  <a:lnTo>
                    <a:pt x="111" y="147"/>
                  </a:lnTo>
                  <a:lnTo>
                    <a:pt x="111" y="142"/>
                  </a:lnTo>
                  <a:lnTo>
                    <a:pt x="93" y="142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25"/>
                  </a:lnTo>
                  <a:lnTo>
                    <a:pt x="86" y="125"/>
                  </a:lnTo>
                  <a:lnTo>
                    <a:pt x="86" y="120"/>
                  </a:lnTo>
                  <a:lnTo>
                    <a:pt x="85" y="120"/>
                  </a:lnTo>
                  <a:lnTo>
                    <a:pt x="85" y="114"/>
                  </a:lnTo>
                  <a:lnTo>
                    <a:pt x="81" y="114"/>
                  </a:lnTo>
                  <a:lnTo>
                    <a:pt x="81" y="109"/>
                  </a:lnTo>
                  <a:lnTo>
                    <a:pt x="73" y="109"/>
                  </a:lnTo>
                  <a:lnTo>
                    <a:pt x="73" y="104"/>
                  </a:lnTo>
                  <a:lnTo>
                    <a:pt x="66" y="104"/>
                  </a:lnTo>
                  <a:lnTo>
                    <a:pt x="66" y="99"/>
                  </a:lnTo>
                  <a:lnTo>
                    <a:pt x="64" y="99"/>
                  </a:lnTo>
                  <a:lnTo>
                    <a:pt x="64" y="94"/>
                  </a:lnTo>
                  <a:lnTo>
                    <a:pt x="59" y="94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78"/>
                  </a:lnTo>
                  <a:lnTo>
                    <a:pt x="53" y="78"/>
                  </a:lnTo>
                  <a:lnTo>
                    <a:pt x="53" y="68"/>
                  </a:lnTo>
                  <a:lnTo>
                    <a:pt x="50" y="68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5" y="42"/>
                  </a:lnTo>
                  <a:lnTo>
                    <a:pt x="35" y="3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0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2C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0" name="Line 8"/>
            <p:cNvSpPr>
              <a:spLocks noChangeShapeType="1"/>
            </p:cNvSpPr>
            <p:nvPr/>
          </p:nvSpPr>
          <p:spPr bwMode="auto">
            <a:xfrm>
              <a:off x="3446127" y="3325106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1" name="Line 9"/>
            <p:cNvSpPr>
              <a:spLocks noChangeShapeType="1"/>
            </p:cNvSpPr>
            <p:nvPr/>
          </p:nvSpPr>
          <p:spPr bwMode="auto">
            <a:xfrm>
              <a:off x="1920299" y="1452460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2" name="Line 10"/>
            <p:cNvSpPr>
              <a:spLocks noChangeShapeType="1"/>
            </p:cNvSpPr>
            <p:nvPr/>
          </p:nvSpPr>
          <p:spPr bwMode="auto">
            <a:xfrm>
              <a:off x="4641359" y="3945016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3" name="Line 11"/>
            <p:cNvSpPr>
              <a:spLocks noChangeShapeType="1"/>
            </p:cNvSpPr>
            <p:nvPr/>
          </p:nvSpPr>
          <p:spPr bwMode="auto">
            <a:xfrm>
              <a:off x="4679504" y="3945016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3242683" y="3195958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5" name="Line 13"/>
            <p:cNvSpPr>
              <a:spLocks noChangeShapeType="1"/>
            </p:cNvSpPr>
            <p:nvPr/>
          </p:nvSpPr>
          <p:spPr bwMode="auto">
            <a:xfrm>
              <a:off x="3064670" y="3028066"/>
              <a:ext cx="76291" cy="0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6" name="Line 14"/>
            <p:cNvSpPr>
              <a:spLocks noChangeShapeType="1"/>
            </p:cNvSpPr>
            <p:nvPr/>
          </p:nvSpPr>
          <p:spPr bwMode="auto">
            <a:xfrm>
              <a:off x="4946524" y="3945016"/>
              <a:ext cx="0" cy="64574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>
              <a:off x="4895663" y="3945016"/>
              <a:ext cx="0" cy="64574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8" name="Line 16"/>
            <p:cNvSpPr>
              <a:spLocks noChangeShapeType="1"/>
            </p:cNvSpPr>
            <p:nvPr/>
          </p:nvSpPr>
          <p:spPr bwMode="auto">
            <a:xfrm>
              <a:off x="3598710" y="3325106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89" name="Line 17"/>
            <p:cNvSpPr>
              <a:spLocks noChangeShapeType="1"/>
            </p:cNvSpPr>
            <p:nvPr/>
          </p:nvSpPr>
          <p:spPr bwMode="auto">
            <a:xfrm>
              <a:off x="3484273" y="3325106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90" name="Line 18"/>
            <p:cNvSpPr>
              <a:spLocks noChangeShapeType="1"/>
            </p:cNvSpPr>
            <p:nvPr/>
          </p:nvSpPr>
          <p:spPr bwMode="auto">
            <a:xfrm>
              <a:off x="5976458" y="4099994"/>
              <a:ext cx="0" cy="77489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91" name="Freeform 19"/>
            <p:cNvSpPr>
              <a:spLocks/>
            </p:cNvSpPr>
            <p:nvPr/>
          </p:nvSpPr>
          <p:spPr bwMode="auto">
            <a:xfrm>
              <a:off x="1640564" y="1413716"/>
              <a:ext cx="5760000" cy="2880000"/>
            </a:xfrm>
            <a:custGeom>
              <a:avLst/>
              <a:gdLst>
                <a:gd name="T0" fmla="*/ 453 w 453"/>
                <a:gd name="T1" fmla="*/ 211 h 223"/>
                <a:gd name="T2" fmla="*/ 290 w 453"/>
                <a:gd name="T3" fmla="*/ 205 h 223"/>
                <a:gd name="T4" fmla="*/ 284 w 453"/>
                <a:gd name="T5" fmla="*/ 199 h 223"/>
                <a:gd name="T6" fmla="*/ 227 w 453"/>
                <a:gd name="T7" fmla="*/ 196 h 223"/>
                <a:gd name="T8" fmla="*/ 224 w 453"/>
                <a:gd name="T9" fmla="*/ 193 h 223"/>
                <a:gd name="T10" fmla="*/ 222 w 453"/>
                <a:gd name="T11" fmla="*/ 190 h 223"/>
                <a:gd name="T12" fmla="*/ 219 w 453"/>
                <a:gd name="T13" fmla="*/ 187 h 223"/>
                <a:gd name="T14" fmla="*/ 204 w 453"/>
                <a:gd name="T15" fmla="*/ 180 h 223"/>
                <a:gd name="T16" fmla="*/ 203 w 453"/>
                <a:gd name="T17" fmla="*/ 177 h 223"/>
                <a:gd name="T18" fmla="*/ 201 w 453"/>
                <a:gd name="T19" fmla="*/ 175 h 223"/>
                <a:gd name="T20" fmla="*/ 199 w 453"/>
                <a:gd name="T21" fmla="*/ 170 h 223"/>
                <a:gd name="T22" fmla="*/ 189 w 453"/>
                <a:gd name="T23" fmla="*/ 167 h 223"/>
                <a:gd name="T24" fmla="*/ 183 w 453"/>
                <a:gd name="T25" fmla="*/ 164 h 223"/>
                <a:gd name="T26" fmla="*/ 172 w 453"/>
                <a:gd name="T27" fmla="*/ 157 h 223"/>
                <a:gd name="T28" fmla="*/ 161 w 453"/>
                <a:gd name="T29" fmla="*/ 152 h 223"/>
                <a:gd name="T30" fmla="*/ 141 w 453"/>
                <a:gd name="T31" fmla="*/ 148 h 223"/>
                <a:gd name="T32" fmla="*/ 139 w 453"/>
                <a:gd name="T33" fmla="*/ 146 h 223"/>
                <a:gd name="T34" fmla="*/ 136 w 453"/>
                <a:gd name="T35" fmla="*/ 143 h 223"/>
                <a:gd name="T36" fmla="*/ 131 w 453"/>
                <a:gd name="T37" fmla="*/ 140 h 223"/>
                <a:gd name="T38" fmla="*/ 124 w 453"/>
                <a:gd name="T39" fmla="*/ 138 h 223"/>
                <a:gd name="T40" fmla="*/ 122 w 453"/>
                <a:gd name="T41" fmla="*/ 136 h 223"/>
                <a:gd name="T42" fmla="*/ 119 w 453"/>
                <a:gd name="T43" fmla="*/ 131 h 223"/>
                <a:gd name="T44" fmla="*/ 117 w 453"/>
                <a:gd name="T45" fmla="*/ 128 h 223"/>
                <a:gd name="T46" fmla="*/ 115 w 453"/>
                <a:gd name="T47" fmla="*/ 122 h 223"/>
                <a:gd name="T48" fmla="*/ 113 w 453"/>
                <a:gd name="T49" fmla="*/ 117 h 223"/>
                <a:gd name="T50" fmla="*/ 111 w 453"/>
                <a:gd name="T51" fmla="*/ 110 h 223"/>
                <a:gd name="T52" fmla="*/ 106 w 453"/>
                <a:gd name="T53" fmla="*/ 106 h 223"/>
                <a:gd name="T54" fmla="*/ 103 w 453"/>
                <a:gd name="T55" fmla="*/ 97 h 223"/>
                <a:gd name="T56" fmla="*/ 100 w 453"/>
                <a:gd name="T57" fmla="*/ 95 h 223"/>
                <a:gd name="T58" fmla="*/ 94 w 453"/>
                <a:gd name="T59" fmla="*/ 91 h 223"/>
                <a:gd name="T60" fmla="*/ 91 w 453"/>
                <a:gd name="T61" fmla="*/ 87 h 223"/>
                <a:gd name="T62" fmla="*/ 89 w 453"/>
                <a:gd name="T63" fmla="*/ 83 h 223"/>
                <a:gd name="T64" fmla="*/ 85 w 453"/>
                <a:gd name="T65" fmla="*/ 78 h 223"/>
                <a:gd name="T66" fmla="*/ 82 w 453"/>
                <a:gd name="T67" fmla="*/ 74 h 223"/>
                <a:gd name="T68" fmla="*/ 80 w 453"/>
                <a:gd name="T69" fmla="*/ 70 h 223"/>
                <a:gd name="T70" fmla="*/ 77 w 453"/>
                <a:gd name="T71" fmla="*/ 61 h 223"/>
                <a:gd name="T72" fmla="*/ 75 w 453"/>
                <a:gd name="T73" fmla="*/ 53 h 223"/>
                <a:gd name="T74" fmla="*/ 72 w 453"/>
                <a:gd name="T75" fmla="*/ 50 h 223"/>
                <a:gd name="T76" fmla="*/ 67 w 453"/>
                <a:gd name="T77" fmla="*/ 45 h 223"/>
                <a:gd name="T78" fmla="*/ 63 w 453"/>
                <a:gd name="T79" fmla="*/ 43 h 223"/>
                <a:gd name="T80" fmla="*/ 59 w 453"/>
                <a:gd name="T81" fmla="*/ 40 h 223"/>
                <a:gd name="T82" fmla="*/ 57 w 453"/>
                <a:gd name="T83" fmla="*/ 38 h 223"/>
                <a:gd name="T84" fmla="*/ 54 w 453"/>
                <a:gd name="T85" fmla="*/ 35 h 223"/>
                <a:gd name="T86" fmla="*/ 52 w 453"/>
                <a:gd name="T87" fmla="*/ 32 h 223"/>
                <a:gd name="T88" fmla="*/ 51 w 453"/>
                <a:gd name="T89" fmla="*/ 30 h 223"/>
                <a:gd name="T90" fmla="*/ 49 w 453"/>
                <a:gd name="T91" fmla="*/ 25 h 223"/>
                <a:gd name="T92" fmla="*/ 46 w 453"/>
                <a:gd name="T93" fmla="*/ 23 h 223"/>
                <a:gd name="T94" fmla="*/ 44 w 453"/>
                <a:gd name="T95" fmla="*/ 18 h 223"/>
                <a:gd name="T96" fmla="*/ 37 w 453"/>
                <a:gd name="T97" fmla="*/ 13 h 223"/>
                <a:gd name="T98" fmla="*/ 33 w 453"/>
                <a:gd name="T99" fmla="*/ 11 h 223"/>
                <a:gd name="T100" fmla="*/ 29 w 453"/>
                <a:gd name="T101" fmla="*/ 8 h 223"/>
                <a:gd name="T102" fmla="*/ 23 w 453"/>
                <a:gd name="T103" fmla="*/ 5 h 223"/>
                <a:gd name="T104" fmla="*/ 13 w 453"/>
                <a:gd name="T10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3" h="223">
                  <a:moveTo>
                    <a:pt x="453" y="223"/>
                  </a:moveTo>
                  <a:lnTo>
                    <a:pt x="453" y="211"/>
                  </a:lnTo>
                  <a:lnTo>
                    <a:pt x="290" y="211"/>
                  </a:lnTo>
                  <a:lnTo>
                    <a:pt x="290" y="205"/>
                  </a:lnTo>
                  <a:lnTo>
                    <a:pt x="284" y="205"/>
                  </a:lnTo>
                  <a:lnTo>
                    <a:pt x="284" y="199"/>
                  </a:lnTo>
                  <a:lnTo>
                    <a:pt x="227" y="199"/>
                  </a:lnTo>
                  <a:lnTo>
                    <a:pt x="227" y="196"/>
                  </a:lnTo>
                  <a:lnTo>
                    <a:pt x="224" y="196"/>
                  </a:lnTo>
                  <a:lnTo>
                    <a:pt x="224" y="193"/>
                  </a:lnTo>
                  <a:lnTo>
                    <a:pt x="222" y="193"/>
                  </a:lnTo>
                  <a:lnTo>
                    <a:pt x="222" y="190"/>
                  </a:lnTo>
                  <a:lnTo>
                    <a:pt x="219" y="190"/>
                  </a:lnTo>
                  <a:lnTo>
                    <a:pt x="219" y="187"/>
                  </a:lnTo>
                  <a:lnTo>
                    <a:pt x="204" y="187"/>
                  </a:lnTo>
                  <a:lnTo>
                    <a:pt x="204" y="180"/>
                  </a:lnTo>
                  <a:lnTo>
                    <a:pt x="203" y="180"/>
                  </a:lnTo>
                  <a:lnTo>
                    <a:pt x="203" y="177"/>
                  </a:lnTo>
                  <a:lnTo>
                    <a:pt x="201" y="177"/>
                  </a:lnTo>
                  <a:lnTo>
                    <a:pt x="201" y="175"/>
                  </a:lnTo>
                  <a:lnTo>
                    <a:pt x="199" y="175"/>
                  </a:lnTo>
                  <a:lnTo>
                    <a:pt x="199" y="170"/>
                  </a:lnTo>
                  <a:lnTo>
                    <a:pt x="189" y="170"/>
                  </a:lnTo>
                  <a:lnTo>
                    <a:pt x="189" y="167"/>
                  </a:lnTo>
                  <a:lnTo>
                    <a:pt x="183" y="167"/>
                  </a:lnTo>
                  <a:lnTo>
                    <a:pt x="183" y="164"/>
                  </a:lnTo>
                  <a:lnTo>
                    <a:pt x="172" y="164"/>
                  </a:lnTo>
                  <a:lnTo>
                    <a:pt x="172" y="157"/>
                  </a:lnTo>
                  <a:lnTo>
                    <a:pt x="161" y="157"/>
                  </a:lnTo>
                  <a:lnTo>
                    <a:pt x="161" y="152"/>
                  </a:lnTo>
                  <a:lnTo>
                    <a:pt x="141" y="152"/>
                  </a:lnTo>
                  <a:lnTo>
                    <a:pt x="141" y="148"/>
                  </a:lnTo>
                  <a:lnTo>
                    <a:pt x="139" y="148"/>
                  </a:lnTo>
                  <a:lnTo>
                    <a:pt x="139" y="146"/>
                  </a:lnTo>
                  <a:lnTo>
                    <a:pt x="136" y="146"/>
                  </a:lnTo>
                  <a:lnTo>
                    <a:pt x="136" y="143"/>
                  </a:lnTo>
                  <a:lnTo>
                    <a:pt x="131" y="143"/>
                  </a:lnTo>
                  <a:lnTo>
                    <a:pt x="131" y="140"/>
                  </a:lnTo>
                  <a:lnTo>
                    <a:pt x="124" y="140"/>
                  </a:lnTo>
                  <a:lnTo>
                    <a:pt x="124" y="138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19" y="136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28"/>
                  </a:lnTo>
                  <a:lnTo>
                    <a:pt x="115" y="128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3" y="117"/>
                  </a:lnTo>
                  <a:lnTo>
                    <a:pt x="111" y="117"/>
                  </a:lnTo>
                  <a:lnTo>
                    <a:pt x="111" y="110"/>
                  </a:lnTo>
                  <a:lnTo>
                    <a:pt x="106" y="110"/>
                  </a:lnTo>
                  <a:lnTo>
                    <a:pt x="106" y="106"/>
                  </a:lnTo>
                  <a:lnTo>
                    <a:pt x="103" y="106"/>
                  </a:lnTo>
                  <a:lnTo>
                    <a:pt x="103" y="97"/>
                  </a:lnTo>
                  <a:lnTo>
                    <a:pt x="100" y="97"/>
                  </a:lnTo>
                  <a:lnTo>
                    <a:pt x="100" y="95"/>
                  </a:lnTo>
                  <a:lnTo>
                    <a:pt x="94" y="95"/>
                  </a:lnTo>
                  <a:lnTo>
                    <a:pt x="94" y="91"/>
                  </a:lnTo>
                  <a:lnTo>
                    <a:pt x="91" y="91"/>
                  </a:lnTo>
                  <a:lnTo>
                    <a:pt x="91" y="87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0" y="74"/>
                  </a:lnTo>
                  <a:lnTo>
                    <a:pt x="80" y="70"/>
                  </a:lnTo>
                  <a:lnTo>
                    <a:pt x="77" y="70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5" y="53"/>
                  </a:lnTo>
                  <a:lnTo>
                    <a:pt x="72" y="53"/>
                  </a:lnTo>
                  <a:lnTo>
                    <a:pt x="72" y="50"/>
                  </a:lnTo>
                  <a:lnTo>
                    <a:pt x="67" y="50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59" y="43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2" y="35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49" y="30"/>
                  </a:lnTo>
                  <a:lnTo>
                    <a:pt x="49" y="25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44" y="18"/>
                  </a:lnTo>
                  <a:lnTo>
                    <a:pt x="37" y="18"/>
                  </a:lnTo>
                  <a:lnTo>
                    <a:pt x="37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00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192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Eryaspase + CT led to a trend of improved OS + PFS* in patients with metastatic pancreatic cancer whose tumours had low expression of ASNS (ASNS 0/1</a:t>
            </a:r>
            <a:r>
              <a:rPr lang="en-GB" b="1" baseline="30000" dirty="0"/>
              <a:t>+</a:t>
            </a:r>
            <a:r>
              <a:rPr lang="en-GB" b="1" dirty="0"/>
              <a:t>)</a:t>
            </a:r>
          </a:p>
          <a:p>
            <a:r>
              <a:rPr lang="en-GB" b="1" dirty="0"/>
              <a:t>OS and PFS </a:t>
            </a:r>
            <a:r>
              <a:rPr lang="en-GB" b="1" dirty="0" smtClean="0"/>
              <a:t>were prolonged in </a:t>
            </a:r>
            <a:r>
              <a:rPr lang="en-GB" b="1" dirty="0"/>
              <a:t>the ITT population and </a:t>
            </a:r>
            <a:r>
              <a:rPr lang="en-GB" b="1" dirty="0" smtClean="0"/>
              <a:t>improvement </a:t>
            </a:r>
            <a:r>
              <a:rPr lang="en-GB" b="1" dirty="0"/>
              <a:t>in </a:t>
            </a:r>
            <a:r>
              <a:rPr lang="en-GB" b="1" dirty="0" smtClean="0"/>
              <a:t>DCR was observed for the </a:t>
            </a:r>
            <a:r>
              <a:rPr lang="en-GB" b="1" dirty="0"/>
              <a:t>combination of eryaspase + CT </a:t>
            </a:r>
            <a:endParaRPr lang="en-GB" b="1" dirty="0" smtClean="0"/>
          </a:p>
          <a:p>
            <a:r>
              <a:rPr lang="en-GB" b="1" dirty="0" smtClean="0"/>
              <a:t>The </a:t>
            </a:r>
            <a:r>
              <a:rPr lang="en-GB" b="1" dirty="0"/>
              <a:t>safety* profile of eryaspase + CT was comparable with the known safety profile of each CT used</a:t>
            </a:r>
          </a:p>
          <a:p>
            <a:r>
              <a:rPr lang="en-GB" b="1" dirty="0"/>
              <a:t>A global </a:t>
            </a:r>
            <a:r>
              <a:rPr lang="en-GB" b="1" dirty="0" smtClean="0"/>
              <a:t>phase </a:t>
            </a:r>
            <a:r>
              <a:rPr lang="en-GB" b="1" dirty="0"/>
              <a:t>3 study is currently being planned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/>
              <a:t>621PD: A Phase 2b of eryaspase in combination with gemcitabine or FOLFOX as second-line therapy in patients with metastatic pancreatic adenocarcinoma (NCT02195180) – </a:t>
            </a:r>
            <a:r>
              <a:rPr lang="en-GB" dirty="0" err="1"/>
              <a:t>Hammel</a:t>
            </a:r>
            <a:r>
              <a:rPr lang="en-GB" dirty="0"/>
              <a:t> P, et al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*Data not shown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Hammel</a:t>
            </a:r>
            <a:r>
              <a:rPr lang="en-US" dirty="0"/>
              <a:t> P,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en-US" dirty="0" smtClean="0"/>
              <a:t>621PD</a:t>
            </a:r>
            <a:endParaRPr lang="en-US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937065"/>
              </p:ext>
            </p:extLst>
          </p:nvPr>
        </p:nvGraphicFramePr>
        <p:xfrm>
          <a:off x="369888" y="1644335"/>
          <a:ext cx="8408988" cy="224339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8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8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altLang="zh-CN" sz="1400" dirty="0" smtClean="0">
                          <a:solidFill>
                            <a:srgbClr val="FFFFFF"/>
                          </a:solidFill>
                          <a:ea typeface="SimSun" pitchFamily="2" charset="-122"/>
                        </a:rPr>
                        <a:t>Eryaspase + 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(n=95)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CT alone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(n=46)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HR; p-value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mPFS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weeks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 (7.6, 14.6)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 (6.1, 7.6)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 (0.40, 0.89); 0.011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24-week PFS, %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5.8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</a:tr>
              <a:tr h="420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ORR, n (%) [95%CI]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(11.6) [5.9, 19.8]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(6.5) [1.4, 17.9]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DCR, n (%) [95%CI]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(47.4) [37.0, 57.9]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(23.9) [12.6, 38.8]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6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evaluate </a:t>
            </a:r>
            <a:r>
              <a:rPr lang="en-US" dirty="0"/>
              <a:t>the </a:t>
            </a:r>
            <a:r>
              <a:rPr lang="en-GB" dirty="0"/>
              <a:t>efficacy and safety of 1L nab-paclitaxel + gemcitabine in patients with unresectable locally advanced pancreatic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622PD: nab-Paclitaxel </a:t>
            </a:r>
            <a:r>
              <a:rPr lang="en-US" dirty="0"/>
              <a:t>(nab-P) plus gemcitabine (G) for patients (</a:t>
            </a:r>
            <a:r>
              <a:rPr lang="en-US" dirty="0" err="1"/>
              <a:t>Pts</a:t>
            </a:r>
            <a:r>
              <a:rPr lang="en-US" dirty="0"/>
              <a:t>) with locally advanced pancreatic cancer (LAPC): Interim efficacy and safety results from the Phase 2 LAPACT </a:t>
            </a:r>
            <a:r>
              <a:rPr lang="en-US" dirty="0" smtClean="0"/>
              <a:t>Trial – Philip PA, et al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*125 mg/m</a:t>
            </a:r>
            <a:r>
              <a:rPr lang="en-US" baseline="30000" dirty="0" smtClean="0"/>
              <a:t>2</a:t>
            </a:r>
            <a:r>
              <a:rPr lang="en-US" dirty="0" smtClean="0"/>
              <a:t> q3/4w </a:t>
            </a:r>
            <a:r>
              <a:rPr lang="en-US" dirty="0"/>
              <a:t>≤6 cycles</a:t>
            </a:r>
            <a:r>
              <a:rPr lang="en-US" dirty="0" smtClean="0"/>
              <a:t>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GB" altLang="zh-CN" baseline="30000" dirty="0" smtClean="0">
                <a:solidFill>
                  <a:schemeClr val="tx1"/>
                </a:solidFill>
                <a:ea typeface="SimSun" pitchFamily="2" charset="-122"/>
              </a:rPr>
              <a:t>†</a:t>
            </a:r>
            <a:r>
              <a:rPr lang="en-US" dirty="0" smtClean="0"/>
              <a:t>1000 mg/m</a:t>
            </a:r>
            <a:r>
              <a:rPr lang="en-US" baseline="30000" dirty="0" smtClean="0"/>
              <a:t>2</a:t>
            </a:r>
            <a:r>
              <a:rPr lang="en-US" dirty="0" smtClean="0"/>
              <a:t> q3/4w ≤6 cycles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Philip </a:t>
            </a:r>
            <a:r>
              <a:rPr lang="en-US" dirty="0" smtClean="0"/>
              <a:t>PA, </a:t>
            </a:r>
            <a:r>
              <a:rPr lang="en-US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622PD</a:t>
            </a:r>
            <a:endParaRPr lang="en-US" dirty="0"/>
          </a:p>
        </p:txBody>
      </p:sp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365124" y="4941375"/>
            <a:ext cx="4130676" cy="10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ENDPOINT(S)</a:t>
            </a:r>
          </a:p>
          <a:p>
            <a:r>
              <a:rPr lang="en-GB" smtClean="0"/>
              <a:t>TTF</a:t>
            </a:r>
          </a:p>
          <a:p>
            <a:endParaRPr lang="en-GB" dirty="0"/>
          </a:p>
        </p:txBody>
      </p:sp>
      <p:sp>
        <p:nvSpPr>
          <p:cNvPr id="21" name="Content Placeholder 26"/>
          <p:cNvSpPr txBox="1">
            <a:spLocks/>
          </p:cNvSpPr>
          <p:nvPr/>
        </p:nvSpPr>
        <p:spPr>
          <a:xfrm>
            <a:off x="4648200" y="4941375"/>
            <a:ext cx="4130675" cy="10276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DCR, </a:t>
            </a:r>
            <a:r>
              <a:rPr lang="en-GB" dirty="0"/>
              <a:t>ORR, PFS, </a:t>
            </a:r>
            <a:r>
              <a:rPr lang="en-GB" dirty="0" smtClean="0"/>
              <a:t>OS, safety</a:t>
            </a:r>
            <a:r>
              <a:rPr lang="en-GB" dirty="0"/>
              <a:t>, </a:t>
            </a:r>
            <a:r>
              <a:rPr lang="en-GB" dirty="0" err="1" smtClean="0"/>
              <a:t>QoL</a:t>
            </a:r>
            <a:endParaRPr lang="en-GB" dirty="0"/>
          </a:p>
        </p:txBody>
      </p: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>
            <a:off x="2524734" y="3620045"/>
            <a:ext cx="933427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65124" y="2522643"/>
            <a:ext cx="2637383" cy="21949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Previously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untreated, unresectable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locally advanced pancreatic cancer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(n=107)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6367457" y="2522643"/>
            <a:ext cx="2410377" cy="219496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Investigator’s choice:</a:t>
            </a:r>
          </a:p>
          <a:p>
            <a:pPr marL="285750" indent="-285750" defTabSz="892175" eaLnBrk="0" hangingPunct="0"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Nab-paclitaxel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+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gemcitabine</a:t>
            </a:r>
          </a:p>
          <a:p>
            <a:pPr marL="285750" indent="-285750" defTabSz="892175" eaLnBrk="0" hangingPunct="0"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CRT</a:t>
            </a:r>
          </a:p>
          <a:p>
            <a:pPr marL="285750" indent="-285750" defTabSz="892175" eaLnBrk="0" hangingPunct="0"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Surgical resection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26" name="AutoShape 19"/>
          <p:cNvCxnSpPr>
            <a:cxnSpLocks noChangeShapeType="1"/>
          </p:cNvCxnSpPr>
          <p:nvPr/>
        </p:nvCxnSpPr>
        <p:spPr bwMode="auto">
          <a:xfrm>
            <a:off x="5434030" y="3622317"/>
            <a:ext cx="933427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458161" y="2522643"/>
            <a:ext cx="2410377" cy="219496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Induction phase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: Nab-paclitaxel* + gemcitabine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endParaRPr lang="en-GB" altLang="zh-CN" baseline="30000" dirty="0">
              <a:solidFill>
                <a:srgbClr val="FFFFFF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1.0"/>
  <p:tag name="DELIMITERS" val="3.1"/>
  <p:tag name="SHOWBARVISIBLE" val="False"/>
  <p:tag name="EXPANDSHOWBAR" val="True"/>
  <p:tag name="USESECONDARYMONITOR" val="False"/>
  <p:tag name="SAVECSVWITHSESSION" val="True"/>
  <p:tag name="CSVFORMAT" val="0"/>
  <p:tag name="BULLETTYPE" val="3"/>
  <p:tag name="ANSWERNOWSTYLE" val="-1"/>
  <p:tag name="ANSWERNOWTEXT" val="Answer Now"/>
  <p:tag name="COUNTDOWNSTYLE" val="10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4.0"/>
  <p:tag name="INCLUDESESSION" val="True"/>
  <p:tag name="TASKPANEKEY" val="72a4a499-9738-4d3d-996f-12b59a7202c3"/>
  <p:tag name="TPFULLVERSION" val="4.3.2.1178"/>
  <p:tag name="PRESGUID" val="825fcfdf-9c55-4313-9f20-a91227f1892b"/>
</p:tagLst>
</file>

<file path=ppt/theme/theme1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5921</Words>
  <Application>Microsoft Office PowerPoint</Application>
  <PresentationFormat>Bildschirmpräsentation (4:3)</PresentationFormat>
  <Paragraphs>1442</Paragraphs>
  <Slides>37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39" baseType="lpstr">
      <vt:lpstr>Default Design</vt:lpstr>
      <vt:lpstr>1_Default Design</vt:lpstr>
      <vt:lpstr>Cancers of the pancreas, small bowel and hepatobiliary tract</vt:lpstr>
      <vt:lpstr>Pancreatic cancer</vt:lpstr>
      <vt:lpstr>620PD: YOSEMITE: A 3 arm double-blind randomized phase 2 study of gemcitabine, paclitaxel protein-bound particles for injectable suspension, and placebo (GAP) versus gemcitabine, paclitaxel protein-bound particles for injectable suspension and either 1 or 2 truncated courses of demcizumab (GAD) – Cubillo Gracian A, et al</vt:lpstr>
      <vt:lpstr>620PD: YOSEMITE: A 3 arm double-blind randomized phase 2 study of gemcitabine, paclitaxel protein-bound particles for injectable suspension, and placebo (GAP) versus gemcitabine, paclitaxel protein-bound particles for injectable suspension and either 1 or 2 truncated courses of demcizumab (GAD) – Cubillo Gracian A, et al</vt:lpstr>
      <vt:lpstr>620PD: YOSEMITE: A 3 arm double-blind randomized phase 2 study of gemcitabine, paclitaxel protein-bound particles for injectable suspension, and placebo (GAP) versus gemcitabine, paclitaxel protein-bound particles for injectable suspension and either 1 or 2 truncated courses of demcizumab (GAD) – Cubillo Gracian A, et al</vt:lpstr>
      <vt:lpstr>621PD: A Phase 2b of eryaspase in combination with gemcitabine or FOLFOX as second-line therapy in patients with metastatic pancreatic adenocarcinoma (NCT02195180) – Hammel P, et al</vt:lpstr>
      <vt:lpstr>621PD: A Phase 2b of eryaspase in combination with gemcitabine or FOLFOX as second-line therapy in patients with metastatic pancreatic adenocarcinoma (NCT02195180) – Hammel P, et al</vt:lpstr>
      <vt:lpstr>621PD: A Phase 2b of eryaspase in combination with gemcitabine or FOLFOX as second-line therapy in patients with metastatic pancreatic adenocarcinoma (NCT02195180) – Hammel P, et al</vt:lpstr>
      <vt:lpstr>622PD: nab-Paclitaxel (nab-P) plus gemcitabine (G) for patients (Pts) with locally advanced pancreatic cancer (LAPC): Interim efficacy and safety results from the Phase 2 LAPACT Trial – Philip PA, et al</vt:lpstr>
      <vt:lpstr>622PD: nab-Paclitaxel (nab-P) plus gemcitabine (G) for patients (Pts) with locally advanced pancreatic cancer (LAPC): Interim efficacy and safety results from the Phase 2 LAPACT Trial – Philip PA, et al</vt:lpstr>
      <vt:lpstr>622PD: nab-Paclitaxel (nab-P) plus gemcitabine (G) for patients (Pts) with locally advanced pancreatic cancer (LAPC): Interim efficacy and safety results from the Phase 2 LAPACT Trial – Philip PA, et al</vt:lpstr>
      <vt:lpstr>623PD: A phase I and randomized phase II trial to evaluate the efficacy and safety of nab-paclitaxel (nab-P) in combination with gemcitabine (G) for the treatment of patients with ECOG 2 advanced pancreatic cancer (PDAC)  – Hidalgo M, et al </vt:lpstr>
      <vt:lpstr>623PD: A phase I and randomized phase II trial to evaluate the efficacy and safety of nab-paclitaxel (nab-P) in combination with gemcitabine (G) for the treatment of patients with ECOG 2 advanced pancreatic cancer (PDAC)  – Hidalgo M, et al </vt:lpstr>
      <vt:lpstr>623PD: A phase I and randomized phase II trial to evaluate the efficacy and safety of nab-paclitaxel (nab-P) in combination with gemcitabine (G) for the treatment of patients with ECOG 2 advanced pancreatic cancer (PDAC)  – Hidalgo M, et al </vt:lpstr>
      <vt:lpstr>1733PD: New promising combination therapy of a mitochondrial metabolism inhibitor with mFOLFIRINOX in pancreatic cancer  – Alistar AT, et al</vt:lpstr>
      <vt:lpstr>1733PD: New promising combination therapy of a mitochondrial metabolism inhibitor with mFOLFIRINOX in pancreatic cancer  – Alistar AT, et al</vt:lpstr>
      <vt:lpstr>1733PD: New promising combination therapy of a mitochondrial metabolism inhibitor with mFOLFIRINOX in pancreatic cancer  – Alistar AT, et al</vt:lpstr>
      <vt:lpstr>1734PD: Anti-CTGF human recombinant monoclonal antibody pamrevlumab increases resectability and resection rate when combined with gemcitabine/Nab-paclitaxel in the treatment of locally advanced pancreatic cancer patients – Carrier E, et al</vt:lpstr>
      <vt:lpstr>1734PD: Anti-CTGF human recombinant monoclonal antibody pamrevlumab increases resectability and resection rate when combined with gemcitabine/Nab-paclitaxel in the treatment of locally advanced pancreatic cancer patients – Carrier E, et al</vt:lpstr>
      <vt:lpstr>1734PD: Anti-CTGF human recombinant monoclonal antibody pamrevlumab increases resectability and resection rate when combined with gemcitabine/Nab-paclitaxel in the treatment of locally advanced pancreatic cancer patients – Carrier E, et al</vt:lpstr>
      <vt:lpstr>Hepatocellular carcinoma</vt:lpstr>
      <vt:lpstr>LBA30: Analysis of serum biomarkers (BM) in patients (pts) from a phase 3 study of lenvatinib (LEN) vs sorafenib (SOR) as first-line treatment for unresectable hepatocellular carcinoma (uHCC) – Finn RS, et al</vt:lpstr>
      <vt:lpstr>LBA30: Analysis of serum biomarkers (BM) in patients (pts) from a phase 3 study of lenvatinib (LEN) vs sorafenib (SOR) as first-line treatment for unresectable hepatocellular carcinoma (uHCC) – Finn RS, et al</vt:lpstr>
      <vt:lpstr>LBA30: Analysis of serum biomarkers (BM) in patients (pts) from a phase 3 study of lenvatinib (LEN) vs sorafenib (SOR) as first-line treatment for unresectable hepatocellular carcinoma (uHCC) – Finn RS, et al</vt:lpstr>
      <vt:lpstr>618O: Health-related quality of Life (HRQOL) and disease symptoms in patients with unresectable hepatocellular carcinoma (HCC) treated with lenvatinib (LEN) or sorafenib (SOR) – Vogel A</vt:lpstr>
      <vt:lpstr>618O: Health-related quality of Life (HRQOL) and disease symptoms in patients with unresectable hepatocellular carcinoma (HCC) treated with lenvatinib (LEN) or sorafenib (SOR) – Vogel A</vt:lpstr>
      <vt:lpstr>618O: Health-related quality of Life (HRQOL) and disease symptoms in patients with unresectable hepatocellular carcinoma (HCC) treated with lenvatinib (LEN) or sorafenib (SOR) – Vogel A</vt:lpstr>
      <vt:lpstr>619O: JET-HCC: A phase 3 randomized, double-blind, placebo-controlled study of tivantinib as a second-line therapy in patients with c-Met high hepatocellular carcinoma – Kobayashi I, et al</vt:lpstr>
      <vt:lpstr>619O: JET-HCC: A phase 3 randomized, double-blind, placebo-controlled study of tivantinib as a second-line therapy in patients with c-Met high hepatocellular carcinoma – Kobayashi I, et al</vt:lpstr>
      <vt:lpstr>619O: JET-HCC: A phase 3 randomized, double-blind, placebo-controlled study of tivantinib as a second-line therapy in patients with c-Met high hepatocellular carcinoma – Kobayashi I, et al</vt:lpstr>
      <vt:lpstr>624PD: A phase III trial of muparfostat (PI-88) as adjuvant therapy in patients with hepatitis virus related hepatocellular carcinoma (HV-HCC) after resection – Chen P, et al</vt:lpstr>
      <vt:lpstr>624PD: A phase III trial of muparfostat (PI-88) as adjuvant therapy in patients with hepatitis virus related hepatocellular carcinoma (HV-HCC) after resection – Chen P, et al</vt:lpstr>
      <vt:lpstr>624PD: A phase III trial of muparfostat (PI-88) as adjuvant therapy in patients with hepatitis virus related hepatocellular carcinoma (HV-HCC) after resection – Chen P, et al</vt:lpstr>
      <vt:lpstr>BILIARY Tract caNCER</vt:lpstr>
      <vt:lpstr>LBA29: Adjuvant GEMOX for biliary tract cancer: updated relapse-free survival and first overall survival results of the randomized PRODIGE 12-ACCORD 18 (UNICANCER GI) phase III trial – Edeline J, et al</vt:lpstr>
      <vt:lpstr>LBA29: Adjuvant GEMOX for biliary tract cancer: updated relapse-free survival and first overall survival results of the randomized PRODIGE 12-ACCORD 18 (UNICANCER GI) phase III trial – Edeline J, et al</vt:lpstr>
      <vt:lpstr>LBA29: Adjuvant GEMOX for biliary tract cancer: updated relapse-free survival and first overall survival results of the randomized PRODIGE 12-ACCORD 18 (UNICANCER GI) phase III trial – Edeline J, et al</vt:lpstr>
    </vt:vector>
  </TitlesOfParts>
  <Company>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text (Arial 28pt bold font)</dc:title>
  <dc:creator>Anthony Paisley</dc:creator>
  <cp:lastModifiedBy>Notebook 32</cp:lastModifiedBy>
  <cp:revision>693</cp:revision>
  <dcterms:created xsi:type="dcterms:W3CDTF">2011-02-23T10:20:57Z</dcterms:created>
  <dcterms:modified xsi:type="dcterms:W3CDTF">2017-09-29T08:30:31Z</dcterms:modified>
</cp:coreProperties>
</file>